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0"/>
  </p:notesMasterIdLst>
  <p:sldIdLst>
    <p:sldId id="256" r:id="rId5"/>
    <p:sldId id="350" r:id="rId6"/>
    <p:sldId id="385" r:id="rId7"/>
    <p:sldId id="384" r:id="rId8"/>
    <p:sldId id="356" r:id="rId9"/>
    <p:sldId id="352" r:id="rId10"/>
    <p:sldId id="283" r:id="rId11"/>
    <p:sldId id="386" r:id="rId12"/>
    <p:sldId id="357" r:id="rId13"/>
    <p:sldId id="376" r:id="rId14"/>
    <p:sldId id="358" r:id="rId15"/>
    <p:sldId id="359" r:id="rId16"/>
    <p:sldId id="377" r:id="rId17"/>
    <p:sldId id="360" r:id="rId18"/>
    <p:sldId id="378" r:id="rId19"/>
    <p:sldId id="387" r:id="rId20"/>
    <p:sldId id="361" r:id="rId21"/>
    <p:sldId id="388" r:id="rId22"/>
    <p:sldId id="362" r:id="rId23"/>
    <p:sldId id="363" r:id="rId24"/>
    <p:sldId id="364" r:id="rId25"/>
    <p:sldId id="365" r:id="rId26"/>
    <p:sldId id="366" r:id="rId27"/>
    <p:sldId id="367" r:id="rId28"/>
    <p:sldId id="389" r:id="rId29"/>
    <p:sldId id="368" r:id="rId30"/>
    <p:sldId id="390" r:id="rId31"/>
    <p:sldId id="369" r:id="rId32"/>
    <p:sldId id="370" r:id="rId33"/>
    <p:sldId id="391" r:id="rId34"/>
    <p:sldId id="372" r:id="rId35"/>
    <p:sldId id="373" r:id="rId36"/>
    <p:sldId id="374" r:id="rId37"/>
    <p:sldId id="392" r:id="rId38"/>
    <p:sldId id="25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22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922757-203A-70C7-D1A9-A03582E3450C}" name="Taryn Le Roux" initials="TR" userId="S::taryn_datainnovators.co#ext#@ilifalabantwanaa.onmicrosoft.com::20259e60-b671-444e-bbc7-3fba17c2f7f2" providerId="AD"/>
  <p188:author id="{7AC43D86-F343-5418-043B-E789595600BE}" name="Cate Carrol" initials="CC" userId="S::cate@ilifalabantwana.co.za::c09423e9-3b29-4c21-ac42-39e57e0b18db" providerId="AD"/>
  <p188:author id="{6E2092C0-4FEE-E30A-4AE3-10EDEA2B2549}" name="Ayanda Mtanyana" initials="AM" userId="S::ayanda@datainnovators.co::d8b78dae-e18d-48de-b477-8cde2b8c8c75" providerId="AD"/>
  <p188:author id="{42BE94FA-0497-23DA-68A9-DBF7694A7D94}" name="Taryn Le Roux" initials="TL" userId="S::taryn@datainnovators.co::66948560-4743-467e-95c1-668851322f3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Guest User" initials="GU" lastIdx="13" clrIdx="6">
    <p:extLst>
      <p:ext uri="{19B8F6BF-5375-455C-9EA6-DF929625EA0E}">
        <p15:presenceInfo xmlns:p15="http://schemas.microsoft.com/office/powerpoint/2012/main" userId="S::urn:spo:tenantanon#020feb4e-c2f8-40c2-8766-bc9b95902198::" providerId="AD"/>
      </p:ext>
    </p:extLst>
  </p:cmAuthor>
  <p:cmAuthor id="1" name="Cate Carrol" initials="CC" lastIdx="25" clrIdx="0">
    <p:extLst>
      <p:ext uri="{19B8F6BF-5375-455C-9EA6-DF929625EA0E}">
        <p15:presenceInfo xmlns:p15="http://schemas.microsoft.com/office/powerpoint/2012/main" userId="S::cate@ilifalabantwana.co.za::c09423e9-3b29-4c21-ac42-39e57e0b18db" providerId="AD"/>
      </p:ext>
    </p:extLst>
  </p:cmAuthor>
  <p:cmAuthor id="8" name="Nkabane, Palesa" initials="NP" lastIdx="1" clrIdx="7">
    <p:extLst>
      <p:ext uri="{19B8F6BF-5375-455C-9EA6-DF929625EA0E}">
        <p15:presenceInfo xmlns:p15="http://schemas.microsoft.com/office/powerpoint/2012/main" userId="S::nkabane.p_dbe.gov.za#ext#@ilifalabantwanaa.onmicrosoft.com::b4ea0ade-ee38-46e5-bd5e-d4a69fc396a1" providerId="AD"/>
      </p:ext>
    </p:extLst>
  </p:cmAuthor>
  <p:cmAuthor id="2" name="Palesa Nkabane" initials="PN" lastIdx="4" clrIdx="1">
    <p:extLst>
      <p:ext uri="{19B8F6BF-5375-455C-9EA6-DF929625EA0E}">
        <p15:presenceInfo xmlns:p15="http://schemas.microsoft.com/office/powerpoint/2012/main" userId="S::palesa@ilifalabantwana.co.za::fb0632e6-3872-4b5a-9485-05c2ef1873ec" providerId="AD"/>
      </p:ext>
    </p:extLst>
  </p:cmAuthor>
  <p:cmAuthor id="9" name="Louisa Venter" initials="LV" lastIdx="2" clrIdx="8">
    <p:extLst>
      <p:ext uri="{19B8F6BF-5375-455C-9EA6-DF929625EA0E}">
        <p15:presenceInfo xmlns:p15="http://schemas.microsoft.com/office/powerpoint/2012/main" userId="S::louisa@ilifalabantwana.co.za::c1e16886-32ae-49b0-b0d5-581270f50a35" providerId="AD"/>
      </p:ext>
    </p:extLst>
  </p:cmAuthor>
  <p:cmAuthor id="3" name="Liverson Mdongo" initials="LM" lastIdx="1" clrIdx="2">
    <p:extLst>
      <p:ext uri="{19B8F6BF-5375-455C-9EA6-DF929625EA0E}">
        <p15:presenceInfo xmlns:p15="http://schemas.microsoft.com/office/powerpoint/2012/main" userId="S::liverson@ilifalabantwana.co.za::b1614a47-9bdb-4b68-8e4b-c0a20d1d2c99" providerId="AD"/>
      </p:ext>
    </p:extLst>
  </p:cmAuthor>
  <p:cmAuthor id="4" name="Colin Almeleh" initials="CA" lastIdx="1" clrIdx="3">
    <p:extLst>
      <p:ext uri="{19B8F6BF-5375-455C-9EA6-DF929625EA0E}">
        <p15:presenceInfo xmlns:p15="http://schemas.microsoft.com/office/powerpoint/2012/main" userId="Colin Almeleh" providerId="None"/>
      </p:ext>
    </p:extLst>
  </p:cmAuthor>
  <p:cmAuthor id="5" name="Colin Almeleh" initials="CA [2]" lastIdx="2" clrIdx="4">
    <p:extLst>
      <p:ext uri="{19B8F6BF-5375-455C-9EA6-DF929625EA0E}">
        <p15:presenceInfo xmlns:p15="http://schemas.microsoft.com/office/powerpoint/2012/main" userId="S::colin@ilifalabantwana.co.za::429a2b35-f87e-4a87-a4f5-1e8b46dafc1d" providerId="AD"/>
      </p:ext>
    </p:extLst>
  </p:cmAuthor>
  <p:cmAuthor id="6" name="Svetlana Doneva" initials="SD" lastIdx="32" clrIdx="5">
    <p:extLst>
      <p:ext uri="{19B8F6BF-5375-455C-9EA6-DF929625EA0E}">
        <p15:presenceInfo xmlns:p15="http://schemas.microsoft.com/office/powerpoint/2012/main" userId="S::svetlana@ilifalabantwana.co.za::ef4311cc-2acf-465f-a3b7-a8b29d2a4b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6233"/>
    <a:srgbClr val="EDAC2B"/>
    <a:srgbClr val="A4683B"/>
    <a:srgbClr val="E5AB1A"/>
    <a:srgbClr val="EFA92C"/>
    <a:srgbClr val="1B1A18"/>
    <a:srgbClr val="801D18"/>
    <a:srgbClr val="E5B61A"/>
    <a:srgbClr val="FFFFFF"/>
    <a:srgbClr val="382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AB85B7-B2FA-BA55-3FF6-626272A0EC98}" v="37" dt="2026-07-30T08:08:37.2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5223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5D9F89-146B-406F-8095-10CD805B43F7}" type="doc">
      <dgm:prSet loTypeId="urn:microsoft.com/office/officeart/2005/8/layout/hChevron3" loCatId="process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ZA"/>
        </a:p>
      </dgm:t>
    </dgm:pt>
    <dgm:pt modelId="{D7877429-92E3-4EA6-A6F8-7849B15A1DBA}">
      <dgm:prSet phldrT="[Text]"/>
      <dgm:spPr>
        <a:solidFill>
          <a:srgbClr val="1F6233">
            <a:alpha val="90000"/>
          </a:srgbClr>
        </a:solidFill>
      </dgm:spPr>
      <dgm:t>
        <a:bodyPr/>
        <a:lstStyle/>
        <a:p>
          <a:r>
            <a:rPr lang="en-US" b="1">
              <a:latin typeface="Century Gothic" panose="020B0502020202020204" pitchFamily="34" charset="0"/>
            </a:rPr>
            <a:t>AVAILABLE NOW: </a:t>
          </a:r>
        </a:p>
        <a:p>
          <a:r>
            <a:rPr lang="en-US">
              <a:latin typeface="Century Gothic"/>
            </a:rPr>
            <a:t>Update child enrolment details</a:t>
          </a:r>
          <a:endParaRPr lang="en-ZA">
            <a:latin typeface="Century Gothic" panose="020B0502020202020204" pitchFamily="34" charset="0"/>
          </a:endParaRPr>
        </a:p>
      </dgm:t>
    </dgm:pt>
    <dgm:pt modelId="{F19F8013-3077-44E7-BA9B-457BFDA8A874}" type="parTrans" cxnId="{E53D7E8A-1377-4CB2-A50B-73E839BF8AC2}">
      <dgm:prSet/>
      <dgm:spPr/>
      <dgm:t>
        <a:bodyPr/>
        <a:lstStyle/>
        <a:p>
          <a:endParaRPr lang="en-ZA"/>
        </a:p>
      </dgm:t>
    </dgm:pt>
    <dgm:pt modelId="{268D79D9-CBA7-4CF4-B98B-177F188E969E}" type="sibTrans" cxnId="{E53D7E8A-1377-4CB2-A50B-73E839BF8AC2}">
      <dgm:prSet/>
      <dgm:spPr/>
      <dgm:t>
        <a:bodyPr/>
        <a:lstStyle/>
        <a:p>
          <a:endParaRPr lang="en-ZA"/>
        </a:p>
      </dgm:t>
    </dgm:pt>
    <dgm:pt modelId="{1EE1D1AC-A549-42B0-880B-F921D7227B8C}">
      <dgm:prSet phldrT="[Text]"/>
      <dgm:spPr>
        <a:solidFill>
          <a:srgbClr val="801D18"/>
        </a:solidFill>
      </dgm:spPr>
      <dgm:t>
        <a:bodyPr/>
        <a:lstStyle/>
        <a:p>
          <a:r>
            <a:rPr lang="en-US" b="1">
              <a:latin typeface="Century Gothic" panose="020B0502020202020204" pitchFamily="34" charset="0"/>
            </a:rPr>
            <a:t> SOON:</a:t>
          </a:r>
        </a:p>
        <a:p>
          <a:r>
            <a:rPr lang="en-US">
              <a:latin typeface="Century Gothic" panose="020B0502020202020204" pitchFamily="34" charset="0"/>
            </a:rPr>
            <a:t>Apply for funding online</a:t>
          </a:r>
          <a:endParaRPr lang="en-ZA">
            <a:latin typeface="Century Gothic" panose="020B0502020202020204" pitchFamily="34" charset="0"/>
          </a:endParaRPr>
        </a:p>
      </dgm:t>
    </dgm:pt>
    <dgm:pt modelId="{F26EE93E-0353-4697-9C68-A76B67917A78}" type="parTrans" cxnId="{76BBAD93-5C48-4B18-AF20-93AEB516FE54}">
      <dgm:prSet/>
      <dgm:spPr/>
      <dgm:t>
        <a:bodyPr/>
        <a:lstStyle/>
        <a:p>
          <a:endParaRPr lang="en-ZA"/>
        </a:p>
      </dgm:t>
    </dgm:pt>
    <dgm:pt modelId="{466F238D-04AA-4CD2-951B-FED6E28C4FBF}" type="sibTrans" cxnId="{76BBAD93-5C48-4B18-AF20-93AEB516FE54}">
      <dgm:prSet/>
      <dgm:spPr/>
      <dgm:t>
        <a:bodyPr/>
        <a:lstStyle/>
        <a:p>
          <a:endParaRPr lang="en-ZA"/>
        </a:p>
      </dgm:t>
    </dgm:pt>
    <dgm:pt modelId="{788DE9D7-4906-4332-A47B-E8E3C0586A10}">
      <dgm:prSet phldrT="[Text]"/>
      <dgm:spPr>
        <a:solidFill>
          <a:srgbClr val="EFA92C"/>
        </a:solidFill>
      </dgm:spPr>
      <dgm:t>
        <a:bodyPr/>
        <a:lstStyle/>
        <a:p>
          <a:r>
            <a:rPr lang="en-US" b="1">
              <a:latin typeface="Century Gothic" panose="020B0502020202020204" pitchFamily="34" charset="0"/>
            </a:rPr>
            <a:t>IN THE FUTURE:</a:t>
          </a:r>
        </a:p>
        <a:p>
          <a:r>
            <a:rPr lang="en-US">
              <a:latin typeface="Century Gothic" panose="020B0502020202020204" pitchFamily="34" charset="0"/>
            </a:rPr>
            <a:t>Update staff details</a:t>
          </a:r>
        </a:p>
        <a:p>
          <a:r>
            <a:rPr lang="en-US">
              <a:latin typeface="Century Gothic" panose="020B0502020202020204" pitchFamily="34" charset="0"/>
            </a:rPr>
            <a:t>Apply for renewal of registration</a:t>
          </a:r>
        </a:p>
        <a:p>
          <a:r>
            <a:rPr lang="en-US">
              <a:latin typeface="Century Gothic" panose="020B0502020202020204" pitchFamily="34" charset="0"/>
            </a:rPr>
            <a:t>Submit quarterly funding reports</a:t>
          </a:r>
          <a:endParaRPr lang="en-ZA">
            <a:latin typeface="Century Gothic" panose="020B0502020202020204" pitchFamily="34" charset="0"/>
          </a:endParaRPr>
        </a:p>
      </dgm:t>
    </dgm:pt>
    <dgm:pt modelId="{B1AF2BEC-8B8B-4205-8F10-F2CE95351614}" type="parTrans" cxnId="{A12EA245-84FD-4980-A95D-A83BEB5EE36B}">
      <dgm:prSet/>
      <dgm:spPr/>
      <dgm:t>
        <a:bodyPr/>
        <a:lstStyle/>
        <a:p>
          <a:endParaRPr lang="en-ZA"/>
        </a:p>
      </dgm:t>
    </dgm:pt>
    <dgm:pt modelId="{4A33B2FD-9326-4DC7-A4A9-7ECF9477CC49}" type="sibTrans" cxnId="{A12EA245-84FD-4980-A95D-A83BEB5EE36B}">
      <dgm:prSet/>
      <dgm:spPr/>
      <dgm:t>
        <a:bodyPr/>
        <a:lstStyle/>
        <a:p>
          <a:endParaRPr lang="en-ZA"/>
        </a:p>
      </dgm:t>
    </dgm:pt>
    <dgm:pt modelId="{639595BD-CD9C-4D22-A7FA-1A169BFFA911}" type="pres">
      <dgm:prSet presAssocID="{F05D9F89-146B-406F-8095-10CD805B43F7}" presName="Name0" presStyleCnt="0">
        <dgm:presLayoutVars>
          <dgm:dir/>
          <dgm:resizeHandles val="exact"/>
        </dgm:presLayoutVars>
      </dgm:prSet>
      <dgm:spPr/>
    </dgm:pt>
    <dgm:pt modelId="{544C8EAD-D5E6-4243-953D-0CF00888993E}" type="pres">
      <dgm:prSet presAssocID="{D7877429-92E3-4EA6-A6F8-7849B15A1DBA}" presName="parTxOnly" presStyleLbl="node1" presStyleIdx="0" presStyleCnt="3">
        <dgm:presLayoutVars>
          <dgm:bulletEnabled val="1"/>
        </dgm:presLayoutVars>
      </dgm:prSet>
      <dgm:spPr/>
    </dgm:pt>
    <dgm:pt modelId="{4A55E60D-EF23-4C10-BBAB-2A1FE116D1C1}" type="pres">
      <dgm:prSet presAssocID="{268D79D9-CBA7-4CF4-B98B-177F188E969E}" presName="parSpace" presStyleCnt="0"/>
      <dgm:spPr/>
    </dgm:pt>
    <dgm:pt modelId="{74DD792F-878E-4906-B5AB-21005A40A7CC}" type="pres">
      <dgm:prSet presAssocID="{1EE1D1AC-A549-42B0-880B-F921D7227B8C}" presName="parTxOnly" presStyleLbl="node1" presStyleIdx="1" presStyleCnt="3">
        <dgm:presLayoutVars>
          <dgm:bulletEnabled val="1"/>
        </dgm:presLayoutVars>
      </dgm:prSet>
      <dgm:spPr/>
    </dgm:pt>
    <dgm:pt modelId="{F4FBFCF8-455C-4E67-85FA-664EEA27A6BB}" type="pres">
      <dgm:prSet presAssocID="{466F238D-04AA-4CD2-951B-FED6E28C4FBF}" presName="parSpace" presStyleCnt="0"/>
      <dgm:spPr/>
    </dgm:pt>
    <dgm:pt modelId="{169BA7D8-18BD-438B-BCD8-F4F03BA6326D}" type="pres">
      <dgm:prSet presAssocID="{788DE9D7-4906-4332-A47B-E8E3C0586A10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A12EA245-84FD-4980-A95D-A83BEB5EE36B}" srcId="{F05D9F89-146B-406F-8095-10CD805B43F7}" destId="{788DE9D7-4906-4332-A47B-E8E3C0586A10}" srcOrd="2" destOrd="0" parTransId="{B1AF2BEC-8B8B-4205-8F10-F2CE95351614}" sibTransId="{4A33B2FD-9326-4DC7-A4A9-7ECF9477CC49}"/>
    <dgm:cxn modelId="{B2F15246-6EFC-4ED3-83AE-C7CA08E4F985}" type="presOf" srcId="{D7877429-92E3-4EA6-A6F8-7849B15A1DBA}" destId="{544C8EAD-D5E6-4243-953D-0CF00888993E}" srcOrd="0" destOrd="0" presId="urn:microsoft.com/office/officeart/2005/8/layout/hChevron3"/>
    <dgm:cxn modelId="{E53D7E8A-1377-4CB2-A50B-73E839BF8AC2}" srcId="{F05D9F89-146B-406F-8095-10CD805B43F7}" destId="{D7877429-92E3-4EA6-A6F8-7849B15A1DBA}" srcOrd="0" destOrd="0" parTransId="{F19F8013-3077-44E7-BA9B-457BFDA8A874}" sibTransId="{268D79D9-CBA7-4CF4-B98B-177F188E969E}"/>
    <dgm:cxn modelId="{76BBAD93-5C48-4B18-AF20-93AEB516FE54}" srcId="{F05D9F89-146B-406F-8095-10CD805B43F7}" destId="{1EE1D1AC-A549-42B0-880B-F921D7227B8C}" srcOrd="1" destOrd="0" parTransId="{F26EE93E-0353-4697-9C68-A76B67917A78}" sibTransId="{466F238D-04AA-4CD2-951B-FED6E28C4FBF}"/>
    <dgm:cxn modelId="{EDDE3DAA-EF00-4658-A087-F5659F78D1F9}" type="presOf" srcId="{788DE9D7-4906-4332-A47B-E8E3C0586A10}" destId="{169BA7D8-18BD-438B-BCD8-F4F03BA6326D}" srcOrd="0" destOrd="0" presId="urn:microsoft.com/office/officeart/2005/8/layout/hChevron3"/>
    <dgm:cxn modelId="{6074E6B3-6786-42F1-A566-DFEF2AD3E6F1}" type="presOf" srcId="{1EE1D1AC-A549-42B0-880B-F921D7227B8C}" destId="{74DD792F-878E-4906-B5AB-21005A40A7CC}" srcOrd="0" destOrd="0" presId="urn:microsoft.com/office/officeart/2005/8/layout/hChevron3"/>
    <dgm:cxn modelId="{7E6B5EEA-562D-433A-B93F-73F3EF6485AF}" type="presOf" srcId="{F05D9F89-146B-406F-8095-10CD805B43F7}" destId="{639595BD-CD9C-4D22-A7FA-1A169BFFA911}" srcOrd="0" destOrd="0" presId="urn:microsoft.com/office/officeart/2005/8/layout/hChevron3"/>
    <dgm:cxn modelId="{7E3557AC-CCA0-4C47-9951-415143EFAD11}" type="presParOf" srcId="{639595BD-CD9C-4D22-A7FA-1A169BFFA911}" destId="{544C8EAD-D5E6-4243-953D-0CF00888993E}" srcOrd="0" destOrd="0" presId="urn:microsoft.com/office/officeart/2005/8/layout/hChevron3"/>
    <dgm:cxn modelId="{79881BB0-A182-404C-9F05-9D7BA804115F}" type="presParOf" srcId="{639595BD-CD9C-4D22-A7FA-1A169BFFA911}" destId="{4A55E60D-EF23-4C10-BBAB-2A1FE116D1C1}" srcOrd="1" destOrd="0" presId="urn:microsoft.com/office/officeart/2005/8/layout/hChevron3"/>
    <dgm:cxn modelId="{F38A57B9-76B3-4845-8839-592CC32F33FD}" type="presParOf" srcId="{639595BD-CD9C-4D22-A7FA-1A169BFFA911}" destId="{74DD792F-878E-4906-B5AB-21005A40A7CC}" srcOrd="2" destOrd="0" presId="urn:microsoft.com/office/officeart/2005/8/layout/hChevron3"/>
    <dgm:cxn modelId="{F0A78376-3359-44B8-B2CB-B70EFC2F68A8}" type="presParOf" srcId="{639595BD-CD9C-4D22-A7FA-1A169BFFA911}" destId="{F4FBFCF8-455C-4E67-85FA-664EEA27A6BB}" srcOrd="3" destOrd="0" presId="urn:microsoft.com/office/officeart/2005/8/layout/hChevron3"/>
    <dgm:cxn modelId="{7F2E9CFA-835D-446D-BD26-B57CDE359C7D}" type="presParOf" srcId="{639595BD-CD9C-4D22-A7FA-1A169BFFA911}" destId="{169BA7D8-18BD-438B-BCD8-F4F03BA6326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B7553D-1315-4521-B446-F1A2B11C6F28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DAF1E012-61B7-4799-B594-A518A344E0B0}">
      <dgm:prSet phldrT="[Text]" phldr="0"/>
      <dgm:spPr>
        <a:solidFill>
          <a:srgbClr val="1F6233"/>
        </a:solidFill>
      </dgm:spPr>
      <dgm:t>
        <a:bodyPr/>
        <a:lstStyle/>
        <a:p>
          <a:r>
            <a:rPr lang="en-US"/>
            <a:t>Find and match </a:t>
          </a:r>
          <a:endParaRPr lang="en-ZA"/>
        </a:p>
      </dgm:t>
    </dgm:pt>
    <dgm:pt modelId="{DDEE8C41-D64F-4916-9EB0-727B233899AD}" type="parTrans" cxnId="{9A15EC60-E0DB-4C56-B9D7-0AFB223F2684}">
      <dgm:prSet/>
      <dgm:spPr/>
      <dgm:t>
        <a:bodyPr/>
        <a:lstStyle/>
        <a:p>
          <a:endParaRPr lang="en-ZA"/>
        </a:p>
      </dgm:t>
    </dgm:pt>
    <dgm:pt modelId="{E4159A46-1A0B-492E-BD74-AA4E1EED3B96}" type="sibTrans" cxnId="{9A15EC60-E0DB-4C56-B9D7-0AFB223F2684}">
      <dgm:prSet/>
      <dgm:spPr/>
      <dgm:t>
        <a:bodyPr/>
        <a:lstStyle/>
        <a:p>
          <a:endParaRPr lang="en-ZA"/>
        </a:p>
      </dgm:t>
    </dgm:pt>
    <dgm:pt modelId="{362C09D6-657F-46C2-B7D8-436D59EEB014}">
      <dgm:prSet phldrT="[Text]" phldr="0"/>
      <dgm:spPr>
        <a:solidFill>
          <a:srgbClr val="A4683B"/>
        </a:solidFill>
      </dgm:spPr>
      <dgm:t>
        <a:bodyPr/>
        <a:lstStyle/>
        <a:p>
          <a:r>
            <a:rPr lang="en-US"/>
            <a:t>Introduce user to  </a:t>
          </a:r>
          <a:r>
            <a:rPr lang="en-US" err="1"/>
            <a:t>eCares</a:t>
          </a:r>
          <a:r>
            <a:rPr lang="en-US"/>
            <a:t> </a:t>
          </a:r>
          <a:endParaRPr lang="en-ZA"/>
        </a:p>
      </dgm:t>
    </dgm:pt>
    <dgm:pt modelId="{574B41FB-80FF-431F-8E3A-8C644A5B3D09}" type="parTrans" cxnId="{8F6CA572-D252-41C2-9AFC-81275B1B3699}">
      <dgm:prSet/>
      <dgm:spPr/>
      <dgm:t>
        <a:bodyPr/>
        <a:lstStyle/>
        <a:p>
          <a:endParaRPr lang="en-ZA"/>
        </a:p>
      </dgm:t>
    </dgm:pt>
    <dgm:pt modelId="{68292CC9-5121-4A2B-B7C3-8E210AFD2962}" type="sibTrans" cxnId="{8F6CA572-D252-41C2-9AFC-81275B1B3699}">
      <dgm:prSet/>
      <dgm:spPr/>
      <dgm:t>
        <a:bodyPr/>
        <a:lstStyle/>
        <a:p>
          <a:endParaRPr lang="en-ZA"/>
        </a:p>
      </dgm:t>
    </dgm:pt>
    <dgm:pt modelId="{F17AAFE5-FC1A-4113-BF19-D88761932D9D}">
      <dgm:prSet/>
      <dgm:spPr>
        <a:solidFill>
          <a:srgbClr val="EFA92C"/>
        </a:solidFill>
      </dgm:spPr>
      <dgm:t>
        <a:bodyPr/>
        <a:lstStyle/>
        <a:p>
          <a:r>
            <a:rPr lang="en-US"/>
            <a:t>Link user and ECD profile </a:t>
          </a:r>
          <a:endParaRPr lang="en-ZA"/>
        </a:p>
      </dgm:t>
    </dgm:pt>
    <dgm:pt modelId="{1CE16903-8858-4220-B543-80E16731C56A}" type="parTrans" cxnId="{6C004C34-F3F2-4000-B3EB-77F3E53320CE}">
      <dgm:prSet/>
      <dgm:spPr/>
      <dgm:t>
        <a:bodyPr/>
        <a:lstStyle/>
        <a:p>
          <a:endParaRPr lang="en-ZA"/>
        </a:p>
      </dgm:t>
    </dgm:pt>
    <dgm:pt modelId="{329E553F-4315-42D5-90A3-5D9B70E58E08}" type="sibTrans" cxnId="{6C004C34-F3F2-4000-B3EB-77F3E53320CE}">
      <dgm:prSet/>
      <dgm:spPr/>
      <dgm:t>
        <a:bodyPr/>
        <a:lstStyle/>
        <a:p>
          <a:endParaRPr lang="en-ZA"/>
        </a:p>
      </dgm:t>
    </dgm:pt>
    <dgm:pt modelId="{4B073642-C026-427C-97EA-DABA18063BDD}">
      <dgm:prSet/>
      <dgm:spPr>
        <a:solidFill>
          <a:srgbClr val="1B1A18"/>
        </a:solidFill>
      </dgm:spPr>
      <dgm:t>
        <a:bodyPr/>
        <a:lstStyle/>
        <a:p>
          <a:r>
            <a:rPr lang="en-US"/>
            <a:t>Help user to log in</a:t>
          </a:r>
          <a:endParaRPr lang="en-ZA"/>
        </a:p>
      </dgm:t>
    </dgm:pt>
    <dgm:pt modelId="{A2D7C07F-E146-4EED-A10F-12484ADECB8E}" type="parTrans" cxnId="{B5DB578F-6566-4BE1-98AE-3E50E8F0B372}">
      <dgm:prSet/>
      <dgm:spPr/>
      <dgm:t>
        <a:bodyPr/>
        <a:lstStyle/>
        <a:p>
          <a:endParaRPr lang="en-ZA"/>
        </a:p>
      </dgm:t>
    </dgm:pt>
    <dgm:pt modelId="{8C5E648E-4265-4DAC-9A14-D214C554D85E}" type="sibTrans" cxnId="{B5DB578F-6566-4BE1-98AE-3E50E8F0B372}">
      <dgm:prSet/>
      <dgm:spPr/>
      <dgm:t>
        <a:bodyPr/>
        <a:lstStyle/>
        <a:p>
          <a:endParaRPr lang="en-ZA"/>
        </a:p>
      </dgm:t>
    </dgm:pt>
    <dgm:pt modelId="{36C545AB-199D-4782-B68A-64A94EA6DB5E}">
      <dgm:prSet/>
      <dgm:spPr>
        <a:solidFill>
          <a:srgbClr val="1F6233"/>
        </a:solidFill>
      </dgm:spPr>
      <dgm:t>
        <a:bodyPr/>
        <a:lstStyle/>
        <a:p>
          <a:r>
            <a:rPr lang="en-US"/>
            <a:t>Update data </a:t>
          </a:r>
          <a:endParaRPr lang="en-ZA"/>
        </a:p>
      </dgm:t>
    </dgm:pt>
    <dgm:pt modelId="{E735353B-E18C-416D-BA3D-22E802BF2935}" type="parTrans" cxnId="{0AFE77EA-55A2-4826-82D5-D836FD4134F6}">
      <dgm:prSet/>
      <dgm:spPr/>
      <dgm:t>
        <a:bodyPr/>
        <a:lstStyle/>
        <a:p>
          <a:endParaRPr lang="en-ZA"/>
        </a:p>
      </dgm:t>
    </dgm:pt>
    <dgm:pt modelId="{5C233875-D956-4F50-B5EA-D19469E8EE85}" type="sibTrans" cxnId="{0AFE77EA-55A2-4826-82D5-D836FD4134F6}">
      <dgm:prSet/>
      <dgm:spPr/>
      <dgm:t>
        <a:bodyPr/>
        <a:lstStyle/>
        <a:p>
          <a:endParaRPr lang="en-ZA"/>
        </a:p>
      </dgm:t>
    </dgm:pt>
    <dgm:pt modelId="{B520EC9D-D27C-42F7-9215-31781554B57F}" type="pres">
      <dgm:prSet presAssocID="{B2B7553D-1315-4521-B446-F1A2B11C6F28}" presName="Name0" presStyleCnt="0">
        <dgm:presLayoutVars>
          <dgm:dir/>
          <dgm:resizeHandles val="exact"/>
        </dgm:presLayoutVars>
      </dgm:prSet>
      <dgm:spPr/>
    </dgm:pt>
    <dgm:pt modelId="{4D8B684C-3B55-4EE5-903F-B1DCA274DD51}" type="pres">
      <dgm:prSet presAssocID="{DAF1E012-61B7-4799-B594-A518A344E0B0}" presName="parTxOnly" presStyleLbl="node1" presStyleIdx="0" presStyleCnt="5">
        <dgm:presLayoutVars>
          <dgm:bulletEnabled val="1"/>
        </dgm:presLayoutVars>
      </dgm:prSet>
      <dgm:spPr/>
    </dgm:pt>
    <dgm:pt modelId="{4267374F-3851-47C3-8140-3AECD43BE50A}" type="pres">
      <dgm:prSet presAssocID="{E4159A46-1A0B-492E-BD74-AA4E1EED3B96}" presName="parSpace" presStyleCnt="0"/>
      <dgm:spPr/>
    </dgm:pt>
    <dgm:pt modelId="{685967B4-F0E9-4A1C-A0A3-401CDEBF45F6}" type="pres">
      <dgm:prSet presAssocID="{362C09D6-657F-46C2-B7D8-436D59EEB014}" presName="parTxOnly" presStyleLbl="node1" presStyleIdx="1" presStyleCnt="5">
        <dgm:presLayoutVars>
          <dgm:bulletEnabled val="1"/>
        </dgm:presLayoutVars>
      </dgm:prSet>
      <dgm:spPr/>
    </dgm:pt>
    <dgm:pt modelId="{9C7E01CD-D6A5-4C2A-BE0A-766B42E7FA01}" type="pres">
      <dgm:prSet presAssocID="{68292CC9-5121-4A2B-B7C3-8E210AFD2962}" presName="parSpace" presStyleCnt="0"/>
      <dgm:spPr/>
    </dgm:pt>
    <dgm:pt modelId="{6AA400CA-FE80-4954-B32E-99483BC37D49}" type="pres">
      <dgm:prSet presAssocID="{F17AAFE5-FC1A-4113-BF19-D88761932D9D}" presName="parTxOnly" presStyleLbl="node1" presStyleIdx="2" presStyleCnt="5">
        <dgm:presLayoutVars>
          <dgm:bulletEnabled val="1"/>
        </dgm:presLayoutVars>
      </dgm:prSet>
      <dgm:spPr/>
    </dgm:pt>
    <dgm:pt modelId="{D8D71F65-3F50-4933-9AC1-39A23CF040AD}" type="pres">
      <dgm:prSet presAssocID="{329E553F-4315-42D5-90A3-5D9B70E58E08}" presName="parSpace" presStyleCnt="0"/>
      <dgm:spPr/>
    </dgm:pt>
    <dgm:pt modelId="{BE06BA74-5555-488C-ACB2-487B8A5C1A5C}" type="pres">
      <dgm:prSet presAssocID="{4B073642-C026-427C-97EA-DABA18063BDD}" presName="parTxOnly" presStyleLbl="node1" presStyleIdx="3" presStyleCnt="5">
        <dgm:presLayoutVars>
          <dgm:bulletEnabled val="1"/>
        </dgm:presLayoutVars>
      </dgm:prSet>
      <dgm:spPr/>
    </dgm:pt>
    <dgm:pt modelId="{873E14DB-9BB3-4AEA-BFAF-DEA38A4736C5}" type="pres">
      <dgm:prSet presAssocID="{8C5E648E-4265-4DAC-9A14-D214C554D85E}" presName="parSpace" presStyleCnt="0"/>
      <dgm:spPr/>
    </dgm:pt>
    <dgm:pt modelId="{DE8C43D3-BDC5-4659-985C-675502414EF4}" type="pres">
      <dgm:prSet presAssocID="{36C545AB-199D-4782-B68A-64A94EA6DB5E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A0A69E0B-E755-4F82-8F9C-543B9EE70190}" type="presOf" srcId="{36C545AB-199D-4782-B68A-64A94EA6DB5E}" destId="{DE8C43D3-BDC5-4659-985C-675502414EF4}" srcOrd="0" destOrd="0" presId="urn:microsoft.com/office/officeart/2005/8/layout/hChevron3"/>
    <dgm:cxn modelId="{6C004C34-F3F2-4000-B3EB-77F3E53320CE}" srcId="{B2B7553D-1315-4521-B446-F1A2B11C6F28}" destId="{F17AAFE5-FC1A-4113-BF19-D88761932D9D}" srcOrd="2" destOrd="0" parTransId="{1CE16903-8858-4220-B543-80E16731C56A}" sibTransId="{329E553F-4315-42D5-90A3-5D9B70E58E08}"/>
    <dgm:cxn modelId="{9A15EC60-E0DB-4C56-B9D7-0AFB223F2684}" srcId="{B2B7553D-1315-4521-B446-F1A2B11C6F28}" destId="{DAF1E012-61B7-4799-B594-A518A344E0B0}" srcOrd="0" destOrd="0" parTransId="{DDEE8C41-D64F-4916-9EB0-727B233899AD}" sibTransId="{E4159A46-1A0B-492E-BD74-AA4E1EED3B96}"/>
    <dgm:cxn modelId="{548C0D63-C82E-4821-A96B-9B7802E5C2C8}" type="presOf" srcId="{4B073642-C026-427C-97EA-DABA18063BDD}" destId="{BE06BA74-5555-488C-ACB2-487B8A5C1A5C}" srcOrd="0" destOrd="0" presId="urn:microsoft.com/office/officeart/2005/8/layout/hChevron3"/>
    <dgm:cxn modelId="{DE9D3F4B-4295-4041-8F51-4E6CD89A1BA6}" type="presOf" srcId="{DAF1E012-61B7-4799-B594-A518A344E0B0}" destId="{4D8B684C-3B55-4EE5-903F-B1DCA274DD51}" srcOrd="0" destOrd="0" presId="urn:microsoft.com/office/officeart/2005/8/layout/hChevron3"/>
    <dgm:cxn modelId="{8F6CA572-D252-41C2-9AFC-81275B1B3699}" srcId="{B2B7553D-1315-4521-B446-F1A2B11C6F28}" destId="{362C09D6-657F-46C2-B7D8-436D59EEB014}" srcOrd="1" destOrd="0" parTransId="{574B41FB-80FF-431F-8E3A-8C644A5B3D09}" sibTransId="{68292CC9-5121-4A2B-B7C3-8E210AFD2962}"/>
    <dgm:cxn modelId="{B5DB578F-6566-4BE1-98AE-3E50E8F0B372}" srcId="{B2B7553D-1315-4521-B446-F1A2B11C6F28}" destId="{4B073642-C026-427C-97EA-DABA18063BDD}" srcOrd="3" destOrd="0" parTransId="{A2D7C07F-E146-4EED-A10F-12484ADECB8E}" sibTransId="{8C5E648E-4265-4DAC-9A14-D214C554D85E}"/>
    <dgm:cxn modelId="{D0596A91-DF8F-42CB-BAEB-49F608CE6305}" type="presOf" srcId="{362C09D6-657F-46C2-B7D8-436D59EEB014}" destId="{685967B4-F0E9-4A1C-A0A3-401CDEBF45F6}" srcOrd="0" destOrd="0" presId="urn:microsoft.com/office/officeart/2005/8/layout/hChevron3"/>
    <dgm:cxn modelId="{97EEE397-17B0-4814-9E87-E7CA05847C23}" type="presOf" srcId="{F17AAFE5-FC1A-4113-BF19-D88761932D9D}" destId="{6AA400CA-FE80-4954-B32E-99483BC37D49}" srcOrd="0" destOrd="0" presId="urn:microsoft.com/office/officeart/2005/8/layout/hChevron3"/>
    <dgm:cxn modelId="{4B1BF2A5-2175-4DC6-AF6B-D2D4A00B1E41}" type="presOf" srcId="{B2B7553D-1315-4521-B446-F1A2B11C6F28}" destId="{B520EC9D-D27C-42F7-9215-31781554B57F}" srcOrd="0" destOrd="0" presId="urn:microsoft.com/office/officeart/2005/8/layout/hChevron3"/>
    <dgm:cxn modelId="{0AFE77EA-55A2-4826-82D5-D836FD4134F6}" srcId="{B2B7553D-1315-4521-B446-F1A2B11C6F28}" destId="{36C545AB-199D-4782-B68A-64A94EA6DB5E}" srcOrd="4" destOrd="0" parTransId="{E735353B-E18C-416D-BA3D-22E802BF2935}" sibTransId="{5C233875-D956-4F50-B5EA-D19469E8EE85}"/>
    <dgm:cxn modelId="{A377C622-9D92-443D-80CC-C742BA876354}" type="presParOf" srcId="{B520EC9D-D27C-42F7-9215-31781554B57F}" destId="{4D8B684C-3B55-4EE5-903F-B1DCA274DD51}" srcOrd="0" destOrd="0" presId="urn:microsoft.com/office/officeart/2005/8/layout/hChevron3"/>
    <dgm:cxn modelId="{96533D1F-9736-4CF6-90D3-31D45466AE23}" type="presParOf" srcId="{B520EC9D-D27C-42F7-9215-31781554B57F}" destId="{4267374F-3851-47C3-8140-3AECD43BE50A}" srcOrd="1" destOrd="0" presId="urn:microsoft.com/office/officeart/2005/8/layout/hChevron3"/>
    <dgm:cxn modelId="{7994F21E-6A94-4E2C-89E3-4D510BC881E4}" type="presParOf" srcId="{B520EC9D-D27C-42F7-9215-31781554B57F}" destId="{685967B4-F0E9-4A1C-A0A3-401CDEBF45F6}" srcOrd="2" destOrd="0" presId="urn:microsoft.com/office/officeart/2005/8/layout/hChevron3"/>
    <dgm:cxn modelId="{84117E6D-320D-4A61-BE59-C28241DC1175}" type="presParOf" srcId="{B520EC9D-D27C-42F7-9215-31781554B57F}" destId="{9C7E01CD-D6A5-4C2A-BE0A-766B42E7FA01}" srcOrd="3" destOrd="0" presId="urn:microsoft.com/office/officeart/2005/8/layout/hChevron3"/>
    <dgm:cxn modelId="{FA59681D-D6A8-4E10-B360-279F3A30AB74}" type="presParOf" srcId="{B520EC9D-D27C-42F7-9215-31781554B57F}" destId="{6AA400CA-FE80-4954-B32E-99483BC37D49}" srcOrd="4" destOrd="0" presId="urn:microsoft.com/office/officeart/2005/8/layout/hChevron3"/>
    <dgm:cxn modelId="{C5B605A1-2F7E-4FE9-864D-AC6743D4B8EA}" type="presParOf" srcId="{B520EC9D-D27C-42F7-9215-31781554B57F}" destId="{D8D71F65-3F50-4933-9AC1-39A23CF040AD}" srcOrd="5" destOrd="0" presId="urn:microsoft.com/office/officeart/2005/8/layout/hChevron3"/>
    <dgm:cxn modelId="{1D8BC9C1-6364-440D-A1E3-A645F57F385F}" type="presParOf" srcId="{B520EC9D-D27C-42F7-9215-31781554B57F}" destId="{BE06BA74-5555-488C-ACB2-487B8A5C1A5C}" srcOrd="6" destOrd="0" presId="urn:microsoft.com/office/officeart/2005/8/layout/hChevron3"/>
    <dgm:cxn modelId="{6B0F8069-C308-4C74-9987-1A3DD897236F}" type="presParOf" srcId="{B520EC9D-D27C-42F7-9215-31781554B57F}" destId="{873E14DB-9BB3-4AEA-BFAF-DEA38A4736C5}" srcOrd="7" destOrd="0" presId="urn:microsoft.com/office/officeart/2005/8/layout/hChevron3"/>
    <dgm:cxn modelId="{D930FD42-541F-425B-909C-522EEE2768F9}" type="presParOf" srcId="{B520EC9D-D27C-42F7-9215-31781554B57F}" destId="{DE8C43D3-BDC5-4659-985C-675502414EF4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B7553D-1315-4521-B446-F1A2B11C6F28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DAF1E012-61B7-4799-B594-A518A344E0B0}">
      <dgm:prSet phldrT="[Text]" phldr="0"/>
      <dgm:spPr>
        <a:solidFill>
          <a:srgbClr val="1F6233"/>
        </a:solidFill>
      </dgm:spPr>
      <dgm:t>
        <a:bodyPr/>
        <a:lstStyle/>
        <a:p>
          <a:r>
            <a:rPr lang="en-US"/>
            <a:t>Find and match </a:t>
          </a:r>
          <a:endParaRPr lang="en-ZA"/>
        </a:p>
      </dgm:t>
    </dgm:pt>
    <dgm:pt modelId="{DDEE8C41-D64F-4916-9EB0-727B233899AD}" type="parTrans" cxnId="{9A15EC60-E0DB-4C56-B9D7-0AFB223F2684}">
      <dgm:prSet/>
      <dgm:spPr/>
      <dgm:t>
        <a:bodyPr/>
        <a:lstStyle/>
        <a:p>
          <a:endParaRPr lang="en-ZA"/>
        </a:p>
      </dgm:t>
    </dgm:pt>
    <dgm:pt modelId="{E4159A46-1A0B-492E-BD74-AA4E1EED3B96}" type="sibTrans" cxnId="{9A15EC60-E0DB-4C56-B9D7-0AFB223F2684}">
      <dgm:prSet/>
      <dgm:spPr/>
      <dgm:t>
        <a:bodyPr/>
        <a:lstStyle/>
        <a:p>
          <a:endParaRPr lang="en-ZA"/>
        </a:p>
      </dgm:t>
    </dgm:pt>
    <dgm:pt modelId="{362C09D6-657F-46C2-B7D8-436D59EEB014}">
      <dgm:prSet phldrT="[Text]" phldr="0"/>
      <dgm:spPr>
        <a:solidFill>
          <a:srgbClr val="A4683B"/>
        </a:solidFill>
      </dgm:spPr>
      <dgm:t>
        <a:bodyPr/>
        <a:lstStyle/>
        <a:p>
          <a:r>
            <a:rPr lang="en-US"/>
            <a:t>Introduce user to  </a:t>
          </a:r>
          <a:r>
            <a:rPr lang="en-US" err="1"/>
            <a:t>eCares</a:t>
          </a:r>
          <a:r>
            <a:rPr lang="en-US"/>
            <a:t> </a:t>
          </a:r>
          <a:endParaRPr lang="en-ZA"/>
        </a:p>
      </dgm:t>
    </dgm:pt>
    <dgm:pt modelId="{574B41FB-80FF-431F-8E3A-8C644A5B3D09}" type="parTrans" cxnId="{8F6CA572-D252-41C2-9AFC-81275B1B3699}">
      <dgm:prSet/>
      <dgm:spPr/>
      <dgm:t>
        <a:bodyPr/>
        <a:lstStyle/>
        <a:p>
          <a:endParaRPr lang="en-ZA"/>
        </a:p>
      </dgm:t>
    </dgm:pt>
    <dgm:pt modelId="{68292CC9-5121-4A2B-B7C3-8E210AFD2962}" type="sibTrans" cxnId="{8F6CA572-D252-41C2-9AFC-81275B1B3699}">
      <dgm:prSet/>
      <dgm:spPr/>
      <dgm:t>
        <a:bodyPr/>
        <a:lstStyle/>
        <a:p>
          <a:endParaRPr lang="en-ZA"/>
        </a:p>
      </dgm:t>
    </dgm:pt>
    <dgm:pt modelId="{F17AAFE5-FC1A-4113-BF19-D88761932D9D}">
      <dgm:prSet/>
      <dgm:spPr>
        <a:solidFill>
          <a:schemeClr val="bg2"/>
        </a:solidFill>
      </dgm:spPr>
      <dgm:t>
        <a:bodyPr/>
        <a:lstStyle/>
        <a:p>
          <a:r>
            <a:rPr lang="en-US"/>
            <a:t>Link user and ECD profile </a:t>
          </a:r>
          <a:endParaRPr lang="en-ZA"/>
        </a:p>
      </dgm:t>
    </dgm:pt>
    <dgm:pt modelId="{1CE16903-8858-4220-B543-80E16731C56A}" type="parTrans" cxnId="{6C004C34-F3F2-4000-B3EB-77F3E53320CE}">
      <dgm:prSet/>
      <dgm:spPr/>
      <dgm:t>
        <a:bodyPr/>
        <a:lstStyle/>
        <a:p>
          <a:endParaRPr lang="en-ZA"/>
        </a:p>
      </dgm:t>
    </dgm:pt>
    <dgm:pt modelId="{329E553F-4315-42D5-90A3-5D9B70E58E08}" type="sibTrans" cxnId="{6C004C34-F3F2-4000-B3EB-77F3E53320CE}">
      <dgm:prSet/>
      <dgm:spPr/>
      <dgm:t>
        <a:bodyPr/>
        <a:lstStyle/>
        <a:p>
          <a:endParaRPr lang="en-ZA"/>
        </a:p>
      </dgm:t>
    </dgm:pt>
    <dgm:pt modelId="{4B073642-C026-427C-97EA-DABA18063BDD}">
      <dgm:prSet/>
      <dgm:spPr>
        <a:solidFill>
          <a:schemeClr val="bg2"/>
        </a:solidFill>
      </dgm:spPr>
      <dgm:t>
        <a:bodyPr/>
        <a:lstStyle/>
        <a:p>
          <a:r>
            <a:rPr lang="en-US"/>
            <a:t>Help user to log in</a:t>
          </a:r>
          <a:endParaRPr lang="en-ZA"/>
        </a:p>
      </dgm:t>
    </dgm:pt>
    <dgm:pt modelId="{A2D7C07F-E146-4EED-A10F-12484ADECB8E}" type="parTrans" cxnId="{B5DB578F-6566-4BE1-98AE-3E50E8F0B372}">
      <dgm:prSet/>
      <dgm:spPr/>
      <dgm:t>
        <a:bodyPr/>
        <a:lstStyle/>
        <a:p>
          <a:endParaRPr lang="en-ZA"/>
        </a:p>
      </dgm:t>
    </dgm:pt>
    <dgm:pt modelId="{8C5E648E-4265-4DAC-9A14-D214C554D85E}" type="sibTrans" cxnId="{B5DB578F-6566-4BE1-98AE-3E50E8F0B372}">
      <dgm:prSet/>
      <dgm:spPr/>
      <dgm:t>
        <a:bodyPr/>
        <a:lstStyle/>
        <a:p>
          <a:endParaRPr lang="en-ZA"/>
        </a:p>
      </dgm:t>
    </dgm:pt>
    <dgm:pt modelId="{36C545AB-199D-4782-B68A-64A94EA6DB5E}">
      <dgm:prSet/>
      <dgm:spPr>
        <a:solidFill>
          <a:schemeClr val="bg2"/>
        </a:solidFill>
      </dgm:spPr>
      <dgm:t>
        <a:bodyPr/>
        <a:lstStyle/>
        <a:p>
          <a:r>
            <a:rPr lang="en-US"/>
            <a:t>Update data </a:t>
          </a:r>
          <a:endParaRPr lang="en-ZA"/>
        </a:p>
      </dgm:t>
    </dgm:pt>
    <dgm:pt modelId="{E735353B-E18C-416D-BA3D-22E802BF2935}" type="parTrans" cxnId="{0AFE77EA-55A2-4826-82D5-D836FD4134F6}">
      <dgm:prSet/>
      <dgm:spPr/>
      <dgm:t>
        <a:bodyPr/>
        <a:lstStyle/>
        <a:p>
          <a:endParaRPr lang="en-ZA"/>
        </a:p>
      </dgm:t>
    </dgm:pt>
    <dgm:pt modelId="{5C233875-D956-4F50-B5EA-D19469E8EE85}" type="sibTrans" cxnId="{0AFE77EA-55A2-4826-82D5-D836FD4134F6}">
      <dgm:prSet/>
      <dgm:spPr/>
      <dgm:t>
        <a:bodyPr/>
        <a:lstStyle/>
        <a:p>
          <a:endParaRPr lang="en-ZA"/>
        </a:p>
      </dgm:t>
    </dgm:pt>
    <dgm:pt modelId="{B520EC9D-D27C-42F7-9215-31781554B57F}" type="pres">
      <dgm:prSet presAssocID="{B2B7553D-1315-4521-B446-F1A2B11C6F28}" presName="Name0" presStyleCnt="0">
        <dgm:presLayoutVars>
          <dgm:dir/>
          <dgm:resizeHandles val="exact"/>
        </dgm:presLayoutVars>
      </dgm:prSet>
      <dgm:spPr/>
    </dgm:pt>
    <dgm:pt modelId="{4D8B684C-3B55-4EE5-903F-B1DCA274DD51}" type="pres">
      <dgm:prSet presAssocID="{DAF1E012-61B7-4799-B594-A518A344E0B0}" presName="parTxOnly" presStyleLbl="node1" presStyleIdx="0" presStyleCnt="5">
        <dgm:presLayoutVars>
          <dgm:bulletEnabled val="1"/>
        </dgm:presLayoutVars>
      </dgm:prSet>
      <dgm:spPr/>
    </dgm:pt>
    <dgm:pt modelId="{4267374F-3851-47C3-8140-3AECD43BE50A}" type="pres">
      <dgm:prSet presAssocID="{E4159A46-1A0B-492E-BD74-AA4E1EED3B96}" presName="parSpace" presStyleCnt="0"/>
      <dgm:spPr/>
    </dgm:pt>
    <dgm:pt modelId="{685967B4-F0E9-4A1C-A0A3-401CDEBF45F6}" type="pres">
      <dgm:prSet presAssocID="{362C09D6-657F-46C2-B7D8-436D59EEB014}" presName="parTxOnly" presStyleLbl="node1" presStyleIdx="1" presStyleCnt="5">
        <dgm:presLayoutVars>
          <dgm:bulletEnabled val="1"/>
        </dgm:presLayoutVars>
      </dgm:prSet>
      <dgm:spPr/>
    </dgm:pt>
    <dgm:pt modelId="{9C7E01CD-D6A5-4C2A-BE0A-766B42E7FA01}" type="pres">
      <dgm:prSet presAssocID="{68292CC9-5121-4A2B-B7C3-8E210AFD2962}" presName="parSpace" presStyleCnt="0"/>
      <dgm:spPr/>
    </dgm:pt>
    <dgm:pt modelId="{6AA400CA-FE80-4954-B32E-99483BC37D49}" type="pres">
      <dgm:prSet presAssocID="{F17AAFE5-FC1A-4113-BF19-D88761932D9D}" presName="parTxOnly" presStyleLbl="node1" presStyleIdx="2" presStyleCnt="5">
        <dgm:presLayoutVars>
          <dgm:bulletEnabled val="1"/>
        </dgm:presLayoutVars>
      </dgm:prSet>
      <dgm:spPr/>
    </dgm:pt>
    <dgm:pt modelId="{D8D71F65-3F50-4933-9AC1-39A23CF040AD}" type="pres">
      <dgm:prSet presAssocID="{329E553F-4315-42D5-90A3-5D9B70E58E08}" presName="parSpace" presStyleCnt="0"/>
      <dgm:spPr/>
    </dgm:pt>
    <dgm:pt modelId="{BE06BA74-5555-488C-ACB2-487B8A5C1A5C}" type="pres">
      <dgm:prSet presAssocID="{4B073642-C026-427C-97EA-DABA18063BDD}" presName="parTxOnly" presStyleLbl="node1" presStyleIdx="3" presStyleCnt="5">
        <dgm:presLayoutVars>
          <dgm:bulletEnabled val="1"/>
        </dgm:presLayoutVars>
      </dgm:prSet>
      <dgm:spPr/>
    </dgm:pt>
    <dgm:pt modelId="{873E14DB-9BB3-4AEA-BFAF-DEA38A4736C5}" type="pres">
      <dgm:prSet presAssocID="{8C5E648E-4265-4DAC-9A14-D214C554D85E}" presName="parSpace" presStyleCnt="0"/>
      <dgm:spPr/>
    </dgm:pt>
    <dgm:pt modelId="{DE8C43D3-BDC5-4659-985C-675502414EF4}" type="pres">
      <dgm:prSet presAssocID="{36C545AB-199D-4782-B68A-64A94EA6DB5E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A0A69E0B-E755-4F82-8F9C-543B9EE70190}" type="presOf" srcId="{36C545AB-199D-4782-B68A-64A94EA6DB5E}" destId="{DE8C43D3-BDC5-4659-985C-675502414EF4}" srcOrd="0" destOrd="0" presId="urn:microsoft.com/office/officeart/2005/8/layout/hChevron3"/>
    <dgm:cxn modelId="{6C004C34-F3F2-4000-B3EB-77F3E53320CE}" srcId="{B2B7553D-1315-4521-B446-F1A2B11C6F28}" destId="{F17AAFE5-FC1A-4113-BF19-D88761932D9D}" srcOrd="2" destOrd="0" parTransId="{1CE16903-8858-4220-B543-80E16731C56A}" sibTransId="{329E553F-4315-42D5-90A3-5D9B70E58E08}"/>
    <dgm:cxn modelId="{9A15EC60-E0DB-4C56-B9D7-0AFB223F2684}" srcId="{B2B7553D-1315-4521-B446-F1A2B11C6F28}" destId="{DAF1E012-61B7-4799-B594-A518A344E0B0}" srcOrd="0" destOrd="0" parTransId="{DDEE8C41-D64F-4916-9EB0-727B233899AD}" sibTransId="{E4159A46-1A0B-492E-BD74-AA4E1EED3B96}"/>
    <dgm:cxn modelId="{548C0D63-C82E-4821-A96B-9B7802E5C2C8}" type="presOf" srcId="{4B073642-C026-427C-97EA-DABA18063BDD}" destId="{BE06BA74-5555-488C-ACB2-487B8A5C1A5C}" srcOrd="0" destOrd="0" presId="urn:microsoft.com/office/officeart/2005/8/layout/hChevron3"/>
    <dgm:cxn modelId="{DE9D3F4B-4295-4041-8F51-4E6CD89A1BA6}" type="presOf" srcId="{DAF1E012-61B7-4799-B594-A518A344E0B0}" destId="{4D8B684C-3B55-4EE5-903F-B1DCA274DD51}" srcOrd="0" destOrd="0" presId="urn:microsoft.com/office/officeart/2005/8/layout/hChevron3"/>
    <dgm:cxn modelId="{8F6CA572-D252-41C2-9AFC-81275B1B3699}" srcId="{B2B7553D-1315-4521-B446-F1A2B11C6F28}" destId="{362C09D6-657F-46C2-B7D8-436D59EEB014}" srcOrd="1" destOrd="0" parTransId="{574B41FB-80FF-431F-8E3A-8C644A5B3D09}" sibTransId="{68292CC9-5121-4A2B-B7C3-8E210AFD2962}"/>
    <dgm:cxn modelId="{B5DB578F-6566-4BE1-98AE-3E50E8F0B372}" srcId="{B2B7553D-1315-4521-B446-F1A2B11C6F28}" destId="{4B073642-C026-427C-97EA-DABA18063BDD}" srcOrd="3" destOrd="0" parTransId="{A2D7C07F-E146-4EED-A10F-12484ADECB8E}" sibTransId="{8C5E648E-4265-4DAC-9A14-D214C554D85E}"/>
    <dgm:cxn modelId="{D0596A91-DF8F-42CB-BAEB-49F608CE6305}" type="presOf" srcId="{362C09D6-657F-46C2-B7D8-436D59EEB014}" destId="{685967B4-F0E9-4A1C-A0A3-401CDEBF45F6}" srcOrd="0" destOrd="0" presId="urn:microsoft.com/office/officeart/2005/8/layout/hChevron3"/>
    <dgm:cxn modelId="{97EEE397-17B0-4814-9E87-E7CA05847C23}" type="presOf" srcId="{F17AAFE5-FC1A-4113-BF19-D88761932D9D}" destId="{6AA400CA-FE80-4954-B32E-99483BC37D49}" srcOrd="0" destOrd="0" presId="urn:microsoft.com/office/officeart/2005/8/layout/hChevron3"/>
    <dgm:cxn modelId="{4B1BF2A5-2175-4DC6-AF6B-D2D4A00B1E41}" type="presOf" srcId="{B2B7553D-1315-4521-B446-F1A2B11C6F28}" destId="{B520EC9D-D27C-42F7-9215-31781554B57F}" srcOrd="0" destOrd="0" presId="urn:microsoft.com/office/officeart/2005/8/layout/hChevron3"/>
    <dgm:cxn modelId="{0AFE77EA-55A2-4826-82D5-D836FD4134F6}" srcId="{B2B7553D-1315-4521-B446-F1A2B11C6F28}" destId="{36C545AB-199D-4782-B68A-64A94EA6DB5E}" srcOrd="4" destOrd="0" parTransId="{E735353B-E18C-416D-BA3D-22E802BF2935}" sibTransId="{5C233875-D956-4F50-B5EA-D19469E8EE85}"/>
    <dgm:cxn modelId="{A377C622-9D92-443D-80CC-C742BA876354}" type="presParOf" srcId="{B520EC9D-D27C-42F7-9215-31781554B57F}" destId="{4D8B684C-3B55-4EE5-903F-B1DCA274DD51}" srcOrd="0" destOrd="0" presId="urn:microsoft.com/office/officeart/2005/8/layout/hChevron3"/>
    <dgm:cxn modelId="{96533D1F-9736-4CF6-90D3-31D45466AE23}" type="presParOf" srcId="{B520EC9D-D27C-42F7-9215-31781554B57F}" destId="{4267374F-3851-47C3-8140-3AECD43BE50A}" srcOrd="1" destOrd="0" presId="urn:microsoft.com/office/officeart/2005/8/layout/hChevron3"/>
    <dgm:cxn modelId="{7994F21E-6A94-4E2C-89E3-4D510BC881E4}" type="presParOf" srcId="{B520EC9D-D27C-42F7-9215-31781554B57F}" destId="{685967B4-F0E9-4A1C-A0A3-401CDEBF45F6}" srcOrd="2" destOrd="0" presId="urn:microsoft.com/office/officeart/2005/8/layout/hChevron3"/>
    <dgm:cxn modelId="{84117E6D-320D-4A61-BE59-C28241DC1175}" type="presParOf" srcId="{B520EC9D-D27C-42F7-9215-31781554B57F}" destId="{9C7E01CD-D6A5-4C2A-BE0A-766B42E7FA01}" srcOrd="3" destOrd="0" presId="urn:microsoft.com/office/officeart/2005/8/layout/hChevron3"/>
    <dgm:cxn modelId="{FA59681D-D6A8-4E10-B360-279F3A30AB74}" type="presParOf" srcId="{B520EC9D-D27C-42F7-9215-31781554B57F}" destId="{6AA400CA-FE80-4954-B32E-99483BC37D49}" srcOrd="4" destOrd="0" presId="urn:microsoft.com/office/officeart/2005/8/layout/hChevron3"/>
    <dgm:cxn modelId="{C5B605A1-2F7E-4FE9-864D-AC6743D4B8EA}" type="presParOf" srcId="{B520EC9D-D27C-42F7-9215-31781554B57F}" destId="{D8D71F65-3F50-4933-9AC1-39A23CF040AD}" srcOrd="5" destOrd="0" presId="urn:microsoft.com/office/officeart/2005/8/layout/hChevron3"/>
    <dgm:cxn modelId="{1D8BC9C1-6364-440D-A1E3-A645F57F385F}" type="presParOf" srcId="{B520EC9D-D27C-42F7-9215-31781554B57F}" destId="{BE06BA74-5555-488C-ACB2-487B8A5C1A5C}" srcOrd="6" destOrd="0" presId="urn:microsoft.com/office/officeart/2005/8/layout/hChevron3"/>
    <dgm:cxn modelId="{6B0F8069-C308-4C74-9987-1A3DD897236F}" type="presParOf" srcId="{B520EC9D-D27C-42F7-9215-31781554B57F}" destId="{873E14DB-9BB3-4AEA-BFAF-DEA38A4736C5}" srcOrd="7" destOrd="0" presId="urn:microsoft.com/office/officeart/2005/8/layout/hChevron3"/>
    <dgm:cxn modelId="{D930FD42-541F-425B-909C-522EEE2768F9}" type="presParOf" srcId="{B520EC9D-D27C-42F7-9215-31781554B57F}" destId="{DE8C43D3-BDC5-4659-985C-675502414EF4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B7553D-1315-4521-B446-F1A2B11C6F28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DAF1E012-61B7-4799-B594-A518A344E0B0}">
      <dgm:prSet phldrT="[Text]" phldr="0"/>
      <dgm:spPr>
        <a:solidFill>
          <a:srgbClr val="1F6233"/>
        </a:solidFill>
      </dgm:spPr>
      <dgm:t>
        <a:bodyPr/>
        <a:lstStyle/>
        <a:p>
          <a:r>
            <a:rPr lang="en-US"/>
            <a:t>Find and match </a:t>
          </a:r>
          <a:endParaRPr lang="en-ZA"/>
        </a:p>
      </dgm:t>
    </dgm:pt>
    <dgm:pt modelId="{DDEE8C41-D64F-4916-9EB0-727B233899AD}" type="parTrans" cxnId="{9A15EC60-E0DB-4C56-B9D7-0AFB223F2684}">
      <dgm:prSet/>
      <dgm:spPr/>
      <dgm:t>
        <a:bodyPr/>
        <a:lstStyle/>
        <a:p>
          <a:endParaRPr lang="en-ZA"/>
        </a:p>
      </dgm:t>
    </dgm:pt>
    <dgm:pt modelId="{E4159A46-1A0B-492E-BD74-AA4E1EED3B96}" type="sibTrans" cxnId="{9A15EC60-E0DB-4C56-B9D7-0AFB223F2684}">
      <dgm:prSet/>
      <dgm:spPr/>
      <dgm:t>
        <a:bodyPr/>
        <a:lstStyle/>
        <a:p>
          <a:endParaRPr lang="en-ZA"/>
        </a:p>
      </dgm:t>
    </dgm:pt>
    <dgm:pt modelId="{362C09D6-657F-46C2-B7D8-436D59EEB014}">
      <dgm:prSet phldrT="[Text]" phldr="0"/>
      <dgm:spPr>
        <a:solidFill>
          <a:srgbClr val="A4683B"/>
        </a:solidFill>
      </dgm:spPr>
      <dgm:t>
        <a:bodyPr/>
        <a:lstStyle/>
        <a:p>
          <a:r>
            <a:rPr lang="en-US"/>
            <a:t>Introduce user to  </a:t>
          </a:r>
          <a:r>
            <a:rPr lang="en-US" err="1"/>
            <a:t>eCares</a:t>
          </a:r>
          <a:r>
            <a:rPr lang="en-US"/>
            <a:t> </a:t>
          </a:r>
          <a:endParaRPr lang="en-ZA"/>
        </a:p>
      </dgm:t>
    </dgm:pt>
    <dgm:pt modelId="{574B41FB-80FF-431F-8E3A-8C644A5B3D09}" type="parTrans" cxnId="{8F6CA572-D252-41C2-9AFC-81275B1B3699}">
      <dgm:prSet/>
      <dgm:spPr/>
      <dgm:t>
        <a:bodyPr/>
        <a:lstStyle/>
        <a:p>
          <a:endParaRPr lang="en-ZA"/>
        </a:p>
      </dgm:t>
    </dgm:pt>
    <dgm:pt modelId="{68292CC9-5121-4A2B-B7C3-8E210AFD2962}" type="sibTrans" cxnId="{8F6CA572-D252-41C2-9AFC-81275B1B3699}">
      <dgm:prSet/>
      <dgm:spPr/>
      <dgm:t>
        <a:bodyPr/>
        <a:lstStyle/>
        <a:p>
          <a:endParaRPr lang="en-ZA"/>
        </a:p>
      </dgm:t>
    </dgm:pt>
    <dgm:pt modelId="{F17AAFE5-FC1A-4113-BF19-D88761932D9D}">
      <dgm:prSet/>
      <dgm:spPr>
        <a:solidFill>
          <a:srgbClr val="EDAC2B"/>
        </a:solidFill>
      </dgm:spPr>
      <dgm:t>
        <a:bodyPr/>
        <a:lstStyle/>
        <a:p>
          <a:r>
            <a:rPr lang="en-US"/>
            <a:t>Linking user and ECD profile </a:t>
          </a:r>
          <a:endParaRPr lang="en-ZA"/>
        </a:p>
      </dgm:t>
    </dgm:pt>
    <dgm:pt modelId="{1CE16903-8858-4220-B543-80E16731C56A}" type="parTrans" cxnId="{6C004C34-F3F2-4000-B3EB-77F3E53320CE}">
      <dgm:prSet/>
      <dgm:spPr/>
      <dgm:t>
        <a:bodyPr/>
        <a:lstStyle/>
        <a:p>
          <a:endParaRPr lang="en-ZA"/>
        </a:p>
      </dgm:t>
    </dgm:pt>
    <dgm:pt modelId="{329E553F-4315-42D5-90A3-5D9B70E58E08}" type="sibTrans" cxnId="{6C004C34-F3F2-4000-B3EB-77F3E53320CE}">
      <dgm:prSet/>
      <dgm:spPr/>
      <dgm:t>
        <a:bodyPr/>
        <a:lstStyle/>
        <a:p>
          <a:endParaRPr lang="en-ZA"/>
        </a:p>
      </dgm:t>
    </dgm:pt>
    <dgm:pt modelId="{4B073642-C026-427C-97EA-DABA18063BDD}">
      <dgm:prSet/>
      <dgm:spPr>
        <a:solidFill>
          <a:schemeClr val="bg2"/>
        </a:solidFill>
      </dgm:spPr>
      <dgm:t>
        <a:bodyPr/>
        <a:lstStyle/>
        <a:p>
          <a:r>
            <a:rPr lang="en-US"/>
            <a:t>Help user to log in</a:t>
          </a:r>
          <a:endParaRPr lang="en-ZA"/>
        </a:p>
      </dgm:t>
    </dgm:pt>
    <dgm:pt modelId="{A2D7C07F-E146-4EED-A10F-12484ADECB8E}" type="parTrans" cxnId="{B5DB578F-6566-4BE1-98AE-3E50E8F0B372}">
      <dgm:prSet/>
      <dgm:spPr/>
      <dgm:t>
        <a:bodyPr/>
        <a:lstStyle/>
        <a:p>
          <a:endParaRPr lang="en-ZA"/>
        </a:p>
      </dgm:t>
    </dgm:pt>
    <dgm:pt modelId="{8C5E648E-4265-4DAC-9A14-D214C554D85E}" type="sibTrans" cxnId="{B5DB578F-6566-4BE1-98AE-3E50E8F0B372}">
      <dgm:prSet/>
      <dgm:spPr/>
      <dgm:t>
        <a:bodyPr/>
        <a:lstStyle/>
        <a:p>
          <a:endParaRPr lang="en-ZA"/>
        </a:p>
      </dgm:t>
    </dgm:pt>
    <dgm:pt modelId="{36C545AB-199D-4782-B68A-64A94EA6DB5E}">
      <dgm:prSet/>
      <dgm:spPr>
        <a:solidFill>
          <a:schemeClr val="bg2"/>
        </a:solidFill>
      </dgm:spPr>
      <dgm:t>
        <a:bodyPr/>
        <a:lstStyle/>
        <a:p>
          <a:r>
            <a:rPr lang="en-US"/>
            <a:t>Update data </a:t>
          </a:r>
          <a:endParaRPr lang="en-ZA"/>
        </a:p>
      </dgm:t>
    </dgm:pt>
    <dgm:pt modelId="{E735353B-E18C-416D-BA3D-22E802BF2935}" type="parTrans" cxnId="{0AFE77EA-55A2-4826-82D5-D836FD4134F6}">
      <dgm:prSet/>
      <dgm:spPr/>
      <dgm:t>
        <a:bodyPr/>
        <a:lstStyle/>
        <a:p>
          <a:endParaRPr lang="en-ZA"/>
        </a:p>
      </dgm:t>
    </dgm:pt>
    <dgm:pt modelId="{5C233875-D956-4F50-B5EA-D19469E8EE85}" type="sibTrans" cxnId="{0AFE77EA-55A2-4826-82D5-D836FD4134F6}">
      <dgm:prSet/>
      <dgm:spPr/>
      <dgm:t>
        <a:bodyPr/>
        <a:lstStyle/>
        <a:p>
          <a:endParaRPr lang="en-ZA"/>
        </a:p>
      </dgm:t>
    </dgm:pt>
    <dgm:pt modelId="{B520EC9D-D27C-42F7-9215-31781554B57F}" type="pres">
      <dgm:prSet presAssocID="{B2B7553D-1315-4521-B446-F1A2B11C6F28}" presName="Name0" presStyleCnt="0">
        <dgm:presLayoutVars>
          <dgm:dir/>
          <dgm:resizeHandles val="exact"/>
        </dgm:presLayoutVars>
      </dgm:prSet>
      <dgm:spPr/>
    </dgm:pt>
    <dgm:pt modelId="{4D8B684C-3B55-4EE5-903F-B1DCA274DD51}" type="pres">
      <dgm:prSet presAssocID="{DAF1E012-61B7-4799-B594-A518A344E0B0}" presName="parTxOnly" presStyleLbl="node1" presStyleIdx="0" presStyleCnt="5">
        <dgm:presLayoutVars>
          <dgm:bulletEnabled val="1"/>
        </dgm:presLayoutVars>
      </dgm:prSet>
      <dgm:spPr/>
    </dgm:pt>
    <dgm:pt modelId="{4267374F-3851-47C3-8140-3AECD43BE50A}" type="pres">
      <dgm:prSet presAssocID="{E4159A46-1A0B-492E-BD74-AA4E1EED3B96}" presName="parSpace" presStyleCnt="0"/>
      <dgm:spPr/>
    </dgm:pt>
    <dgm:pt modelId="{685967B4-F0E9-4A1C-A0A3-401CDEBF45F6}" type="pres">
      <dgm:prSet presAssocID="{362C09D6-657F-46C2-B7D8-436D59EEB014}" presName="parTxOnly" presStyleLbl="node1" presStyleIdx="1" presStyleCnt="5">
        <dgm:presLayoutVars>
          <dgm:bulletEnabled val="1"/>
        </dgm:presLayoutVars>
      </dgm:prSet>
      <dgm:spPr/>
    </dgm:pt>
    <dgm:pt modelId="{9C7E01CD-D6A5-4C2A-BE0A-766B42E7FA01}" type="pres">
      <dgm:prSet presAssocID="{68292CC9-5121-4A2B-B7C3-8E210AFD2962}" presName="parSpace" presStyleCnt="0"/>
      <dgm:spPr/>
    </dgm:pt>
    <dgm:pt modelId="{6AA400CA-FE80-4954-B32E-99483BC37D49}" type="pres">
      <dgm:prSet presAssocID="{F17AAFE5-FC1A-4113-BF19-D88761932D9D}" presName="parTxOnly" presStyleLbl="node1" presStyleIdx="2" presStyleCnt="5">
        <dgm:presLayoutVars>
          <dgm:bulletEnabled val="1"/>
        </dgm:presLayoutVars>
      </dgm:prSet>
      <dgm:spPr/>
    </dgm:pt>
    <dgm:pt modelId="{D8D71F65-3F50-4933-9AC1-39A23CF040AD}" type="pres">
      <dgm:prSet presAssocID="{329E553F-4315-42D5-90A3-5D9B70E58E08}" presName="parSpace" presStyleCnt="0"/>
      <dgm:spPr/>
    </dgm:pt>
    <dgm:pt modelId="{BE06BA74-5555-488C-ACB2-487B8A5C1A5C}" type="pres">
      <dgm:prSet presAssocID="{4B073642-C026-427C-97EA-DABA18063BDD}" presName="parTxOnly" presStyleLbl="node1" presStyleIdx="3" presStyleCnt="5">
        <dgm:presLayoutVars>
          <dgm:bulletEnabled val="1"/>
        </dgm:presLayoutVars>
      </dgm:prSet>
      <dgm:spPr/>
    </dgm:pt>
    <dgm:pt modelId="{873E14DB-9BB3-4AEA-BFAF-DEA38A4736C5}" type="pres">
      <dgm:prSet presAssocID="{8C5E648E-4265-4DAC-9A14-D214C554D85E}" presName="parSpace" presStyleCnt="0"/>
      <dgm:spPr/>
    </dgm:pt>
    <dgm:pt modelId="{DE8C43D3-BDC5-4659-985C-675502414EF4}" type="pres">
      <dgm:prSet presAssocID="{36C545AB-199D-4782-B68A-64A94EA6DB5E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A0A69E0B-E755-4F82-8F9C-543B9EE70190}" type="presOf" srcId="{36C545AB-199D-4782-B68A-64A94EA6DB5E}" destId="{DE8C43D3-BDC5-4659-985C-675502414EF4}" srcOrd="0" destOrd="0" presId="urn:microsoft.com/office/officeart/2005/8/layout/hChevron3"/>
    <dgm:cxn modelId="{6C004C34-F3F2-4000-B3EB-77F3E53320CE}" srcId="{B2B7553D-1315-4521-B446-F1A2B11C6F28}" destId="{F17AAFE5-FC1A-4113-BF19-D88761932D9D}" srcOrd="2" destOrd="0" parTransId="{1CE16903-8858-4220-B543-80E16731C56A}" sibTransId="{329E553F-4315-42D5-90A3-5D9B70E58E08}"/>
    <dgm:cxn modelId="{9A15EC60-E0DB-4C56-B9D7-0AFB223F2684}" srcId="{B2B7553D-1315-4521-B446-F1A2B11C6F28}" destId="{DAF1E012-61B7-4799-B594-A518A344E0B0}" srcOrd="0" destOrd="0" parTransId="{DDEE8C41-D64F-4916-9EB0-727B233899AD}" sibTransId="{E4159A46-1A0B-492E-BD74-AA4E1EED3B96}"/>
    <dgm:cxn modelId="{548C0D63-C82E-4821-A96B-9B7802E5C2C8}" type="presOf" srcId="{4B073642-C026-427C-97EA-DABA18063BDD}" destId="{BE06BA74-5555-488C-ACB2-487B8A5C1A5C}" srcOrd="0" destOrd="0" presId="urn:microsoft.com/office/officeart/2005/8/layout/hChevron3"/>
    <dgm:cxn modelId="{DE9D3F4B-4295-4041-8F51-4E6CD89A1BA6}" type="presOf" srcId="{DAF1E012-61B7-4799-B594-A518A344E0B0}" destId="{4D8B684C-3B55-4EE5-903F-B1DCA274DD51}" srcOrd="0" destOrd="0" presId="urn:microsoft.com/office/officeart/2005/8/layout/hChevron3"/>
    <dgm:cxn modelId="{8F6CA572-D252-41C2-9AFC-81275B1B3699}" srcId="{B2B7553D-1315-4521-B446-F1A2B11C6F28}" destId="{362C09D6-657F-46C2-B7D8-436D59EEB014}" srcOrd="1" destOrd="0" parTransId="{574B41FB-80FF-431F-8E3A-8C644A5B3D09}" sibTransId="{68292CC9-5121-4A2B-B7C3-8E210AFD2962}"/>
    <dgm:cxn modelId="{B5DB578F-6566-4BE1-98AE-3E50E8F0B372}" srcId="{B2B7553D-1315-4521-B446-F1A2B11C6F28}" destId="{4B073642-C026-427C-97EA-DABA18063BDD}" srcOrd="3" destOrd="0" parTransId="{A2D7C07F-E146-4EED-A10F-12484ADECB8E}" sibTransId="{8C5E648E-4265-4DAC-9A14-D214C554D85E}"/>
    <dgm:cxn modelId="{D0596A91-DF8F-42CB-BAEB-49F608CE6305}" type="presOf" srcId="{362C09D6-657F-46C2-B7D8-436D59EEB014}" destId="{685967B4-F0E9-4A1C-A0A3-401CDEBF45F6}" srcOrd="0" destOrd="0" presId="urn:microsoft.com/office/officeart/2005/8/layout/hChevron3"/>
    <dgm:cxn modelId="{97EEE397-17B0-4814-9E87-E7CA05847C23}" type="presOf" srcId="{F17AAFE5-FC1A-4113-BF19-D88761932D9D}" destId="{6AA400CA-FE80-4954-B32E-99483BC37D49}" srcOrd="0" destOrd="0" presId="urn:microsoft.com/office/officeart/2005/8/layout/hChevron3"/>
    <dgm:cxn modelId="{4B1BF2A5-2175-4DC6-AF6B-D2D4A00B1E41}" type="presOf" srcId="{B2B7553D-1315-4521-B446-F1A2B11C6F28}" destId="{B520EC9D-D27C-42F7-9215-31781554B57F}" srcOrd="0" destOrd="0" presId="urn:microsoft.com/office/officeart/2005/8/layout/hChevron3"/>
    <dgm:cxn modelId="{0AFE77EA-55A2-4826-82D5-D836FD4134F6}" srcId="{B2B7553D-1315-4521-B446-F1A2B11C6F28}" destId="{36C545AB-199D-4782-B68A-64A94EA6DB5E}" srcOrd="4" destOrd="0" parTransId="{E735353B-E18C-416D-BA3D-22E802BF2935}" sibTransId="{5C233875-D956-4F50-B5EA-D19469E8EE85}"/>
    <dgm:cxn modelId="{A377C622-9D92-443D-80CC-C742BA876354}" type="presParOf" srcId="{B520EC9D-D27C-42F7-9215-31781554B57F}" destId="{4D8B684C-3B55-4EE5-903F-B1DCA274DD51}" srcOrd="0" destOrd="0" presId="urn:microsoft.com/office/officeart/2005/8/layout/hChevron3"/>
    <dgm:cxn modelId="{96533D1F-9736-4CF6-90D3-31D45466AE23}" type="presParOf" srcId="{B520EC9D-D27C-42F7-9215-31781554B57F}" destId="{4267374F-3851-47C3-8140-3AECD43BE50A}" srcOrd="1" destOrd="0" presId="urn:microsoft.com/office/officeart/2005/8/layout/hChevron3"/>
    <dgm:cxn modelId="{7994F21E-6A94-4E2C-89E3-4D510BC881E4}" type="presParOf" srcId="{B520EC9D-D27C-42F7-9215-31781554B57F}" destId="{685967B4-F0E9-4A1C-A0A3-401CDEBF45F6}" srcOrd="2" destOrd="0" presId="urn:microsoft.com/office/officeart/2005/8/layout/hChevron3"/>
    <dgm:cxn modelId="{84117E6D-320D-4A61-BE59-C28241DC1175}" type="presParOf" srcId="{B520EC9D-D27C-42F7-9215-31781554B57F}" destId="{9C7E01CD-D6A5-4C2A-BE0A-766B42E7FA01}" srcOrd="3" destOrd="0" presId="urn:microsoft.com/office/officeart/2005/8/layout/hChevron3"/>
    <dgm:cxn modelId="{FA59681D-D6A8-4E10-B360-279F3A30AB74}" type="presParOf" srcId="{B520EC9D-D27C-42F7-9215-31781554B57F}" destId="{6AA400CA-FE80-4954-B32E-99483BC37D49}" srcOrd="4" destOrd="0" presId="urn:microsoft.com/office/officeart/2005/8/layout/hChevron3"/>
    <dgm:cxn modelId="{C5B605A1-2F7E-4FE9-864D-AC6743D4B8EA}" type="presParOf" srcId="{B520EC9D-D27C-42F7-9215-31781554B57F}" destId="{D8D71F65-3F50-4933-9AC1-39A23CF040AD}" srcOrd="5" destOrd="0" presId="urn:microsoft.com/office/officeart/2005/8/layout/hChevron3"/>
    <dgm:cxn modelId="{1D8BC9C1-6364-440D-A1E3-A645F57F385F}" type="presParOf" srcId="{B520EC9D-D27C-42F7-9215-31781554B57F}" destId="{BE06BA74-5555-488C-ACB2-487B8A5C1A5C}" srcOrd="6" destOrd="0" presId="urn:microsoft.com/office/officeart/2005/8/layout/hChevron3"/>
    <dgm:cxn modelId="{6B0F8069-C308-4C74-9987-1A3DD897236F}" type="presParOf" srcId="{B520EC9D-D27C-42F7-9215-31781554B57F}" destId="{873E14DB-9BB3-4AEA-BFAF-DEA38A4736C5}" srcOrd="7" destOrd="0" presId="urn:microsoft.com/office/officeart/2005/8/layout/hChevron3"/>
    <dgm:cxn modelId="{D930FD42-541F-425B-909C-522EEE2768F9}" type="presParOf" srcId="{B520EC9D-D27C-42F7-9215-31781554B57F}" destId="{DE8C43D3-BDC5-4659-985C-675502414EF4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B7553D-1315-4521-B446-F1A2B11C6F28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DAF1E012-61B7-4799-B594-A518A344E0B0}">
      <dgm:prSet phldrT="[Text]" phldr="0"/>
      <dgm:spPr>
        <a:solidFill>
          <a:srgbClr val="1F6233"/>
        </a:solidFill>
      </dgm:spPr>
      <dgm:t>
        <a:bodyPr/>
        <a:lstStyle/>
        <a:p>
          <a:r>
            <a:rPr lang="en-US"/>
            <a:t>Find and match </a:t>
          </a:r>
          <a:endParaRPr lang="en-ZA"/>
        </a:p>
      </dgm:t>
    </dgm:pt>
    <dgm:pt modelId="{DDEE8C41-D64F-4916-9EB0-727B233899AD}" type="parTrans" cxnId="{9A15EC60-E0DB-4C56-B9D7-0AFB223F2684}">
      <dgm:prSet/>
      <dgm:spPr/>
      <dgm:t>
        <a:bodyPr/>
        <a:lstStyle/>
        <a:p>
          <a:endParaRPr lang="en-ZA"/>
        </a:p>
      </dgm:t>
    </dgm:pt>
    <dgm:pt modelId="{E4159A46-1A0B-492E-BD74-AA4E1EED3B96}" type="sibTrans" cxnId="{9A15EC60-E0DB-4C56-B9D7-0AFB223F2684}">
      <dgm:prSet/>
      <dgm:spPr/>
      <dgm:t>
        <a:bodyPr/>
        <a:lstStyle/>
        <a:p>
          <a:endParaRPr lang="en-ZA"/>
        </a:p>
      </dgm:t>
    </dgm:pt>
    <dgm:pt modelId="{362C09D6-657F-46C2-B7D8-436D59EEB014}">
      <dgm:prSet phldrT="[Text]" phldr="0"/>
      <dgm:spPr>
        <a:solidFill>
          <a:srgbClr val="A4683B"/>
        </a:solidFill>
      </dgm:spPr>
      <dgm:t>
        <a:bodyPr/>
        <a:lstStyle/>
        <a:p>
          <a:r>
            <a:rPr lang="en-US"/>
            <a:t>Introduce user to  </a:t>
          </a:r>
          <a:r>
            <a:rPr lang="en-US" err="1"/>
            <a:t>eCares</a:t>
          </a:r>
          <a:r>
            <a:rPr lang="en-US"/>
            <a:t> </a:t>
          </a:r>
          <a:endParaRPr lang="en-ZA"/>
        </a:p>
      </dgm:t>
    </dgm:pt>
    <dgm:pt modelId="{574B41FB-80FF-431F-8E3A-8C644A5B3D09}" type="parTrans" cxnId="{8F6CA572-D252-41C2-9AFC-81275B1B3699}">
      <dgm:prSet/>
      <dgm:spPr/>
      <dgm:t>
        <a:bodyPr/>
        <a:lstStyle/>
        <a:p>
          <a:endParaRPr lang="en-ZA"/>
        </a:p>
      </dgm:t>
    </dgm:pt>
    <dgm:pt modelId="{68292CC9-5121-4A2B-B7C3-8E210AFD2962}" type="sibTrans" cxnId="{8F6CA572-D252-41C2-9AFC-81275B1B3699}">
      <dgm:prSet/>
      <dgm:spPr/>
      <dgm:t>
        <a:bodyPr/>
        <a:lstStyle/>
        <a:p>
          <a:endParaRPr lang="en-ZA"/>
        </a:p>
      </dgm:t>
    </dgm:pt>
    <dgm:pt modelId="{F17AAFE5-FC1A-4113-BF19-D88761932D9D}">
      <dgm:prSet/>
      <dgm:spPr>
        <a:solidFill>
          <a:srgbClr val="EDAC2B"/>
        </a:solidFill>
      </dgm:spPr>
      <dgm:t>
        <a:bodyPr/>
        <a:lstStyle/>
        <a:p>
          <a:r>
            <a:rPr lang="en-US"/>
            <a:t>Linking user and ECD profile </a:t>
          </a:r>
          <a:endParaRPr lang="en-ZA"/>
        </a:p>
      </dgm:t>
    </dgm:pt>
    <dgm:pt modelId="{1CE16903-8858-4220-B543-80E16731C56A}" type="parTrans" cxnId="{6C004C34-F3F2-4000-B3EB-77F3E53320CE}">
      <dgm:prSet/>
      <dgm:spPr/>
      <dgm:t>
        <a:bodyPr/>
        <a:lstStyle/>
        <a:p>
          <a:endParaRPr lang="en-ZA"/>
        </a:p>
      </dgm:t>
    </dgm:pt>
    <dgm:pt modelId="{329E553F-4315-42D5-90A3-5D9B70E58E08}" type="sibTrans" cxnId="{6C004C34-F3F2-4000-B3EB-77F3E53320CE}">
      <dgm:prSet/>
      <dgm:spPr/>
      <dgm:t>
        <a:bodyPr/>
        <a:lstStyle/>
        <a:p>
          <a:endParaRPr lang="en-ZA"/>
        </a:p>
      </dgm:t>
    </dgm:pt>
    <dgm:pt modelId="{4B073642-C026-427C-97EA-DABA18063BDD}">
      <dgm:prSet/>
      <dgm:spPr>
        <a:solidFill>
          <a:schemeClr val="tx1"/>
        </a:solidFill>
      </dgm:spPr>
      <dgm:t>
        <a:bodyPr/>
        <a:lstStyle/>
        <a:p>
          <a:r>
            <a:rPr lang="en-US"/>
            <a:t>Help user to log in</a:t>
          </a:r>
          <a:endParaRPr lang="en-ZA"/>
        </a:p>
      </dgm:t>
    </dgm:pt>
    <dgm:pt modelId="{A2D7C07F-E146-4EED-A10F-12484ADECB8E}" type="parTrans" cxnId="{B5DB578F-6566-4BE1-98AE-3E50E8F0B372}">
      <dgm:prSet/>
      <dgm:spPr/>
      <dgm:t>
        <a:bodyPr/>
        <a:lstStyle/>
        <a:p>
          <a:endParaRPr lang="en-ZA"/>
        </a:p>
      </dgm:t>
    </dgm:pt>
    <dgm:pt modelId="{8C5E648E-4265-4DAC-9A14-D214C554D85E}" type="sibTrans" cxnId="{B5DB578F-6566-4BE1-98AE-3E50E8F0B372}">
      <dgm:prSet/>
      <dgm:spPr/>
      <dgm:t>
        <a:bodyPr/>
        <a:lstStyle/>
        <a:p>
          <a:endParaRPr lang="en-ZA"/>
        </a:p>
      </dgm:t>
    </dgm:pt>
    <dgm:pt modelId="{36C545AB-199D-4782-B68A-64A94EA6DB5E}">
      <dgm:prSet/>
      <dgm:spPr>
        <a:solidFill>
          <a:schemeClr val="bg2"/>
        </a:solidFill>
      </dgm:spPr>
      <dgm:t>
        <a:bodyPr/>
        <a:lstStyle/>
        <a:p>
          <a:r>
            <a:rPr lang="en-US"/>
            <a:t>Update data </a:t>
          </a:r>
          <a:endParaRPr lang="en-ZA"/>
        </a:p>
      </dgm:t>
    </dgm:pt>
    <dgm:pt modelId="{E735353B-E18C-416D-BA3D-22E802BF2935}" type="parTrans" cxnId="{0AFE77EA-55A2-4826-82D5-D836FD4134F6}">
      <dgm:prSet/>
      <dgm:spPr/>
      <dgm:t>
        <a:bodyPr/>
        <a:lstStyle/>
        <a:p>
          <a:endParaRPr lang="en-ZA"/>
        </a:p>
      </dgm:t>
    </dgm:pt>
    <dgm:pt modelId="{5C233875-D956-4F50-B5EA-D19469E8EE85}" type="sibTrans" cxnId="{0AFE77EA-55A2-4826-82D5-D836FD4134F6}">
      <dgm:prSet/>
      <dgm:spPr/>
      <dgm:t>
        <a:bodyPr/>
        <a:lstStyle/>
        <a:p>
          <a:endParaRPr lang="en-ZA"/>
        </a:p>
      </dgm:t>
    </dgm:pt>
    <dgm:pt modelId="{B520EC9D-D27C-42F7-9215-31781554B57F}" type="pres">
      <dgm:prSet presAssocID="{B2B7553D-1315-4521-B446-F1A2B11C6F28}" presName="Name0" presStyleCnt="0">
        <dgm:presLayoutVars>
          <dgm:dir/>
          <dgm:resizeHandles val="exact"/>
        </dgm:presLayoutVars>
      </dgm:prSet>
      <dgm:spPr/>
    </dgm:pt>
    <dgm:pt modelId="{4D8B684C-3B55-4EE5-903F-B1DCA274DD51}" type="pres">
      <dgm:prSet presAssocID="{DAF1E012-61B7-4799-B594-A518A344E0B0}" presName="parTxOnly" presStyleLbl="node1" presStyleIdx="0" presStyleCnt="5">
        <dgm:presLayoutVars>
          <dgm:bulletEnabled val="1"/>
        </dgm:presLayoutVars>
      </dgm:prSet>
      <dgm:spPr/>
    </dgm:pt>
    <dgm:pt modelId="{4267374F-3851-47C3-8140-3AECD43BE50A}" type="pres">
      <dgm:prSet presAssocID="{E4159A46-1A0B-492E-BD74-AA4E1EED3B96}" presName="parSpace" presStyleCnt="0"/>
      <dgm:spPr/>
    </dgm:pt>
    <dgm:pt modelId="{685967B4-F0E9-4A1C-A0A3-401CDEBF45F6}" type="pres">
      <dgm:prSet presAssocID="{362C09D6-657F-46C2-B7D8-436D59EEB014}" presName="parTxOnly" presStyleLbl="node1" presStyleIdx="1" presStyleCnt="5">
        <dgm:presLayoutVars>
          <dgm:bulletEnabled val="1"/>
        </dgm:presLayoutVars>
      </dgm:prSet>
      <dgm:spPr/>
    </dgm:pt>
    <dgm:pt modelId="{9C7E01CD-D6A5-4C2A-BE0A-766B42E7FA01}" type="pres">
      <dgm:prSet presAssocID="{68292CC9-5121-4A2B-B7C3-8E210AFD2962}" presName="parSpace" presStyleCnt="0"/>
      <dgm:spPr/>
    </dgm:pt>
    <dgm:pt modelId="{6AA400CA-FE80-4954-B32E-99483BC37D49}" type="pres">
      <dgm:prSet presAssocID="{F17AAFE5-FC1A-4113-BF19-D88761932D9D}" presName="parTxOnly" presStyleLbl="node1" presStyleIdx="2" presStyleCnt="5">
        <dgm:presLayoutVars>
          <dgm:bulletEnabled val="1"/>
        </dgm:presLayoutVars>
      </dgm:prSet>
      <dgm:spPr/>
    </dgm:pt>
    <dgm:pt modelId="{D8D71F65-3F50-4933-9AC1-39A23CF040AD}" type="pres">
      <dgm:prSet presAssocID="{329E553F-4315-42D5-90A3-5D9B70E58E08}" presName="parSpace" presStyleCnt="0"/>
      <dgm:spPr/>
    </dgm:pt>
    <dgm:pt modelId="{BE06BA74-5555-488C-ACB2-487B8A5C1A5C}" type="pres">
      <dgm:prSet presAssocID="{4B073642-C026-427C-97EA-DABA18063BDD}" presName="parTxOnly" presStyleLbl="node1" presStyleIdx="3" presStyleCnt="5">
        <dgm:presLayoutVars>
          <dgm:bulletEnabled val="1"/>
        </dgm:presLayoutVars>
      </dgm:prSet>
      <dgm:spPr/>
    </dgm:pt>
    <dgm:pt modelId="{873E14DB-9BB3-4AEA-BFAF-DEA38A4736C5}" type="pres">
      <dgm:prSet presAssocID="{8C5E648E-4265-4DAC-9A14-D214C554D85E}" presName="parSpace" presStyleCnt="0"/>
      <dgm:spPr/>
    </dgm:pt>
    <dgm:pt modelId="{DE8C43D3-BDC5-4659-985C-675502414EF4}" type="pres">
      <dgm:prSet presAssocID="{36C545AB-199D-4782-B68A-64A94EA6DB5E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A0A69E0B-E755-4F82-8F9C-543B9EE70190}" type="presOf" srcId="{36C545AB-199D-4782-B68A-64A94EA6DB5E}" destId="{DE8C43D3-BDC5-4659-985C-675502414EF4}" srcOrd="0" destOrd="0" presId="urn:microsoft.com/office/officeart/2005/8/layout/hChevron3"/>
    <dgm:cxn modelId="{6C004C34-F3F2-4000-B3EB-77F3E53320CE}" srcId="{B2B7553D-1315-4521-B446-F1A2B11C6F28}" destId="{F17AAFE5-FC1A-4113-BF19-D88761932D9D}" srcOrd="2" destOrd="0" parTransId="{1CE16903-8858-4220-B543-80E16731C56A}" sibTransId="{329E553F-4315-42D5-90A3-5D9B70E58E08}"/>
    <dgm:cxn modelId="{9A15EC60-E0DB-4C56-B9D7-0AFB223F2684}" srcId="{B2B7553D-1315-4521-B446-F1A2B11C6F28}" destId="{DAF1E012-61B7-4799-B594-A518A344E0B0}" srcOrd="0" destOrd="0" parTransId="{DDEE8C41-D64F-4916-9EB0-727B233899AD}" sibTransId="{E4159A46-1A0B-492E-BD74-AA4E1EED3B96}"/>
    <dgm:cxn modelId="{548C0D63-C82E-4821-A96B-9B7802E5C2C8}" type="presOf" srcId="{4B073642-C026-427C-97EA-DABA18063BDD}" destId="{BE06BA74-5555-488C-ACB2-487B8A5C1A5C}" srcOrd="0" destOrd="0" presId="urn:microsoft.com/office/officeart/2005/8/layout/hChevron3"/>
    <dgm:cxn modelId="{DE9D3F4B-4295-4041-8F51-4E6CD89A1BA6}" type="presOf" srcId="{DAF1E012-61B7-4799-B594-A518A344E0B0}" destId="{4D8B684C-3B55-4EE5-903F-B1DCA274DD51}" srcOrd="0" destOrd="0" presId="urn:microsoft.com/office/officeart/2005/8/layout/hChevron3"/>
    <dgm:cxn modelId="{8F6CA572-D252-41C2-9AFC-81275B1B3699}" srcId="{B2B7553D-1315-4521-B446-F1A2B11C6F28}" destId="{362C09D6-657F-46C2-B7D8-436D59EEB014}" srcOrd="1" destOrd="0" parTransId="{574B41FB-80FF-431F-8E3A-8C644A5B3D09}" sibTransId="{68292CC9-5121-4A2B-B7C3-8E210AFD2962}"/>
    <dgm:cxn modelId="{B5DB578F-6566-4BE1-98AE-3E50E8F0B372}" srcId="{B2B7553D-1315-4521-B446-F1A2B11C6F28}" destId="{4B073642-C026-427C-97EA-DABA18063BDD}" srcOrd="3" destOrd="0" parTransId="{A2D7C07F-E146-4EED-A10F-12484ADECB8E}" sibTransId="{8C5E648E-4265-4DAC-9A14-D214C554D85E}"/>
    <dgm:cxn modelId="{D0596A91-DF8F-42CB-BAEB-49F608CE6305}" type="presOf" srcId="{362C09D6-657F-46C2-B7D8-436D59EEB014}" destId="{685967B4-F0E9-4A1C-A0A3-401CDEBF45F6}" srcOrd="0" destOrd="0" presId="urn:microsoft.com/office/officeart/2005/8/layout/hChevron3"/>
    <dgm:cxn modelId="{97EEE397-17B0-4814-9E87-E7CA05847C23}" type="presOf" srcId="{F17AAFE5-FC1A-4113-BF19-D88761932D9D}" destId="{6AA400CA-FE80-4954-B32E-99483BC37D49}" srcOrd="0" destOrd="0" presId="urn:microsoft.com/office/officeart/2005/8/layout/hChevron3"/>
    <dgm:cxn modelId="{4B1BF2A5-2175-4DC6-AF6B-D2D4A00B1E41}" type="presOf" srcId="{B2B7553D-1315-4521-B446-F1A2B11C6F28}" destId="{B520EC9D-D27C-42F7-9215-31781554B57F}" srcOrd="0" destOrd="0" presId="urn:microsoft.com/office/officeart/2005/8/layout/hChevron3"/>
    <dgm:cxn modelId="{0AFE77EA-55A2-4826-82D5-D836FD4134F6}" srcId="{B2B7553D-1315-4521-B446-F1A2B11C6F28}" destId="{36C545AB-199D-4782-B68A-64A94EA6DB5E}" srcOrd="4" destOrd="0" parTransId="{E735353B-E18C-416D-BA3D-22E802BF2935}" sibTransId="{5C233875-D956-4F50-B5EA-D19469E8EE85}"/>
    <dgm:cxn modelId="{A377C622-9D92-443D-80CC-C742BA876354}" type="presParOf" srcId="{B520EC9D-D27C-42F7-9215-31781554B57F}" destId="{4D8B684C-3B55-4EE5-903F-B1DCA274DD51}" srcOrd="0" destOrd="0" presId="urn:microsoft.com/office/officeart/2005/8/layout/hChevron3"/>
    <dgm:cxn modelId="{96533D1F-9736-4CF6-90D3-31D45466AE23}" type="presParOf" srcId="{B520EC9D-D27C-42F7-9215-31781554B57F}" destId="{4267374F-3851-47C3-8140-3AECD43BE50A}" srcOrd="1" destOrd="0" presId="urn:microsoft.com/office/officeart/2005/8/layout/hChevron3"/>
    <dgm:cxn modelId="{7994F21E-6A94-4E2C-89E3-4D510BC881E4}" type="presParOf" srcId="{B520EC9D-D27C-42F7-9215-31781554B57F}" destId="{685967B4-F0E9-4A1C-A0A3-401CDEBF45F6}" srcOrd="2" destOrd="0" presId="urn:microsoft.com/office/officeart/2005/8/layout/hChevron3"/>
    <dgm:cxn modelId="{84117E6D-320D-4A61-BE59-C28241DC1175}" type="presParOf" srcId="{B520EC9D-D27C-42F7-9215-31781554B57F}" destId="{9C7E01CD-D6A5-4C2A-BE0A-766B42E7FA01}" srcOrd="3" destOrd="0" presId="urn:microsoft.com/office/officeart/2005/8/layout/hChevron3"/>
    <dgm:cxn modelId="{FA59681D-D6A8-4E10-B360-279F3A30AB74}" type="presParOf" srcId="{B520EC9D-D27C-42F7-9215-31781554B57F}" destId="{6AA400CA-FE80-4954-B32E-99483BC37D49}" srcOrd="4" destOrd="0" presId="urn:microsoft.com/office/officeart/2005/8/layout/hChevron3"/>
    <dgm:cxn modelId="{C5B605A1-2F7E-4FE9-864D-AC6743D4B8EA}" type="presParOf" srcId="{B520EC9D-D27C-42F7-9215-31781554B57F}" destId="{D8D71F65-3F50-4933-9AC1-39A23CF040AD}" srcOrd="5" destOrd="0" presId="urn:microsoft.com/office/officeart/2005/8/layout/hChevron3"/>
    <dgm:cxn modelId="{1D8BC9C1-6364-440D-A1E3-A645F57F385F}" type="presParOf" srcId="{B520EC9D-D27C-42F7-9215-31781554B57F}" destId="{BE06BA74-5555-488C-ACB2-487B8A5C1A5C}" srcOrd="6" destOrd="0" presId="urn:microsoft.com/office/officeart/2005/8/layout/hChevron3"/>
    <dgm:cxn modelId="{6B0F8069-C308-4C74-9987-1A3DD897236F}" type="presParOf" srcId="{B520EC9D-D27C-42F7-9215-31781554B57F}" destId="{873E14DB-9BB3-4AEA-BFAF-DEA38A4736C5}" srcOrd="7" destOrd="0" presId="urn:microsoft.com/office/officeart/2005/8/layout/hChevron3"/>
    <dgm:cxn modelId="{D930FD42-541F-425B-909C-522EEE2768F9}" type="presParOf" srcId="{B520EC9D-D27C-42F7-9215-31781554B57F}" destId="{DE8C43D3-BDC5-4659-985C-675502414EF4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B7553D-1315-4521-B446-F1A2B11C6F28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DAF1E012-61B7-4799-B594-A518A344E0B0}">
      <dgm:prSet phldrT="[Text]" phldr="0"/>
      <dgm:spPr>
        <a:solidFill>
          <a:srgbClr val="1F6233"/>
        </a:solidFill>
      </dgm:spPr>
      <dgm:t>
        <a:bodyPr/>
        <a:lstStyle/>
        <a:p>
          <a:r>
            <a:rPr lang="en-US"/>
            <a:t>Find and match </a:t>
          </a:r>
          <a:endParaRPr lang="en-ZA"/>
        </a:p>
      </dgm:t>
    </dgm:pt>
    <dgm:pt modelId="{DDEE8C41-D64F-4916-9EB0-727B233899AD}" type="parTrans" cxnId="{9A15EC60-E0DB-4C56-B9D7-0AFB223F2684}">
      <dgm:prSet/>
      <dgm:spPr/>
      <dgm:t>
        <a:bodyPr/>
        <a:lstStyle/>
        <a:p>
          <a:endParaRPr lang="en-ZA"/>
        </a:p>
      </dgm:t>
    </dgm:pt>
    <dgm:pt modelId="{E4159A46-1A0B-492E-BD74-AA4E1EED3B96}" type="sibTrans" cxnId="{9A15EC60-E0DB-4C56-B9D7-0AFB223F2684}">
      <dgm:prSet/>
      <dgm:spPr/>
      <dgm:t>
        <a:bodyPr/>
        <a:lstStyle/>
        <a:p>
          <a:endParaRPr lang="en-ZA"/>
        </a:p>
      </dgm:t>
    </dgm:pt>
    <dgm:pt modelId="{362C09D6-657F-46C2-B7D8-436D59EEB014}">
      <dgm:prSet phldrT="[Text]" phldr="0"/>
      <dgm:spPr>
        <a:solidFill>
          <a:srgbClr val="A4683B"/>
        </a:solidFill>
      </dgm:spPr>
      <dgm:t>
        <a:bodyPr/>
        <a:lstStyle/>
        <a:p>
          <a:r>
            <a:rPr lang="en-US"/>
            <a:t>Introduce user to  </a:t>
          </a:r>
          <a:r>
            <a:rPr lang="en-US" err="1"/>
            <a:t>eCares</a:t>
          </a:r>
          <a:r>
            <a:rPr lang="en-US"/>
            <a:t> </a:t>
          </a:r>
          <a:endParaRPr lang="en-ZA"/>
        </a:p>
      </dgm:t>
    </dgm:pt>
    <dgm:pt modelId="{574B41FB-80FF-431F-8E3A-8C644A5B3D09}" type="parTrans" cxnId="{8F6CA572-D252-41C2-9AFC-81275B1B3699}">
      <dgm:prSet/>
      <dgm:spPr/>
      <dgm:t>
        <a:bodyPr/>
        <a:lstStyle/>
        <a:p>
          <a:endParaRPr lang="en-ZA"/>
        </a:p>
      </dgm:t>
    </dgm:pt>
    <dgm:pt modelId="{68292CC9-5121-4A2B-B7C3-8E210AFD2962}" type="sibTrans" cxnId="{8F6CA572-D252-41C2-9AFC-81275B1B3699}">
      <dgm:prSet/>
      <dgm:spPr/>
      <dgm:t>
        <a:bodyPr/>
        <a:lstStyle/>
        <a:p>
          <a:endParaRPr lang="en-ZA"/>
        </a:p>
      </dgm:t>
    </dgm:pt>
    <dgm:pt modelId="{F17AAFE5-FC1A-4113-BF19-D88761932D9D}">
      <dgm:prSet/>
      <dgm:spPr>
        <a:solidFill>
          <a:srgbClr val="EDAC2B"/>
        </a:solidFill>
      </dgm:spPr>
      <dgm:t>
        <a:bodyPr/>
        <a:lstStyle/>
        <a:p>
          <a:r>
            <a:rPr lang="en-US"/>
            <a:t>Linking user and ECD profile </a:t>
          </a:r>
          <a:endParaRPr lang="en-ZA"/>
        </a:p>
      </dgm:t>
    </dgm:pt>
    <dgm:pt modelId="{1CE16903-8858-4220-B543-80E16731C56A}" type="parTrans" cxnId="{6C004C34-F3F2-4000-B3EB-77F3E53320CE}">
      <dgm:prSet/>
      <dgm:spPr/>
      <dgm:t>
        <a:bodyPr/>
        <a:lstStyle/>
        <a:p>
          <a:endParaRPr lang="en-ZA"/>
        </a:p>
      </dgm:t>
    </dgm:pt>
    <dgm:pt modelId="{329E553F-4315-42D5-90A3-5D9B70E58E08}" type="sibTrans" cxnId="{6C004C34-F3F2-4000-B3EB-77F3E53320CE}">
      <dgm:prSet/>
      <dgm:spPr/>
      <dgm:t>
        <a:bodyPr/>
        <a:lstStyle/>
        <a:p>
          <a:endParaRPr lang="en-ZA"/>
        </a:p>
      </dgm:t>
    </dgm:pt>
    <dgm:pt modelId="{4B073642-C026-427C-97EA-DABA18063BDD}">
      <dgm:prSet/>
      <dgm:spPr>
        <a:solidFill>
          <a:schemeClr val="tx1"/>
        </a:solidFill>
      </dgm:spPr>
      <dgm:t>
        <a:bodyPr/>
        <a:lstStyle/>
        <a:p>
          <a:r>
            <a:rPr lang="en-US"/>
            <a:t>Help user to log in</a:t>
          </a:r>
          <a:endParaRPr lang="en-ZA"/>
        </a:p>
      </dgm:t>
    </dgm:pt>
    <dgm:pt modelId="{A2D7C07F-E146-4EED-A10F-12484ADECB8E}" type="parTrans" cxnId="{B5DB578F-6566-4BE1-98AE-3E50E8F0B372}">
      <dgm:prSet/>
      <dgm:spPr/>
      <dgm:t>
        <a:bodyPr/>
        <a:lstStyle/>
        <a:p>
          <a:endParaRPr lang="en-ZA"/>
        </a:p>
      </dgm:t>
    </dgm:pt>
    <dgm:pt modelId="{8C5E648E-4265-4DAC-9A14-D214C554D85E}" type="sibTrans" cxnId="{B5DB578F-6566-4BE1-98AE-3E50E8F0B372}">
      <dgm:prSet/>
      <dgm:spPr/>
      <dgm:t>
        <a:bodyPr/>
        <a:lstStyle/>
        <a:p>
          <a:endParaRPr lang="en-ZA"/>
        </a:p>
      </dgm:t>
    </dgm:pt>
    <dgm:pt modelId="{36C545AB-199D-4782-B68A-64A94EA6DB5E}">
      <dgm:prSet/>
      <dgm:spPr>
        <a:solidFill>
          <a:srgbClr val="1F6233"/>
        </a:solidFill>
      </dgm:spPr>
      <dgm:t>
        <a:bodyPr/>
        <a:lstStyle/>
        <a:p>
          <a:r>
            <a:rPr lang="en-US"/>
            <a:t>Update data </a:t>
          </a:r>
          <a:endParaRPr lang="en-ZA"/>
        </a:p>
      </dgm:t>
    </dgm:pt>
    <dgm:pt modelId="{E735353B-E18C-416D-BA3D-22E802BF2935}" type="parTrans" cxnId="{0AFE77EA-55A2-4826-82D5-D836FD4134F6}">
      <dgm:prSet/>
      <dgm:spPr/>
      <dgm:t>
        <a:bodyPr/>
        <a:lstStyle/>
        <a:p>
          <a:endParaRPr lang="en-ZA"/>
        </a:p>
      </dgm:t>
    </dgm:pt>
    <dgm:pt modelId="{5C233875-D956-4F50-B5EA-D19469E8EE85}" type="sibTrans" cxnId="{0AFE77EA-55A2-4826-82D5-D836FD4134F6}">
      <dgm:prSet/>
      <dgm:spPr/>
      <dgm:t>
        <a:bodyPr/>
        <a:lstStyle/>
        <a:p>
          <a:endParaRPr lang="en-ZA"/>
        </a:p>
      </dgm:t>
    </dgm:pt>
    <dgm:pt modelId="{B520EC9D-D27C-42F7-9215-31781554B57F}" type="pres">
      <dgm:prSet presAssocID="{B2B7553D-1315-4521-B446-F1A2B11C6F28}" presName="Name0" presStyleCnt="0">
        <dgm:presLayoutVars>
          <dgm:dir/>
          <dgm:resizeHandles val="exact"/>
        </dgm:presLayoutVars>
      </dgm:prSet>
      <dgm:spPr/>
    </dgm:pt>
    <dgm:pt modelId="{4D8B684C-3B55-4EE5-903F-B1DCA274DD51}" type="pres">
      <dgm:prSet presAssocID="{DAF1E012-61B7-4799-B594-A518A344E0B0}" presName="parTxOnly" presStyleLbl="node1" presStyleIdx="0" presStyleCnt="5">
        <dgm:presLayoutVars>
          <dgm:bulletEnabled val="1"/>
        </dgm:presLayoutVars>
      </dgm:prSet>
      <dgm:spPr/>
    </dgm:pt>
    <dgm:pt modelId="{4267374F-3851-47C3-8140-3AECD43BE50A}" type="pres">
      <dgm:prSet presAssocID="{E4159A46-1A0B-492E-BD74-AA4E1EED3B96}" presName="parSpace" presStyleCnt="0"/>
      <dgm:spPr/>
    </dgm:pt>
    <dgm:pt modelId="{685967B4-F0E9-4A1C-A0A3-401CDEBF45F6}" type="pres">
      <dgm:prSet presAssocID="{362C09D6-657F-46C2-B7D8-436D59EEB014}" presName="parTxOnly" presStyleLbl="node1" presStyleIdx="1" presStyleCnt="5">
        <dgm:presLayoutVars>
          <dgm:bulletEnabled val="1"/>
        </dgm:presLayoutVars>
      </dgm:prSet>
      <dgm:spPr/>
    </dgm:pt>
    <dgm:pt modelId="{9C7E01CD-D6A5-4C2A-BE0A-766B42E7FA01}" type="pres">
      <dgm:prSet presAssocID="{68292CC9-5121-4A2B-B7C3-8E210AFD2962}" presName="parSpace" presStyleCnt="0"/>
      <dgm:spPr/>
    </dgm:pt>
    <dgm:pt modelId="{6AA400CA-FE80-4954-B32E-99483BC37D49}" type="pres">
      <dgm:prSet presAssocID="{F17AAFE5-FC1A-4113-BF19-D88761932D9D}" presName="parTxOnly" presStyleLbl="node1" presStyleIdx="2" presStyleCnt="5">
        <dgm:presLayoutVars>
          <dgm:bulletEnabled val="1"/>
        </dgm:presLayoutVars>
      </dgm:prSet>
      <dgm:spPr/>
    </dgm:pt>
    <dgm:pt modelId="{D8D71F65-3F50-4933-9AC1-39A23CF040AD}" type="pres">
      <dgm:prSet presAssocID="{329E553F-4315-42D5-90A3-5D9B70E58E08}" presName="parSpace" presStyleCnt="0"/>
      <dgm:spPr/>
    </dgm:pt>
    <dgm:pt modelId="{BE06BA74-5555-488C-ACB2-487B8A5C1A5C}" type="pres">
      <dgm:prSet presAssocID="{4B073642-C026-427C-97EA-DABA18063BDD}" presName="parTxOnly" presStyleLbl="node1" presStyleIdx="3" presStyleCnt="5">
        <dgm:presLayoutVars>
          <dgm:bulletEnabled val="1"/>
        </dgm:presLayoutVars>
      </dgm:prSet>
      <dgm:spPr/>
    </dgm:pt>
    <dgm:pt modelId="{873E14DB-9BB3-4AEA-BFAF-DEA38A4736C5}" type="pres">
      <dgm:prSet presAssocID="{8C5E648E-4265-4DAC-9A14-D214C554D85E}" presName="parSpace" presStyleCnt="0"/>
      <dgm:spPr/>
    </dgm:pt>
    <dgm:pt modelId="{DE8C43D3-BDC5-4659-985C-675502414EF4}" type="pres">
      <dgm:prSet presAssocID="{36C545AB-199D-4782-B68A-64A94EA6DB5E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A0A69E0B-E755-4F82-8F9C-543B9EE70190}" type="presOf" srcId="{36C545AB-199D-4782-B68A-64A94EA6DB5E}" destId="{DE8C43D3-BDC5-4659-985C-675502414EF4}" srcOrd="0" destOrd="0" presId="urn:microsoft.com/office/officeart/2005/8/layout/hChevron3"/>
    <dgm:cxn modelId="{6C004C34-F3F2-4000-B3EB-77F3E53320CE}" srcId="{B2B7553D-1315-4521-B446-F1A2B11C6F28}" destId="{F17AAFE5-FC1A-4113-BF19-D88761932D9D}" srcOrd="2" destOrd="0" parTransId="{1CE16903-8858-4220-B543-80E16731C56A}" sibTransId="{329E553F-4315-42D5-90A3-5D9B70E58E08}"/>
    <dgm:cxn modelId="{9A15EC60-E0DB-4C56-B9D7-0AFB223F2684}" srcId="{B2B7553D-1315-4521-B446-F1A2B11C6F28}" destId="{DAF1E012-61B7-4799-B594-A518A344E0B0}" srcOrd="0" destOrd="0" parTransId="{DDEE8C41-D64F-4916-9EB0-727B233899AD}" sibTransId="{E4159A46-1A0B-492E-BD74-AA4E1EED3B96}"/>
    <dgm:cxn modelId="{548C0D63-C82E-4821-A96B-9B7802E5C2C8}" type="presOf" srcId="{4B073642-C026-427C-97EA-DABA18063BDD}" destId="{BE06BA74-5555-488C-ACB2-487B8A5C1A5C}" srcOrd="0" destOrd="0" presId="urn:microsoft.com/office/officeart/2005/8/layout/hChevron3"/>
    <dgm:cxn modelId="{DE9D3F4B-4295-4041-8F51-4E6CD89A1BA6}" type="presOf" srcId="{DAF1E012-61B7-4799-B594-A518A344E0B0}" destId="{4D8B684C-3B55-4EE5-903F-B1DCA274DD51}" srcOrd="0" destOrd="0" presId="urn:microsoft.com/office/officeart/2005/8/layout/hChevron3"/>
    <dgm:cxn modelId="{8F6CA572-D252-41C2-9AFC-81275B1B3699}" srcId="{B2B7553D-1315-4521-B446-F1A2B11C6F28}" destId="{362C09D6-657F-46C2-B7D8-436D59EEB014}" srcOrd="1" destOrd="0" parTransId="{574B41FB-80FF-431F-8E3A-8C644A5B3D09}" sibTransId="{68292CC9-5121-4A2B-B7C3-8E210AFD2962}"/>
    <dgm:cxn modelId="{B5DB578F-6566-4BE1-98AE-3E50E8F0B372}" srcId="{B2B7553D-1315-4521-B446-F1A2B11C6F28}" destId="{4B073642-C026-427C-97EA-DABA18063BDD}" srcOrd="3" destOrd="0" parTransId="{A2D7C07F-E146-4EED-A10F-12484ADECB8E}" sibTransId="{8C5E648E-4265-4DAC-9A14-D214C554D85E}"/>
    <dgm:cxn modelId="{D0596A91-DF8F-42CB-BAEB-49F608CE6305}" type="presOf" srcId="{362C09D6-657F-46C2-B7D8-436D59EEB014}" destId="{685967B4-F0E9-4A1C-A0A3-401CDEBF45F6}" srcOrd="0" destOrd="0" presId="urn:microsoft.com/office/officeart/2005/8/layout/hChevron3"/>
    <dgm:cxn modelId="{97EEE397-17B0-4814-9E87-E7CA05847C23}" type="presOf" srcId="{F17AAFE5-FC1A-4113-BF19-D88761932D9D}" destId="{6AA400CA-FE80-4954-B32E-99483BC37D49}" srcOrd="0" destOrd="0" presId="urn:microsoft.com/office/officeart/2005/8/layout/hChevron3"/>
    <dgm:cxn modelId="{4B1BF2A5-2175-4DC6-AF6B-D2D4A00B1E41}" type="presOf" srcId="{B2B7553D-1315-4521-B446-F1A2B11C6F28}" destId="{B520EC9D-D27C-42F7-9215-31781554B57F}" srcOrd="0" destOrd="0" presId="urn:microsoft.com/office/officeart/2005/8/layout/hChevron3"/>
    <dgm:cxn modelId="{0AFE77EA-55A2-4826-82D5-D836FD4134F6}" srcId="{B2B7553D-1315-4521-B446-F1A2B11C6F28}" destId="{36C545AB-199D-4782-B68A-64A94EA6DB5E}" srcOrd="4" destOrd="0" parTransId="{E735353B-E18C-416D-BA3D-22E802BF2935}" sibTransId="{5C233875-D956-4F50-B5EA-D19469E8EE85}"/>
    <dgm:cxn modelId="{A377C622-9D92-443D-80CC-C742BA876354}" type="presParOf" srcId="{B520EC9D-D27C-42F7-9215-31781554B57F}" destId="{4D8B684C-3B55-4EE5-903F-B1DCA274DD51}" srcOrd="0" destOrd="0" presId="urn:microsoft.com/office/officeart/2005/8/layout/hChevron3"/>
    <dgm:cxn modelId="{96533D1F-9736-4CF6-90D3-31D45466AE23}" type="presParOf" srcId="{B520EC9D-D27C-42F7-9215-31781554B57F}" destId="{4267374F-3851-47C3-8140-3AECD43BE50A}" srcOrd="1" destOrd="0" presId="urn:microsoft.com/office/officeart/2005/8/layout/hChevron3"/>
    <dgm:cxn modelId="{7994F21E-6A94-4E2C-89E3-4D510BC881E4}" type="presParOf" srcId="{B520EC9D-D27C-42F7-9215-31781554B57F}" destId="{685967B4-F0E9-4A1C-A0A3-401CDEBF45F6}" srcOrd="2" destOrd="0" presId="urn:microsoft.com/office/officeart/2005/8/layout/hChevron3"/>
    <dgm:cxn modelId="{84117E6D-320D-4A61-BE59-C28241DC1175}" type="presParOf" srcId="{B520EC9D-D27C-42F7-9215-31781554B57F}" destId="{9C7E01CD-D6A5-4C2A-BE0A-766B42E7FA01}" srcOrd="3" destOrd="0" presId="urn:microsoft.com/office/officeart/2005/8/layout/hChevron3"/>
    <dgm:cxn modelId="{FA59681D-D6A8-4E10-B360-279F3A30AB74}" type="presParOf" srcId="{B520EC9D-D27C-42F7-9215-31781554B57F}" destId="{6AA400CA-FE80-4954-B32E-99483BC37D49}" srcOrd="4" destOrd="0" presId="urn:microsoft.com/office/officeart/2005/8/layout/hChevron3"/>
    <dgm:cxn modelId="{C5B605A1-2F7E-4FE9-864D-AC6743D4B8EA}" type="presParOf" srcId="{B520EC9D-D27C-42F7-9215-31781554B57F}" destId="{D8D71F65-3F50-4933-9AC1-39A23CF040AD}" srcOrd="5" destOrd="0" presId="urn:microsoft.com/office/officeart/2005/8/layout/hChevron3"/>
    <dgm:cxn modelId="{1D8BC9C1-6364-440D-A1E3-A645F57F385F}" type="presParOf" srcId="{B520EC9D-D27C-42F7-9215-31781554B57F}" destId="{BE06BA74-5555-488C-ACB2-487B8A5C1A5C}" srcOrd="6" destOrd="0" presId="urn:microsoft.com/office/officeart/2005/8/layout/hChevron3"/>
    <dgm:cxn modelId="{6B0F8069-C308-4C74-9987-1A3DD897236F}" type="presParOf" srcId="{B520EC9D-D27C-42F7-9215-31781554B57F}" destId="{873E14DB-9BB3-4AEA-BFAF-DEA38A4736C5}" srcOrd="7" destOrd="0" presId="urn:microsoft.com/office/officeart/2005/8/layout/hChevron3"/>
    <dgm:cxn modelId="{D930FD42-541F-425B-909C-522EEE2768F9}" type="presParOf" srcId="{B520EC9D-D27C-42F7-9215-31781554B57F}" destId="{DE8C43D3-BDC5-4659-985C-675502414EF4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B7553D-1315-4521-B446-F1A2B11C6F28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DAF1E012-61B7-4799-B594-A518A344E0B0}">
      <dgm:prSet phldrT="[Text]" phldr="0"/>
      <dgm:spPr>
        <a:solidFill>
          <a:srgbClr val="1F6233"/>
        </a:solidFill>
      </dgm:spPr>
      <dgm:t>
        <a:bodyPr/>
        <a:lstStyle/>
        <a:p>
          <a:r>
            <a:rPr lang="en-US"/>
            <a:t>Find and match </a:t>
          </a:r>
          <a:endParaRPr lang="en-ZA"/>
        </a:p>
      </dgm:t>
    </dgm:pt>
    <dgm:pt modelId="{DDEE8C41-D64F-4916-9EB0-727B233899AD}" type="parTrans" cxnId="{9A15EC60-E0DB-4C56-B9D7-0AFB223F2684}">
      <dgm:prSet/>
      <dgm:spPr/>
      <dgm:t>
        <a:bodyPr/>
        <a:lstStyle/>
        <a:p>
          <a:endParaRPr lang="en-ZA"/>
        </a:p>
      </dgm:t>
    </dgm:pt>
    <dgm:pt modelId="{E4159A46-1A0B-492E-BD74-AA4E1EED3B96}" type="sibTrans" cxnId="{9A15EC60-E0DB-4C56-B9D7-0AFB223F2684}">
      <dgm:prSet/>
      <dgm:spPr/>
      <dgm:t>
        <a:bodyPr/>
        <a:lstStyle/>
        <a:p>
          <a:endParaRPr lang="en-ZA"/>
        </a:p>
      </dgm:t>
    </dgm:pt>
    <dgm:pt modelId="{362C09D6-657F-46C2-B7D8-436D59EEB014}">
      <dgm:prSet phldrT="[Text]" phldr="0"/>
      <dgm:spPr>
        <a:solidFill>
          <a:srgbClr val="A4683B"/>
        </a:solidFill>
      </dgm:spPr>
      <dgm:t>
        <a:bodyPr/>
        <a:lstStyle/>
        <a:p>
          <a:r>
            <a:rPr lang="en-US"/>
            <a:t>Introduce user to  </a:t>
          </a:r>
          <a:r>
            <a:rPr lang="en-US" err="1"/>
            <a:t>eCares</a:t>
          </a:r>
          <a:r>
            <a:rPr lang="en-US"/>
            <a:t> </a:t>
          </a:r>
          <a:endParaRPr lang="en-ZA"/>
        </a:p>
      </dgm:t>
    </dgm:pt>
    <dgm:pt modelId="{574B41FB-80FF-431F-8E3A-8C644A5B3D09}" type="parTrans" cxnId="{8F6CA572-D252-41C2-9AFC-81275B1B3699}">
      <dgm:prSet/>
      <dgm:spPr/>
      <dgm:t>
        <a:bodyPr/>
        <a:lstStyle/>
        <a:p>
          <a:endParaRPr lang="en-ZA"/>
        </a:p>
      </dgm:t>
    </dgm:pt>
    <dgm:pt modelId="{68292CC9-5121-4A2B-B7C3-8E210AFD2962}" type="sibTrans" cxnId="{8F6CA572-D252-41C2-9AFC-81275B1B3699}">
      <dgm:prSet/>
      <dgm:spPr/>
      <dgm:t>
        <a:bodyPr/>
        <a:lstStyle/>
        <a:p>
          <a:endParaRPr lang="en-ZA"/>
        </a:p>
      </dgm:t>
    </dgm:pt>
    <dgm:pt modelId="{F17AAFE5-FC1A-4113-BF19-D88761932D9D}">
      <dgm:prSet/>
      <dgm:spPr>
        <a:solidFill>
          <a:srgbClr val="EDAC2B"/>
        </a:solidFill>
      </dgm:spPr>
      <dgm:t>
        <a:bodyPr/>
        <a:lstStyle/>
        <a:p>
          <a:r>
            <a:rPr lang="en-US"/>
            <a:t>Linking user and ECD profile </a:t>
          </a:r>
          <a:endParaRPr lang="en-ZA"/>
        </a:p>
      </dgm:t>
    </dgm:pt>
    <dgm:pt modelId="{1CE16903-8858-4220-B543-80E16731C56A}" type="parTrans" cxnId="{6C004C34-F3F2-4000-B3EB-77F3E53320CE}">
      <dgm:prSet/>
      <dgm:spPr/>
      <dgm:t>
        <a:bodyPr/>
        <a:lstStyle/>
        <a:p>
          <a:endParaRPr lang="en-ZA"/>
        </a:p>
      </dgm:t>
    </dgm:pt>
    <dgm:pt modelId="{329E553F-4315-42D5-90A3-5D9B70E58E08}" type="sibTrans" cxnId="{6C004C34-F3F2-4000-B3EB-77F3E53320CE}">
      <dgm:prSet/>
      <dgm:spPr/>
      <dgm:t>
        <a:bodyPr/>
        <a:lstStyle/>
        <a:p>
          <a:endParaRPr lang="en-ZA"/>
        </a:p>
      </dgm:t>
    </dgm:pt>
    <dgm:pt modelId="{4B073642-C026-427C-97EA-DABA18063BDD}">
      <dgm:prSet/>
      <dgm:spPr>
        <a:solidFill>
          <a:schemeClr val="tx1"/>
        </a:solidFill>
      </dgm:spPr>
      <dgm:t>
        <a:bodyPr/>
        <a:lstStyle/>
        <a:p>
          <a:r>
            <a:rPr lang="en-US"/>
            <a:t>Help user to log in</a:t>
          </a:r>
          <a:endParaRPr lang="en-ZA"/>
        </a:p>
      </dgm:t>
    </dgm:pt>
    <dgm:pt modelId="{A2D7C07F-E146-4EED-A10F-12484ADECB8E}" type="parTrans" cxnId="{B5DB578F-6566-4BE1-98AE-3E50E8F0B372}">
      <dgm:prSet/>
      <dgm:spPr/>
      <dgm:t>
        <a:bodyPr/>
        <a:lstStyle/>
        <a:p>
          <a:endParaRPr lang="en-ZA"/>
        </a:p>
      </dgm:t>
    </dgm:pt>
    <dgm:pt modelId="{8C5E648E-4265-4DAC-9A14-D214C554D85E}" type="sibTrans" cxnId="{B5DB578F-6566-4BE1-98AE-3E50E8F0B372}">
      <dgm:prSet/>
      <dgm:spPr/>
      <dgm:t>
        <a:bodyPr/>
        <a:lstStyle/>
        <a:p>
          <a:endParaRPr lang="en-ZA"/>
        </a:p>
      </dgm:t>
    </dgm:pt>
    <dgm:pt modelId="{36C545AB-199D-4782-B68A-64A94EA6DB5E}">
      <dgm:prSet/>
      <dgm:spPr>
        <a:solidFill>
          <a:srgbClr val="1F6233"/>
        </a:solidFill>
      </dgm:spPr>
      <dgm:t>
        <a:bodyPr/>
        <a:lstStyle/>
        <a:p>
          <a:r>
            <a:rPr lang="en-US"/>
            <a:t>Update data </a:t>
          </a:r>
          <a:endParaRPr lang="en-ZA"/>
        </a:p>
      </dgm:t>
    </dgm:pt>
    <dgm:pt modelId="{E735353B-E18C-416D-BA3D-22E802BF2935}" type="parTrans" cxnId="{0AFE77EA-55A2-4826-82D5-D836FD4134F6}">
      <dgm:prSet/>
      <dgm:spPr/>
      <dgm:t>
        <a:bodyPr/>
        <a:lstStyle/>
        <a:p>
          <a:endParaRPr lang="en-ZA"/>
        </a:p>
      </dgm:t>
    </dgm:pt>
    <dgm:pt modelId="{5C233875-D956-4F50-B5EA-D19469E8EE85}" type="sibTrans" cxnId="{0AFE77EA-55A2-4826-82D5-D836FD4134F6}">
      <dgm:prSet/>
      <dgm:spPr/>
      <dgm:t>
        <a:bodyPr/>
        <a:lstStyle/>
        <a:p>
          <a:endParaRPr lang="en-ZA"/>
        </a:p>
      </dgm:t>
    </dgm:pt>
    <dgm:pt modelId="{B520EC9D-D27C-42F7-9215-31781554B57F}" type="pres">
      <dgm:prSet presAssocID="{B2B7553D-1315-4521-B446-F1A2B11C6F28}" presName="Name0" presStyleCnt="0">
        <dgm:presLayoutVars>
          <dgm:dir/>
          <dgm:resizeHandles val="exact"/>
        </dgm:presLayoutVars>
      </dgm:prSet>
      <dgm:spPr/>
    </dgm:pt>
    <dgm:pt modelId="{4D8B684C-3B55-4EE5-903F-B1DCA274DD51}" type="pres">
      <dgm:prSet presAssocID="{DAF1E012-61B7-4799-B594-A518A344E0B0}" presName="parTxOnly" presStyleLbl="node1" presStyleIdx="0" presStyleCnt="5">
        <dgm:presLayoutVars>
          <dgm:bulletEnabled val="1"/>
        </dgm:presLayoutVars>
      </dgm:prSet>
      <dgm:spPr/>
    </dgm:pt>
    <dgm:pt modelId="{4267374F-3851-47C3-8140-3AECD43BE50A}" type="pres">
      <dgm:prSet presAssocID="{E4159A46-1A0B-492E-BD74-AA4E1EED3B96}" presName="parSpace" presStyleCnt="0"/>
      <dgm:spPr/>
    </dgm:pt>
    <dgm:pt modelId="{685967B4-F0E9-4A1C-A0A3-401CDEBF45F6}" type="pres">
      <dgm:prSet presAssocID="{362C09D6-657F-46C2-B7D8-436D59EEB014}" presName="parTxOnly" presStyleLbl="node1" presStyleIdx="1" presStyleCnt="5">
        <dgm:presLayoutVars>
          <dgm:bulletEnabled val="1"/>
        </dgm:presLayoutVars>
      </dgm:prSet>
      <dgm:spPr/>
    </dgm:pt>
    <dgm:pt modelId="{9C7E01CD-D6A5-4C2A-BE0A-766B42E7FA01}" type="pres">
      <dgm:prSet presAssocID="{68292CC9-5121-4A2B-B7C3-8E210AFD2962}" presName="parSpace" presStyleCnt="0"/>
      <dgm:spPr/>
    </dgm:pt>
    <dgm:pt modelId="{6AA400CA-FE80-4954-B32E-99483BC37D49}" type="pres">
      <dgm:prSet presAssocID="{F17AAFE5-FC1A-4113-BF19-D88761932D9D}" presName="parTxOnly" presStyleLbl="node1" presStyleIdx="2" presStyleCnt="5">
        <dgm:presLayoutVars>
          <dgm:bulletEnabled val="1"/>
        </dgm:presLayoutVars>
      </dgm:prSet>
      <dgm:spPr/>
    </dgm:pt>
    <dgm:pt modelId="{D8D71F65-3F50-4933-9AC1-39A23CF040AD}" type="pres">
      <dgm:prSet presAssocID="{329E553F-4315-42D5-90A3-5D9B70E58E08}" presName="parSpace" presStyleCnt="0"/>
      <dgm:spPr/>
    </dgm:pt>
    <dgm:pt modelId="{BE06BA74-5555-488C-ACB2-487B8A5C1A5C}" type="pres">
      <dgm:prSet presAssocID="{4B073642-C026-427C-97EA-DABA18063BDD}" presName="parTxOnly" presStyleLbl="node1" presStyleIdx="3" presStyleCnt="5">
        <dgm:presLayoutVars>
          <dgm:bulletEnabled val="1"/>
        </dgm:presLayoutVars>
      </dgm:prSet>
      <dgm:spPr/>
    </dgm:pt>
    <dgm:pt modelId="{873E14DB-9BB3-4AEA-BFAF-DEA38A4736C5}" type="pres">
      <dgm:prSet presAssocID="{8C5E648E-4265-4DAC-9A14-D214C554D85E}" presName="parSpace" presStyleCnt="0"/>
      <dgm:spPr/>
    </dgm:pt>
    <dgm:pt modelId="{DE8C43D3-BDC5-4659-985C-675502414EF4}" type="pres">
      <dgm:prSet presAssocID="{36C545AB-199D-4782-B68A-64A94EA6DB5E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A0A69E0B-E755-4F82-8F9C-543B9EE70190}" type="presOf" srcId="{36C545AB-199D-4782-B68A-64A94EA6DB5E}" destId="{DE8C43D3-BDC5-4659-985C-675502414EF4}" srcOrd="0" destOrd="0" presId="urn:microsoft.com/office/officeart/2005/8/layout/hChevron3"/>
    <dgm:cxn modelId="{6C004C34-F3F2-4000-B3EB-77F3E53320CE}" srcId="{B2B7553D-1315-4521-B446-F1A2B11C6F28}" destId="{F17AAFE5-FC1A-4113-BF19-D88761932D9D}" srcOrd="2" destOrd="0" parTransId="{1CE16903-8858-4220-B543-80E16731C56A}" sibTransId="{329E553F-4315-42D5-90A3-5D9B70E58E08}"/>
    <dgm:cxn modelId="{9A15EC60-E0DB-4C56-B9D7-0AFB223F2684}" srcId="{B2B7553D-1315-4521-B446-F1A2B11C6F28}" destId="{DAF1E012-61B7-4799-B594-A518A344E0B0}" srcOrd="0" destOrd="0" parTransId="{DDEE8C41-D64F-4916-9EB0-727B233899AD}" sibTransId="{E4159A46-1A0B-492E-BD74-AA4E1EED3B96}"/>
    <dgm:cxn modelId="{548C0D63-C82E-4821-A96B-9B7802E5C2C8}" type="presOf" srcId="{4B073642-C026-427C-97EA-DABA18063BDD}" destId="{BE06BA74-5555-488C-ACB2-487B8A5C1A5C}" srcOrd="0" destOrd="0" presId="urn:microsoft.com/office/officeart/2005/8/layout/hChevron3"/>
    <dgm:cxn modelId="{DE9D3F4B-4295-4041-8F51-4E6CD89A1BA6}" type="presOf" srcId="{DAF1E012-61B7-4799-B594-A518A344E0B0}" destId="{4D8B684C-3B55-4EE5-903F-B1DCA274DD51}" srcOrd="0" destOrd="0" presId="urn:microsoft.com/office/officeart/2005/8/layout/hChevron3"/>
    <dgm:cxn modelId="{8F6CA572-D252-41C2-9AFC-81275B1B3699}" srcId="{B2B7553D-1315-4521-B446-F1A2B11C6F28}" destId="{362C09D6-657F-46C2-B7D8-436D59EEB014}" srcOrd="1" destOrd="0" parTransId="{574B41FB-80FF-431F-8E3A-8C644A5B3D09}" sibTransId="{68292CC9-5121-4A2B-B7C3-8E210AFD2962}"/>
    <dgm:cxn modelId="{B5DB578F-6566-4BE1-98AE-3E50E8F0B372}" srcId="{B2B7553D-1315-4521-B446-F1A2B11C6F28}" destId="{4B073642-C026-427C-97EA-DABA18063BDD}" srcOrd="3" destOrd="0" parTransId="{A2D7C07F-E146-4EED-A10F-12484ADECB8E}" sibTransId="{8C5E648E-4265-4DAC-9A14-D214C554D85E}"/>
    <dgm:cxn modelId="{D0596A91-DF8F-42CB-BAEB-49F608CE6305}" type="presOf" srcId="{362C09D6-657F-46C2-B7D8-436D59EEB014}" destId="{685967B4-F0E9-4A1C-A0A3-401CDEBF45F6}" srcOrd="0" destOrd="0" presId="urn:microsoft.com/office/officeart/2005/8/layout/hChevron3"/>
    <dgm:cxn modelId="{97EEE397-17B0-4814-9E87-E7CA05847C23}" type="presOf" srcId="{F17AAFE5-FC1A-4113-BF19-D88761932D9D}" destId="{6AA400CA-FE80-4954-B32E-99483BC37D49}" srcOrd="0" destOrd="0" presId="urn:microsoft.com/office/officeart/2005/8/layout/hChevron3"/>
    <dgm:cxn modelId="{4B1BF2A5-2175-4DC6-AF6B-D2D4A00B1E41}" type="presOf" srcId="{B2B7553D-1315-4521-B446-F1A2B11C6F28}" destId="{B520EC9D-D27C-42F7-9215-31781554B57F}" srcOrd="0" destOrd="0" presId="urn:microsoft.com/office/officeart/2005/8/layout/hChevron3"/>
    <dgm:cxn modelId="{0AFE77EA-55A2-4826-82D5-D836FD4134F6}" srcId="{B2B7553D-1315-4521-B446-F1A2B11C6F28}" destId="{36C545AB-199D-4782-B68A-64A94EA6DB5E}" srcOrd="4" destOrd="0" parTransId="{E735353B-E18C-416D-BA3D-22E802BF2935}" sibTransId="{5C233875-D956-4F50-B5EA-D19469E8EE85}"/>
    <dgm:cxn modelId="{A377C622-9D92-443D-80CC-C742BA876354}" type="presParOf" srcId="{B520EC9D-D27C-42F7-9215-31781554B57F}" destId="{4D8B684C-3B55-4EE5-903F-B1DCA274DD51}" srcOrd="0" destOrd="0" presId="urn:microsoft.com/office/officeart/2005/8/layout/hChevron3"/>
    <dgm:cxn modelId="{96533D1F-9736-4CF6-90D3-31D45466AE23}" type="presParOf" srcId="{B520EC9D-D27C-42F7-9215-31781554B57F}" destId="{4267374F-3851-47C3-8140-3AECD43BE50A}" srcOrd="1" destOrd="0" presId="urn:microsoft.com/office/officeart/2005/8/layout/hChevron3"/>
    <dgm:cxn modelId="{7994F21E-6A94-4E2C-89E3-4D510BC881E4}" type="presParOf" srcId="{B520EC9D-D27C-42F7-9215-31781554B57F}" destId="{685967B4-F0E9-4A1C-A0A3-401CDEBF45F6}" srcOrd="2" destOrd="0" presId="urn:microsoft.com/office/officeart/2005/8/layout/hChevron3"/>
    <dgm:cxn modelId="{84117E6D-320D-4A61-BE59-C28241DC1175}" type="presParOf" srcId="{B520EC9D-D27C-42F7-9215-31781554B57F}" destId="{9C7E01CD-D6A5-4C2A-BE0A-766B42E7FA01}" srcOrd="3" destOrd="0" presId="urn:microsoft.com/office/officeart/2005/8/layout/hChevron3"/>
    <dgm:cxn modelId="{FA59681D-D6A8-4E10-B360-279F3A30AB74}" type="presParOf" srcId="{B520EC9D-D27C-42F7-9215-31781554B57F}" destId="{6AA400CA-FE80-4954-B32E-99483BC37D49}" srcOrd="4" destOrd="0" presId="urn:microsoft.com/office/officeart/2005/8/layout/hChevron3"/>
    <dgm:cxn modelId="{C5B605A1-2F7E-4FE9-864D-AC6743D4B8EA}" type="presParOf" srcId="{B520EC9D-D27C-42F7-9215-31781554B57F}" destId="{D8D71F65-3F50-4933-9AC1-39A23CF040AD}" srcOrd="5" destOrd="0" presId="urn:microsoft.com/office/officeart/2005/8/layout/hChevron3"/>
    <dgm:cxn modelId="{1D8BC9C1-6364-440D-A1E3-A645F57F385F}" type="presParOf" srcId="{B520EC9D-D27C-42F7-9215-31781554B57F}" destId="{BE06BA74-5555-488C-ACB2-487B8A5C1A5C}" srcOrd="6" destOrd="0" presId="urn:microsoft.com/office/officeart/2005/8/layout/hChevron3"/>
    <dgm:cxn modelId="{6B0F8069-C308-4C74-9987-1A3DD897236F}" type="presParOf" srcId="{B520EC9D-D27C-42F7-9215-31781554B57F}" destId="{873E14DB-9BB3-4AEA-BFAF-DEA38A4736C5}" srcOrd="7" destOrd="0" presId="urn:microsoft.com/office/officeart/2005/8/layout/hChevron3"/>
    <dgm:cxn modelId="{D930FD42-541F-425B-909C-522EEE2768F9}" type="presParOf" srcId="{B520EC9D-D27C-42F7-9215-31781554B57F}" destId="{DE8C43D3-BDC5-4659-985C-675502414EF4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C8EAD-D5E6-4243-953D-0CF00888993E}">
      <dsp:nvSpPr>
        <dsp:cNvPr id="0" name=""/>
        <dsp:cNvSpPr/>
      </dsp:nvSpPr>
      <dsp:spPr>
        <a:xfrm>
          <a:off x="4295" y="419543"/>
          <a:ext cx="3756507" cy="1502602"/>
        </a:xfrm>
        <a:prstGeom prst="homePlate">
          <a:avLst/>
        </a:prstGeom>
        <a:solidFill>
          <a:srgbClr val="1F6233">
            <a:alpha val="9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Century Gothic" panose="020B0502020202020204" pitchFamily="34" charset="0"/>
            </a:rPr>
            <a:t>AVAILABLE NOW: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Century Gothic"/>
            </a:rPr>
            <a:t>Update child enrolment details</a:t>
          </a:r>
          <a:endParaRPr lang="en-ZA" sz="1400" kern="1200">
            <a:latin typeface="Century Gothic" panose="020B0502020202020204" pitchFamily="34" charset="0"/>
          </a:endParaRPr>
        </a:p>
      </dsp:txBody>
      <dsp:txXfrm>
        <a:off x="4295" y="419543"/>
        <a:ext cx="3380857" cy="1502602"/>
      </dsp:txXfrm>
    </dsp:sp>
    <dsp:sp modelId="{74DD792F-878E-4906-B5AB-21005A40A7CC}">
      <dsp:nvSpPr>
        <dsp:cNvPr id="0" name=""/>
        <dsp:cNvSpPr/>
      </dsp:nvSpPr>
      <dsp:spPr>
        <a:xfrm>
          <a:off x="3009501" y="419543"/>
          <a:ext cx="3756507" cy="1502602"/>
        </a:xfrm>
        <a:prstGeom prst="chevron">
          <a:avLst/>
        </a:prstGeom>
        <a:solidFill>
          <a:srgbClr val="801D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Century Gothic" panose="020B0502020202020204" pitchFamily="34" charset="0"/>
            </a:rPr>
            <a:t> SOON: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Century Gothic" panose="020B0502020202020204" pitchFamily="34" charset="0"/>
            </a:rPr>
            <a:t>Apply for funding online</a:t>
          </a:r>
          <a:endParaRPr lang="en-ZA" sz="1400" kern="1200">
            <a:latin typeface="Century Gothic" panose="020B0502020202020204" pitchFamily="34" charset="0"/>
          </a:endParaRPr>
        </a:p>
      </dsp:txBody>
      <dsp:txXfrm>
        <a:off x="3760802" y="419543"/>
        <a:ext cx="2253905" cy="1502602"/>
      </dsp:txXfrm>
    </dsp:sp>
    <dsp:sp modelId="{169BA7D8-18BD-438B-BCD8-F4F03BA6326D}">
      <dsp:nvSpPr>
        <dsp:cNvPr id="0" name=""/>
        <dsp:cNvSpPr/>
      </dsp:nvSpPr>
      <dsp:spPr>
        <a:xfrm>
          <a:off x="6014707" y="419543"/>
          <a:ext cx="3756507" cy="1502602"/>
        </a:xfrm>
        <a:prstGeom prst="chevron">
          <a:avLst/>
        </a:prstGeom>
        <a:solidFill>
          <a:srgbClr val="EFA92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Century Gothic" panose="020B0502020202020204" pitchFamily="34" charset="0"/>
            </a:rPr>
            <a:t>IN THE FUTURE: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Century Gothic" panose="020B0502020202020204" pitchFamily="34" charset="0"/>
            </a:rPr>
            <a:t>Update staff details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Century Gothic" panose="020B0502020202020204" pitchFamily="34" charset="0"/>
            </a:rPr>
            <a:t>Apply for renewal of registration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Century Gothic" panose="020B0502020202020204" pitchFamily="34" charset="0"/>
            </a:rPr>
            <a:t>Submit quarterly funding reports</a:t>
          </a:r>
          <a:endParaRPr lang="en-ZA" sz="1400" kern="1200">
            <a:latin typeface="Century Gothic" panose="020B0502020202020204" pitchFamily="34" charset="0"/>
          </a:endParaRPr>
        </a:p>
      </dsp:txBody>
      <dsp:txXfrm>
        <a:off x="6766008" y="419543"/>
        <a:ext cx="2253905" cy="15026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8B684C-3B55-4EE5-903F-B1DCA274DD51}">
      <dsp:nvSpPr>
        <dsp:cNvPr id="0" name=""/>
        <dsp:cNvSpPr/>
      </dsp:nvSpPr>
      <dsp:spPr>
        <a:xfrm>
          <a:off x="1345" y="371029"/>
          <a:ext cx="2622926" cy="1049170"/>
        </a:xfrm>
        <a:prstGeom prst="homePlate">
          <a:avLst/>
        </a:prstGeom>
        <a:solidFill>
          <a:srgbClr val="1F62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Find and match </a:t>
          </a:r>
          <a:endParaRPr lang="en-ZA" sz="2200" kern="1200"/>
        </a:p>
      </dsp:txBody>
      <dsp:txXfrm>
        <a:off x="1345" y="371029"/>
        <a:ext cx="2360634" cy="1049170"/>
      </dsp:txXfrm>
    </dsp:sp>
    <dsp:sp modelId="{685967B4-F0E9-4A1C-A0A3-401CDEBF45F6}">
      <dsp:nvSpPr>
        <dsp:cNvPr id="0" name=""/>
        <dsp:cNvSpPr/>
      </dsp:nvSpPr>
      <dsp:spPr>
        <a:xfrm>
          <a:off x="2099686" y="371029"/>
          <a:ext cx="2622926" cy="1049170"/>
        </a:xfrm>
        <a:prstGeom prst="chevron">
          <a:avLst/>
        </a:prstGeom>
        <a:solidFill>
          <a:srgbClr val="A4683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Introduce user to  </a:t>
          </a:r>
          <a:r>
            <a:rPr lang="en-US" sz="2200" kern="1200" err="1"/>
            <a:t>eCares</a:t>
          </a:r>
          <a:r>
            <a:rPr lang="en-US" sz="2200" kern="1200"/>
            <a:t> </a:t>
          </a:r>
          <a:endParaRPr lang="en-ZA" sz="2200" kern="1200"/>
        </a:p>
      </dsp:txBody>
      <dsp:txXfrm>
        <a:off x="2624271" y="371029"/>
        <a:ext cx="1573756" cy="1049170"/>
      </dsp:txXfrm>
    </dsp:sp>
    <dsp:sp modelId="{6AA400CA-FE80-4954-B32E-99483BC37D49}">
      <dsp:nvSpPr>
        <dsp:cNvPr id="0" name=""/>
        <dsp:cNvSpPr/>
      </dsp:nvSpPr>
      <dsp:spPr>
        <a:xfrm>
          <a:off x="4198027" y="371029"/>
          <a:ext cx="2622926" cy="1049170"/>
        </a:xfrm>
        <a:prstGeom prst="chevron">
          <a:avLst/>
        </a:prstGeom>
        <a:solidFill>
          <a:srgbClr val="EFA92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Link user and ECD profile </a:t>
          </a:r>
          <a:endParaRPr lang="en-ZA" sz="2200" kern="1200"/>
        </a:p>
      </dsp:txBody>
      <dsp:txXfrm>
        <a:off x="4722612" y="371029"/>
        <a:ext cx="1573756" cy="1049170"/>
      </dsp:txXfrm>
    </dsp:sp>
    <dsp:sp modelId="{BE06BA74-5555-488C-ACB2-487B8A5C1A5C}">
      <dsp:nvSpPr>
        <dsp:cNvPr id="0" name=""/>
        <dsp:cNvSpPr/>
      </dsp:nvSpPr>
      <dsp:spPr>
        <a:xfrm>
          <a:off x="6296368" y="371029"/>
          <a:ext cx="2622926" cy="1049170"/>
        </a:xfrm>
        <a:prstGeom prst="chevron">
          <a:avLst/>
        </a:prstGeom>
        <a:solidFill>
          <a:srgbClr val="1B1A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Help user to log in</a:t>
          </a:r>
          <a:endParaRPr lang="en-ZA" sz="2200" kern="1200"/>
        </a:p>
      </dsp:txBody>
      <dsp:txXfrm>
        <a:off x="6820953" y="371029"/>
        <a:ext cx="1573756" cy="1049170"/>
      </dsp:txXfrm>
    </dsp:sp>
    <dsp:sp modelId="{DE8C43D3-BDC5-4659-985C-675502414EF4}">
      <dsp:nvSpPr>
        <dsp:cNvPr id="0" name=""/>
        <dsp:cNvSpPr/>
      </dsp:nvSpPr>
      <dsp:spPr>
        <a:xfrm>
          <a:off x="8394709" y="371029"/>
          <a:ext cx="2622926" cy="1049170"/>
        </a:xfrm>
        <a:prstGeom prst="chevron">
          <a:avLst/>
        </a:prstGeom>
        <a:solidFill>
          <a:srgbClr val="1F62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Update data </a:t>
          </a:r>
          <a:endParaRPr lang="en-ZA" sz="2200" kern="1200"/>
        </a:p>
      </dsp:txBody>
      <dsp:txXfrm>
        <a:off x="8919294" y="371029"/>
        <a:ext cx="1573756" cy="10491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8B684C-3B55-4EE5-903F-B1DCA274DD51}">
      <dsp:nvSpPr>
        <dsp:cNvPr id="0" name=""/>
        <dsp:cNvSpPr/>
      </dsp:nvSpPr>
      <dsp:spPr>
        <a:xfrm>
          <a:off x="1345" y="371029"/>
          <a:ext cx="2622926" cy="1049170"/>
        </a:xfrm>
        <a:prstGeom prst="homePlate">
          <a:avLst/>
        </a:prstGeom>
        <a:solidFill>
          <a:srgbClr val="1F62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Find and match </a:t>
          </a:r>
          <a:endParaRPr lang="en-ZA" sz="2200" kern="1200"/>
        </a:p>
      </dsp:txBody>
      <dsp:txXfrm>
        <a:off x="1345" y="371029"/>
        <a:ext cx="2360634" cy="1049170"/>
      </dsp:txXfrm>
    </dsp:sp>
    <dsp:sp modelId="{685967B4-F0E9-4A1C-A0A3-401CDEBF45F6}">
      <dsp:nvSpPr>
        <dsp:cNvPr id="0" name=""/>
        <dsp:cNvSpPr/>
      </dsp:nvSpPr>
      <dsp:spPr>
        <a:xfrm>
          <a:off x="2099686" y="371029"/>
          <a:ext cx="2622926" cy="1049170"/>
        </a:xfrm>
        <a:prstGeom prst="chevron">
          <a:avLst/>
        </a:prstGeom>
        <a:solidFill>
          <a:srgbClr val="A4683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Introduce user to  </a:t>
          </a:r>
          <a:r>
            <a:rPr lang="en-US" sz="2200" kern="1200" err="1"/>
            <a:t>eCares</a:t>
          </a:r>
          <a:r>
            <a:rPr lang="en-US" sz="2200" kern="1200"/>
            <a:t> </a:t>
          </a:r>
          <a:endParaRPr lang="en-ZA" sz="2200" kern="1200"/>
        </a:p>
      </dsp:txBody>
      <dsp:txXfrm>
        <a:off x="2624271" y="371029"/>
        <a:ext cx="1573756" cy="1049170"/>
      </dsp:txXfrm>
    </dsp:sp>
    <dsp:sp modelId="{6AA400CA-FE80-4954-B32E-99483BC37D49}">
      <dsp:nvSpPr>
        <dsp:cNvPr id="0" name=""/>
        <dsp:cNvSpPr/>
      </dsp:nvSpPr>
      <dsp:spPr>
        <a:xfrm>
          <a:off x="4198027" y="371029"/>
          <a:ext cx="2622926" cy="1049170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Link user and ECD profile </a:t>
          </a:r>
          <a:endParaRPr lang="en-ZA" sz="2200" kern="1200"/>
        </a:p>
      </dsp:txBody>
      <dsp:txXfrm>
        <a:off x="4722612" y="371029"/>
        <a:ext cx="1573756" cy="1049170"/>
      </dsp:txXfrm>
    </dsp:sp>
    <dsp:sp modelId="{BE06BA74-5555-488C-ACB2-487B8A5C1A5C}">
      <dsp:nvSpPr>
        <dsp:cNvPr id="0" name=""/>
        <dsp:cNvSpPr/>
      </dsp:nvSpPr>
      <dsp:spPr>
        <a:xfrm>
          <a:off x="6296368" y="371029"/>
          <a:ext cx="2622926" cy="1049170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Help user to log in</a:t>
          </a:r>
          <a:endParaRPr lang="en-ZA" sz="2200" kern="1200"/>
        </a:p>
      </dsp:txBody>
      <dsp:txXfrm>
        <a:off x="6820953" y="371029"/>
        <a:ext cx="1573756" cy="1049170"/>
      </dsp:txXfrm>
    </dsp:sp>
    <dsp:sp modelId="{DE8C43D3-BDC5-4659-985C-675502414EF4}">
      <dsp:nvSpPr>
        <dsp:cNvPr id="0" name=""/>
        <dsp:cNvSpPr/>
      </dsp:nvSpPr>
      <dsp:spPr>
        <a:xfrm>
          <a:off x="8394709" y="371029"/>
          <a:ext cx="2622926" cy="1049170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Update data </a:t>
          </a:r>
          <a:endParaRPr lang="en-ZA" sz="2200" kern="1200"/>
        </a:p>
      </dsp:txBody>
      <dsp:txXfrm>
        <a:off x="8919294" y="371029"/>
        <a:ext cx="1573756" cy="10491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8B684C-3B55-4EE5-903F-B1DCA274DD51}">
      <dsp:nvSpPr>
        <dsp:cNvPr id="0" name=""/>
        <dsp:cNvSpPr/>
      </dsp:nvSpPr>
      <dsp:spPr>
        <a:xfrm>
          <a:off x="1345" y="371029"/>
          <a:ext cx="2622926" cy="1049170"/>
        </a:xfrm>
        <a:prstGeom prst="homePlate">
          <a:avLst/>
        </a:prstGeom>
        <a:solidFill>
          <a:srgbClr val="1F62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Find and match </a:t>
          </a:r>
          <a:endParaRPr lang="en-ZA" sz="2200" kern="1200"/>
        </a:p>
      </dsp:txBody>
      <dsp:txXfrm>
        <a:off x="1345" y="371029"/>
        <a:ext cx="2360634" cy="1049170"/>
      </dsp:txXfrm>
    </dsp:sp>
    <dsp:sp modelId="{685967B4-F0E9-4A1C-A0A3-401CDEBF45F6}">
      <dsp:nvSpPr>
        <dsp:cNvPr id="0" name=""/>
        <dsp:cNvSpPr/>
      </dsp:nvSpPr>
      <dsp:spPr>
        <a:xfrm>
          <a:off x="2099686" y="371029"/>
          <a:ext cx="2622926" cy="1049170"/>
        </a:xfrm>
        <a:prstGeom prst="chevron">
          <a:avLst/>
        </a:prstGeom>
        <a:solidFill>
          <a:srgbClr val="A4683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Introduce user to  </a:t>
          </a:r>
          <a:r>
            <a:rPr lang="en-US" sz="2200" kern="1200" err="1"/>
            <a:t>eCares</a:t>
          </a:r>
          <a:r>
            <a:rPr lang="en-US" sz="2200" kern="1200"/>
            <a:t> </a:t>
          </a:r>
          <a:endParaRPr lang="en-ZA" sz="2200" kern="1200"/>
        </a:p>
      </dsp:txBody>
      <dsp:txXfrm>
        <a:off x="2624271" y="371029"/>
        <a:ext cx="1573756" cy="1049170"/>
      </dsp:txXfrm>
    </dsp:sp>
    <dsp:sp modelId="{6AA400CA-FE80-4954-B32E-99483BC37D49}">
      <dsp:nvSpPr>
        <dsp:cNvPr id="0" name=""/>
        <dsp:cNvSpPr/>
      </dsp:nvSpPr>
      <dsp:spPr>
        <a:xfrm>
          <a:off x="4198027" y="371029"/>
          <a:ext cx="2622926" cy="1049170"/>
        </a:xfrm>
        <a:prstGeom prst="chevron">
          <a:avLst/>
        </a:prstGeom>
        <a:solidFill>
          <a:srgbClr val="EDAC2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Linking user and ECD profile </a:t>
          </a:r>
          <a:endParaRPr lang="en-ZA" sz="2200" kern="1200"/>
        </a:p>
      </dsp:txBody>
      <dsp:txXfrm>
        <a:off x="4722612" y="371029"/>
        <a:ext cx="1573756" cy="1049170"/>
      </dsp:txXfrm>
    </dsp:sp>
    <dsp:sp modelId="{BE06BA74-5555-488C-ACB2-487B8A5C1A5C}">
      <dsp:nvSpPr>
        <dsp:cNvPr id="0" name=""/>
        <dsp:cNvSpPr/>
      </dsp:nvSpPr>
      <dsp:spPr>
        <a:xfrm>
          <a:off x="6296368" y="371029"/>
          <a:ext cx="2622926" cy="1049170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Help user to log in</a:t>
          </a:r>
          <a:endParaRPr lang="en-ZA" sz="2200" kern="1200"/>
        </a:p>
      </dsp:txBody>
      <dsp:txXfrm>
        <a:off x="6820953" y="371029"/>
        <a:ext cx="1573756" cy="1049170"/>
      </dsp:txXfrm>
    </dsp:sp>
    <dsp:sp modelId="{DE8C43D3-BDC5-4659-985C-675502414EF4}">
      <dsp:nvSpPr>
        <dsp:cNvPr id="0" name=""/>
        <dsp:cNvSpPr/>
      </dsp:nvSpPr>
      <dsp:spPr>
        <a:xfrm>
          <a:off x="8394709" y="371029"/>
          <a:ext cx="2622926" cy="1049170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Update data </a:t>
          </a:r>
          <a:endParaRPr lang="en-ZA" sz="2200" kern="1200"/>
        </a:p>
      </dsp:txBody>
      <dsp:txXfrm>
        <a:off x="8919294" y="371029"/>
        <a:ext cx="1573756" cy="10491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8B684C-3B55-4EE5-903F-B1DCA274DD51}">
      <dsp:nvSpPr>
        <dsp:cNvPr id="0" name=""/>
        <dsp:cNvSpPr/>
      </dsp:nvSpPr>
      <dsp:spPr>
        <a:xfrm>
          <a:off x="1345" y="371029"/>
          <a:ext cx="2622926" cy="1049170"/>
        </a:xfrm>
        <a:prstGeom prst="homePlate">
          <a:avLst/>
        </a:prstGeom>
        <a:solidFill>
          <a:srgbClr val="1F62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Find and match </a:t>
          </a:r>
          <a:endParaRPr lang="en-ZA" sz="2200" kern="1200"/>
        </a:p>
      </dsp:txBody>
      <dsp:txXfrm>
        <a:off x="1345" y="371029"/>
        <a:ext cx="2360634" cy="1049170"/>
      </dsp:txXfrm>
    </dsp:sp>
    <dsp:sp modelId="{685967B4-F0E9-4A1C-A0A3-401CDEBF45F6}">
      <dsp:nvSpPr>
        <dsp:cNvPr id="0" name=""/>
        <dsp:cNvSpPr/>
      </dsp:nvSpPr>
      <dsp:spPr>
        <a:xfrm>
          <a:off x="2099686" y="371029"/>
          <a:ext cx="2622926" cy="1049170"/>
        </a:xfrm>
        <a:prstGeom prst="chevron">
          <a:avLst/>
        </a:prstGeom>
        <a:solidFill>
          <a:srgbClr val="A4683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Introduce user to  </a:t>
          </a:r>
          <a:r>
            <a:rPr lang="en-US" sz="2200" kern="1200" err="1"/>
            <a:t>eCares</a:t>
          </a:r>
          <a:r>
            <a:rPr lang="en-US" sz="2200" kern="1200"/>
            <a:t> </a:t>
          </a:r>
          <a:endParaRPr lang="en-ZA" sz="2200" kern="1200"/>
        </a:p>
      </dsp:txBody>
      <dsp:txXfrm>
        <a:off x="2624271" y="371029"/>
        <a:ext cx="1573756" cy="1049170"/>
      </dsp:txXfrm>
    </dsp:sp>
    <dsp:sp modelId="{6AA400CA-FE80-4954-B32E-99483BC37D49}">
      <dsp:nvSpPr>
        <dsp:cNvPr id="0" name=""/>
        <dsp:cNvSpPr/>
      </dsp:nvSpPr>
      <dsp:spPr>
        <a:xfrm>
          <a:off x="4198027" y="371029"/>
          <a:ext cx="2622926" cy="1049170"/>
        </a:xfrm>
        <a:prstGeom prst="chevron">
          <a:avLst/>
        </a:prstGeom>
        <a:solidFill>
          <a:srgbClr val="EDAC2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Linking user and ECD profile </a:t>
          </a:r>
          <a:endParaRPr lang="en-ZA" sz="2200" kern="1200"/>
        </a:p>
      </dsp:txBody>
      <dsp:txXfrm>
        <a:off x="4722612" y="371029"/>
        <a:ext cx="1573756" cy="1049170"/>
      </dsp:txXfrm>
    </dsp:sp>
    <dsp:sp modelId="{BE06BA74-5555-488C-ACB2-487B8A5C1A5C}">
      <dsp:nvSpPr>
        <dsp:cNvPr id="0" name=""/>
        <dsp:cNvSpPr/>
      </dsp:nvSpPr>
      <dsp:spPr>
        <a:xfrm>
          <a:off x="6296368" y="371029"/>
          <a:ext cx="2622926" cy="1049170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Help user to log in</a:t>
          </a:r>
          <a:endParaRPr lang="en-ZA" sz="2200" kern="1200"/>
        </a:p>
      </dsp:txBody>
      <dsp:txXfrm>
        <a:off x="6820953" y="371029"/>
        <a:ext cx="1573756" cy="1049170"/>
      </dsp:txXfrm>
    </dsp:sp>
    <dsp:sp modelId="{DE8C43D3-BDC5-4659-985C-675502414EF4}">
      <dsp:nvSpPr>
        <dsp:cNvPr id="0" name=""/>
        <dsp:cNvSpPr/>
      </dsp:nvSpPr>
      <dsp:spPr>
        <a:xfrm>
          <a:off x="8394709" y="371029"/>
          <a:ext cx="2622926" cy="1049170"/>
        </a:xfrm>
        <a:prstGeom prst="chevron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Update data </a:t>
          </a:r>
          <a:endParaRPr lang="en-ZA" sz="2200" kern="1200"/>
        </a:p>
      </dsp:txBody>
      <dsp:txXfrm>
        <a:off x="8919294" y="371029"/>
        <a:ext cx="1573756" cy="10491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8B684C-3B55-4EE5-903F-B1DCA274DD51}">
      <dsp:nvSpPr>
        <dsp:cNvPr id="0" name=""/>
        <dsp:cNvSpPr/>
      </dsp:nvSpPr>
      <dsp:spPr>
        <a:xfrm>
          <a:off x="1345" y="371029"/>
          <a:ext cx="2622926" cy="1049170"/>
        </a:xfrm>
        <a:prstGeom prst="homePlate">
          <a:avLst/>
        </a:prstGeom>
        <a:solidFill>
          <a:srgbClr val="1F62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Find and match </a:t>
          </a:r>
          <a:endParaRPr lang="en-ZA" sz="2200" kern="1200"/>
        </a:p>
      </dsp:txBody>
      <dsp:txXfrm>
        <a:off x="1345" y="371029"/>
        <a:ext cx="2360634" cy="1049170"/>
      </dsp:txXfrm>
    </dsp:sp>
    <dsp:sp modelId="{685967B4-F0E9-4A1C-A0A3-401CDEBF45F6}">
      <dsp:nvSpPr>
        <dsp:cNvPr id="0" name=""/>
        <dsp:cNvSpPr/>
      </dsp:nvSpPr>
      <dsp:spPr>
        <a:xfrm>
          <a:off x="2099686" y="371029"/>
          <a:ext cx="2622926" cy="1049170"/>
        </a:xfrm>
        <a:prstGeom prst="chevron">
          <a:avLst/>
        </a:prstGeom>
        <a:solidFill>
          <a:srgbClr val="A4683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Introduce user to  </a:t>
          </a:r>
          <a:r>
            <a:rPr lang="en-US" sz="2200" kern="1200" err="1"/>
            <a:t>eCares</a:t>
          </a:r>
          <a:r>
            <a:rPr lang="en-US" sz="2200" kern="1200"/>
            <a:t> </a:t>
          </a:r>
          <a:endParaRPr lang="en-ZA" sz="2200" kern="1200"/>
        </a:p>
      </dsp:txBody>
      <dsp:txXfrm>
        <a:off x="2624271" y="371029"/>
        <a:ext cx="1573756" cy="1049170"/>
      </dsp:txXfrm>
    </dsp:sp>
    <dsp:sp modelId="{6AA400CA-FE80-4954-B32E-99483BC37D49}">
      <dsp:nvSpPr>
        <dsp:cNvPr id="0" name=""/>
        <dsp:cNvSpPr/>
      </dsp:nvSpPr>
      <dsp:spPr>
        <a:xfrm>
          <a:off x="4198027" y="371029"/>
          <a:ext cx="2622926" cy="1049170"/>
        </a:xfrm>
        <a:prstGeom prst="chevron">
          <a:avLst/>
        </a:prstGeom>
        <a:solidFill>
          <a:srgbClr val="EDAC2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Linking user and ECD profile </a:t>
          </a:r>
          <a:endParaRPr lang="en-ZA" sz="2200" kern="1200"/>
        </a:p>
      </dsp:txBody>
      <dsp:txXfrm>
        <a:off x="4722612" y="371029"/>
        <a:ext cx="1573756" cy="1049170"/>
      </dsp:txXfrm>
    </dsp:sp>
    <dsp:sp modelId="{BE06BA74-5555-488C-ACB2-487B8A5C1A5C}">
      <dsp:nvSpPr>
        <dsp:cNvPr id="0" name=""/>
        <dsp:cNvSpPr/>
      </dsp:nvSpPr>
      <dsp:spPr>
        <a:xfrm>
          <a:off x="6296368" y="371029"/>
          <a:ext cx="2622926" cy="1049170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Help user to log in</a:t>
          </a:r>
          <a:endParaRPr lang="en-ZA" sz="2200" kern="1200"/>
        </a:p>
      </dsp:txBody>
      <dsp:txXfrm>
        <a:off x="6820953" y="371029"/>
        <a:ext cx="1573756" cy="1049170"/>
      </dsp:txXfrm>
    </dsp:sp>
    <dsp:sp modelId="{DE8C43D3-BDC5-4659-985C-675502414EF4}">
      <dsp:nvSpPr>
        <dsp:cNvPr id="0" name=""/>
        <dsp:cNvSpPr/>
      </dsp:nvSpPr>
      <dsp:spPr>
        <a:xfrm>
          <a:off x="8394709" y="371029"/>
          <a:ext cx="2622926" cy="1049170"/>
        </a:xfrm>
        <a:prstGeom prst="chevron">
          <a:avLst/>
        </a:prstGeom>
        <a:solidFill>
          <a:srgbClr val="1F62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Update data </a:t>
          </a:r>
          <a:endParaRPr lang="en-ZA" sz="2200" kern="1200"/>
        </a:p>
      </dsp:txBody>
      <dsp:txXfrm>
        <a:off x="8919294" y="371029"/>
        <a:ext cx="1573756" cy="10491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8B684C-3B55-4EE5-903F-B1DCA274DD51}">
      <dsp:nvSpPr>
        <dsp:cNvPr id="0" name=""/>
        <dsp:cNvSpPr/>
      </dsp:nvSpPr>
      <dsp:spPr>
        <a:xfrm>
          <a:off x="1345" y="371029"/>
          <a:ext cx="2622926" cy="1049170"/>
        </a:xfrm>
        <a:prstGeom prst="homePlate">
          <a:avLst/>
        </a:prstGeom>
        <a:solidFill>
          <a:srgbClr val="1F62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Find and match </a:t>
          </a:r>
          <a:endParaRPr lang="en-ZA" sz="2200" kern="1200"/>
        </a:p>
      </dsp:txBody>
      <dsp:txXfrm>
        <a:off x="1345" y="371029"/>
        <a:ext cx="2360634" cy="1049170"/>
      </dsp:txXfrm>
    </dsp:sp>
    <dsp:sp modelId="{685967B4-F0E9-4A1C-A0A3-401CDEBF45F6}">
      <dsp:nvSpPr>
        <dsp:cNvPr id="0" name=""/>
        <dsp:cNvSpPr/>
      </dsp:nvSpPr>
      <dsp:spPr>
        <a:xfrm>
          <a:off x="2099686" y="371029"/>
          <a:ext cx="2622926" cy="1049170"/>
        </a:xfrm>
        <a:prstGeom prst="chevron">
          <a:avLst/>
        </a:prstGeom>
        <a:solidFill>
          <a:srgbClr val="A4683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Introduce user to  </a:t>
          </a:r>
          <a:r>
            <a:rPr lang="en-US" sz="2200" kern="1200" err="1"/>
            <a:t>eCares</a:t>
          </a:r>
          <a:r>
            <a:rPr lang="en-US" sz="2200" kern="1200"/>
            <a:t> </a:t>
          </a:r>
          <a:endParaRPr lang="en-ZA" sz="2200" kern="1200"/>
        </a:p>
      </dsp:txBody>
      <dsp:txXfrm>
        <a:off x="2624271" y="371029"/>
        <a:ext cx="1573756" cy="1049170"/>
      </dsp:txXfrm>
    </dsp:sp>
    <dsp:sp modelId="{6AA400CA-FE80-4954-B32E-99483BC37D49}">
      <dsp:nvSpPr>
        <dsp:cNvPr id="0" name=""/>
        <dsp:cNvSpPr/>
      </dsp:nvSpPr>
      <dsp:spPr>
        <a:xfrm>
          <a:off x="4198027" y="371029"/>
          <a:ext cx="2622926" cy="1049170"/>
        </a:xfrm>
        <a:prstGeom prst="chevron">
          <a:avLst/>
        </a:prstGeom>
        <a:solidFill>
          <a:srgbClr val="EDAC2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Linking user and ECD profile </a:t>
          </a:r>
          <a:endParaRPr lang="en-ZA" sz="2200" kern="1200"/>
        </a:p>
      </dsp:txBody>
      <dsp:txXfrm>
        <a:off x="4722612" y="371029"/>
        <a:ext cx="1573756" cy="1049170"/>
      </dsp:txXfrm>
    </dsp:sp>
    <dsp:sp modelId="{BE06BA74-5555-488C-ACB2-487B8A5C1A5C}">
      <dsp:nvSpPr>
        <dsp:cNvPr id="0" name=""/>
        <dsp:cNvSpPr/>
      </dsp:nvSpPr>
      <dsp:spPr>
        <a:xfrm>
          <a:off x="6296368" y="371029"/>
          <a:ext cx="2622926" cy="1049170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Help user to log in</a:t>
          </a:r>
          <a:endParaRPr lang="en-ZA" sz="2200" kern="1200"/>
        </a:p>
      </dsp:txBody>
      <dsp:txXfrm>
        <a:off x="6820953" y="371029"/>
        <a:ext cx="1573756" cy="1049170"/>
      </dsp:txXfrm>
    </dsp:sp>
    <dsp:sp modelId="{DE8C43D3-BDC5-4659-985C-675502414EF4}">
      <dsp:nvSpPr>
        <dsp:cNvPr id="0" name=""/>
        <dsp:cNvSpPr/>
      </dsp:nvSpPr>
      <dsp:spPr>
        <a:xfrm>
          <a:off x="8394709" y="371029"/>
          <a:ext cx="2622926" cy="1049170"/>
        </a:xfrm>
        <a:prstGeom prst="chevron">
          <a:avLst/>
        </a:prstGeom>
        <a:solidFill>
          <a:srgbClr val="1F62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Update data </a:t>
          </a:r>
          <a:endParaRPr lang="en-ZA" sz="2200" kern="1200"/>
        </a:p>
      </dsp:txBody>
      <dsp:txXfrm>
        <a:off x="8919294" y="371029"/>
        <a:ext cx="1573756" cy="10491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44398-A747-CC47-8DC2-0B340A683F8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EC178-82DB-ED4A-9994-20B81E9F7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46A7F-9CDF-331C-E1C0-1F869B159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F327A2-499F-6165-6DC4-D266B2E696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35FF3A-1CB8-B7FC-0206-83BCE9F86C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56C0D-9EE2-0945-C526-69A933E75D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C178-82DB-ED4A-9994-20B81E9F7A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894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7E34E-53F0-D6EC-A007-5FD49BDC9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4A2563-107D-EC55-CC8E-7744A8BC6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22C68F-484F-2032-4C06-54E913328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BB341-6D0E-2213-EEAB-F6C9E94CC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C178-82DB-ED4A-9994-20B81E9F7A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66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8DD9-C264-4A9D-8086-E3FB928613BC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34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2E4BB-150F-4694-B3A2-441AAB630C53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9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9966-395D-4C09-84D1-BEC76B9B6AF2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8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873FE-2D28-4D3C-B49A-C92C01BE930F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2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C58E9-96FD-4ECE-A6F4-5A6033CB5368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3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4C576-8C4E-4AEE-8CA0-8C4F90BDE150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414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E775-5411-4B15-A2B4-4FD7726E1406}" type="datetime1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358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BFE1-CE58-4E5C-BAF2-E7C2DB593AB6}" type="datetime1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34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1A54-4AFA-4E7C-A7B3-2FD5BD3B6D09}" type="datetime1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36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16CD7-0606-49BB-B90B-5DC911354D0A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271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33E4-E2AA-4363-9E0B-E8C2A0873357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7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1986B-4FBB-4491-BCBA-83C16BC80DC2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6DF22-58F6-8746-8105-8A90F60DF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22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3.xml"/><Relationship Id="rId12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3.xml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microsoft.com/office/2007/relationships/diagramDrawing" Target="../diagrams/drawing3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4.xml"/><Relationship Id="rId12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4.xml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microsoft.com/office/2007/relationships/diagramDrawing" Target="../diagrams/drawing4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5.xml"/><Relationship Id="rId12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5.xml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microsoft.com/office/2007/relationships/diagramDrawing" Target="../diagrams/drawing5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6.xml"/><Relationship Id="rId12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6.xml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microsoft.com/office/2007/relationships/diagramDrawing" Target="../diagrams/drawing6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7.xml"/><Relationship Id="rId12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7.xml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microsoft.com/office/2007/relationships/diagramDrawing" Target="../diagrams/drawing7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4.png"/><Relationship Id="rId10" Type="http://schemas.microsoft.com/office/2007/relationships/diagramDrawing" Target="../diagrams/drawing1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image" Target="../media/image4.png"/><Relationship Id="rId10" Type="http://schemas.microsoft.com/office/2007/relationships/diagramDrawing" Target="../diagrams/drawing2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3252" y="1"/>
            <a:ext cx="12205252" cy="6051837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4232570"/>
            <a:ext cx="12206288" cy="20088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00" y="6022938"/>
            <a:ext cx="1334772" cy="4665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12163" y="1228431"/>
            <a:ext cx="10553386" cy="32292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5000"/>
              </a:lnSpc>
            </a:pPr>
            <a:r>
              <a:rPr lang="en-US" sz="5000" b="1" err="1">
                <a:solidFill>
                  <a:schemeClr val="bg1"/>
                </a:solidFill>
                <a:latin typeface="Century Gothic"/>
                <a:ea typeface="Century Gothic" charset="0"/>
                <a:cs typeface="Century Gothic" charset="0"/>
              </a:rPr>
              <a:t>eCares</a:t>
            </a:r>
            <a:r>
              <a:rPr lang="en-US" sz="5000" b="1">
                <a:solidFill>
                  <a:schemeClr val="bg1"/>
                </a:solidFill>
                <a:latin typeface="Century Gothic"/>
                <a:ea typeface="Century Gothic" charset="0"/>
                <a:cs typeface="Century Gothic" charset="0"/>
              </a:rPr>
              <a:t> USER TRAINING MANUAL</a:t>
            </a:r>
          </a:p>
          <a:p>
            <a:pPr>
              <a:lnSpc>
                <a:spcPts val="5000"/>
              </a:lnSpc>
            </a:pPr>
            <a:r>
              <a:rPr lang="en-US" sz="3300" b="1">
                <a:solidFill>
                  <a:schemeClr val="bg1"/>
                </a:solidFill>
                <a:latin typeface="Century Gothic"/>
                <a:ea typeface="Century Gothic" charset="0"/>
                <a:cs typeface="Century Gothic" charset="0"/>
              </a:rPr>
              <a:t>PROVINCIAL AND DISTRICT EDUCATION OFFICIALS</a:t>
            </a:r>
            <a:endParaRPr lang="en-US">
              <a:solidFill>
                <a:schemeClr val="bg1"/>
              </a:solidFill>
              <a:latin typeface="Century Gothic"/>
            </a:endParaRPr>
          </a:p>
          <a:p>
            <a:pPr>
              <a:lnSpc>
                <a:spcPts val="5000"/>
              </a:lnSpc>
            </a:pPr>
            <a:endParaRPr lang="en-US" sz="2800" b="1">
              <a:solidFill>
                <a:srgbClr val="EFA92C"/>
              </a:solidFill>
              <a:latin typeface="Century Gothic"/>
              <a:ea typeface="Century Gothic" charset="0"/>
              <a:cs typeface="Century Gothic" charset="0"/>
            </a:endParaRPr>
          </a:p>
          <a:p>
            <a:pPr>
              <a:lnSpc>
                <a:spcPts val="5000"/>
              </a:lnSpc>
            </a:pPr>
            <a:r>
              <a:rPr lang="en-US" sz="2800" b="1">
                <a:solidFill>
                  <a:srgbClr val="EFA92C"/>
                </a:solidFill>
                <a:latin typeface="Century Gothic"/>
                <a:ea typeface="Century Gothic" charset="0"/>
                <a:cs typeface="Century Gothic" charset="0"/>
              </a:rPr>
              <a:t>Linking ECD owners to their profile on eCar</a:t>
            </a:r>
            <a:r>
              <a:rPr lang="en-US" sz="2800" b="1" err="1">
                <a:solidFill>
                  <a:srgbClr val="EFA92C"/>
                </a:solidFill>
                <a:latin typeface="Century Gothic"/>
                <a:ea typeface="Century Gothic" charset="0"/>
                <a:cs typeface="Century Gothic" charset="0"/>
              </a:rPr>
              <a:t>es for</a:t>
            </a:r>
            <a:r>
              <a:rPr lang="en-US" sz="2800" b="1">
                <a:solidFill>
                  <a:srgbClr val="EFA92C"/>
                </a:solidFill>
                <a:latin typeface="Century Gothic"/>
                <a:ea typeface="Century Gothic" charset="0"/>
                <a:cs typeface="Century Gothic" charset="0"/>
              </a:rPr>
              <a:t> previously migrated ECDS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812163" y="925752"/>
            <a:ext cx="983776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solidFill>
                  <a:srgbClr val="EFA92C"/>
                </a:solidFill>
                <a:latin typeface="Century Gothic"/>
                <a:ea typeface="Century Gothic" charset="0"/>
                <a:cs typeface="Century Gothic" charset="0"/>
              </a:rPr>
              <a:t>May 2026</a:t>
            </a:r>
            <a:endParaRPr lang="en-US" sz="1200">
              <a:solidFill>
                <a:srgbClr val="EFA92C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1336" y="4084589"/>
            <a:ext cx="4371964" cy="18735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462218" y="6022938"/>
            <a:ext cx="1721536" cy="55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28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10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621953-E72F-4760-A40B-014D7D9D9D7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300" r="14078"/>
          <a:stretch>
            <a:fillRect/>
          </a:stretch>
        </p:blipFill>
        <p:spPr>
          <a:xfrm>
            <a:off x="0" y="1218754"/>
            <a:ext cx="11160127" cy="5639246"/>
          </a:xfrm>
          <a:prstGeom prst="rect">
            <a:avLst/>
          </a:prstGeom>
        </p:spPr>
      </p:pic>
      <p:sp>
        <p:nvSpPr>
          <p:cNvPr id="35" name="object 3">
            <a:extLst>
              <a:ext uri="{FF2B5EF4-FFF2-40B4-BE49-F238E27FC236}">
                <a16:creationId xmlns:a16="http://schemas.microsoft.com/office/drawing/2014/main" id="{5B17970D-3031-4BC2-A699-13A522A2D0E2}"/>
              </a:ext>
            </a:extLst>
          </p:cNvPr>
          <p:cNvSpPr txBox="1"/>
          <p:nvPr/>
        </p:nvSpPr>
        <p:spPr>
          <a:xfrm>
            <a:off x="8538028" y="1221494"/>
            <a:ext cx="3302721" cy="3244478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Use the </a:t>
            </a:r>
            <a:r>
              <a:rPr lang="en-US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ECD Profile Management – ECD </a:t>
            </a:r>
            <a:r>
              <a:rPr lang="en-US" b="1" noProof="0" err="1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Programme</a:t>
            </a:r>
            <a:r>
              <a:rPr lang="en-US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Editor/viewer Role.</a:t>
            </a:r>
            <a:endParaRPr lang="en-US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Look at the field called </a:t>
            </a:r>
            <a:r>
              <a:rPr lang="en-US">
                <a:solidFill>
                  <a:srgbClr val="EFA92C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“</a:t>
            </a:r>
            <a:r>
              <a:rPr lang="en-US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External Reference”.</a:t>
            </a:r>
            <a:endParaRPr lang="en-US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All records with text in this field are migrated and will need a user linked.</a:t>
            </a:r>
            <a:endParaRPr lang="en-ZA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82D4EE1-276B-4DB1-9A79-88457AA4F06C}"/>
              </a:ext>
            </a:extLst>
          </p:cNvPr>
          <p:cNvSpPr/>
          <p:nvPr/>
        </p:nvSpPr>
        <p:spPr>
          <a:xfrm rot="5400000">
            <a:off x="2880954" y="4263171"/>
            <a:ext cx="4295709" cy="893954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9AC420-3854-9F98-8AAC-9D12B481589C}"/>
              </a:ext>
            </a:extLst>
          </p:cNvPr>
          <p:cNvSpPr txBox="1"/>
          <p:nvPr/>
        </p:nvSpPr>
        <p:spPr>
          <a:xfrm>
            <a:off x="255638" y="373161"/>
            <a:ext cx="11257935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FIND AND MATCH: HOW TO LOCATE MIGRATED ECDs</a:t>
            </a:r>
          </a:p>
        </p:txBody>
      </p:sp>
    </p:spTree>
    <p:extLst>
      <p:ext uri="{BB962C8B-B14F-4D97-AF65-F5344CB8AC3E}">
        <p14:creationId xmlns:p14="http://schemas.microsoft.com/office/powerpoint/2010/main" val="2454945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11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bject 3">
            <a:extLst>
              <a:ext uri="{FF2B5EF4-FFF2-40B4-BE49-F238E27FC236}">
                <a16:creationId xmlns:a16="http://schemas.microsoft.com/office/drawing/2014/main" id="{5B17970D-3031-4BC2-A699-13A522A2D0E2}"/>
              </a:ext>
            </a:extLst>
          </p:cNvPr>
          <p:cNvSpPr txBox="1"/>
          <p:nvPr/>
        </p:nvSpPr>
        <p:spPr>
          <a:xfrm>
            <a:off x="278678" y="272750"/>
            <a:ext cx="7865369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spcAft>
                <a:spcPts val="600"/>
              </a:spcAft>
            </a:pP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208E0F-2925-4C95-AD79-2FED9A11059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883"/>
          <a:stretch/>
        </p:blipFill>
        <p:spPr>
          <a:xfrm>
            <a:off x="188968" y="961175"/>
            <a:ext cx="10231375" cy="5207928"/>
          </a:xfrm>
          <a:prstGeom prst="rect">
            <a:avLst/>
          </a:prstGeom>
        </p:spPr>
      </p:pic>
      <p:sp>
        <p:nvSpPr>
          <p:cNvPr id="21" name="object 3">
            <a:extLst>
              <a:ext uri="{FF2B5EF4-FFF2-40B4-BE49-F238E27FC236}">
                <a16:creationId xmlns:a16="http://schemas.microsoft.com/office/drawing/2014/main" id="{7AF3C138-8CBB-41F2-864E-084497C48D52}"/>
              </a:ext>
            </a:extLst>
          </p:cNvPr>
          <p:cNvSpPr txBox="1"/>
          <p:nvPr/>
        </p:nvSpPr>
        <p:spPr>
          <a:xfrm>
            <a:off x="7523625" y="2607010"/>
            <a:ext cx="4158661" cy="3475310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Click the 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PLUS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button next to “Search”.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Select “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Match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1600" b="1">
                <a:solidFill>
                  <a:srgbClr val="EFA92C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any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ECD Name</a:t>
            </a:r>
            <a:r>
              <a:rPr lang="en-US" sz="1600" b="1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”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that “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contains</a:t>
            </a:r>
            <a:r>
              <a:rPr lang="en-US" sz="1600" b="1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”.</a:t>
            </a:r>
            <a:endParaRPr lang="en-ZA" sz="1600" b="1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In the search bar, type a </a:t>
            </a:r>
            <a:r>
              <a:rPr lang="en-US" sz="1600" b="1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part of the name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that is unlikely to be misspelled and click “</a:t>
            </a:r>
            <a:r>
              <a:rPr lang="en-US" sz="1600" b="1">
                <a:solidFill>
                  <a:srgbClr val="EFA92C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UPDATE RESULTS</a:t>
            </a:r>
            <a:r>
              <a:rPr lang="en-US" sz="1600" b="1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”</a:t>
            </a:r>
            <a:r>
              <a:rPr lang="en-US" sz="1600" b="1">
                <a:solidFill>
                  <a:srgbClr val="EFA92C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Find the most likely ECD match and click “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EDIT</a:t>
            </a:r>
            <a:r>
              <a:rPr lang="en-US" sz="1600" b="1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”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to check the details</a:t>
            </a:r>
          </a:p>
          <a:p>
            <a:pPr algn="just">
              <a:spcAft>
                <a:spcPts val="600"/>
              </a:spcAft>
            </a:pP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BF041D3-B30C-4D56-8732-AA7325447718}"/>
              </a:ext>
            </a:extLst>
          </p:cNvPr>
          <p:cNvSpPr/>
          <p:nvPr/>
        </p:nvSpPr>
        <p:spPr>
          <a:xfrm rot="5400000">
            <a:off x="4436776" y="-3403941"/>
            <a:ext cx="1561029" cy="10165694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ED861D-7D7F-400E-95F1-903CA7FD097D}"/>
              </a:ext>
            </a:extLst>
          </p:cNvPr>
          <p:cNvSpPr/>
          <p:nvPr/>
        </p:nvSpPr>
        <p:spPr>
          <a:xfrm rot="5400000">
            <a:off x="916109" y="4073572"/>
            <a:ext cx="610417" cy="1962648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995C45-B000-4D04-A3B4-6E94D15A5780}"/>
              </a:ext>
            </a:extLst>
          </p:cNvPr>
          <p:cNvGrpSpPr/>
          <p:nvPr/>
        </p:nvGrpSpPr>
        <p:grpSpPr>
          <a:xfrm>
            <a:off x="9128112" y="939672"/>
            <a:ext cx="474844" cy="483877"/>
            <a:chOff x="10087693" y="5699096"/>
            <a:chExt cx="474844" cy="48387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9B68DAD-E30A-457B-B788-6F66C7355A60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CBE00E0-C79F-4A8D-B963-C7FE263A85B2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BB0CF2C-EBD0-4249-B740-6F059B071E3F}"/>
              </a:ext>
            </a:extLst>
          </p:cNvPr>
          <p:cNvGrpSpPr/>
          <p:nvPr/>
        </p:nvGrpSpPr>
        <p:grpSpPr>
          <a:xfrm>
            <a:off x="1654440" y="1497895"/>
            <a:ext cx="474844" cy="483877"/>
            <a:chOff x="10087693" y="5699096"/>
            <a:chExt cx="474844" cy="483877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72E7463-67CB-4248-8895-A2D7F4D357F0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CB8699-E82B-47E7-A25D-5F14054E343D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9CA91C3-705B-492A-96AB-B74096BA87BB}"/>
              </a:ext>
            </a:extLst>
          </p:cNvPr>
          <p:cNvGrpSpPr/>
          <p:nvPr/>
        </p:nvGrpSpPr>
        <p:grpSpPr>
          <a:xfrm>
            <a:off x="5739867" y="1696134"/>
            <a:ext cx="474844" cy="483877"/>
            <a:chOff x="10087693" y="5699096"/>
            <a:chExt cx="474844" cy="483877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8B1A600-D981-421A-924C-FF8A9D83379D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554ECFA-88BA-4A68-BBAB-9F03CC7CEC31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E12FE0C-78C0-4A3C-9CC0-417E6BD89524}"/>
              </a:ext>
            </a:extLst>
          </p:cNvPr>
          <p:cNvGrpSpPr/>
          <p:nvPr/>
        </p:nvGrpSpPr>
        <p:grpSpPr>
          <a:xfrm>
            <a:off x="-48454" y="4630357"/>
            <a:ext cx="474844" cy="483877"/>
            <a:chOff x="10087693" y="5699096"/>
            <a:chExt cx="474844" cy="48387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D7002497-BC97-4C04-AF40-41BBA173B9F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34E707A-A18D-4889-909F-F8F76EAF9319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8ABBE57-E6D5-0ACE-B81F-ED4CAD18B488}"/>
              </a:ext>
            </a:extLst>
          </p:cNvPr>
          <p:cNvSpPr txBox="1"/>
          <p:nvPr/>
        </p:nvSpPr>
        <p:spPr>
          <a:xfrm>
            <a:off x="199104" y="218095"/>
            <a:ext cx="11992896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FIND AND MATCH: MATCH A SPECIFIC ECD IN ECARES Step1/4 </a:t>
            </a:r>
          </a:p>
        </p:txBody>
      </p:sp>
    </p:spTree>
    <p:extLst>
      <p:ext uri="{BB962C8B-B14F-4D97-AF65-F5344CB8AC3E}">
        <p14:creationId xmlns:p14="http://schemas.microsoft.com/office/powerpoint/2010/main" val="1796137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12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99A5AF4-F9AD-4C4C-84A1-0FD5A63599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551" y="815082"/>
            <a:ext cx="8234559" cy="486171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BF041D3-B30C-4D56-8732-AA7325447718}"/>
              </a:ext>
            </a:extLst>
          </p:cNvPr>
          <p:cNvSpPr/>
          <p:nvPr/>
        </p:nvSpPr>
        <p:spPr>
          <a:xfrm rot="5400000">
            <a:off x="538713" y="1927996"/>
            <a:ext cx="395088" cy="1215113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9FB8E8E-5FD1-4B9F-9316-D5C45944D5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9353" y="4869367"/>
            <a:ext cx="6788047" cy="19544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043CD9A-B296-407F-83E4-08B6500E1F73}"/>
              </a:ext>
            </a:extLst>
          </p:cNvPr>
          <p:cNvSpPr/>
          <p:nvPr/>
        </p:nvSpPr>
        <p:spPr>
          <a:xfrm rot="5400000">
            <a:off x="2827918" y="184009"/>
            <a:ext cx="335969" cy="1565885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7AF3C138-8CBB-41F2-864E-084497C48D52}"/>
              </a:ext>
            </a:extLst>
          </p:cNvPr>
          <p:cNvSpPr txBox="1"/>
          <p:nvPr/>
        </p:nvSpPr>
        <p:spPr>
          <a:xfrm>
            <a:off x="7705167" y="1261856"/>
            <a:ext cx="3970360" cy="3813865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You can match the ECD using </a:t>
            </a:r>
            <a:r>
              <a:rPr lang="en-US" sz="1600" b="1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address details: </a:t>
            </a: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noProof="0" dirty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Select “</a:t>
            </a:r>
            <a:r>
              <a:rPr lang="en-US" sz="1600" b="1" noProof="0" dirty="0" err="1">
                <a:solidFill>
                  <a:srgbClr val="FFC000"/>
                </a:solidFill>
                <a:effectLst/>
                <a:latin typeface="Century Gothic"/>
                <a:ea typeface="MS Mincho"/>
                <a:cs typeface="Arial"/>
              </a:rPr>
              <a:t>Programme</a:t>
            </a:r>
            <a:r>
              <a:rPr lang="en-US" sz="1600" b="1" noProof="0" dirty="0">
                <a:solidFill>
                  <a:srgbClr val="FFC000"/>
                </a:solidFill>
                <a:effectLst/>
                <a:latin typeface="Century Gothic"/>
                <a:ea typeface="MS Mincho"/>
                <a:cs typeface="Arial"/>
              </a:rPr>
              <a:t> Details</a:t>
            </a:r>
            <a:r>
              <a:rPr lang="en-US" sz="1600" b="1" noProof="0" dirty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”</a:t>
            </a:r>
            <a:r>
              <a:rPr lang="en-US" sz="1600" noProof="0" dirty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 from the Profiles Menu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Select </a:t>
            </a:r>
            <a:r>
              <a:rPr lang="en-US" sz="1600" b="1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“</a:t>
            </a:r>
            <a:r>
              <a:rPr lang="en-US" sz="1600" b="1">
                <a:solidFill>
                  <a:srgbClr val="FFC000"/>
                </a:solidFill>
                <a:latin typeface="Century Gothic"/>
                <a:ea typeface="MS Mincho"/>
                <a:cs typeface="Arial"/>
              </a:rPr>
              <a:t>Location &amp; Contact Details</a:t>
            </a:r>
            <a:r>
              <a:rPr lang="en-US" sz="1600" b="1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”</a:t>
            </a:r>
            <a:r>
              <a:rPr lang="en-US" sz="1600" dirty="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Confirm it is the correct ECD by reviewing the “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Address and Postal Code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” and “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Contact Details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”.</a:t>
            </a:r>
            <a:endParaRPr lang="en-US" sz="16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Once you have confirmed that this is the same ECD – go to (4) </a:t>
            </a:r>
            <a:r>
              <a:rPr lang="en-US" sz="1600" b="1" dirty="0">
                <a:solidFill>
                  <a:srgbClr val="FFC000"/>
                </a:solidFill>
                <a:latin typeface="Century Gothic"/>
                <a:ea typeface="MS Mincho"/>
                <a:cs typeface="Arial"/>
              </a:rPr>
              <a:t>Profile details </a:t>
            </a:r>
            <a:r>
              <a:rPr lang="en-US" sz="1600" dirty="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on the menu and note the </a:t>
            </a:r>
            <a:r>
              <a:rPr lang="en-US" sz="1600" dirty="0" err="1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centre's</a:t>
            </a:r>
            <a:r>
              <a:rPr lang="en-US" sz="1600" dirty="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 details and  reference number on your Excel spreadsheet. </a:t>
            </a:r>
            <a:endParaRPr lang="en-ZA" sz="1400" b="1" dirty="0">
              <a:solidFill>
                <a:schemeClr val="bg1"/>
              </a:solidFill>
              <a:latin typeface="Century Gothic"/>
              <a:ea typeface="MS Mincho"/>
              <a:cs typeface="Arial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ED861D-7D7F-400E-95F1-903CA7FD097D}"/>
              </a:ext>
            </a:extLst>
          </p:cNvPr>
          <p:cNvSpPr/>
          <p:nvPr/>
        </p:nvSpPr>
        <p:spPr>
          <a:xfrm rot="5400000">
            <a:off x="5809704" y="5525025"/>
            <a:ext cx="236721" cy="1025421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7C86BEE-99AE-440C-9CAD-901EA9E343F8}"/>
              </a:ext>
            </a:extLst>
          </p:cNvPr>
          <p:cNvSpPr/>
          <p:nvPr/>
        </p:nvSpPr>
        <p:spPr>
          <a:xfrm rot="5400000">
            <a:off x="7032165" y="5428897"/>
            <a:ext cx="326487" cy="1127911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9612D38F-6998-4A88-8335-2F71308BB5BF}"/>
              </a:ext>
            </a:extLst>
          </p:cNvPr>
          <p:cNvSpPr/>
          <p:nvPr/>
        </p:nvSpPr>
        <p:spPr>
          <a:xfrm>
            <a:off x="9280932" y="4894866"/>
            <a:ext cx="566756" cy="130441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DC4F9AE-1A19-460D-8B88-D37F7EE4C029}"/>
              </a:ext>
            </a:extLst>
          </p:cNvPr>
          <p:cNvSpPr/>
          <p:nvPr/>
        </p:nvSpPr>
        <p:spPr>
          <a:xfrm rot="5400000">
            <a:off x="3939595" y="1343872"/>
            <a:ext cx="1621281" cy="6274212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F7A4427-2C58-4B82-8E58-3559A8C88DA7}"/>
              </a:ext>
            </a:extLst>
          </p:cNvPr>
          <p:cNvGrpSpPr/>
          <p:nvPr/>
        </p:nvGrpSpPr>
        <p:grpSpPr>
          <a:xfrm>
            <a:off x="-108722" y="2128573"/>
            <a:ext cx="474844" cy="483877"/>
            <a:chOff x="10087693" y="5699096"/>
            <a:chExt cx="474844" cy="48387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8F45FDA-91E1-45C1-9C1D-13470992EC07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A3B6090-4590-441C-B711-A935437D6F0C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4C0EAB9-2A40-49D8-81E2-71351B0CDCB2}"/>
              </a:ext>
            </a:extLst>
          </p:cNvPr>
          <p:cNvGrpSpPr/>
          <p:nvPr/>
        </p:nvGrpSpPr>
        <p:grpSpPr>
          <a:xfrm>
            <a:off x="3668955" y="853946"/>
            <a:ext cx="474844" cy="483877"/>
            <a:chOff x="10087693" y="5699096"/>
            <a:chExt cx="474844" cy="483877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CB6B859-97F2-4875-9CC8-B32BBAF21A81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9F474A-B3A6-44C0-B508-FAF0B4FC5F12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F5211A5-9401-467D-85F6-5EA7F8C8FB56}"/>
              </a:ext>
            </a:extLst>
          </p:cNvPr>
          <p:cNvGrpSpPr/>
          <p:nvPr/>
        </p:nvGrpSpPr>
        <p:grpSpPr>
          <a:xfrm>
            <a:off x="3089659" y="3517521"/>
            <a:ext cx="474844" cy="483877"/>
            <a:chOff x="10087693" y="5699096"/>
            <a:chExt cx="474844" cy="483877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D17CBA8-FC1E-40CE-BBFB-1280293BF98D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5C82113-F86D-4A7B-AD59-984D5E57EE99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FDB9AA0-B568-46EC-BC12-9C2B3F509578}"/>
              </a:ext>
            </a:extLst>
          </p:cNvPr>
          <p:cNvGrpSpPr/>
          <p:nvPr/>
        </p:nvGrpSpPr>
        <p:grpSpPr>
          <a:xfrm>
            <a:off x="5114159" y="5829609"/>
            <a:ext cx="474844" cy="483877"/>
            <a:chOff x="10087693" y="5699096"/>
            <a:chExt cx="474844" cy="483877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085647F-E079-425E-B889-6EA79DCE8879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57EFE6B-42D5-4ABF-9AA2-E30888C5A619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4040258-00C4-E5A5-3AB1-7091E2F8077A}"/>
              </a:ext>
            </a:extLst>
          </p:cNvPr>
          <p:cNvSpPr txBox="1"/>
          <p:nvPr/>
        </p:nvSpPr>
        <p:spPr>
          <a:xfrm>
            <a:off x="172952" y="176488"/>
            <a:ext cx="11544065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FIND AND MATCH: MATCH A SPECIFIC ECD 2/4 (CONT.)  </a:t>
            </a:r>
          </a:p>
        </p:txBody>
      </p:sp>
    </p:spTree>
    <p:extLst>
      <p:ext uri="{BB962C8B-B14F-4D97-AF65-F5344CB8AC3E}">
        <p14:creationId xmlns:p14="http://schemas.microsoft.com/office/powerpoint/2010/main" val="3388783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13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67B25E-DC1D-43FD-B81F-4AA22D01AF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321" y="906004"/>
            <a:ext cx="8197157" cy="4561234"/>
          </a:xfrm>
          <a:prstGeom prst="rect">
            <a:avLst/>
          </a:prstGeom>
        </p:spPr>
      </p:pic>
      <p:sp>
        <p:nvSpPr>
          <p:cNvPr id="35" name="object 3">
            <a:extLst>
              <a:ext uri="{FF2B5EF4-FFF2-40B4-BE49-F238E27FC236}">
                <a16:creationId xmlns:a16="http://schemas.microsoft.com/office/drawing/2014/main" id="{5B17970D-3031-4BC2-A699-13A522A2D0E2}"/>
              </a:ext>
            </a:extLst>
          </p:cNvPr>
          <p:cNvSpPr txBox="1"/>
          <p:nvPr/>
        </p:nvSpPr>
        <p:spPr>
          <a:xfrm>
            <a:off x="201854" y="114873"/>
            <a:ext cx="7865369" cy="17209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If you have a person in your office and need to find the right ECD, check the details of the ECD to make sure it is the correct one...registration details</a:t>
            </a:r>
            <a:endParaRPr lang="en-ZA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BF041D3-B30C-4D56-8732-AA7325447718}"/>
              </a:ext>
            </a:extLst>
          </p:cNvPr>
          <p:cNvSpPr/>
          <p:nvPr/>
        </p:nvSpPr>
        <p:spPr>
          <a:xfrm rot="5400000">
            <a:off x="571384" y="1895325"/>
            <a:ext cx="329746" cy="1215113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43CD9A-B296-407F-83E4-08B6500E1F73}"/>
              </a:ext>
            </a:extLst>
          </p:cNvPr>
          <p:cNvSpPr/>
          <p:nvPr/>
        </p:nvSpPr>
        <p:spPr>
          <a:xfrm rot="5400000">
            <a:off x="5240323" y="458324"/>
            <a:ext cx="329744" cy="1724761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7AF3C138-8CBB-41F2-864E-084497C48D52}"/>
              </a:ext>
            </a:extLst>
          </p:cNvPr>
          <p:cNvSpPr txBox="1"/>
          <p:nvPr/>
        </p:nvSpPr>
        <p:spPr>
          <a:xfrm>
            <a:off x="8021600" y="906004"/>
            <a:ext cx="3921199" cy="5845190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You can match the ECD, </a:t>
            </a:r>
            <a:r>
              <a:rPr lang="en-US" sz="1600" b="1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using registration details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(if the person has a registration certificate with them):  </a:t>
            </a:r>
            <a:endParaRPr lang="en-US" sz="16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Select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“</a:t>
            </a:r>
            <a:r>
              <a:rPr lang="en-US" sz="1600" b="1" noProof="0" err="1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Programme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Details</a:t>
            </a:r>
            <a:r>
              <a:rPr lang="en-US" sz="1600" b="1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”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from the Profiles Menu. 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Select “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Legal and Registration Status</a:t>
            </a:r>
            <a:r>
              <a:rPr lang="en-US" sz="1600" b="1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”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Match the ECD by checking the </a:t>
            </a:r>
            <a:r>
              <a:rPr lang="en-US" sz="1600" b="1">
                <a:solidFill>
                  <a:srgbClr val="EDAC2B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National EMIS Number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and the 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600" b="1">
                <a:solidFill>
                  <a:srgbClr val="EDAC2B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DBE Registration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details. </a:t>
            </a:r>
          </a:p>
          <a:p>
            <a:pPr marL="342900" indent="-342900">
              <a:spcAft>
                <a:spcPts val="600"/>
              </a:spcAft>
              <a:buFontTx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Once you have confirmed that this is the same ECD – go to  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Profile details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on the menu and note the reference number on your Excel spreadsheet (if you have not done so already). </a:t>
            </a:r>
          </a:p>
          <a:p>
            <a:pPr>
              <a:spcAft>
                <a:spcPts val="600"/>
              </a:spcAft>
            </a:pPr>
            <a:endParaRPr lang="en-US" sz="16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If you are certain it is the right one – you could complete any missing details</a:t>
            </a:r>
            <a:endParaRPr lang="en-US" sz="16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DC4F9AE-1A19-460D-8B88-D37F7EE4C029}"/>
              </a:ext>
            </a:extLst>
          </p:cNvPr>
          <p:cNvSpPr/>
          <p:nvPr/>
        </p:nvSpPr>
        <p:spPr>
          <a:xfrm rot="5400000">
            <a:off x="3939595" y="1343872"/>
            <a:ext cx="1621281" cy="6274212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F7A4427-2C58-4B82-8E58-3559A8C88DA7}"/>
              </a:ext>
            </a:extLst>
          </p:cNvPr>
          <p:cNvGrpSpPr/>
          <p:nvPr/>
        </p:nvGrpSpPr>
        <p:grpSpPr>
          <a:xfrm>
            <a:off x="-108722" y="2128573"/>
            <a:ext cx="474844" cy="483877"/>
            <a:chOff x="10087693" y="5699096"/>
            <a:chExt cx="474844" cy="48387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8F45FDA-91E1-45C1-9C1D-13470992EC07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A3B6090-4590-441C-B711-A935437D6F0C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4C0EAB9-2A40-49D8-81E2-71351B0CDCB2}"/>
              </a:ext>
            </a:extLst>
          </p:cNvPr>
          <p:cNvGrpSpPr/>
          <p:nvPr/>
        </p:nvGrpSpPr>
        <p:grpSpPr>
          <a:xfrm>
            <a:off x="4232485" y="896581"/>
            <a:ext cx="474844" cy="483877"/>
            <a:chOff x="10087693" y="5699096"/>
            <a:chExt cx="474844" cy="483877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CB6B859-97F2-4875-9CC8-B32BBAF21A81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9F474A-B3A6-44C0-B508-FAF0B4FC5F12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F5211A5-9401-467D-85F6-5EA7F8C8FB56}"/>
              </a:ext>
            </a:extLst>
          </p:cNvPr>
          <p:cNvGrpSpPr/>
          <p:nvPr/>
        </p:nvGrpSpPr>
        <p:grpSpPr>
          <a:xfrm>
            <a:off x="3089659" y="3517521"/>
            <a:ext cx="474844" cy="483877"/>
            <a:chOff x="10087693" y="5699096"/>
            <a:chExt cx="474844" cy="483877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D17CBA8-FC1E-40CE-BBFB-1280293BF98D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5C82113-F86D-4A7B-AD59-984D5E57EE99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46928326-A7D6-44D1-9F28-5E0A97565FDF}"/>
              </a:ext>
            </a:extLst>
          </p:cNvPr>
          <p:cNvSpPr/>
          <p:nvPr/>
        </p:nvSpPr>
        <p:spPr>
          <a:xfrm rot="5400000">
            <a:off x="2278744" y="2016413"/>
            <a:ext cx="329744" cy="1724761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2F73180-3C38-41A6-95B4-92B1CCDEDA5B}"/>
              </a:ext>
            </a:extLst>
          </p:cNvPr>
          <p:cNvGrpSpPr/>
          <p:nvPr/>
        </p:nvGrpSpPr>
        <p:grpSpPr>
          <a:xfrm>
            <a:off x="1270906" y="2454670"/>
            <a:ext cx="474844" cy="483877"/>
            <a:chOff x="10087693" y="5699096"/>
            <a:chExt cx="474844" cy="483877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56FB6D7-3FDD-4377-8AAC-397FE50270BD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C697433-678F-44E0-A451-E65B1FBF610C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36983ED-6500-8E76-B0A4-107C7E47B01E}"/>
              </a:ext>
            </a:extLst>
          </p:cNvPr>
          <p:cNvSpPr txBox="1"/>
          <p:nvPr/>
        </p:nvSpPr>
        <p:spPr>
          <a:xfrm>
            <a:off x="172952" y="176488"/>
            <a:ext cx="11544065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FIND AND MATCH: MATCH A SPECIFIC ECD 3/4 (CONT.)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AB57E3-B2D0-7DDB-B1F4-DEF7E8E26BE0}"/>
              </a:ext>
            </a:extLst>
          </p:cNvPr>
          <p:cNvGrpSpPr/>
          <p:nvPr/>
        </p:nvGrpSpPr>
        <p:grpSpPr>
          <a:xfrm>
            <a:off x="806477" y="1834811"/>
            <a:ext cx="474844" cy="483877"/>
            <a:chOff x="10087693" y="5699096"/>
            <a:chExt cx="474844" cy="4838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29CBE74-CA35-F9B8-8B9B-9F688858312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FA38F8-046D-D92A-5775-73B0EAEA147B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7040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14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bject 3">
            <a:extLst>
              <a:ext uri="{FF2B5EF4-FFF2-40B4-BE49-F238E27FC236}">
                <a16:creationId xmlns:a16="http://schemas.microsoft.com/office/drawing/2014/main" id="{5B17970D-3031-4BC2-A699-13A522A2D0E2}"/>
              </a:ext>
            </a:extLst>
          </p:cNvPr>
          <p:cNvSpPr txBox="1"/>
          <p:nvPr/>
        </p:nvSpPr>
        <p:spPr>
          <a:xfrm>
            <a:off x="278678" y="272750"/>
            <a:ext cx="7865369" cy="14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If you don’t know the person to link to you can search in any ECDs location and contact details for any contact people.</a:t>
            </a:r>
            <a:endParaRPr lang="en-ZA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8D4C83-12D6-4C8E-9A60-3EB1457C22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135" y="959621"/>
            <a:ext cx="9125419" cy="52771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BF041D3-B30C-4D56-8732-AA7325447718}"/>
              </a:ext>
            </a:extLst>
          </p:cNvPr>
          <p:cNvSpPr/>
          <p:nvPr/>
        </p:nvSpPr>
        <p:spPr>
          <a:xfrm rot="5400000">
            <a:off x="741589" y="1725120"/>
            <a:ext cx="398781" cy="1624557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43CD9A-B296-407F-83E4-08B6500E1F73}"/>
              </a:ext>
            </a:extLst>
          </p:cNvPr>
          <p:cNvSpPr/>
          <p:nvPr/>
        </p:nvSpPr>
        <p:spPr>
          <a:xfrm rot="5400000">
            <a:off x="3290548" y="158341"/>
            <a:ext cx="335969" cy="1743457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7AF3C138-8CBB-41F2-864E-084497C48D52}"/>
              </a:ext>
            </a:extLst>
          </p:cNvPr>
          <p:cNvSpPr txBox="1"/>
          <p:nvPr/>
        </p:nvSpPr>
        <p:spPr>
          <a:xfrm>
            <a:off x="8435207" y="692014"/>
            <a:ext cx="3712452" cy="5922134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Matching an ECD without knowing the responsible user: </a:t>
            </a:r>
          </a:p>
          <a:p>
            <a:pPr>
              <a:spcAft>
                <a:spcPts val="600"/>
              </a:spcAft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1. Select “</a:t>
            </a:r>
            <a:r>
              <a:rPr lang="en-US" sz="1600" b="1" noProof="0" err="1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Programme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Details”. </a:t>
            </a:r>
          </a:p>
          <a:p>
            <a:pPr>
              <a:spcAft>
                <a:spcPts val="600"/>
              </a:spcAft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2. Select 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Location &amp; Contact Details</a:t>
            </a:r>
            <a:r>
              <a:rPr lang="en-US" sz="1600" b="1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”.</a:t>
            </a:r>
            <a:endParaRPr lang="en-US" sz="16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3. Phone 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any of the numbers listed under “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</a:t>
            </a:r>
            <a:r>
              <a:rPr lang="en-US" sz="1600" b="1" noProof="0" err="1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ontact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details” 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or check on other Provincial data records like master-lists, funding files or registration files for the contact numbers. Call the person to confirm that they are still the right contact or get updated details.</a:t>
            </a: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You will need the: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Phone number,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First Name and last name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email if available</a:t>
            </a:r>
          </a:p>
          <a:p>
            <a:pPr>
              <a:spcAft>
                <a:spcPts val="600"/>
              </a:spcAft>
            </a:pPr>
            <a:r>
              <a:rPr lang="en-US" sz="1600" b="1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NB: Note these details down carefully with the </a:t>
            </a:r>
            <a:r>
              <a:rPr lang="en-US" sz="1600" b="1" noProof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eCares</a:t>
            </a:r>
            <a:r>
              <a:rPr lang="en-US" sz="1600" b="1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reference number for the ECD in your Excel spreadsheet</a:t>
            </a:r>
            <a:endParaRPr lang="en-ZA" sz="16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ED861D-7D7F-400E-95F1-903CA7FD097D}"/>
              </a:ext>
            </a:extLst>
          </p:cNvPr>
          <p:cNvSpPr/>
          <p:nvPr/>
        </p:nvSpPr>
        <p:spPr>
          <a:xfrm rot="5400000">
            <a:off x="6646864" y="4237093"/>
            <a:ext cx="1865767" cy="1542196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A350610-626C-4B74-82A8-50D090162366}"/>
              </a:ext>
            </a:extLst>
          </p:cNvPr>
          <p:cNvCxnSpPr/>
          <p:nvPr/>
        </p:nvCxnSpPr>
        <p:spPr>
          <a:xfrm>
            <a:off x="7193954" y="5723841"/>
            <a:ext cx="58097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C5A06E6-5444-700D-BC35-6B7A36F4CF96}"/>
              </a:ext>
            </a:extLst>
          </p:cNvPr>
          <p:cNvSpPr txBox="1"/>
          <p:nvPr/>
        </p:nvSpPr>
        <p:spPr>
          <a:xfrm>
            <a:off x="172952" y="176488"/>
            <a:ext cx="11544065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FIND AND MATCH: MATCH A SPECIFIC ECD 4/4 (CONT.) 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5EAD9A-6706-C70F-75BA-BBA749D4820E}"/>
              </a:ext>
            </a:extLst>
          </p:cNvPr>
          <p:cNvGrpSpPr/>
          <p:nvPr/>
        </p:nvGrpSpPr>
        <p:grpSpPr>
          <a:xfrm>
            <a:off x="0" y="2085971"/>
            <a:ext cx="464430" cy="473748"/>
            <a:chOff x="10098107" y="5699096"/>
            <a:chExt cx="464430" cy="47374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EFE42F2-D88E-FA26-4F7F-230CB195CC5E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8AF7BB3-8FC1-8546-FEB6-3DE5AD76DEB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98107" y="5711179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356CFCE-9297-2371-1D65-3B6C6DCC7B21}"/>
              </a:ext>
            </a:extLst>
          </p:cNvPr>
          <p:cNvGrpSpPr/>
          <p:nvPr/>
        </p:nvGrpSpPr>
        <p:grpSpPr>
          <a:xfrm>
            <a:off x="2293353" y="501689"/>
            <a:ext cx="464430" cy="481021"/>
            <a:chOff x="10098107" y="5682504"/>
            <a:chExt cx="464430" cy="481021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170B066-0230-3B9B-F2FD-01606C6DE09E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5FEF79-39DE-774A-422C-6057E628FF8C}"/>
                </a:ext>
              </a:extLst>
            </p:cNvPr>
            <p:cNvSpPr txBox="1"/>
            <p:nvPr/>
          </p:nvSpPr>
          <p:spPr>
            <a:xfrm>
              <a:off x="10098107" y="5682504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BD5870A-5030-0A59-F124-62F46032C5A0}"/>
              </a:ext>
            </a:extLst>
          </p:cNvPr>
          <p:cNvGrpSpPr/>
          <p:nvPr/>
        </p:nvGrpSpPr>
        <p:grpSpPr>
          <a:xfrm>
            <a:off x="6620947" y="3937904"/>
            <a:ext cx="464430" cy="473748"/>
            <a:chOff x="10098107" y="5699096"/>
            <a:chExt cx="464430" cy="473748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96D3BD8-D0A7-48B3-9D55-810F3737373E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7C23F6B-5BB0-295E-7BFF-9DFD8FAFE398}"/>
                </a:ext>
              </a:extLst>
            </p:cNvPr>
            <p:cNvSpPr txBox="1"/>
            <p:nvPr/>
          </p:nvSpPr>
          <p:spPr>
            <a:xfrm>
              <a:off x="10098107" y="5711179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637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15</a:t>
            </a:fld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CBAC599-3E51-425D-94BB-0860DDCE04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332031"/>
              </p:ext>
            </p:extLst>
          </p:nvPr>
        </p:nvGraphicFramePr>
        <p:xfrm>
          <a:off x="377417" y="1198054"/>
          <a:ext cx="7800702" cy="17066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2517">
                  <a:extLst>
                    <a:ext uri="{9D8B030D-6E8A-4147-A177-3AD203B41FA5}">
                      <a16:colId xmlns:a16="http://schemas.microsoft.com/office/drawing/2014/main" val="2777329082"/>
                    </a:ext>
                  </a:extLst>
                </a:gridCol>
                <a:gridCol w="1132517">
                  <a:extLst>
                    <a:ext uri="{9D8B030D-6E8A-4147-A177-3AD203B41FA5}">
                      <a16:colId xmlns:a16="http://schemas.microsoft.com/office/drawing/2014/main" val="1863326366"/>
                    </a:ext>
                  </a:extLst>
                </a:gridCol>
                <a:gridCol w="1005597">
                  <a:extLst>
                    <a:ext uri="{9D8B030D-6E8A-4147-A177-3AD203B41FA5}">
                      <a16:colId xmlns:a16="http://schemas.microsoft.com/office/drawing/2014/main" val="1843711042"/>
                    </a:ext>
                  </a:extLst>
                </a:gridCol>
                <a:gridCol w="986072">
                  <a:extLst>
                    <a:ext uri="{9D8B030D-6E8A-4147-A177-3AD203B41FA5}">
                      <a16:colId xmlns:a16="http://schemas.microsoft.com/office/drawing/2014/main" val="3081503123"/>
                    </a:ext>
                  </a:extLst>
                </a:gridCol>
                <a:gridCol w="888440">
                  <a:extLst>
                    <a:ext uri="{9D8B030D-6E8A-4147-A177-3AD203B41FA5}">
                      <a16:colId xmlns:a16="http://schemas.microsoft.com/office/drawing/2014/main" val="1390109302"/>
                    </a:ext>
                  </a:extLst>
                </a:gridCol>
                <a:gridCol w="693179">
                  <a:extLst>
                    <a:ext uri="{9D8B030D-6E8A-4147-A177-3AD203B41FA5}">
                      <a16:colId xmlns:a16="http://schemas.microsoft.com/office/drawing/2014/main" val="2602671314"/>
                    </a:ext>
                  </a:extLst>
                </a:gridCol>
                <a:gridCol w="732231">
                  <a:extLst>
                    <a:ext uri="{9D8B030D-6E8A-4147-A177-3AD203B41FA5}">
                      <a16:colId xmlns:a16="http://schemas.microsoft.com/office/drawing/2014/main" val="2596167659"/>
                    </a:ext>
                  </a:extLst>
                </a:gridCol>
                <a:gridCol w="1230149">
                  <a:extLst>
                    <a:ext uri="{9D8B030D-6E8A-4147-A177-3AD203B41FA5}">
                      <a16:colId xmlns:a16="http://schemas.microsoft.com/office/drawing/2014/main" val="181695958"/>
                    </a:ext>
                  </a:extLst>
                </a:gridCol>
              </a:tblGrid>
              <a:tr h="433916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ECD Reference Number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ECD Name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Applicant First Name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Applicant Last Name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Phone Number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Email Address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Matched by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Verified Using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329752"/>
                  </a:ext>
                </a:extLst>
              </a:tr>
              <a:tr h="424255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E24798291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Busy Bees Pre-Primary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Cate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Carroll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2772XXXXXX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Your name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Registration Certificate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4059561297"/>
                  </a:ext>
                </a:extLst>
              </a:tr>
              <a:tr h="424255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631413092"/>
                  </a:ext>
                </a:extLst>
              </a:tr>
              <a:tr h="424255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2929731929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4DEE6CB2-3CCB-4EFC-A72A-9397DB71F0E4}"/>
              </a:ext>
            </a:extLst>
          </p:cNvPr>
          <p:cNvSpPr/>
          <p:nvPr/>
        </p:nvSpPr>
        <p:spPr>
          <a:xfrm>
            <a:off x="8318272" y="1198054"/>
            <a:ext cx="3498928" cy="2234100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Before you can start linking you will need this information recorded on your Excel sheet.</a:t>
            </a:r>
          </a:p>
          <a:p>
            <a:endParaRPr lang="en-GB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Email address is very helpful but not compulsory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D74504-9D7D-49D2-A968-4E2965CA957B}"/>
              </a:ext>
            </a:extLst>
          </p:cNvPr>
          <p:cNvSpPr/>
          <p:nvPr/>
        </p:nvSpPr>
        <p:spPr>
          <a:xfrm>
            <a:off x="351608" y="2739564"/>
            <a:ext cx="4458519" cy="3818493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bg1"/>
                </a:solidFill>
                <a:latin typeface="Century Gothic" panose="020B0502020202020204" pitchFamily="34" charset="0"/>
              </a:rPr>
              <a:t>Options for Verification: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Registration Certificate – name and registration date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Registration certificate – EMIS number matches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Registration certificate / verbal match of street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Registration Certificate – name matches, district matches and no other ECDs with similar name listed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SLA – name and address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SLA – EMIS number matches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08C54C38-43BB-4E1E-A936-8C27A013416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81787" y="1776735"/>
            <a:ext cx="2935567" cy="2482498"/>
          </a:xfrm>
          <a:prstGeom prst="bentConnector3">
            <a:avLst>
              <a:gd name="adj1" fmla="val 50000"/>
            </a:avLst>
          </a:prstGeom>
          <a:ln w="57150">
            <a:solidFill>
              <a:srgbClr val="D27C2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37FE9E2-2F4E-1279-229A-3C6D263AA3C6}"/>
              </a:ext>
            </a:extLst>
          </p:cNvPr>
          <p:cNvSpPr txBox="1"/>
          <p:nvPr/>
        </p:nvSpPr>
        <p:spPr>
          <a:xfrm>
            <a:off x="273135" y="372194"/>
            <a:ext cx="11544065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TAKE STOCK OF ALL MATCHED ECDs BEFORE LINKING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739AE7-A14D-F372-D3FE-BE6D312641E0}"/>
              </a:ext>
            </a:extLst>
          </p:cNvPr>
          <p:cNvSpPr/>
          <p:nvPr/>
        </p:nvSpPr>
        <p:spPr>
          <a:xfrm rot="5400000">
            <a:off x="6726747" y="1451613"/>
            <a:ext cx="1669072" cy="1233672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38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6CF31-70C4-FB58-B2FC-A0095CBF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13E050-A0A7-E55C-B058-26C82108EF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FF92E3-CB8C-4683-F188-6DC047626284}"/>
              </a:ext>
            </a:extLst>
          </p:cNvPr>
          <p:cNvSpPr txBox="1"/>
          <p:nvPr/>
        </p:nvSpPr>
        <p:spPr>
          <a:xfrm>
            <a:off x="614482" y="255647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LINKING ECD PROFILES: PROCESS FLOW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349998-EEF3-D478-8AF7-6EDD0CB8EE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E43878-D9E8-64CC-2050-1A92FA8F33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93483E-3467-0FD2-1448-AA0876701E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530CB82-1682-C8BF-4FEF-64F515D37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16</a:t>
            </a:fld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714ADE5-C0B1-E0E1-F5C3-AFB541DAC9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8874513"/>
              </p:ext>
            </p:extLst>
          </p:nvPr>
        </p:nvGraphicFramePr>
        <p:xfrm>
          <a:off x="599209" y="939073"/>
          <a:ext cx="11018981" cy="179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263F261-6C4A-CB26-6E6E-49F16BD561C4}"/>
              </a:ext>
            </a:extLst>
          </p:cNvPr>
          <p:cNvSpPr txBox="1"/>
          <p:nvPr/>
        </p:nvSpPr>
        <p:spPr>
          <a:xfrm>
            <a:off x="614482" y="2386584"/>
            <a:ext cx="21195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Identify migrated ECD profile in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and invite their owners / principals to link. Alternatively, you can host helpdesks at big events and send out mass invitation to all ECDs registered pre-2024.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ZA" sz="130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300">
                <a:latin typeface="Century Gothic" panose="020B0502020202020204" pitchFamily="34" charset="0"/>
              </a:rPr>
              <a:t>ECDs must </a:t>
            </a:r>
            <a:r>
              <a:rPr lang="en-ZA" sz="1300" b="1">
                <a:latin typeface="Century Gothic" panose="020B0502020202020204" pitchFamily="34" charset="0"/>
              </a:rPr>
              <a:t>bring their</a:t>
            </a:r>
            <a:r>
              <a:rPr lang="en-ZA" sz="1300">
                <a:latin typeface="Century Gothic" panose="020B0502020202020204" pitchFamily="34" charset="0"/>
              </a:rPr>
              <a:t> </a:t>
            </a:r>
            <a:r>
              <a:rPr lang="en-ZA" sz="1300" b="1">
                <a:latin typeface="Century Gothic" panose="020B0502020202020204" pitchFamily="34" charset="0"/>
              </a:rPr>
              <a:t>registration certificate, funding SPA/TPA and IDs</a:t>
            </a:r>
            <a:r>
              <a:rPr lang="en-ZA" sz="1300">
                <a:latin typeface="Century Gothic" panose="020B0502020202020204" pitchFamily="34" charset="0"/>
              </a:rPr>
              <a:t> for linking </a:t>
            </a:r>
            <a:endParaRPr lang="en-US" sz="130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8704B9-B215-9DF0-45DC-05056A8B24C3}"/>
              </a:ext>
            </a:extLst>
          </p:cNvPr>
          <p:cNvSpPr txBox="1"/>
          <p:nvPr/>
        </p:nvSpPr>
        <p:spPr>
          <a:xfrm>
            <a:off x="2870001" y="2386584"/>
            <a:ext cx="1965927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Explain what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is and why all ECDs need to be able to log in and use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. You can share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flyers and information materials.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3AFB10-0CA3-3BC5-5246-E628F4A896A8}"/>
              </a:ext>
            </a:extLst>
          </p:cNvPr>
          <p:cNvSpPr txBox="1"/>
          <p:nvPr/>
        </p:nvSpPr>
        <p:spPr>
          <a:xfrm>
            <a:off x="5125522" y="2386583"/>
            <a:ext cx="184525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spc="-10">
                <a:solidFill>
                  <a:schemeClr val="bg2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Use the function to link the user to the ECD profile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 spc="-10">
              <a:solidFill>
                <a:schemeClr val="bg2"/>
              </a:solidFill>
              <a:latin typeface="Century Gothic" panose="020B0502020202020204" pitchFamily="34" charset="0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</a:rPr>
              <a:t>Let the user know that they will receive an SMS with log in details shortly.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D4C5F8-F681-CAD8-0C51-0AD65E037647}"/>
              </a:ext>
            </a:extLst>
          </p:cNvPr>
          <p:cNvSpPr txBox="1"/>
          <p:nvPr/>
        </p:nvSpPr>
        <p:spPr>
          <a:xfrm>
            <a:off x="7106722" y="2386583"/>
            <a:ext cx="193251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</a:rPr>
              <a:t>The user should receive the SMS within minutes. The SMS will contain their username and password to log into </a:t>
            </a:r>
            <a:r>
              <a:rPr lang="en-US" sz="1300" err="1">
                <a:solidFill>
                  <a:schemeClr val="bg2"/>
                </a:solidFill>
                <a:latin typeface="Century Gothic" panose="020B0502020202020204" pitchFamily="34" charset="0"/>
              </a:rPr>
              <a:t>eCares</a:t>
            </a: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>
              <a:solidFill>
                <a:schemeClr val="bg2"/>
              </a:solidFill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</a:rPr>
              <a:t>Show the user how to use the username and password to log into </a:t>
            </a:r>
            <a:r>
              <a:rPr lang="en-US" sz="1300" err="1">
                <a:solidFill>
                  <a:schemeClr val="bg2"/>
                </a:solidFill>
                <a:latin typeface="Century Gothic" panose="020B0502020202020204" pitchFamily="34" charset="0"/>
              </a:rPr>
              <a:t>eCares</a:t>
            </a: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</a:rPr>
              <a:t> on their device.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95A064-A8C1-33B5-B7DD-8C2DDD736AFE}"/>
              </a:ext>
            </a:extLst>
          </p:cNvPr>
          <p:cNvSpPr txBox="1"/>
          <p:nvPr/>
        </p:nvSpPr>
        <p:spPr>
          <a:xfrm>
            <a:off x="9241569" y="2386583"/>
            <a:ext cx="193251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Run through all the data on the </a:t>
            </a:r>
            <a:r>
              <a:rPr lang="en-US" sz="1300" err="1">
                <a:solidFill>
                  <a:schemeClr val="bg2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eCares</a:t>
            </a: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profile to check for correctness and add any missing details. </a:t>
            </a:r>
            <a:endParaRPr lang="en-ZA" sz="1300">
              <a:solidFill>
                <a:schemeClr val="bg2"/>
              </a:solidFill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39C3CD-330B-93A9-3FAE-1DF1F7AF37B0}"/>
              </a:ext>
            </a:extLst>
          </p:cNvPr>
          <p:cNvSpPr txBox="1"/>
          <p:nvPr/>
        </p:nvSpPr>
        <p:spPr>
          <a:xfrm>
            <a:off x="5751312" y="1142671"/>
            <a:ext cx="3209523" cy="3416320"/>
          </a:xfrm>
          <a:prstGeom prst="rect">
            <a:avLst/>
          </a:prstGeom>
          <a:solidFill>
            <a:srgbClr val="1F6233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You have now matched a responsible user to an ECD record.</a:t>
            </a:r>
          </a:p>
          <a:p>
            <a:endParaRPr lang="en-US">
              <a:solidFill>
                <a:schemeClr val="bg1"/>
              </a:solidFill>
              <a:latin typeface="Century Gothic" panose="020B0502020202020204" pitchFamily="34" charset="0"/>
              <a:ea typeface="Calibri"/>
              <a:cs typeface="Calibri"/>
            </a:endParaRPr>
          </a:p>
          <a:p>
            <a:r>
              <a:rPr lang="en-US" dirty="0">
                <a:solidFill>
                  <a:schemeClr val="bg1"/>
                </a:solidFill>
                <a:latin typeface="Century Gothic"/>
                <a:ea typeface="Calibri"/>
                <a:cs typeface="Calibri"/>
              </a:rPr>
              <a:t>You have the </a:t>
            </a:r>
            <a:r>
              <a:rPr lang="en-US" dirty="0" err="1">
                <a:solidFill>
                  <a:schemeClr val="bg1"/>
                </a:solidFill>
                <a:latin typeface="Century Gothic"/>
                <a:ea typeface="Calibri"/>
                <a:cs typeface="Calibri"/>
              </a:rPr>
              <a:t>eCares</a:t>
            </a:r>
            <a:r>
              <a:rPr lang="en-US" dirty="0">
                <a:solidFill>
                  <a:schemeClr val="bg1"/>
                </a:solidFill>
                <a:latin typeface="Century Gothic"/>
                <a:ea typeface="Calibri"/>
                <a:cs typeface="Calibri"/>
              </a:rPr>
              <a:t> reference number and their details ready to start the linking process.  </a:t>
            </a:r>
          </a:p>
          <a:p>
            <a:endParaRPr lang="en-US" b="1">
              <a:solidFill>
                <a:schemeClr val="bg1"/>
              </a:solidFill>
              <a:latin typeface="Century Gothic" panose="020B0502020202020204" pitchFamily="34" charset="0"/>
              <a:ea typeface="Calibri"/>
              <a:cs typeface="Calibri"/>
            </a:endParaRPr>
          </a:p>
          <a:p>
            <a:r>
              <a:rPr lang="en-US" b="1" dirty="0">
                <a:solidFill>
                  <a:schemeClr val="bg1"/>
                </a:solidFill>
                <a:latin typeface="Century Gothic"/>
                <a:ea typeface="Calibri"/>
                <a:cs typeface="Calibri"/>
              </a:rPr>
              <a:t>But first you must introduce the user to </a:t>
            </a:r>
            <a:r>
              <a:rPr lang="en-US" b="1" dirty="0" err="1">
                <a:solidFill>
                  <a:schemeClr val="bg1"/>
                </a:solidFill>
                <a:latin typeface="Century Gothic"/>
                <a:ea typeface="Calibri"/>
                <a:cs typeface="Calibri"/>
              </a:rPr>
              <a:t>eCares</a:t>
            </a:r>
            <a:r>
              <a:rPr lang="en-US" b="1" dirty="0">
                <a:solidFill>
                  <a:schemeClr val="bg1"/>
                </a:solidFill>
                <a:latin typeface="Century Gothic"/>
                <a:ea typeface="Calibri"/>
                <a:cs typeface="Calibri"/>
              </a:rPr>
              <a:t> and explain its importance.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B90295-2287-54C6-A16F-59498A835B6E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3662" y="684221"/>
            <a:ext cx="989460" cy="91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59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854F170-64A7-9FCF-E022-C098FE966B30}"/>
              </a:ext>
            </a:extLst>
          </p:cNvPr>
          <p:cNvSpPr/>
          <p:nvPr/>
        </p:nvSpPr>
        <p:spPr>
          <a:xfrm>
            <a:off x="0" y="1253862"/>
            <a:ext cx="12192000" cy="3569955"/>
          </a:xfrm>
          <a:prstGeom prst="rect">
            <a:avLst/>
          </a:prstGeom>
          <a:solidFill>
            <a:srgbClr val="EDAC2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17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1F0D93-960A-445D-865E-3C688D651FC0}"/>
              </a:ext>
            </a:extLst>
          </p:cNvPr>
          <p:cNvSpPr txBox="1"/>
          <p:nvPr/>
        </p:nvSpPr>
        <p:spPr>
          <a:xfrm>
            <a:off x="445724" y="1435785"/>
            <a:ext cx="114316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Century Gothic" panose="020B0502020202020204" pitchFamily="34" charset="0"/>
              </a:rPr>
              <a:t>The goal is for the user to understand that all ECD administration will eventually be on </a:t>
            </a:r>
          </a:p>
          <a:p>
            <a:r>
              <a:rPr lang="en-US" b="1" err="1">
                <a:latin typeface="Century Gothic" panose="020B0502020202020204" pitchFamily="34" charset="0"/>
              </a:rPr>
              <a:t>eCares</a:t>
            </a:r>
            <a:r>
              <a:rPr lang="en-US" b="1">
                <a:latin typeface="Century Gothic" panose="020B0502020202020204" pitchFamily="34" charset="0"/>
              </a:rPr>
              <a:t> and that it’s important they are comfortable using it.  </a:t>
            </a:r>
          </a:p>
          <a:p>
            <a:endParaRPr lang="en-US" b="1">
              <a:latin typeface="Century Gothic" panose="020B0502020202020204" pitchFamily="34" charset="0"/>
            </a:endParaRPr>
          </a:p>
          <a:p>
            <a:r>
              <a:rPr lang="en-US" b="1">
                <a:latin typeface="Century Gothic" panose="020B0502020202020204" pitchFamily="34" charset="0"/>
              </a:rPr>
              <a:t>If the user is with you in person: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entury Gothic" panose="020B0502020202020204" pitchFamily="34" charset="0"/>
              </a:rPr>
              <a:t>Share the ELP </a:t>
            </a:r>
            <a:r>
              <a:rPr lang="en-US" err="1">
                <a:latin typeface="Century Gothic" panose="020B0502020202020204" pitchFamily="34" charset="0"/>
              </a:rPr>
              <a:t>eCares</a:t>
            </a:r>
            <a:r>
              <a:rPr lang="en-US">
                <a:latin typeface="Century Gothic" panose="020B0502020202020204" pitchFamily="34" charset="0"/>
              </a:rPr>
              <a:t> flyer. </a:t>
            </a:r>
            <a:r>
              <a:rPr lang="en-US" i="1">
                <a:latin typeface="Century Gothic" panose="020B0502020202020204" pitchFamily="34" charset="0"/>
              </a:rPr>
              <a:t>(Link)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entury Gothic" panose="020B0502020202020204" pitchFamily="34" charset="0"/>
              </a:rPr>
              <a:t>Explain that they can update the child enrolment numbers.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entury Gothic" panose="020B0502020202020204" pitchFamily="34" charset="0"/>
              </a:rPr>
              <a:t>Explain that they will be able to use it to apply for funding in future (</a:t>
            </a:r>
            <a:r>
              <a:rPr lang="en-US" i="1">
                <a:latin typeface="Century Gothic" panose="020B0502020202020204" pitchFamily="34" charset="0"/>
              </a:rPr>
              <a:t>Link: Preparing for </a:t>
            </a:r>
          </a:p>
          <a:p>
            <a:r>
              <a:rPr lang="en-US" i="1">
                <a:latin typeface="Century Gothic" panose="020B0502020202020204" pitchFamily="34" charset="0"/>
              </a:rPr>
              <a:t>     funding guide).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i="1">
              <a:latin typeface="Century Gothic" panose="020B0502020202020204" pitchFamily="34" charset="0"/>
            </a:endParaRPr>
          </a:p>
          <a:p>
            <a:r>
              <a:rPr lang="en-US" b="1">
                <a:latin typeface="Century Gothic" panose="020B0502020202020204" pitchFamily="34" charset="0"/>
              </a:rPr>
              <a:t>If you are communicating via phone do the same but: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entury Gothic" panose="020B0502020202020204" pitchFamily="34" charset="0"/>
              </a:rPr>
              <a:t>WhatsApp the flyer and guide</a:t>
            </a:r>
            <a:endParaRPr lang="en-ZA"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AC366F-41C3-643A-FE09-910FA1E1978F}"/>
              </a:ext>
            </a:extLst>
          </p:cNvPr>
          <p:cNvSpPr txBox="1"/>
          <p:nvPr/>
        </p:nvSpPr>
        <p:spPr>
          <a:xfrm>
            <a:off x="445724" y="516930"/>
            <a:ext cx="11544065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A4683B"/>
                </a:solidFill>
                <a:latin typeface="Century Gothic" charset="0"/>
                <a:ea typeface="Century Gothic" charset="0"/>
                <a:cs typeface="Century Gothic" charset="0"/>
              </a:rPr>
              <a:t>INTRODUCE THE USER TO ECARES</a:t>
            </a:r>
          </a:p>
        </p:txBody>
      </p:sp>
    </p:spTree>
    <p:extLst>
      <p:ext uri="{BB962C8B-B14F-4D97-AF65-F5344CB8AC3E}">
        <p14:creationId xmlns:p14="http://schemas.microsoft.com/office/powerpoint/2010/main" val="2049066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0D64D-9AED-5468-41F7-A9EE2E9E5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AF346E-E104-B950-3150-A44CD96264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22E51B-94E0-770C-2DB0-E7706AA1F5CB}"/>
              </a:ext>
            </a:extLst>
          </p:cNvPr>
          <p:cNvSpPr txBox="1"/>
          <p:nvPr/>
        </p:nvSpPr>
        <p:spPr>
          <a:xfrm>
            <a:off x="614482" y="255647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LINKING ECD PROFILES: PROCESS FLOW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0FB049-CEEA-ABD5-2954-13B21B197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7F0FEA-56AC-5A95-8201-17558AD505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240FA6-DFC6-B4F7-B343-79B8CAAD00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2B840CC-FFD6-DFA1-F675-E4E17BAB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18</a:t>
            </a:fld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B103785-B259-9D3D-DC50-3E65341527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7931688"/>
              </p:ext>
            </p:extLst>
          </p:nvPr>
        </p:nvGraphicFramePr>
        <p:xfrm>
          <a:off x="599209" y="939073"/>
          <a:ext cx="11018981" cy="179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F20D2DE-6393-409A-8759-5B406692FE5E}"/>
              </a:ext>
            </a:extLst>
          </p:cNvPr>
          <p:cNvSpPr txBox="1"/>
          <p:nvPr/>
        </p:nvSpPr>
        <p:spPr>
          <a:xfrm>
            <a:off x="614482" y="2386584"/>
            <a:ext cx="21195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Identify migrated ECD profile in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and invite their owners / principals to link. Alternatively, you can host helpdesks at big events and send out mass invitation to all ECDs registered pre-2024.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ZA" sz="130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300">
                <a:latin typeface="Century Gothic" panose="020B0502020202020204" pitchFamily="34" charset="0"/>
              </a:rPr>
              <a:t>ECDs must </a:t>
            </a:r>
            <a:r>
              <a:rPr lang="en-ZA" sz="1300" b="1">
                <a:latin typeface="Century Gothic" panose="020B0502020202020204" pitchFamily="34" charset="0"/>
              </a:rPr>
              <a:t>bring their</a:t>
            </a:r>
            <a:r>
              <a:rPr lang="en-ZA" sz="1300">
                <a:latin typeface="Century Gothic" panose="020B0502020202020204" pitchFamily="34" charset="0"/>
              </a:rPr>
              <a:t> </a:t>
            </a:r>
            <a:r>
              <a:rPr lang="en-ZA" sz="1300" b="1">
                <a:latin typeface="Century Gothic" panose="020B0502020202020204" pitchFamily="34" charset="0"/>
              </a:rPr>
              <a:t>registration certificate, funding SPA/TPA and IDs</a:t>
            </a:r>
            <a:r>
              <a:rPr lang="en-ZA" sz="1300">
                <a:latin typeface="Century Gothic" panose="020B0502020202020204" pitchFamily="34" charset="0"/>
              </a:rPr>
              <a:t> for linking </a:t>
            </a:r>
            <a:endParaRPr lang="en-US" sz="130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575D38-7C23-6504-D932-D08D878109E2}"/>
              </a:ext>
            </a:extLst>
          </p:cNvPr>
          <p:cNvSpPr txBox="1"/>
          <p:nvPr/>
        </p:nvSpPr>
        <p:spPr>
          <a:xfrm>
            <a:off x="2870001" y="2386584"/>
            <a:ext cx="1965927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Explain what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is and why all ECDs need to be able to log in and use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. You can share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flyers and information materials.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6121D9-E33E-D330-51EB-5E8FDC2DEA3C}"/>
              </a:ext>
            </a:extLst>
          </p:cNvPr>
          <p:cNvSpPr txBox="1"/>
          <p:nvPr/>
        </p:nvSpPr>
        <p:spPr>
          <a:xfrm>
            <a:off x="5125522" y="2386583"/>
            <a:ext cx="184525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spc="-1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Use the function to link the user to the ECD profile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 spc="-10">
              <a:latin typeface="Century Gothic" panose="020B0502020202020204" pitchFamily="34" charset="0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Let the user know that they will receive an SMS with log in details shortly.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EE00FD-669F-B58D-BAAC-1D673DB183B4}"/>
              </a:ext>
            </a:extLst>
          </p:cNvPr>
          <p:cNvSpPr txBox="1"/>
          <p:nvPr/>
        </p:nvSpPr>
        <p:spPr>
          <a:xfrm>
            <a:off x="7106722" y="2386583"/>
            <a:ext cx="193251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</a:rPr>
              <a:t>The user should receive the SMS within minutes. The SMS will contain their username and password to log into </a:t>
            </a:r>
            <a:r>
              <a:rPr lang="en-US" sz="1300" err="1">
                <a:solidFill>
                  <a:schemeClr val="bg2"/>
                </a:solidFill>
                <a:latin typeface="Century Gothic" panose="020B0502020202020204" pitchFamily="34" charset="0"/>
              </a:rPr>
              <a:t>eCares</a:t>
            </a: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>
              <a:solidFill>
                <a:schemeClr val="bg2"/>
              </a:solidFill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</a:rPr>
              <a:t>Show the user how to use the username and password to log into </a:t>
            </a:r>
            <a:r>
              <a:rPr lang="en-US" sz="1300" err="1">
                <a:solidFill>
                  <a:schemeClr val="bg2"/>
                </a:solidFill>
                <a:latin typeface="Century Gothic" panose="020B0502020202020204" pitchFamily="34" charset="0"/>
              </a:rPr>
              <a:t>eCares</a:t>
            </a: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</a:rPr>
              <a:t> on their device.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EA79E0-0648-DD96-8595-DF4599A1FA2A}"/>
              </a:ext>
            </a:extLst>
          </p:cNvPr>
          <p:cNvSpPr txBox="1"/>
          <p:nvPr/>
        </p:nvSpPr>
        <p:spPr>
          <a:xfrm>
            <a:off x="9241569" y="2386583"/>
            <a:ext cx="193251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Run through all the data on the </a:t>
            </a:r>
            <a:r>
              <a:rPr lang="en-US" sz="1300" err="1">
                <a:solidFill>
                  <a:schemeClr val="bg2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eCares</a:t>
            </a: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profile to check for correctness and add any missing details. </a:t>
            </a:r>
            <a:endParaRPr lang="en-ZA" sz="1300">
              <a:solidFill>
                <a:schemeClr val="bg2"/>
              </a:solidFill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25818A-49E6-4B95-331B-867AB629ADA2}"/>
              </a:ext>
            </a:extLst>
          </p:cNvPr>
          <p:cNvSpPr txBox="1"/>
          <p:nvPr/>
        </p:nvSpPr>
        <p:spPr>
          <a:xfrm>
            <a:off x="7939303" y="1154101"/>
            <a:ext cx="3209523" cy="2585323"/>
          </a:xfrm>
          <a:prstGeom prst="rect">
            <a:avLst/>
          </a:prstGeom>
          <a:solidFill>
            <a:srgbClr val="1F6233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You have now matched a responsible user to an ECD record.</a:t>
            </a:r>
          </a:p>
          <a:p>
            <a:endParaRPr lang="en-US">
              <a:solidFill>
                <a:schemeClr val="bg1"/>
              </a:solidFill>
              <a:latin typeface="Century Gothic" panose="020B0502020202020204" pitchFamily="34" charset="0"/>
              <a:ea typeface="Calibri"/>
              <a:cs typeface="Calibri"/>
            </a:endParaRPr>
          </a:p>
          <a:p>
            <a:r>
              <a:rPr lang="en-US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You have introduced the user to </a:t>
            </a:r>
            <a:r>
              <a:rPr lang="en-US" err="1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eCares</a:t>
            </a:r>
            <a:r>
              <a:rPr lang="en-US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.  </a:t>
            </a:r>
          </a:p>
          <a:p>
            <a:endParaRPr lang="en-US" b="1">
              <a:solidFill>
                <a:schemeClr val="bg1"/>
              </a:solidFill>
              <a:latin typeface="Century Gothic" panose="020B0502020202020204" pitchFamily="34" charset="0"/>
              <a:ea typeface="Calibri"/>
              <a:cs typeface="Calibri"/>
            </a:endParaRPr>
          </a:p>
          <a:p>
            <a:r>
              <a:rPr lang="en-US" b="1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It’s time to start the linking process.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452AEF-1B96-5EEB-B0EC-6B9DAF7883BD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3662" y="684221"/>
            <a:ext cx="989460" cy="916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91DAEE-3500-0247-FE05-BF439E7A1C1A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7954" y="684221"/>
            <a:ext cx="989460" cy="91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73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55936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514F54A-B55F-CF0C-2421-351E65A0420B}"/>
              </a:ext>
            </a:extLst>
          </p:cNvPr>
          <p:cNvSpPr txBox="1"/>
          <p:nvPr/>
        </p:nvSpPr>
        <p:spPr>
          <a:xfrm>
            <a:off x="10678848" y="165308"/>
            <a:ext cx="1378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10">
                <a:solidFill>
                  <a:schemeClr val="bg1"/>
                </a:solidFill>
                <a:latin typeface="Century Gothic" panose="020B0502020202020204" pitchFamily="34" charset="0"/>
                <a:cs typeface="Calibri"/>
              </a:rPr>
              <a:t>1. Find the </a:t>
            </a:r>
            <a:r>
              <a:rPr lang="en-US" sz="1400" b="1" spc="-10" err="1">
                <a:solidFill>
                  <a:schemeClr val="bg1"/>
                </a:solidFill>
                <a:latin typeface="Century Gothic" panose="020B0502020202020204" pitchFamily="34" charset="0"/>
                <a:cs typeface="Calibri"/>
              </a:rPr>
              <a:t>Prson</a:t>
            </a:r>
            <a:endParaRPr lang="en-US" sz="1400" b="1" spc="-10">
              <a:solidFill>
                <a:schemeClr val="bg1"/>
              </a:solidFill>
              <a:latin typeface="Century Gothic" panose="020B0502020202020204" pitchFamily="34" charset="0"/>
              <a:cs typeface="Calibri"/>
            </a:endParaRPr>
          </a:p>
          <a:p>
            <a:pPr algn="ctr"/>
            <a:endParaRPr lang="en-US" sz="1600" b="1" spc="-10">
              <a:solidFill>
                <a:schemeClr val="bg1"/>
              </a:solidFill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19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AB97AF-7C51-4AF7-80BB-FB66CD2F52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921" y="973755"/>
            <a:ext cx="8740436" cy="467497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26176C5-6990-475A-A13C-7B12F8DA891E}"/>
              </a:ext>
            </a:extLst>
          </p:cNvPr>
          <p:cNvSpPr/>
          <p:nvPr/>
        </p:nvSpPr>
        <p:spPr>
          <a:xfrm rot="5400000">
            <a:off x="959682" y="4418622"/>
            <a:ext cx="423582" cy="1698806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5C9B59-DF33-4266-9CFF-B7D114C823E5}"/>
              </a:ext>
            </a:extLst>
          </p:cNvPr>
          <p:cNvSpPr/>
          <p:nvPr/>
        </p:nvSpPr>
        <p:spPr>
          <a:xfrm rot="5400000">
            <a:off x="4864609" y="172717"/>
            <a:ext cx="478097" cy="4279252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B1E1921E-3562-4169-A96B-3001E7B22EBA}"/>
              </a:ext>
            </a:extLst>
          </p:cNvPr>
          <p:cNvSpPr txBox="1"/>
          <p:nvPr/>
        </p:nvSpPr>
        <p:spPr>
          <a:xfrm>
            <a:off x="8517560" y="1346177"/>
            <a:ext cx="3337944" cy="2013372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Select 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SUPPORT 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from the sidebar Menu. 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Select the 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ECD </a:t>
            </a:r>
            <a:r>
              <a:rPr lang="en-US" sz="1600" b="1" noProof="0" err="1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Programm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 Manager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role.</a:t>
            </a: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717435-5FA9-DC1C-3E54-5F6418B32691}"/>
              </a:ext>
            </a:extLst>
          </p:cNvPr>
          <p:cNvSpPr txBox="1"/>
          <p:nvPr/>
        </p:nvSpPr>
        <p:spPr>
          <a:xfrm>
            <a:off x="186921" y="339675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EDAC2B"/>
                </a:solidFill>
                <a:latin typeface="Century Gothic" charset="0"/>
                <a:ea typeface="Century Gothic" charset="0"/>
                <a:cs typeface="Century Gothic" charset="0"/>
              </a:rPr>
              <a:t>LINKING: SELECT ECD PROGRAMME MANAGER ROLE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D601D4E-8AB2-6ECD-DE7B-3B73565B65B1}"/>
              </a:ext>
            </a:extLst>
          </p:cNvPr>
          <p:cNvGrpSpPr/>
          <p:nvPr/>
        </p:nvGrpSpPr>
        <p:grpSpPr>
          <a:xfrm>
            <a:off x="1337442" y="4979021"/>
            <a:ext cx="464430" cy="473748"/>
            <a:chOff x="10098107" y="5699096"/>
            <a:chExt cx="464430" cy="47374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E946B37-6E55-6E9D-DA21-A9CD100C2A94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B016B2-AE6D-3E84-F011-103AA2D4B45F}"/>
                </a:ext>
              </a:extLst>
            </p:cNvPr>
            <p:cNvSpPr txBox="1"/>
            <p:nvPr/>
          </p:nvSpPr>
          <p:spPr>
            <a:xfrm>
              <a:off x="10098107" y="5711179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B4C3980-7C9E-F72C-F3BE-18C2862B0284}"/>
              </a:ext>
            </a:extLst>
          </p:cNvPr>
          <p:cNvGrpSpPr/>
          <p:nvPr/>
        </p:nvGrpSpPr>
        <p:grpSpPr>
          <a:xfrm>
            <a:off x="2731816" y="1831322"/>
            <a:ext cx="464430" cy="481021"/>
            <a:chOff x="10098107" y="5682504"/>
            <a:chExt cx="464430" cy="48102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53FDAAB-0151-77D3-6BC1-795E3FDBF810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57FCF87-E397-87E6-CC44-3FFFAF5B3B00}"/>
                </a:ext>
              </a:extLst>
            </p:cNvPr>
            <p:cNvSpPr txBox="1"/>
            <p:nvPr/>
          </p:nvSpPr>
          <p:spPr>
            <a:xfrm>
              <a:off x="10098107" y="5682504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1561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30303-23E5-14F3-FB0B-DFF4E2460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1DC3C7-3876-0726-7E94-EE956570DA09}"/>
              </a:ext>
            </a:extLst>
          </p:cNvPr>
          <p:cNvSpPr/>
          <p:nvPr/>
        </p:nvSpPr>
        <p:spPr>
          <a:xfrm>
            <a:off x="-13252" y="5464629"/>
            <a:ext cx="12205252" cy="1280868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FA92C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24A67A-A3A7-2CC1-0A63-7682AFE89BE5}"/>
              </a:ext>
            </a:extLst>
          </p:cNvPr>
          <p:cNvSpPr/>
          <p:nvPr/>
        </p:nvSpPr>
        <p:spPr>
          <a:xfrm>
            <a:off x="-13252" y="1"/>
            <a:ext cx="12205252" cy="6857999"/>
          </a:xfrm>
          <a:prstGeom prst="rect">
            <a:avLst/>
          </a:prstGeom>
          <a:solidFill>
            <a:srgbClr val="EFA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FA92C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F2A333-9BFD-95AE-47CE-2EB3B3B6F7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52" y="4641068"/>
            <a:ext cx="12217952" cy="19751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22C912-6504-0950-F8E8-02B0787E995A}"/>
              </a:ext>
            </a:extLst>
          </p:cNvPr>
          <p:cNvSpPr txBox="1"/>
          <p:nvPr/>
        </p:nvSpPr>
        <p:spPr>
          <a:xfrm>
            <a:off x="940980" y="2306997"/>
            <a:ext cx="10553386" cy="64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</a:pPr>
            <a:r>
              <a:rPr lang="en-US" sz="4000" b="1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INTRODUCTION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D8620D-3A49-DCE4-102B-63CE46D8B8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191"/>
            <a:ext cx="2301864" cy="9864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DA8842-4D5A-BAAD-E48F-3BE510312A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252837"/>
            <a:ext cx="1211956" cy="4235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FA029A-DE8B-EEC5-BEAC-6DD72EC73E1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307078"/>
            <a:ext cx="1321821" cy="4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348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55936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20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5C9B59-DF33-4266-9CFF-B7D114C823E5}"/>
              </a:ext>
            </a:extLst>
          </p:cNvPr>
          <p:cNvSpPr/>
          <p:nvPr/>
        </p:nvSpPr>
        <p:spPr>
          <a:xfrm rot="5400000">
            <a:off x="4855694" y="258434"/>
            <a:ext cx="478097" cy="4279252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C6B483-390A-42F2-B5A7-95368D2307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921" y="1016724"/>
            <a:ext cx="8921076" cy="4436045"/>
          </a:xfrm>
          <a:prstGeom prst="rect">
            <a:avLst/>
          </a:prstGeom>
        </p:spPr>
      </p:pic>
      <p:sp>
        <p:nvSpPr>
          <p:cNvPr id="20" name="object 3">
            <a:extLst>
              <a:ext uri="{FF2B5EF4-FFF2-40B4-BE49-F238E27FC236}">
                <a16:creationId xmlns:a16="http://schemas.microsoft.com/office/drawing/2014/main" id="{B1E1921E-3562-4169-A96B-3001E7B22EBA}"/>
              </a:ext>
            </a:extLst>
          </p:cNvPr>
          <p:cNvSpPr txBox="1"/>
          <p:nvPr/>
        </p:nvSpPr>
        <p:spPr>
          <a:xfrm>
            <a:off x="8517560" y="1346177"/>
            <a:ext cx="3337944" cy="2828980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Go to the </a:t>
            </a:r>
            <a:r>
              <a:rPr lang="en-US" sz="1600" b="1">
                <a:solidFill>
                  <a:srgbClr val="EDAC2B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Link ELP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Function</a:t>
            </a:r>
            <a:endParaRPr lang="en-US" sz="16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Select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“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VIEW UNLINKED” 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from the top menu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buttons.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These are all the ECD </a:t>
            </a: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programs that do not have a responsible user with a username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 and password yet.</a:t>
            </a:r>
            <a:endParaRPr lang="en-ZA" sz="16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6176C5-6990-475A-A13C-7B12F8DA891E}"/>
              </a:ext>
            </a:extLst>
          </p:cNvPr>
          <p:cNvSpPr/>
          <p:nvPr/>
        </p:nvSpPr>
        <p:spPr>
          <a:xfrm rot="5400000">
            <a:off x="6478817" y="801253"/>
            <a:ext cx="423582" cy="1087522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BB18BA-B84E-7135-21CE-4F7C0E4F66FD}"/>
              </a:ext>
            </a:extLst>
          </p:cNvPr>
          <p:cNvSpPr txBox="1"/>
          <p:nvPr/>
        </p:nvSpPr>
        <p:spPr>
          <a:xfrm>
            <a:off x="186921" y="339675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EDAC2B"/>
                </a:solidFill>
                <a:latin typeface="Century Gothic" charset="0"/>
                <a:ea typeface="Century Gothic" charset="0"/>
                <a:cs typeface="Century Gothic" charset="0"/>
              </a:rPr>
              <a:t>LINKING: VIEW ALL UNLINKED ECDs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393D5-02ED-8FF3-50CD-DD377CC27029}"/>
              </a:ext>
            </a:extLst>
          </p:cNvPr>
          <p:cNvSpPr/>
          <p:nvPr/>
        </p:nvSpPr>
        <p:spPr>
          <a:xfrm rot="5400000">
            <a:off x="-138515" y="2805411"/>
            <a:ext cx="3223133" cy="1359767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>
              <a:ea typeface="Calibri"/>
              <a:cs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941E661-28A2-65B9-0B9C-01D68F09FB48}"/>
              </a:ext>
            </a:extLst>
          </p:cNvPr>
          <p:cNvGrpSpPr/>
          <p:nvPr/>
        </p:nvGrpSpPr>
        <p:grpSpPr>
          <a:xfrm>
            <a:off x="1314743" y="1641513"/>
            <a:ext cx="464430" cy="464429"/>
            <a:chOff x="10098107" y="5699096"/>
            <a:chExt cx="464430" cy="46442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650D130-B41B-0C8B-3E80-EBB25A61A01A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BC9F385-D8D6-7350-10F3-C7CD222599F0}"/>
                </a:ext>
              </a:extLst>
            </p:cNvPr>
            <p:cNvSpPr txBox="1">
              <a:spLocks/>
            </p:cNvSpPr>
            <p:nvPr/>
          </p:nvSpPr>
          <p:spPr>
            <a:xfrm>
              <a:off x="10098107" y="570186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2F98F6-F871-2E22-B52E-EBF347119C1A}"/>
              </a:ext>
            </a:extLst>
          </p:cNvPr>
          <p:cNvGrpSpPr/>
          <p:nvPr/>
        </p:nvGrpSpPr>
        <p:grpSpPr>
          <a:xfrm>
            <a:off x="6045154" y="811951"/>
            <a:ext cx="464430" cy="481021"/>
            <a:chOff x="10098107" y="5682504"/>
            <a:chExt cx="464430" cy="481021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6C59A1A-27D9-A42B-A0D1-B4F017BF0D6A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448712-1AE7-417A-2B63-7FA14B5E41D0}"/>
                </a:ext>
              </a:extLst>
            </p:cNvPr>
            <p:cNvSpPr txBox="1"/>
            <p:nvPr/>
          </p:nvSpPr>
          <p:spPr>
            <a:xfrm>
              <a:off x="10098107" y="5682504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1330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55936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514F54A-B55F-CF0C-2421-351E65A0420B}"/>
              </a:ext>
            </a:extLst>
          </p:cNvPr>
          <p:cNvSpPr txBox="1"/>
          <p:nvPr/>
        </p:nvSpPr>
        <p:spPr>
          <a:xfrm>
            <a:off x="10678848" y="165308"/>
            <a:ext cx="1378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10">
                <a:solidFill>
                  <a:schemeClr val="bg1"/>
                </a:solidFill>
                <a:latin typeface="Century Gothic" panose="020B0502020202020204" pitchFamily="34" charset="0"/>
                <a:cs typeface="Calibri"/>
              </a:rPr>
              <a:t>1. Find the </a:t>
            </a:r>
            <a:r>
              <a:rPr lang="en-US" sz="1400" b="1" spc="-10" err="1">
                <a:solidFill>
                  <a:schemeClr val="bg1"/>
                </a:solidFill>
                <a:latin typeface="Century Gothic" panose="020B0502020202020204" pitchFamily="34" charset="0"/>
                <a:cs typeface="Calibri"/>
              </a:rPr>
              <a:t>Prson</a:t>
            </a:r>
            <a:endParaRPr lang="en-US" sz="1400" b="1" spc="-10">
              <a:solidFill>
                <a:schemeClr val="bg1"/>
              </a:solidFill>
              <a:latin typeface="Century Gothic" panose="020B0502020202020204" pitchFamily="34" charset="0"/>
              <a:cs typeface="Calibri"/>
            </a:endParaRPr>
          </a:p>
          <a:p>
            <a:pPr algn="ctr"/>
            <a:endParaRPr lang="en-US" sz="1600" b="1" spc="-10">
              <a:solidFill>
                <a:schemeClr val="bg1"/>
              </a:solidFill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21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F87E56-B7F2-4540-A106-1D2E5D4811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094" y="1075213"/>
            <a:ext cx="10151194" cy="286301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26176C5-6990-475A-A13C-7B12F8DA891E}"/>
              </a:ext>
            </a:extLst>
          </p:cNvPr>
          <p:cNvSpPr/>
          <p:nvPr/>
        </p:nvSpPr>
        <p:spPr>
          <a:xfrm rot="5400000">
            <a:off x="6832313" y="820942"/>
            <a:ext cx="447744" cy="1896159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</a:t>
            </a:r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B1E1921E-3562-4169-A96B-3001E7B22EBA}"/>
              </a:ext>
            </a:extLst>
          </p:cNvPr>
          <p:cNvSpPr txBox="1"/>
          <p:nvPr/>
        </p:nvSpPr>
        <p:spPr>
          <a:xfrm>
            <a:off x="8345794" y="2809273"/>
            <a:ext cx="3337944" cy="3182923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spcAft>
                <a:spcPts val="600"/>
              </a:spcAft>
            </a:pPr>
            <a:endParaRPr lang="en-US" sz="16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Refer back to your Excel spreadsheet for the details of the ECDs you want to link.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Paste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the reference number in the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“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Search” 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bar. Make </a:t>
            </a:r>
            <a:r>
              <a:rPr lang="en-US" sz="1600" b="1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CERTAIN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it is the right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ECD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Click on 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LINK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ZA" sz="16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D527BAF-D8F1-4715-9562-FC5DFDDC39FA}"/>
              </a:ext>
            </a:extLst>
          </p:cNvPr>
          <p:cNvSpPr/>
          <p:nvPr/>
        </p:nvSpPr>
        <p:spPr>
          <a:xfrm rot="5400000">
            <a:off x="1728465" y="2068091"/>
            <a:ext cx="471580" cy="635036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5C1F2C-58D5-23F8-05B9-416CB77ADA5F}"/>
              </a:ext>
            </a:extLst>
          </p:cNvPr>
          <p:cNvSpPr txBox="1"/>
          <p:nvPr/>
        </p:nvSpPr>
        <p:spPr>
          <a:xfrm>
            <a:off x="202396" y="366120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EDAC2B"/>
                </a:solidFill>
                <a:latin typeface="Century Gothic" charset="0"/>
                <a:ea typeface="Century Gothic" charset="0"/>
                <a:cs typeface="Century Gothic" charset="0"/>
              </a:rPr>
              <a:t>LINKING: LOCATE SPECIFIC ECD TO LINK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0FAD0E6-3DE6-D8D0-EC29-A47BACF236CC}"/>
              </a:ext>
            </a:extLst>
          </p:cNvPr>
          <p:cNvGrpSpPr/>
          <p:nvPr/>
        </p:nvGrpSpPr>
        <p:grpSpPr>
          <a:xfrm>
            <a:off x="5875892" y="1185557"/>
            <a:ext cx="465611" cy="475884"/>
            <a:chOff x="10096926" y="5687641"/>
            <a:chExt cx="465611" cy="47588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DD1901F-F36C-5232-254F-FCB249EF2FA6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25C35C-0F7A-1FA7-CFF7-8D3071327DFF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BBD3209-C73A-5422-4062-86176393D1ED}"/>
              </a:ext>
            </a:extLst>
          </p:cNvPr>
          <p:cNvGrpSpPr/>
          <p:nvPr/>
        </p:nvGrpSpPr>
        <p:grpSpPr>
          <a:xfrm>
            <a:off x="1460497" y="1917604"/>
            <a:ext cx="464429" cy="464429"/>
            <a:chOff x="10098108" y="5699096"/>
            <a:chExt cx="464429" cy="46442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AAB00F1-3633-7907-EC95-D4A7C34A0BE5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9A94C76-3A28-637F-DDC8-C476A0B73E25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4572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55936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22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880501-86B5-41CE-AFBA-043B6AB12A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162" y="1196646"/>
            <a:ext cx="8387471" cy="4393437"/>
          </a:xfrm>
          <a:prstGeom prst="rect">
            <a:avLst/>
          </a:prstGeom>
        </p:spPr>
      </p:pic>
      <p:sp>
        <p:nvSpPr>
          <p:cNvPr id="20" name="object 3">
            <a:extLst>
              <a:ext uri="{FF2B5EF4-FFF2-40B4-BE49-F238E27FC236}">
                <a16:creationId xmlns:a16="http://schemas.microsoft.com/office/drawing/2014/main" id="{B1E1921E-3562-4169-A96B-3001E7B22EBA}"/>
              </a:ext>
            </a:extLst>
          </p:cNvPr>
          <p:cNvSpPr txBox="1"/>
          <p:nvPr/>
        </p:nvSpPr>
        <p:spPr>
          <a:xfrm>
            <a:off x="8423135" y="1381739"/>
            <a:ext cx="3337944" cy="3521477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>
              <a:spcAft>
                <a:spcPts val="600"/>
              </a:spcAft>
            </a:pPr>
            <a:endParaRPr lang="en-US" sz="1600">
              <a:solidFill>
                <a:schemeClr val="bg1"/>
              </a:solidFill>
              <a:latin typeface="Century Gothic"/>
              <a:ea typeface="MS Mincho"/>
              <a:cs typeface="Arial"/>
            </a:endParaRPr>
          </a:p>
          <a:p>
            <a:pPr>
              <a:spcAft>
                <a:spcPts val="600"/>
              </a:spcAft>
            </a:pP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1. In the dropdown “</a:t>
            </a:r>
            <a:r>
              <a:rPr lang="en-US" sz="1600" b="1">
                <a:solidFill>
                  <a:srgbClr val="EDAC2B"/>
                </a:solidFill>
                <a:latin typeface="Century Gothic"/>
                <a:ea typeface="MS Mincho"/>
                <a:cs typeface="Arial"/>
              </a:rPr>
              <a:t>How to link Web User?</a:t>
            </a: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”, select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 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/>
                <a:ea typeface="MS Mincho"/>
                <a:cs typeface="Arial"/>
              </a:rPr>
              <a:t>Link by creating a new web user.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 </a:t>
            </a:r>
          </a:p>
          <a:p>
            <a:pPr>
              <a:spcAft>
                <a:spcPts val="600"/>
              </a:spcAft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i="1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Note: A web user is the system name for someone outside the DBE/PED who has login details to </a:t>
            </a:r>
            <a:r>
              <a:rPr lang="en-US" sz="1600" i="1" err="1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eCares</a:t>
            </a:r>
            <a:r>
              <a:rPr lang="en-US" sz="1600" i="1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.  Bronze applications are web users.  We are creating new web users for already registered ECDs</a:t>
            </a:r>
          </a:p>
          <a:p>
            <a:pPr algn="just">
              <a:spcAft>
                <a:spcPts val="600"/>
              </a:spcAft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D527BAF-D8F1-4715-9562-FC5DFDDC39FA}"/>
              </a:ext>
            </a:extLst>
          </p:cNvPr>
          <p:cNvSpPr/>
          <p:nvPr/>
        </p:nvSpPr>
        <p:spPr>
          <a:xfrm rot="5400000">
            <a:off x="1305803" y="1814530"/>
            <a:ext cx="471580" cy="2221344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9B835F-273D-3CF8-4C47-53384A7DA54A}"/>
              </a:ext>
            </a:extLst>
          </p:cNvPr>
          <p:cNvSpPr txBox="1"/>
          <p:nvPr/>
        </p:nvSpPr>
        <p:spPr>
          <a:xfrm>
            <a:off x="202396" y="366120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EDAC2B"/>
                </a:solidFill>
                <a:latin typeface="Century Gothic" charset="0"/>
                <a:ea typeface="Century Gothic" charset="0"/>
                <a:cs typeface="Century Gothic" charset="0"/>
              </a:rPr>
              <a:t>LINKING: STEP 1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E0398F-44C4-0173-469F-1515EADFDF1E}"/>
              </a:ext>
            </a:extLst>
          </p:cNvPr>
          <p:cNvSpPr txBox="1"/>
          <p:nvPr/>
        </p:nvSpPr>
        <p:spPr>
          <a:xfrm>
            <a:off x="5875892" y="1185557"/>
            <a:ext cx="464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  <a:latin typeface="Avenir Black" panose="020B0803020203020204" pitchFamily="34" charset="0"/>
              </a:rPr>
              <a:t>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D55BF6-89D8-4E17-740A-6ACE15C17092}"/>
              </a:ext>
            </a:extLst>
          </p:cNvPr>
          <p:cNvGrpSpPr/>
          <p:nvPr/>
        </p:nvGrpSpPr>
        <p:grpSpPr>
          <a:xfrm>
            <a:off x="2586627" y="2680813"/>
            <a:ext cx="466793" cy="464795"/>
            <a:chOff x="10095744" y="5698730"/>
            <a:chExt cx="466793" cy="46479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8C474CE-F007-D699-5E74-7B9DC9F813E2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ACD6963-D39D-5949-FA9A-16C6E3C29AB2}"/>
                </a:ext>
              </a:extLst>
            </p:cNvPr>
            <p:cNvSpPr txBox="1"/>
            <p:nvPr/>
          </p:nvSpPr>
          <p:spPr>
            <a:xfrm>
              <a:off x="10095744" y="569873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0259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55936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514F54A-B55F-CF0C-2421-351E65A0420B}"/>
              </a:ext>
            </a:extLst>
          </p:cNvPr>
          <p:cNvSpPr txBox="1"/>
          <p:nvPr/>
        </p:nvSpPr>
        <p:spPr>
          <a:xfrm>
            <a:off x="10678848" y="165308"/>
            <a:ext cx="1378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10">
                <a:solidFill>
                  <a:schemeClr val="bg1"/>
                </a:solidFill>
                <a:latin typeface="Century Gothic" panose="020B0502020202020204" pitchFamily="34" charset="0"/>
                <a:cs typeface="Calibri"/>
              </a:rPr>
              <a:t>1. Find the </a:t>
            </a:r>
            <a:r>
              <a:rPr lang="en-US" sz="1400" b="1" spc="-10" err="1">
                <a:solidFill>
                  <a:schemeClr val="bg1"/>
                </a:solidFill>
                <a:latin typeface="Century Gothic" panose="020B0502020202020204" pitchFamily="34" charset="0"/>
                <a:cs typeface="Calibri"/>
              </a:rPr>
              <a:t>Prson</a:t>
            </a:r>
            <a:endParaRPr lang="en-US" sz="1400" b="1" spc="-10">
              <a:solidFill>
                <a:schemeClr val="bg1"/>
              </a:solidFill>
              <a:latin typeface="Century Gothic" panose="020B0502020202020204" pitchFamily="34" charset="0"/>
              <a:cs typeface="Calibri"/>
            </a:endParaRPr>
          </a:p>
          <a:p>
            <a:pPr algn="ctr"/>
            <a:endParaRPr lang="en-US" sz="1600" b="1" spc="-10">
              <a:solidFill>
                <a:schemeClr val="bg1"/>
              </a:solidFill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23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A4D620-16CC-4C0E-BA62-BBC5A757A1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635" y="1014196"/>
            <a:ext cx="8953922" cy="4832390"/>
          </a:xfrm>
          <a:prstGeom prst="rect">
            <a:avLst/>
          </a:prstGeom>
        </p:spPr>
      </p:pic>
      <p:sp>
        <p:nvSpPr>
          <p:cNvPr id="20" name="object 3">
            <a:extLst>
              <a:ext uri="{FF2B5EF4-FFF2-40B4-BE49-F238E27FC236}">
                <a16:creationId xmlns:a16="http://schemas.microsoft.com/office/drawing/2014/main" id="{B1E1921E-3562-4169-A96B-3001E7B22EBA}"/>
              </a:ext>
            </a:extLst>
          </p:cNvPr>
          <p:cNvSpPr txBox="1"/>
          <p:nvPr/>
        </p:nvSpPr>
        <p:spPr>
          <a:xfrm>
            <a:off x="9039236" y="1823583"/>
            <a:ext cx="2740014" cy="2982868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1. 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Complete the details for the </a:t>
            </a: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responsible user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First name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Surname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Email (not compulsory)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Mobile – </a:t>
            </a:r>
            <a:r>
              <a:rPr lang="en-US" sz="1600" b="1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remember to start with 27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2. Press </a:t>
            </a:r>
            <a:r>
              <a:rPr lang="en-US" sz="1600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SAVE</a:t>
            </a: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1400" b="1" noProof="0">
              <a:solidFill>
                <a:srgbClr val="FFC000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D527BAF-D8F1-4715-9562-FC5DFDDC39FA}"/>
              </a:ext>
            </a:extLst>
          </p:cNvPr>
          <p:cNvSpPr/>
          <p:nvPr/>
        </p:nvSpPr>
        <p:spPr>
          <a:xfrm rot="5400000">
            <a:off x="3817778" y="-1038393"/>
            <a:ext cx="928293" cy="8006493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E6488D-AFDB-4A5E-8E19-284D4C8C289D}"/>
              </a:ext>
            </a:extLst>
          </p:cNvPr>
          <p:cNvSpPr/>
          <p:nvPr/>
        </p:nvSpPr>
        <p:spPr>
          <a:xfrm rot="5400000">
            <a:off x="460039" y="3314382"/>
            <a:ext cx="345046" cy="705129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4116E74-71E8-44F1-919B-B0A67FB53FE3}"/>
              </a:ext>
            </a:extLst>
          </p:cNvPr>
          <p:cNvCxnSpPr/>
          <p:nvPr/>
        </p:nvCxnSpPr>
        <p:spPr>
          <a:xfrm>
            <a:off x="6431973" y="3184814"/>
            <a:ext cx="576696" cy="0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46DA8BF-0C24-F2F7-AF8B-C493BE0A958B}"/>
              </a:ext>
            </a:extLst>
          </p:cNvPr>
          <p:cNvSpPr txBox="1"/>
          <p:nvPr/>
        </p:nvSpPr>
        <p:spPr>
          <a:xfrm>
            <a:off x="202396" y="366120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EDAC2B"/>
                </a:solidFill>
                <a:latin typeface="Century Gothic" charset="0"/>
                <a:ea typeface="Century Gothic" charset="0"/>
                <a:cs typeface="Century Gothic" charset="0"/>
              </a:rPr>
              <a:t>LINKING: STEP 2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0760556-A045-DA7E-8167-B3159C1B22DE}"/>
              </a:ext>
            </a:extLst>
          </p:cNvPr>
          <p:cNvGrpSpPr/>
          <p:nvPr/>
        </p:nvGrpSpPr>
        <p:grpSpPr>
          <a:xfrm>
            <a:off x="202396" y="2136745"/>
            <a:ext cx="466793" cy="464795"/>
            <a:chOff x="10095744" y="5698730"/>
            <a:chExt cx="466793" cy="46479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20D9AAF-A53B-9179-1B84-9882F5F67831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0FF6A74-A0AA-C9AD-7186-8B5B817E309E}"/>
                </a:ext>
              </a:extLst>
            </p:cNvPr>
            <p:cNvSpPr txBox="1"/>
            <p:nvPr/>
          </p:nvSpPr>
          <p:spPr>
            <a:xfrm>
              <a:off x="10095744" y="569873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A61DD87-783F-45BC-7244-FA1F3BAEEF68}"/>
              </a:ext>
            </a:extLst>
          </p:cNvPr>
          <p:cNvGrpSpPr/>
          <p:nvPr/>
        </p:nvGrpSpPr>
        <p:grpSpPr>
          <a:xfrm>
            <a:off x="165769" y="3791666"/>
            <a:ext cx="466793" cy="464795"/>
            <a:chOff x="10095744" y="5698730"/>
            <a:chExt cx="466793" cy="464795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BD073A2-246F-7F75-61C9-B0D6EFE43699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D61FDA-289E-DE8A-7762-4198F2AFF36A}"/>
                </a:ext>
              </a:extLst>
            </p:cNvPr>
            <p:cNvSpPr txBox="1"/>
            <p:nvPr/>
          </p:nvSpPr>
          <p:spPr>
            <a:xfrm>
              <a:off x="10095744" y="569873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4806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55936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24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bject 3">
            <a:extLst>
              <a:ext uri="{FF2B5EF4-FFF2-40B4-BE49-F238E27FC236}">
                <a16:creationId xmlns:a16="http://schemas.microsoft.com/office/drawing/2014/main" id="{5B17970D-3031-4BC2-A699-13A522A2D0E2}"/>
              </a:ext>
            </a:extLst>
          </p:cNvPr>
          <p:cNvSpPr txBox="1"/>
          <p:nvPr/>
        </p:nvSpPr>
        <p:spPr>
          <a:xfrm>
            <a:off x="278678" y="272750"/>
            <a:ext cx="7865369" cy="12285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ZA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If you get an error…</a:t>
            </a:r>
            <a:endParaRPr lang="en-ZA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US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FB9461-680A-13DD-855E-1AD6F655E772}"/>
              </a:ext>
            </a:extLst>
          </p:cNvPr>
          <p:cNvSpPr/>
          <p:nvPr/>
        </p:nvSpPr>
        <p:spPr>
          <a:xfrm>
            <a:off x="0" y="1672739"/>
            <a:ext cx="12192000" cy="1955364"/>
          </a:xfrm>
          <a:prstGeom prst="rect">
            <a:avLst/>
          </a:prstGeom>
          <a:solidFill>
            <a:srgbClr val="EDAC2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5DBD42-9E3C-98C1-5715-10A92604B9B6}"/>
              </a:ext>
            </a:extLst>
          </p:cNvPr>
          <p:cNvSpPr txBox="1"/>
          <p:nvPr/>
        </p:nvSpPr>
        <p:spPr>
          <a:xfrm>
            <a:off x="698868" y="1911757"/>
            <a:ext cx="45851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Century Gothic" panose="020B0502020202020204" pitchFamily="34" charset="0"/>
              </a:rPr>
              <a:t>If you have tried to link by creating a new web user and have seen the error alongside, this means that the user has already registered on </a:t>
            </a:r>
            <a:r>
              <a:rPr lang="en-US" err="1">
                <a:latin typeface="Century Gothic" panose="020B0502020202020204" pitchFamily="34" charset="0"/>
              </a:rPr>
              <a:t>eCares</a:t>
            </a:r>
            <a:r>
              <a:rPr lang="en-US">
                <a:latin typeface="Century Gothic" panose="020B0502020202020204" pitchFamily="34" charset="0"/>
              </a:rPr>
              <a:t>. The next slide shows how to resolve the error. </a:t>
            </a:r>
            <a:endParaRPr lang="en-ZA">
              <a:latin typeface="Century Gothic" panose="020B0502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1098318-B101-41E1-B6A2-8763E75020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2851" y="1501291"/>
            <a:ext cx="5741193" cy="241424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23CAA3-CEE4-5C79-2A23-5EC040908EB0}"/>
              </a:ext>
            </a:extLst>
          </p:cNvPr>
          <p:cNvSpPr txBox="1"/>
          <p:nvPr/>
        </p:nvSpPr>
        <p:spPr>
          <a:xfrm>
            <a:off x="377798" y="444198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EDAC2B"/>
                </a:solidFill>
                <a:latin typeface="Century Gothic" charset="0"/>
                <a:ea typeface="Century Gothic" charset="0"/>
                <a:cs typeface="Century Gothic" charset="0"/>
              </a:rPr>
              <a:t>LINKING: ERROR </a:t>
            </a:r>
          </a:p>
        </p:txBody>
      </p:sp>
    </p:spTree>
    <p:extLst>
      <p:ext uri="{BB962C8B-B14F-4D97-AF65-F5344CB8AC3E}">
        <p14:creationId xmlns:p14="http://schemas.microsoft.com/office/powerpoint/2010/main" val="3494896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36D79-5B9A-CEB1-CA72-CFECEC5D7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E4B742-EA62-FD3E-AC9F-FAC43D0D3B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55936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6A4A88-5E31-A6D8-856E-6658EE3D7E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BF4CEC-378C-384C-977A-9F750CFA59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AC0C2A-73BE-5C00-03D6-4BC7671ED4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42CD6C3-C469-0B50-0B49-0B5C001E4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25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bject 3">
            <a:extLst>
              <a:ext uri="{FF2B5EF4-FFF2-40B4-BE49-F238E27FC236}">
                <a16:creationId xmlns:a16="http://schemas.microsoft.com/office/drawing/2014/main" id="{8329C5B1-3372-7021-6622-9D16B861F41E}"/>
              </a:ext>
            </a:extLst>
          </p:cNvPr>
          <p:cNvSpPr txBox="1"/>
          <p:nvPr/>
        </p:nvSpPr>
        <p:spPr>
          <a:xfrm>
            <a:off x="278678" y="272750"/>
            <a:ext cx="7865369" cy="12285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ZA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If you get an error…</a:t>
            </a:r>
            <a:endParaRPr lang="en-ZA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US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A619CD8-4557-D7D8-90B2-C5204C166AC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0178"/>
          <a:stretch>
            <a:fillRect/>
          </a:stretch>
        </p:blipFill>
        <p:spPr>
          <a:xfrm>
            <a:off x="420122" y="1232703"/>
            <a:ext cx="3345633" cy="351746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B6C0378-757B-4A1D-466A-CBBA1728AA7F}"/>
              </a:ext>
            </a:extLst>
          </p:cNvPr>
          <p:cNvSpPr/>
          <p:nvPr/>
        </p:nvSpPr>
        <p:spPr>
          <a:xfrm rot="5400000">
            <a:off x="1173067" y="2191313"/>
            <a:ext cx="364579" cy="1564521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EB05FC-9D4F-BC9E-E310-318CF59944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7199" y="1232702"/>
            <a:ext cx="5090123" cy="3517467"/>
          </a:xfrm>
          <a:prstGeom prst="rect">
            <a:avLst/>
          </a:prstGeom>
        </p:spPr>
      </p:pic>
      <p:sp>
        <p:nvSpPr>
          <p:cNvPr id="20" name="object 3">
            <a:extLst>
              <a:ext uri="{FF2B5EF4-FFF2-40B4-BE49-F238E27FC236}">
                <a16:creationId xmlns:a16="http://schemas.microsoft.com/office/drawing/2014/main" id="{F5EFEC85-DA21-FE7B-E29D-384157793588}"/>
              </a:ext>
            </a:extLst>
          </p:cNvPr>
          <p:cNvSpPr txBox="1"/>
          <p:nvPr/>
        </p:nvSpPr>
        <p:spPr>
          <a:xfrm>
            <a:off x="8816656" y="1099169"/>
            <a:ext cx="3335898" cy="3398366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spcAft>
                <a:spcPts val="600"/>
              </a:spcAft>
            </a:pPr>
            <a:endParaRPr lang="en-US" sz="16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Select </a:t>
            </a:r>
            <a:r>
              <a:rPr lang="en-US" sz="1600" b="1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“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Link existing web 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ser</a:t>
            </a:r>
            <a:r>
              <a:rPr lang="en-US" sz="1600" b="1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”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in the drop down from “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How to link Web User?</a:t>
            </a:r>
            <a:r>
              <a:rPr lang="en-US" sz="1600" b="1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”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endParaRPr lang="en-US" sz="16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err="1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eCares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will automatically generate a drop down list of all web users. Start typing the name or use the slider to scroll down.   </a:t>
            </a:r>
            <a:endParaRPr lang="en-US" sz="1600" noProof="0">
              <a:solidFill>
                <a:srgbClr val="FFC000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Click on the correct person.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Press 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SAVE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B5FE00-6F20-E0F0-9237-E80C44E775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6058" y="4364538"/>
            <a:ext cx="4485566" cy="235693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54DDC23-024B-6913-F33C-66E1B3BD6946}"/>
              </a:ext>
            </a:extLst>
          </p:cNvPr>
          <p:cNvSpPr/>
          <p:nvPr/>
        </p:nvSpPr>
        <p:spPr>
          <a:xfrm rot="5400000">
            <a:off x="4649293" y="1908217"/>
            <a:ext cx="364579" cy="1564521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578E07D-3075-C31C-D731-A527BC8BFD1E}"/>
              </a:ext>
            </a:extLst>
          </p:cNvPr>
          <p:cNvSpPr/>
          <p:nvPr/>
        </p:nvSpPr>
        <p:spPr>
          <a:xfrm rot="5400000">
            <a:off x="4590201" y="6020427"/>
            <a:ext cx="364579" cy="490340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A0A288-EF6A-173A-AF6C-F36347663A6A}"/>
              </a:ext>
            </a:extLst>
          </p:cNvPr>
          <p:cNvSpPr txBox="1"/>
          <p:nvPr/>
        </p:nvSpPr>
        <p:spPr>
          <a:xfrm>
            <a:off x="420122" y="178086"/>
            <a:ext cx="981237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EDAC2B"/>
                </a:solidFill>
                <a:latin typeface="Century Gothic" charset="0"/>
                <a:ea typeface="Century Gothic" charset="0"/>
                <a:cs typeface="Century Gothic" charset="0"/>
              </a:rPr>
              <a:t>LINKING: RESOLVING ERROR “A USER WITH THIS MOBILE NUMBER ALREADY EXISTS ”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645DB2-8C15-99E3-88EE-E4A769639F15}"/>
              </a:ext>
            </a:extLst>
          </p:cNvPr>
          <p:cNvGrpSpPr/>
          <p:nvPr/>
        </p:nvGrpSpPr>
        <p:grpSpPr>
          <a:xfrm>
            <a:off x="1925769" y="2713373"/>
            <a:ext cx="465611" cy="475884"/>
            <a:chOff x="10096926" y="5687641"/>
            <a:chExt cx="465611" cy="47588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8A3D41E-BE29-1001-5BA8-89604AA461EF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F27B77-4B94-8D3B-4D0D-9C442F16B0CA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DF9C193-BF86-1EC0-418E-51AC5D95FB03}"/>
              </a:ext>
            </a:extLst>
          </p:cNvPr>
          <p:cNvGrpSpPr/>
          <p:nvPr/>
        </p:nvGrpSpPr>
        <p:grpSpPr>
          <a:xfrm>
            <a:off x="5428618" y="2378966"/>
            <a:ext cx="465611" cy="475884"/>
            <a:chOff x="10096926" y="5687641"/>
            <a:chExt cx="465611" cy="475884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F02B788-6D6B-0CAD-1301-DA56F3371064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948176-DC05-4C5F-4359-2159BC7181FD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3F6216-3B3C-4E33-F65D-C5C61F92711B}"/>
              </a:ext>
            </a:extLst>
          </p:cNvPr>
          <p:cNvGrpSpPr/>
          <p:nvPr/>
        </p:nvGrpSpPr>
        <p:grpSpPr>
          <a:xfrm>
            <a:off x="5394527" y="3541390"/>
            <a:ext cx="465611" cy="475884"/>
            <a:chOff x="10096926" y="5687641"/>
            <a:chExt cx="465611" cy="47588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054EFF2-C26E-8185-F4A4-6C1CCC708AB3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A1C8D4-5FC1-A956-5B74-8232716054C7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B325808-EB3B-30AF-B52D-B0EB6ED80843}"/>
              </a:ext>
            </a:extLst>
          </p:cNvPr>
          <p:cNvGrpSpPr/>
          <p:nvPr/>
        </p:nvGrpSpPr>
        <p:grpSpPr>
          <a:xfrm>
            <a:off x="4020085" y="6090664"/>
            <a:ext cx="465611" cy="475884"/>
            <a:chOff x="10096926" y="5687641"/>
            <a:chExt cx="465611" cy="475884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9EF6778-E692-28F4-255C-41D4CD58EB5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902BD91-EF8C-D649-B501-A8D21182F575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193AB81-31F3-155A-AE04-2D7D833E3021}"/>
              </a:ext>
            </a:extLst>
          </p:cNvPr>
          <p:cNvCxnSpPr>
            <a:cxnSpLocks/>
          </p:cNvCxnSpPr>
          <p:nvPr/>
        </p:nvCxnSpPr>
        <p:spPr>
          <a:xfrm flipH="1">
            <a:off x="4946443" y="3772222"/>
            <a:ext cx="448084" cy="75306"/>
          </a:xfrm>
          <a:prstGeom prst="straightConnector1">
            <a:avLst/>
          </a:prstGeom>
          <a:ln w="38100">
            <a:solidFill>
              <a:srgbClr val="A468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685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55936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26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bject 3">
            <a:extLst>
              <a:ext uri="{FF2B5EF4-FFF2-40B4-BE49-F238E27FC236}">
                <a16:creationId xmlns:a16="http://schemas.microsoft.com/office/drawing/2014/main" id="{5B17970D-3031-4BC2-A699-13A522A2D0E2}"/>
              </a:ext>
            </a:extLst>
          </p:cNvPr>
          <p:cNvSpPr txBox="1"/>
          <p:nvPr/>
        </p:nvSpPr>
        <p:spPr>
          <a:xfrm>
            <a:off x="278678" y="272750"/>
            <a:ext cx="7865369" cy="14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ZA" noProof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If the person was already registered check they don’t have duplicate ECDs</a:t>
            </a:r>
            <a:endParaRPr lang="en-ZA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9E9825-DC13-4DE1-A02F-DB5445B28A4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0" t="196" r="-190" b="65000"/>
          <a:stretch/>
        </p:blipFill>
        <p:spPr>
          <a:xfrm>
            <a:off x="168025" y="930533"/>
            <a:ext cx="8980949" cy="156096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65EA4B2-AC40-4A00-A946-107B77C91939}"/>
              </a:ext>
            </a:extLst>
          </p:cNvPr>
          <p:cNvSpPr/>
          <p:nvPr/>
        </p:nvSpPr>
        <p:spPr>
          <a:xfrm rot="5400000">
            <a:off x="4760177" y="889389"/>
            <a:ext cx="370411" cy="809113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A1D7AC6-F43B-4A67-806C-FD56DD93FB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436" y="2170743"/>
            <a:ext cx="8942848" cy="3543393"/>
          </a:xfrm>
          <a:prstGeom prst="rect">
            <a:avLst/>
          </a:prstGeom>
        </p:spPr>
      </p:pic>
      <p:sp>
        <p:nvSpPr>
          <p:cNvPr id="20" name="object 3">
            <a:extLst>
              <a:ext uri="{FF2B5EF4-FFF2-40B4-BE49-F238E27FC236}">
                <a16:creationId xmlns:a16="http://schemas.microsoft.com/office/drawing/2014/main" id="{B1E1921E-3562-4169-A96B-3001E7B22EBA}"/>
              </a:ext>
            </a:extLst>
          </p:cNvPr>
          <p:cNvSpPr txBox="1"/>
          <p:nvPr/>
        </p:nvSpPr>
        <p:spPr>
          <a:xfrm>
            <a:off x="8931954" y="1527329"/>
            <a:ext cx="3224715" cy="4321696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Select</a:t>
            </a:r>
            <a:r>
              <a:rPr lang="en-US" sz="1600" b="1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1600" b="1" noProof="0">
                <a:solidFill>
                  <a:srgbClr val="FFC000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VIEW ACTIVE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Type the phone number into the 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SEARCH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bar in 27XXXXXXXX format.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Review all ECD records linked to this number.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 noProof="0">
              <a:solidFill>
                <a:srgbClr val="FFC000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Archive duplicate ECDs.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 b="1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NOTE: Remember that one user may be linked to more than one  ECDs. Only </a:t>
            </a:r>
            <a:r>
              <a:rPr lang="en-US" sz="1600" b="1" i="1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duplicate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records need to be archived. </a:t>
            </a: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A03282-546F-4E65-A95D-AD3DC918C65A}"/>
              </a:ext>
            </a:extLst>
          </p:cNvPr>
          <p:cNvSpPr/>
          <p:nvPr/>
        </p:nvSpPr>
        <p:spPr>
          <a:xfrm rot="5400000">
            <a:off x="362068" y="3302457"/>
            <a:ext cx="550479" cy="803565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AB0ABE-E958-43AF-A427-0BCA21E47637}"/>
              </a:ext>
            </a:extLst>
          </p:cNvPr>
          <p:cNvSpPr/>
          <p:nvPr/>
        </p:nvSpPr>
        <p:spPr>
          <a:xfrm rot="5400000">
            <a:off x="1318406" y="3520883"/>
            <a:ext cx="910136" cy="576697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2BFFD81-70B9-4096-97F4-C5AB96AC6CFA}"/>
              </a:ext>
            </a:extLst>
          </p:cNvPr>
          <p:cNvCxnSpPr/>
          <p:nvPr/>
        </p:nvCxnSpPr>
        <p:spPr>
          <a:xfrm>
            <a:off x="6499514" y="3553691"/>
            <a:ext cx="576696" cy="0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0993C5B-46D1-4D2F-961E-0D7A3BEA45EC}"/>
              </a:ext>
            </a:extLst>
          </p:cNvPr>
          <p:cNvCxnSpPr/>
          <p:nvPr/>
        </p:nvCxnSpPr>
        <p:spPr>
          <a:xfrm>
            <a:off x="6499514" y="3846368"/>
            <a:ext cx="576696" cy="0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D7295DB-6FE5-4E1B-979F-BB5EB0D0E6D7}"/>
              </a:ext>
            </a:extLst>
          </p:cNvPr>
          <p:cNvCxnSpPr/>
          <p:nvPr/>
        </p:nvCxnSpPr>
        <p:spPr>
          <a:xfrm>
            <a:off x="6499514" y="4116532"/>
            <a:ext cx="576696" cy="0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04B3974-AE53-E113-5AAF-2A6861338F57}"/>
              </a:ext>
            </a:extLst>
          </p:cNvPr>
          <p:cNvSpPr txBox="1"/>
          <p:nvPr/>
        </p:nvSpPr>
        <p:spPr>
          <a:xfrm>
            <a:off x="443754" y="235203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EDAC2B"/>
                </a:solidFill>
                <a:latin typeface="Century Gothic" charset="0"/>
                <a:ea typeface="Century Gothic" charset="0"/>
                <a:cs typeface="Century Gothic" charset="0"/>
              </a:rPr>
              <a:t>LINKING: USERS WITH MULTIPLE OR DUPLICATE ECDs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D2AC06-2727-9897-371F-A80175ED83FF}"/>
              </a:ext>
            </a:extLst>
          </p:cNvPr>
          <p:cNvSpPr/>
          <p:nvPr/>
        </p:nvSpPr>
        <p:spPr>
          <a:xfrm rot="5400000">
            <a:off x="6433911" y="1015312"/>
            <a:ext cx="370411" cy="3771571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2B9AA58-8B15-7B98-36A2-692FC1CB2E56}"/>
              </a:ext>
            </a:extLst>
          </p:cNvPr>
          <p:cNvGrpSpPr/>
          <p:nvPr/>
        </p:nvGrpSpPr>
        <p:grpSpPr>
          <a:xfrm>
            <a:off x="4194071" y="854214"/>
            <a:ext cx="465611" cy="475884"/>
            <a:chOff x="10096926" y="5687641"/>
            <a:chExt cx="465611" cy="47588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01EE0E9-3DD4-B959-4C76-403665FA0F7F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3FB5404-668E-0153-A434-05FC19595DDD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9EBBCBE-37E8-774C-3E69-DCBBDE046463}"/>
              </a:ext>
            </a:extLst>
          </p:cNvPr>
          <p:cNvGrpSpPr/>
          <p:nvPr/>
        </p:nvGrpSpPr>
        <p:grpSpPr>
          <a:xfrm>
            <a:off x="4380003" y="2480045"/>
            <a:ext cx="465611" cy="475884"/>
            <a:chOff x="10096926" y="5687641"/>
            <a:chExt cx="465611" cy="47588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3168A2D-F99B-A94F-D55D-7C63B7794B47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541CE7-3BA9-4272-7320-B8D7826D7AC8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D2AD0B-5901-528A-A819-1259606C7788}"/>
              </a:ext>
            </a:extLst>
          </p:cNvPr>
          <p:cNvGrpSpPr/>
          <p:nvPr/>
        </p:nvGrpSpPr>
        <p:grpSpPr>
          <a:xfrm>
            <a:off x="1756648" y="4225433"/>
            <a:ext cx="465611" cy="475884"/>
            <a:chOff x="10096926" y="5687641"/>
            <a:chExt cx="465611" cy="47588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F28ED63-76F1-6CE2-D87B-CC54C62F5E1D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32492D-72E5-BB0D-03EA-8D774B513523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40AEDF5-79DD-925F-29F9-A2674C3061BD}"/>
              </a:ext>
            </a:extLst>
          </p:cNvPr>
          <p:cNvGrpSpPr/>
          <p:nvPr/>
        </p:nvGrpSpPr>
        <p:grpSpPr>
          <a:xfrm>
            <a:off x="286519" y="2970137"/>
            <a:ext cx="465611" cy="475884"/>
            <a:chOff x="10096926" y="5687641"/>
            <a:chExt cx="465611" cy="475884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42204A0-E140-B0BD-8953-0D9CD033ACB0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542094C-AB3C-E800-DB89-B5331D06CE74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9500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81941-ECB8-B81B-DA80-9296202DB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52E5CF-D7E6-6530-E8D0-31BA2F9BF2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A24BEE-CF1D-8552-F2C7-E2BDAAD8CA7F}"/>
              </a:ext>
            </a:extLst>
          </p:cNvPr>
          <p:cNvSpPr txBox="1"/>
          <p:nvPr/>
        </p:nvSpPr>
        <p:spPr>
          <a:xfrm>
            <a:off x="614482" y="255647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LINKING ECD PROFILES: PROCESS FLOW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A22BF1-28CE-0E8A-C2F4-F31A0A3C2C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B43544-DAB9-FC6B-97CE-F589A2BEB3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0FD8E9-3495-A0C9-EBBD-6B40A60D78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09EEAD0-7B30-8977-CCA8-6DB4CA916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27</a:t>
            </a:fld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3ECBDFF-A51F-04F5-2657-30190476A1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6489093"/>
              </p:ext>
            </p:extLst>
          </p:nvPr>
        </p:nvGraphicFramePr>
        <p:xfrm>
          <a:off x="599209" y="939073"/>
          <a:ext cx="11018981" cy="179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D593A99-C603-7068-6F46-3FB4D1B62CF6}"/>
              </a:ext>
            </a:extLst>
          </p:cNvPr>
          <p:cNvSpPr txBox="1"/>
          <p:nvPr/>
        </p:nvSpPr>
        <p:spPr>
          <a:xfrm>
            <a:off x="614482" y="2386584"/>
            <a:ext cx="21195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Identify migrated ECD profile in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and invite their owners / principals to link. Alternatively, you can host helpdesks at big events and send out mass invitation to all ECDs registered pre-2024.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ZA" sz="130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300">
                <a:latin typeface="Century Gothic" panose="020B0502020202020204" pitchFamily="34" charset="0"/>
              </a:rPr>
              <a:t>ECDs must </a:t>
            </a:r>
            <a:r>
              <a:rPr lang="en-ZA" sz="1300" b="1">
                <a:latin typeface="Century Gothic" panose="020B0502020202020204" pitchFamily="34" charset="0"/>
              </a:rPr>
              <a:t>bring their</a:t>
            </a:r>
            <a:r>
              <a:rPr lang="en-ZA" sz="1300">
                <a:latin typeface="Century Gothic" panose="020B0502020202020204" pitchFamily="34" charset="0"/>
              </a:rPr>
              <a:t> </a:t>
            </a:r>
            <a:r>
              <a:rPr lang="en-ZA" sz="1300" b="1">
                <a:latin typeface="Century Gothic" panose="020B0502020202020204" pitchFamily="34" charset="0"/>
              </a:rPr>
              <a:t>registration certificate, funding SPA/TPA and IDs</a:t>
            </a:r>
            <a:r>
              <a:rPr lang="en-ZA" sz="1300">
                <a:latin typeface="Century Gothic" panose="020B0502020202020204" pitchFamily="34" charset="0"/>
              </a:rPr>
              <a:t> for linking </a:t>
            </a:r>
            <a:endParaRPr lang="en-US" sz="130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4EDC0F-A246-8453-F84A-ED4E60582957}"/>
              </a:ext>
            </a:extLst>
          </p:cNvPr>
          <p:cNvSpPr txBox="1"/>
          <p:nvPr/>
        </p:nvSpPr>
        <p:spPr>
          <a:xfrm>
            <a:off x="2870001" y="2386584"/>
            <a:ext cx="1965927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Explain what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is and why all ECDs need to be able to log in and use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. You can share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flyers and information materials.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A00CDB-3350-05C3-7495-D534A97ED718}"/>
              </a:ext>
            </a:extLst>
          </p:cNvPr>
          <p:cNvSpPr txBox="1"/>
          <p:nvPr/>
        </p:nvSpPr>
        <p:spPr>
          <a:xfrm>
            <a:off x="5125522" y="2386583"/>
            <a:ext cx="184525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spc="-1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Use the function to link the user to the ECD profile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 spc="-10">
              <a:latin typeface="Century Gothic" panose="020B0502020202020204" pitchFamily="34" charset="0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Let the user know that they will receive an SMS with log in details shortly.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31F7B7-2BFB-54A6-CB43-3CC05E0EB520}"/>
              </a:ext>
            </a:extLst>
          </p:cNvPr>
          <p:cNvSpPr txBox="1"/>
          <p:nvPr/>
        </p:nvSpPr>
        <p:spPr>
          <a:xfrm>
            <a:off x="7106722" y="2386583"/>
            <a:ext cx="193251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The user should receive the SMS within minutes. The SMS will contain their username and password to log into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Show the user how to use the username and password to log into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on their device.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A2CEB0-924A-9FC8-CBE1-B6951A6686D3}"/>
              </a:ext>
            </a:extLst>
          </p:cNvPr>
          <p:cNvSpPr txBox="1"/>
          <p:nvPr/>
        </p:nvSpPr>
        <p:spPr>
          <a:xfrm>
            <a:off x="9241569" y="2386583"/>
            <a:ext cx="193251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Run through all the data on the </a:t>
            </a:r>
            <a:r>
              <a:rPr lang="en-US" sz="1300" err="1">
                <a:solidFill>
                  <a:schemeClr val="bg2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eCares</a:t>
            </a:r>
            <a:r>
              <a:rPr lang="en-US" sz="1300">
                <a:solidFill>
                  <a:schemeClr val="bg2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profile to check for correctness and add any missing details. </a:t>
            </a:r>
            <a:endParaRPr lang="en-ZA" sz="1300">
              <a:solidFill>
                <a:schemeClr val="bg2"/>
              </a:solidFill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DD88D1-F122-E671-2F2B-C7B7D122E2DB}"/>
              </a:ext>
            </a:extLst>
          </p:cNvPr>
          <p:cNvSpPr txBox="1"/>
          <p:nvPr/>
        </p:nvSpPr>
        <p:spPr>
          <a:xfrm>
            <a:off x="9549292" y="1997839"/>
            <a:ext cx="2333633" cy="2862322"/>
          </a:xfrm>
          <a:prstGeom prst="rect">
            <a:avLst/>
          </a:prstGeom>
          <a:solidFill>
            <a:srgbClr val="1F6233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You have now matched and linked a responsible user to an ECD record.</a:t>
            </a:r>
          </a:p>
          <a:p>
            <a:endParaRPr lang="en-US" b="1">
              <a:solidFill>
                <a:schemeClr val="bg1"/>
              </a:solidFill>
              <a:latin typeface="Century Gothic" panose="020B0502020202020204" pitchFamily="34" charset="0"/>
              <a:ea typeface="Calibri"/>
              <a:cs typeface="Calibri"/>
            </a:endParaRPr>
          </a:p>
          <a:p>
            <a:r>
              <a:rPr lang="en-US" b="1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It’s time to help them log in to </a:t>
            </a:r>
            <a:r>
              <a:rPr lang="en-US" b="1" err="1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eCares</a:t>
            </a:r>
            <a:r>
              <a:rPr lang="en-US" b="1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 for the first time.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7F402A1-5B03-9B30-5A28-3413401F0FD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3662" y="684221"/>
            <a:ext cx="989460" cy="916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A7927F-ABAA-31B5-B4C0-2B1D033DD4D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7954" y="684221"/>
            <a:ext cx="989460" cy="916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F9E5575-7095-1665-ED83-452FF94B96C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43628" y="648524"/>
            <a:ext cx="989460" cy="91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00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55936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28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34" name="Google Shape;177;g2ef2993c73b_0_20">
            <a:extLst>
              <a:ext uri="{FF2B5EF4-FFF2-40B4-BE49-F238E27FC236}">
                <a16:creationId xmlns:a16="http://schemas.microsoft.com/office/drawing/2014/main" id="{C596C525-764B-4284-9FF1-C58E8759C3E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3297" r="567" b="5060"/>
          <a:stretch/>
        </p:blipFill>
        <p:spPr>
          <a:xfrm>
            <a:off x="559163" y="3352075"/>
            <a:ext cx="7288600" cy="2470427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0" name="object 3">
            <a:extLst>
              <a:ext uri="{FF2B5EF4-FFF2-40B4-BE49-F238E27FC236}">
                <a16:creationId xmlns:a16="http://schemas.microsoft.com/office/drawing/2014/main" id="{B1E1921E-3562-4169-A96B-3001E7B22EBA}"/>
              </a:ext>
            </a:extLst>
          </p:cNvPr>
          <p:cNvSpPr txBox="1"/>
          <p:nvPr/>
        </p:nvSpPr>
        <p:spPr>
          <a:xfrm>
            <a:off x="8369905" y="660472"/>
            <a:ext cx="3692246" cy="4639732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 marL="342900" indent="-342900">
              <a:spcBef>
                <a:spcPts val="95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The user will receive an </a:t>
            </a:r>
            <a:r>
              <a:rPr lang="en-US" sz="1600" b="1">
                <a:solidFill>
                  <a:srgbClr val="EDAC2B"/>
                </a:solidFill>
                <a:latin typeface="Century Gothic"/>
                <a:ea typeface="MS Mincho"/>
                <a:cs typeface="Arial"/>
              </a:rPr>
              <a:t>SMS</a:t>
            </a: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 to the number in </a:t>
            </a:r>
            <a:r>
              <a:rPr lang="en-US" sz="1600" err="1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eCares</a:t>
            </a: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 confirming registration within minutes of linking. The SMS will contain a temporary login and a temporary password. </a:t>
            </a: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95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The 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link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in the SMS will take them to the sign-in page.</a:t>
            </a:r>
          </a:p>
          <a:p>
            <a:pPr marL="342900" indent="-342900">
              <a:lnSpc>
                <a:spcPct val="100000"/>
              </a:lnSpc>
              <a:spcBef>
                <a:spcPts val="95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Enter the mobile number used to register, starting with 27 </a:t>
            </a:r>
            <a:br>
              <a:rPr lang="en-US" sz="160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(RSA dialing code), followed by the rest of the cell number.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Enter the password received via SMS.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Click on ‘</a:t>
            </a:r>
            <a:r>
              <a:rPr lang="en-US" sz="1600" b="1">
                <a:solidFill>
                  <a:srgbClr val="FFC000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SIGN IN’ 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in to continue.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36" name="Google Shape;179;g2ef2993c73b_0_20">
            <a:extLst>
              <a:ext uri="{FF2B5EF4-FFF2-40B4-BE49-F238E27FC236}">
                <a16:creationId xmlns:a16="http://schemas.microsoft.com/office/drawing/2014/main" id="{594D6676-2291-4ACA-8CB3-ADCC953B043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9844" b="11378"/>
          <a:stretch/>
        </p:blipFill>
        <p:spPr>
          <a:xfrm>
            <a:off x="559163" y="783934"/>
            <a:ext cx="2972601" cy="2400671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127BDDD8-8AE8-42EF-820E-BE27E816512A}"/>
              </a:ext>
            </a:extLst>
          </p:cNvPr>
          <p:cNvCxnSpPr>
            <a:cxnSpLocks/>
          </p:cNvCxnSpPr>
          <p:nvPr/>
        </p:nvCxnSpPr>
        <p:spPr>
          <a:xfrm rot="5400000" flipV="1">
            <a:off x="13421441" y="4475452"/>
            <a:ext cx="1237809" cy="713420"/>
          </a:xfrm>
          <a:prstGeom prst="bentConnector3">
            <a:avLst>
              <a:gd name="adj1" fmla="val -3206"/>
            </a:avLst>
          </a:prstGeom>
          <a:ln w="57150">
            <a:solidFill>
              <a:srgbClr val="D27C2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AA03282-546F-4E65-A95D-AD3DC918C65A}"/>
              </a:ext>
            </a:extLst>
          </p:cNvPr>
          <p:cNvSpPr/>
          <p:nvPr/>
        </p:nvSpPr>
        <p:spPr>
          <a:xfrm rot="5400000">
            <a:off x="1560304" y="1434274"/>
            <a:ext cx="362895" cy="1942588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E7A8F7B-0A4A-462D-AD66-423374C84E2C}"/>
              </a:ext>
            </a:extLst>
          </p:cNvPr>
          <p:cNvGrpSpPr/>
          <p:nvPr/>
        </p:nvGrpSpPr>
        <p:grpSpPr>
          <a:xfrm>
            <a:off x="3294342" y="3751003"/>
            <a:ext cx="474844" cy="483877"/>
            <a:chOff x="10087693" y="5699096"/>
            <a:chExt cx="474844" cy="483877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1DDCCDC-5639-4F5C-8B73-06256768A264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D37126D-1FE1-478B-AC7F-9BF13BD11952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33AAB88-FA03-4E69-A920-3BF3549EBB8E}"/>
              </a:ext>
            </a:extLst>
          </p:cNvPr>
          <p:cNvCxnSpPr>
            <a:cxnSpLocks/>
          </p:cNvCxnSpPr>
          <p:nvPr/>
        </p:nvCxnSpPr>
        <p:spPr>
          <a:xfrm>
            <a:off x="2045463" y="2741932"/>
            <a:ext cx="1486301" cy="875475"/>
          </a:xfrm>
          <a:prstGeom prst="straightConnector1">
            <a:avLst/>
          </a:prstGeom>
          <a:ln w="57150">
            <a:solidFill>
              <a:srgbClr val="D27C2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15302BB-AC66-43E9-A63D-E776BB288621}"/>
              </a:ext>
            </a:extLst>
          </p:cNvPr>
          <p:cNvCxnSpPr>
            <a:cxnSpLocks/>
          </p:cNvCxnSpPr>
          <p:nvPr/>
        </p:nvCxnSpPr>
        <p:spPr>
          <a:xfrm flipV="1">
            <a:off x="748950" y="2709933"/>
            <a:ext cx="713159" cy="14111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DF3587E1-D3BC-4735-AAB0-45C90EFAF7A6}"/>
              </a:ext>
            </a:extLst>
          </p:cNvPr>
          <p:cNvSpPr/>
          <p:nvPr/>
        </p:nvSpPr>
        <p:spPr>
          <a:xfrm rot="5400000">
            <a:off x="5707415" y="4264450"/>
            <a:ext cx="396874" cy="1222323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9CA4D0-7F80-2E95-EE70-24D76EE33099}"/>
              </a:ext>
            </a:extLst>
          </p:cNvPr>
          <p:cNvSpPr txBox="1"/>
          <p:nvPr/>
        </p:nvSpPr>
        <p:spPr>
          <a:xfrm>
            <a:off x="453801" y="268408"/>
            <a:ext cx="10619481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latin typeface="Century Gothic" charset="0"/>
                <a:ea typeface="Century Gothic" charset="0"/>
                <a:cs typeface="Century Gothic" charset="0"/>
              </a:rPr>
              <a:t>LOGGING IN: USER WILL RECEIVE AN SMS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103094-7FE8-15FA-9832-4CD435BB26F0}"/>
              </a:ext>
            </a:extLst>
          </p:cNvPr>
          <p:cNvGrpSpPr/>
          <p:nvPr/>
        </p:nvGrpSpPr>
        <p:grpSpPr>
          <a:xfrm>
            <a:off x="708174" y="1147819"/>
            <a:ext cx="465611" cy="475884"/>
            <a:chOff x="10096926" y="5687641"/>
            <a:chExt cx="465611" cy="47588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A2DDFEF-A76E-0063-0407-8DB58F6C38F4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7A88C24-83F1-7D34-E9CA-31C906ACB8D7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5CFD0F9-A738-3ED6-4B9B-CEDF23036C3E}"/>
              </a:ext>
            </a:extLst>
          </p:cNvPr>
          <p:cNvSpPr/>
          <p:nvPr/>
        </p:nvSpPr>
        <p:spPr>
          <a:xfrm rot="5400000">
            <a:off x="5130474" y="2537552"/>
            <a:ext cx="793945" cy="3488745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3E481FE-77EE-6680-A0AA-BF86455A6507}"/>
              </a:ext>
            </a:extLst>
          </p:cNvPr>
          <p:cNvGrpSpPr/>
          <p:nvPr/>
        </p:nvGrpSpPr>
        <p:grpSpPr>
          <a:xfrm>
            <a:off x="2731226" y="2167626"/>
            <a:ext cx="465611" cy="475884"/>
            <a:chOff x="10096926" y="5687641"/>
            <a:chExt cx="465611" cy="47588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AAB0C1B-939F-8A43-81E5-A5097E37881A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B7192FE-39A3-77DD-980A-E83C53EAFA0A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6E2BD0-E474-14C9-98DE-DF75EC0C7097}"/>
              </a:ext>
            </a:extLst>
          </p:cNvPr>
          <p:cNvGrpSpPr/>
          <p:nvPr/>
        </p:nvGrpSpPr>
        <p:grpSpPr>
          <a:xfrm>
            <a:off x="3281138" y="4320910"/>
            <a:ext cx="474844" cy="483877"/>
            <a:chOff x="10087693" y="5699096"/>
            <a:chExt cx="474844" cy="48387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930EC7A-8863-BBEE-8CFB-0D91E83B8E8E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2C4956E-3EFE-5B17-6BE9-2BCE173988F5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871AA2B-8E8B-578A-81A0-E6AD23B16E0A}"/>
              </a:ext>
            </a:extLst>
          </p:cNvPr>
          <p:cNvGrpSpPr/>
          <p:nvPr/>
        </p:nvGrpSpPr>
        <p:grpSpPr>
          <a:xfrm>
            <a:off x="4937040" y="4785339"/>
            <a:ext cx="474844" cy="483877"/>
            <a:chOff x="10087693" y="5699096"/>
            <a:chExt cx="474844" cy="48387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1CE76D7-49F7-BCAF-B783-0E08CDA2C0E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8C91B3A-98F9-FA46-CF0F-2DE186B9A46C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2814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29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bject 3">
            <a:extLst>
              <a:ext uri="{FF2B5EF4-FFF2-40B4-BE49-F238E27FC236}">
                <a16:creationId xmlns:a16="http://schemas.microsoft.com/office/drawing/2014/main" id="{5B17970D-3031-4BC2-A699-13A522A2D0E2}"/>
              </a:ext>
            </a:extLst>
          </p:cNvPr>
          <p:cNvSpPr txBox="1"/>
          <p:nvPr/>
        </p:nvSpPr>
        <p:spPr>
          <a:xfrm>
            <a:off x="278678" y="272750"/>
            <a:ext cx="7865369" cy="116698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ZA" noProof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Help the </a:t>
            </a:r>
            <a:r>
              <a:rPr lang="en-ZA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responsible</a:t>
            </a:r>
            <a:r>
              <a:rPr lang="en-ZA" noProof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 </a:t>
            </a:r>
            <a:r>
              <a:rPr lang="en-ZA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person </a:t>
            </a:r>
            <a:r>
              <a:rPr lang="en-ZA" noProof="0">
                <a:solidFill>
                  <a:schemeClr val="bg1"/>
                </a:solidFill>
                <a:effectLst/>
                <a:latin typeface="Century Gothic"/>
                <a:ea typeface="MS Mincho"/>
                <a:cs typeface="Arial"/>
              </a:rPr>
              <a:t>to find their SMS and login </a:t>
            </a:r>
            <a:endParaRPr lang="en-ZA">
              <a:solidFill>
                <a:schemeClr val="bg1"/>
              </a:solidFill>
              <a:effectLst/>
              <a:latin typeface="Century Gothic"/>
              <a:ea typeface="MS Mincho"/>
              <a:cs typeface="Arial"/>
            </a:endParaRPr>
          </a:p>
          <a:p>
            <a:pPr algn="just">
              <a:spcAft>
                <a:spcPts val="600"/>
              </a:spcAft>
            </a:pP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en-ZA" sz="1400" b="1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B1E1921E-3562-4169-A96B-3001E7B22EBA}"/>
              </a:ext>
            </a:extLst>
          </p:cNvPr>
          <p:cNvSpPr txBox="1"/>
          <p:nvPr/>
        </p:nvSpPr>
        <p:spPr>
          <a:xfrm>
            <a:off x="6984313" y="956773"/>
            <a:ext cx="4109846" cy="3529171"/>
          </a:xfrm>
          <a:prstGeom prst="rect">
            <a:avLst/>
          </a:prstGeom>
          <a:solidFill>
            <a:srgbClr val="1F6233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 marL="342900" indent="-342900">
              <a:spcBef>
                <a:spcPts val="95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Once logged in for the first time, </a:t>
            </a:r>
            <a:r>
              <a:rPr lang="en-US" sz="1600" err="1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eCares</a:t>
            </a: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will prompt the user to change their temporary password to one they will remember easily. It must be at least 6 characters long.</a:t>
            </a:r>
          </a:p>
          <a:p>
            <a:pPr marL="342900" indent="-342900">
              <a:spcBef>
                <a:spcPts val="95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Enter the new password, confirm it, and click on 'Change Password’.</a:t>
            </a:r>
          </a:p>
          <a:p>
            <a:pPr marL="342900" indent="-342900">
              <a:spcBef>
                <a:spcPts val="95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The user can now log in properly with their new password. </a:t>
            </a: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Bef>
                <a:spcPts val="95"/>
              </a:spcBef>
              <a:spcAft>
                <a:spcPts val="600"/>
              </a:spcAft>
            </a:pPr>
            <a:r>
              <a:rPr lang="en-US" sz="1600" b="1">
                <a:solidFill>
                  <a:schemeClr val="bg1"/>
                </a:solidFill>
                <a:latin typeface="Century Gothic"/>
                <a:ea typeface="MS Mincho"/>
                <a:cs typeface="Arial"/>
              </a:rPr>
              <a:t>NB: Remind the user to make sure they remember and write down their password.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noProof="0">
              <a:solidFill>
                <a:schemeClr val="bg1"/>
              </a:solidFill>
              <a:effectLst/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33AAB88-FA03-4E69-A920-3BF3549EBB8E}"/>
              </a:ext>
            </a:extLst>
          </p:cNvPr>
          <p:cNvCxnSpPr>
            <a:cxnSpLocks/>
          </p:cNvCxnSpPr>
          <p:nvPr/>
        </p:nvCxnSpPr>
        <p:spPr>
          <a:xfrm>
            <a:off x="2203807" y="2152436"/>
            <a:ext cx="2599362" cy="1010493"/>
          </a:xfrm>
          <a:prstGeom prst="straightConnector1">
            <a:avLst/>
          </a:prstGeom>
          <a:ln w="57150">
            <a:solidFill>
              <a:srgbClr val="D27C2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Google Shape;193;g2ef2993c73b_0_36">
            <a:extLst>
              <a:ext uri="{FF2B5EF4-FFF2-40B4-BE49-F238E27FC236}">
                <a16:creationId xmlns:a16="http://schemas.microsoft.com/office/drawing/2014/main" id="{8573E68F-C763-4F56-8341-6A6027EF2ED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20679" t="20785" r="2332"/>
          <a:stretch/>
        </p:blipFill>
        <p:spPr>
          <a:xfrm>
            <a:off x="606782" y="930320"/>
            <a:ext cx="5725307" cy="4447193"/>
          </a:xfrm>
          <a:prstGeom prst="rect">
            <a:avLst/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DF3587E1-D3BC-4735-AAB0-45C90EFAF7A6}"/>
              </a:ext>
            </a:extLst>
          </p:cNvPr>
          <p:cNvSpPr/>
          <p:nvPr/>
        </p:nvSpPr>
        <p:spPr>
          <a:xfrm rot="5400000">
            <a:off x="1655415" y="3740022"/>
            <a:ext cx="582076" cy="2218847"/>
          </a:xfrm>
          <a:prstGeom prst="rect">
            <a:avLst/>
          </a:prstGeom>
          <a:noFill/>
          <a:ln w="38100">
            <a:solidFill>
              <a:srgbClr val="A468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19A97D-9822-9062-1FE6-24E02C363D01}"/>
              </a:ext>
            </a:extLst>
          </p:cNvPr>
          <p:cNvSpPr txBox="1"/>
          <p:nvPr/>
        </p:nvSpPr>
        <p:spPr>
          <a:xfrm>
            <a:off x="453801" y="268408"/>
            <a:ext cx="10619481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latin typeface="Century Gothic" charset="0"/>
                <a:ea typeface="Century Gothic" charset="0"/>
                <a:cs typeface="Century Gothic" charset="0"/>
              </a:rPr>
              <a:t>LOGGING IN: RESETTING PASSWORD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12BC58D-0C03-51F4-5D83-A7434F8987D2}"/>
              </a:ext>
            </a:extLst>
          </p:cNvPr>
          <p:cNvGrpSpPr/>
          <p:nvPr/>
        </p:nvGrpSpPr>
        <p:grpSpPr>
          <a:xfrm>
            <a:off x="475369" y="867027"/>
            <a:ext cx="465611" cy="475884"/>
            <a:chOff x="10096926" y="5687641"/>
            <a:chExt cx="465611" cy="47588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226B4D9-8681-43B4-320A-B6A08CCDF4E1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BA324A-F684-BEF2-C76E-47A97DA35A7D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8A93C9-9E2A-8FC6-6510-7034A8CDC8B5}"/>
              </a:ext>
            </a:extLst>
          </p:cNvPr>
          <p:cNvGrpSpPr/>
          <p:nvPr/>
        </p:nvGrpSpPr>
        <p:grpSpPr>
          <a:xfrm>
            <a:off x="2720946" y="4789712"/>
            <a:ext cx="465611" cy="475884"/>
            <a:chOff x="10096926" y="5687641"/>
            <a:chExt cx="465611" cy="47588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E239BF4-1ED4-9BAD-5FD6-9A1D579D7AA0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F6DF99E-8390-39F2-F9E9-932B8E471F02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2356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AA98B-936C-6A5B-4A78-9F183318A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0CCFD-39F1-D4F8-05BE-6B6366A33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51BB3D-6242-BA01-BEC3-FBC83B14BD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160CEF-A3D1-EB32-B2B2-9EB0C6A708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543FDE-EB23-3344-DB59-56D973DCD7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6B5E14-4DA9-C15C-AEA8-7909167234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B1AE57-B253-9A59-2D94-ADD593DBC385}"/>
              </a:ext>
            </a:extLst>
          </p:cNvPr>
          <p:cNvSpPr/>
          <p:nvPr/>
        </p:nvSpPr>
        <p:spPr>
          <a:xfrm>
            <a:off x="0" y="1952001"/>
            <a:ext cx="12192000" cy="2502787"/>
          </a:xfrm>
          <a:prstGeom prst="rect">
            <a:avLst/>
          </a:prstGeom>
          <a:solidFill>
            <a:srgbClr val="EDAC2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EC012E-1F98-A63F-A812-5C9AE201A9A5}"/>
              </a:ext>
            </a:extLst>
          </p:cNvPr>
          <p:cNvSpPr txBox="1"/>
          <p:nvPr/>
        </p:nvSpPr>
        <p:spPr>
          <a:xfrm>
            <a:off x="940980" y="587830"/>
            <a:ext cx="7041561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LINKING USERS TO MIGRATED ECDs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9F07D-B097-88AB-AA3B-25EB67A6106F}"/>
              </a:ext>
            </a:extLst>
          </p:cNvPr>
          <p:cNvSpPr txBox="1"/>
          <p:nvPr/>
        </p:nvSpPr>
        <p:spPr>
          <a:xfrm>
            <a:off x="940980" y="2497633"/>
            <a:ext cx="5802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>
                <a:latin typeface="Century Gothic" panose="020B0502020202020204" pitchFamily="34" charset="0"/>
              </a:rPr>
              <a:t>This manual explains how to link migrated ECD profiles from provincial Master Lists to their responsible users. </a:t>
            </a:r>
            <a:r>
              <a:rPr lang="en-US">
                <a:latin typeface="Century Gothic" panose="020B0502020202020204" pitchFamily="34" charset="0"/>
              </a:rPr>
              <a:t>The user will typically be the ECD’s owner, supervisor, or principal.  </a:t>
            </a:r>
            <a:endParaRPr lang="en-ZA">
              <a:latin typeface="Century Gothic" panose="020B0502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FAADE6-B8DC-D4AB-5E52-F5478810249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186" t="556" r="13915" b="613"/>
          <a:stretch>
            <a:fillRect/>
          </a:stretch>
        </p:blipFill>
        <p:spPr>
          <a:xfrm>
            <a:off x="7166820" y="1371780"/>
            <a:ext cx="3943140" cy="345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689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377DA-114F-BA8E-EDC6-2322B5A53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5FF660-E725-4A84-E781-BF69DA1787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CE630E-29EF-D3A5-1EC1-6B6A91F20A7B}"/>
              </a:ext>
            </a:extLst>
          </p:cNvPr>
          <p:cNvSpPr txBox="1"/>
          <p:nvPr/>
        </p:nvSpPr>
        <p:spPr>
          <a:xfrm>
            <a:off x="614482" y="255647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LINKING ECD PROFILES: PROCESS FLOW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5051F9-E634-7242-0BDA-8521ECA619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D5CA3A-A002-AD7A-F5E8-354B33D593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7EC9EB-65A9-CEF4-29D1-80330132DD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D4D8575-DFEC-6EB3-101B-49CFAB6D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30</a:t>
            </a:fld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4A42726-5ECE-6000-A7A3-ADFD65D268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0691881"/>
              </p:ext>
            </p:extLst>
          </p:nvPr>
        </p:nvGraphicFramePr>
        <p:xfrm>
          <a:off x="599209" y="939073"/>
          <a:ext cx="11018981" cy="179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C09E884-A8A2-3882-FC6E-9D30F388B81A}"/>
              </a:ext>
            </a:extLst>
          </p:cNvPr>
          <p:cNvSpPr txBox="1"/>
          <p:nvPr/>
        </p:nvSpPr>
        <p:spPr>
          <a:xfrm>
            <a:off x="614482" y="2386584"/>
            <a:ext cx="21195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Identify migrated ECD profile in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and invite their owners / principals to link. Alternatively, you can host helpdesks at big events and send out mass invitation to all ECDs registered pre-2024.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ZA" sz="130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300">
                <a:latin typeface="Century Gothic" panose="020B0502020202020204" pitchFamily="34" charset="0"/>
              </a:rPr>
              <a:t>ECDs must </a:t>
            </a:r>
            <a:r>
              <a:rPr lang="en-ZA" sz="1300" b="1">
                <a:latin typeface="Century Gothic" panose="020B0502020202020204" pitchFamily="34" charset="0"/>
              </a:rPr>
              <a:t>bring their</a:t>
            </a:r>
            <a:r>
              <a:rPr lang="en-ZA" sz="1300">
                <a:latin typeface="Century Gothic" panose="020B0502020202020204" pitchFamily="34" charset="0"/>
              </a:rPr>
              <a:t> </a:t>
            </a:r>
            <a:r>
              <a:rPr lang="en-ZA" sz="1300" b="1">
                <a:latin typeface="Century Gothic" panose="020B0502020202020204" pitchFamily="34" charset="0"/>
              </a:rPr>
              <a:t>registration certificate, funding SPA/TPA and IDs</a:t>
            </a:r>
            <a:r>
              <a:rPr lang="en-ZA" sz="1300">
                <a:latin typeface="Century Gothic" panose="020B0502020202020204" pitchFamily="34" charset="0"/>
              </a:rPr>
              <a:t> for linking </a:t>
            </a:r>
            <a:endParaRPr lang="en-US" sz="130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CA572B-2348-9D22-A054-7CAA910DD34E}"/>
              </a:ext>
            </a:extLst>
          </p:cNvPr>
          <p:cNvSpPr txBox="1"/>
          <p:nvPr/>
        </p:nvSpPr>
        <p:spPr>
          <a:xfrm>
            <a:off x="2870001" y="2386584"/>
            <a:ext cx="1965927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Explain what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is and why all ECDs need to be able to log in and use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. You can share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flyers and information materials.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13A8A2-EEF0-94BE-3471-DAD987F287FC}"/>
              </a:ext>
            </a:extLst>
          </p:cNvPr>
          <p:cNvSpPr txBox="1"/>
          <p:nvPr/>
        </p:nvSpPr>
        <p:spPr>
          <a:xfrm>
            <a:off x="5125522" y="2386583"/>
            <a:ext cx="184525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spc="-1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Use the function to link the user to the ECD profile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 spc="-10">
              <a:latin typeface="Century Gothic" panose="020B0502020202020204" pitchFamily="34" charset="0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Let the user know that they will receive an SMS with log in details shortly.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FAD468-AD62-BB1D-50B0-CD78E8B64F29}"/>
              </a:ext>
            </a:extLst>
          </p:cNvPr>
          <p:cNvSpPr txBox="1"/>
          <p:nvPr/>
        </p:nvSpPr>
        <p:spPr>
          <a:xfrm>
            <a:off x="7106722" y="2386583"/>
            <a:ext cx="193251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The user should receive the SMS within minutes. The SMS will contain their username and password to log into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Show the user how to use the username and password to log into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on their device.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70F124-A902-F729-0B37-F8DE2091BF0C}"/>
              </a:ext>
            </a:extLst>
          </p:cNvPr>
          <p:cNvSpPr txBox="1"/>
          <p:nvPr/>
        </p:nvSpPr>
        <p:spPr>
          <a:xfrm>
            <a:off x="9241569" y="2386583"/>
            <a:ext cx="193251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Run through all the data on the </a:t>
            </a:r>
            <a:r>
              <a:rPr lang="en-US" sz="1300" err="1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profile to check for correctness and add any missing details. </a:t>
            </a:r>
            <a:endParaRPr lang="en-ZA" sz="1300"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583554-22EE-42CD-2628-46FA00E3D1DE}"/>
              </a:ext>
            </a:extLst>
          </p:cNvPr>
          <p:cNvSpPr txBox="1"/>
          <p:nvPr/>
        </p:nvSpPr>
        <p:spPr>
          <a:xfrm>
            <a:off x="9175182" y="3848522"/>
            <a:ext cx="2839358" cy="2862322"/>
          </a:xfrm>
          <a:prstGeom prst="rect">
            <a:avLst/>
          </a:prstGeom>
          <a:solidFill>
            <a:srgbClr val="1F6233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You have now matched and linked a responsible user to an ECD record, and helped them log in. </a:t>
            </a:r>
          </a:p>
          <a:p>
            <a:endParaRPr lang="en-US" b="1">
              <a:solidFill>
                <a:schemeClr val="bg1"/>
              </a:solidFill>
              <a:latin typeface="Century Gothic" panose="020B0502020202020204" pitchFamily="34" charset="0"/>
              <a:ea typeface="Calibri"/>
              <a:cs typeface="Calibri"/>
            </a:endParaRPr>
          </a:p>
          <a:p>
            <a:r>
              <a:rPr lang="en-US" b="1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Lets use this opportunity to update as much missing data on the ECD as possible.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4E41F1-0030-68F1-93B6-B7312840CABC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3662" y="684221"/>
            <a:ext cx="989460" cy="916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119347-6050-7822-1314-B97321AB8FD3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7954" y="684221"/>
            <a:ext cx="989460" cy="916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E41CF2C-3BB3-A855-DE03-741531898592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43628" y="648524"/>
            <a:ext cx="989460" cy="9169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5F2C38-80CE-BD2A-A784-6794FF5B7CD4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3190" y="564692"/>
            <a:ext cx="989460" cy="91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774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8425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31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C7A486-8775-475E-B4E1-B52FFED8B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263" y="793551"/>
            <a:ext cx="11210974" cy="505096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58D2F87-EB27-4C2C-B38C-16213CE6FF57}"/>
              </a:ext>
            </a:extLst>
          </p:cNvPr>
          <p:cNvSpPr/>
          <p:nvPr/>
        </p:nvSpPr>
        <p:spPr>
          <a:xfrm>
            <a:off x="8336892" y="774693"/>
            <a:ext cx="3651624" cy="5266482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Use the opportunity while the responsible person is with you to make sure any missing key data is updated.</a:t>
            </a:r>
          </a:p>
          <a:p>
            <a:endParaRPr lang="en-GB">
              <a:solidFill>
                <a:schemeClr val="bg1"/>
              </a:solidFill>
              <a:latin typeface="Century Gothic" panose="020B0502020202020204" pitchFamily="34" charset="0"/>
              <a:ea typeface="Calibri"/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Return to </a:t>
            </a:r>
            <a:r>
              <a:rPr lang="en-GB" b="1">
                <a:solidFill>
                  <a:srgbClr val="FFC000"/>
                </a:solidFill>
                <a:latin typeface="Century Gothic" panose="020B0502020202020204" pitchFamily="34" charset="0"/>
                <a:ea typeface="Calibri"/>
                <a:cs typeface="Calibri"/>
              </a:rPr>
              <a:t>ECD Profile Management</a:t>
            </a: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</a:rPr>
              <a:t> in the menu and </a:t>
            </a:r>
            <a:r>
              <a:rPr lang="en-GB" b="1">
                <a:solidFill>
                  <a:srgbClr val="FFC000"/>
                </a:solidFill>
                <a:latin typeface="Century Gothic" panose="020B0502020202020204" pitchFamily="34" charset="0"/>
                <a:ea typeface="Calibri"/>
                <a:cs typeface="Calibri"/>
              </a:rPr>
              <a:t>ECD Programme Editor Role</a:t>
            </a:r>
          </a:p>
          <a:p>
            <a:pPr marL="342900" indent="-342900">
              <a:buFont typeface="+mj-lt"/>
              <a:buAutoNum type="arabicPeriod"/>
            </a:pPr>
            <a:endParaRPr lang="en-GB" b="1">
              <a:solidFill>
                <a:srgbClr val="FFC000"/>
              </a:solidFill>
              <a:latin typeface="Century Gothic" panose="020B0502020202020204" pitchFamily="34" charset="0"/>
              <a:ea typeface="Calibri"/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First check Location details down to suburb level – allows for zoning and funding targeting</a:t>
            </a:r>
          </a:p>
          <a:p>
            <a:pPr marL="342900" indent="-342900">
              <a:buFont typeface="+mj-lt"/>
              <a:buAutoNum type="arabicPeriod"/>
            </a:pPr>
            <a:endParaRPr lang="en-GB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Also check address details and contact details and alternates so that you can find them again.</a:t>
            </a:r>
            <a:endParaRPr lang="en-GB">
              <a:solidFill>
                <a:schemeClr val="bg1"/>
              </a:solidFill>
              <a:latin typeface="Century Gothic" panose="020B0502020202020204" pitchFamily="34" charset="0"/>
              <a:ea typeface="Calibri"/>
              <a:cs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E8A991-5387-4AE7-9932-321FB75534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5395" y="1983282"/>
            <a:ext cx="6441031" cy="13570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E873A43-44D4-42BD-BD64-BAB002EE93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5395" y="4131473"/>
            <a:ext cx="6441031" cy="135703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413E93D-5EE2-4071-AB50-75A58419DB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2543" y="1637793"/>
            <a:ext cx="1355453" cy="28461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0E9EE79-7C0C-4E0A-B2A4-9DF80506EB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308" y="2433740"/>
            <a:ext cx="864735" cy="297276"/>
          </a:xfrm>
          <a:prstGeom prst="rect">
            <a:avLst/>
          </a:prstGeom>
        </p:spPr>
      </p:pic>
      <p:pic>
        <p:nvPicPr>
          <p:cNvPr id="2" name="Picture 1" descr="A black board with a wooden frame  AI-generated content may be incorrect.">
            <a:extLst>
              <a:ext uri="{FF2B5EF4-FFF2-40B4-BE49-F238E27FC236}">
                <a16:creationId xmlns:a16="http://schemas.microsoft.com/office/drawing/2014/main" id="{4C76C545-202F-4431-78D8-943A143F1D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309" y="1500000"/>
            <a:ext cx="864735" cy="2972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0B3616-96E4-DBAC-D13C-4D75BE84888C}"/>
              </a:ext>
            </a:extLst>
          </p:cNvPr>
          <p:cNvSpPr txBox="1"/>
          <p:nvPr/>
        </p:nvSpPr>
        <p:spPr>
          <a:xfrm>
            <a:off x="377798" y="156278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UPDATING DATA: LOCATION AND CONTACTS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31E27F9-2459-8375-4EF1-CEEE5DC000D5}"/>
              </a:ext>
            </a:extLst>
          </p:cNvPr>
          <p:cNvGrpSpPr/>
          <p:nvPr/>
        </p:nvGrpSpPr>
        <p:grpSpPr>
          <a:xfrm>
            <a:off x="987283" y="1842957"/>
            <a:ext cx="465611" cy="475884"/>
            <a:chOff x="10096926" y="5687641"/>
            <a:chExt cx="465611" cy="47588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A60CBFB-6691-526C-491A-67E3D78EE7F7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B227D1-CDCB-A91D-E76F-BAE196AB0804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D59C107-7EE5-7FD5-1884-060D79EEC8F0}"/>
              </a:ext>
            </a:extLst>
          </p:cNvPr>
          <p:cNvGrpSpPr/>
          <p:nvPr/>
        </p:nvGrpSpPr>
        <p:grpSpPr>
          <a:xfrm>
            <a:off x="3408259" y="1729853"/>
            <a:ext cx="465611" cy="475884"/>
            <a:chOff x="10096926" y="5687641"/>
            <a:chExt cx="465611" cy="47588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3CC6E5A-64CE-E100-6B78-1EDC792F0795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C8C5940-F6A9-BEE7-2A17-B25DF099586D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C65AA3F-A2C9-4FD2-EDBC-074555FE90EE}"/>
              </a:ext>
            </a:extLst>
          </p:cNvPr>
          <p:cNvGrpSpPr/>
          <p:nvPr/>
        </p:nvGrpSpPr>
        <p:grpSpPr>
          <a:xfrm>
            <a:off x="3407077" y="3829033"/>
            <a:ext cx="465611" cy="475884"/>
            <a:chOff x="10096926" y="5687641"/>
            <a:chExt cx="465611" cy="47588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4453B63-2BE3-EE93-0249-85AB35F4C036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E1B827-36B8-DAC7-7424-AF4CBF6056AD}"/>
                </a:ext>
              </a:extLst>
            </p:cNvPr>
            <p:cNvSpPr txBox="1"/>
            <p:nvPr/>
          </p:nvSpPr>
          <p:spPr>
            <a:xfrm>
              <a:off x="10096926" y="5687641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6503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1689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32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539445-D874-4764-858D-C5FDF14CB5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798" y="1010512"/>
            <a:ext cx="9095398" cy="411552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58D2F87-EB27-4C2C-B38C-16213CE6FF57}"/>
              </a:ext>
            </a:extLst>
          </p:cNvPr>
          <p:cNvSpPr/>
          <p:nvPr/>
        </p:nvSpPr>
        <p:spPr>
          <a:xfrm>
            <a:off x="8291031" y="931823"/>
            <a:ext cx="3350709" cy="4005023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>
                <a:solidFill>
                  <a:schemeClr val="bg1"/>
                </a:solidFill>
              </a:rPr>
              <a:t>If </a:t>
            </a: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they brought a registration certificate with them update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Registration details including expiry dates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EMIS Number</a:t>
            </a:r>
          </a:p>
          <a:p>
            <a:endParaRPr lang="en-GB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These are important for funding eligibility and renewals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DBEA71-D281-4606-A23D-82D559FC4B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5783" y="2667139"/>
            <a:ext cx="3791959" cy="3036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8865509-5764-4E6E-9119-D8B943A9C3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6957" y="3822740"/>
            <a:ext cx="6113413" cy="13819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FF8B6C1-4554-497A-8CE2-E55A2CAA6E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6890" y="1245674"/>
            <a:ext cx="1463136" cy="2803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2AF0019-48EC-46B9-885E-417722E827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612" y="2336466"/>
            <a:ext cx="864735" cy="2972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03DA89-5EBC-CBBD-277E-6A9BC00498D7}"/>
              </a:ext>
            </a:extLst>
          </p:cNvPr>
          <p:cNvSpPr txBox="1"/>
          <p:nvPr/>
        </p:nvSpPr>
        <p:spPr>
          <a:xfrm>
            <a:off x="377798" y="330067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UPDATING DATA: LEGAL AND REGISTRATION DETAILS</a:t>
            </a:r>
          </a:p>
        </p:txBody>
      </p:sp>
    </p:spTree>
    <p:extLst>
      <p:ext uri="{BB962C8B-B14F-4D97-AF65-F5344CB8AC3E}">
        <p14:creationId xmlns:p14="http://schemas.microsoft.com/office/powerpoint/2010/main" val="37411467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590083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33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8D2F87-EB27-4C2C-B38C-16213CE6FF57}"/>
              </a:ext>
            </a:extLst>
          </p:cNvPr>
          <p:cNvSpPr/>
          <p:nvPr/>
        </p:nvSpPr>
        <p:spPr>
          <a:xfrm>
            <a:off x="9004047" y="920063"/>
            <a:ext cx="3050068" cy="3722360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bg1"/>
                </a:solidFill>
                <a:latin typeface="Century Gothic" panose="020B0502020202020204" pitchFamily="34" charset="0"/>
              </a:rPr>
              <a:t>Check the Funding Master List or Provincial Approved Funding list or SLA and update the CG and ES funding fields</a:t>
            </a:r>
          </a:p>
          <a:p>
            <a:endParaRPr lang="en-GB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GB" b="1">
                <a:solidFill>
                  <a:schemeClr val="bg1"/>
                </a:solidFill>
                <a:latin typeface="Century Gothic" panose="020B0502020202020204" pitchFamily="34" charset="0"/>
              </a:rPr>
              <a:t>NB! Do not ask the ECD for this information – it must come from an official source like an approved list or signed SLA.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303105-E9C6-4404-99DB-7A5AA4C2D2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412" y="920064"/>
            <a:ext cx="8412241" cy="48722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8DBEA71-D281-4606-A23D-82D559FC4B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1956" y="2541808"/>
            <a:ext cx="6438650" cy="133036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168EDBC-265F-400A-92CA-0BFDDDBAF6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412" y="3996750"/>
            <a:ext cx="864735" cy="297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DF9D842-074D-467F-A393-44D5787360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1348" y="1497878"/>
            <a:ext cx="2787223" cy="3460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A3BB0C-8BFF-FA6E-1F99-0AA161BFE760}"/>
              </a:ext>
            </a:extLst>
          </p:cNvPr>
          <p:cNvSpPr txBox="1"/>
          <p:nvPr/>
        </p:nvSpPr>
        <p:spPr>
          <a:xfrm>
            <a:off x="377798" y="330067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UPDATING DATA: FINANCES AND FUNDING</a:t>
            </a:r>
          </a:p>
        </p:txBody>
      </p:sp>
    </p:spTree>
    <p:extLst>
      <p:ext uri="{BB962C8B-B14F-4D97-AF65-F5344CB8AC3E}">
        <p14:creationId xmlns:p14="http://schemas.microsoft.com/office/powerpoint/2010/main" val="26012749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77F7C-9613-EFB9-D82C-6CB119B98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087DFF-0AD9-4824-77E6-FB9A9EE621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DD5CAA-29A8-3714-BFE7-36EEFF8CDCB7}"/>
              </a:ext>
            </a:extLst>
          </p:cNvPr>
          <p:cNvSpPr txBox="1"/>
          <p:nvPr/>
        </p:nvSpPr>
        <p:spPr>
          <a:xfrm>
            <a:off x="614482" y="255647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LINKING ECD PROFILES: PROCESS FLOW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4E7E59-A10A-499D-1E69-C62A117D23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9F0009-E2BC-BB41-7BFF-BD69AE1F7C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8813EA-9AAE-4193-F066-E8639B5E41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42B34DE-3DF5-F632-AC86-6412D9CC6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34</a:t>
            </a:fld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B9037A1-515C-6B39-03FE-77C4C7516B3F}"/>
              </a:ext>
            </a:extLst>
          </p:cNvPr>
          <p:cNvGraphicFramePr/>
          <p:nvPr/>
        </p:nvGraphicFramePr>
        <p:xfrm>
          <a:off x="599209" y="939073"/>
          <a:ext cx="11018981" cy="179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C1BB0E2-B8AC-705C-5A72-4C23F2F3C91B}"/>
              </a:ext>
            </a:extLst>
          </p:cNvPr>
          <p:cNvSpPr txBox="1"/>
          <p:nvPr/>
        </p:nvSpPr>
        <p:spPr>
          <a:xfrm>
            <a:off x="614482" y="2386584"/>
            <a:ext cx="21195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Identify migrated ECD profile in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and invite their owners / principals to link. Alternatively, you can host helpdesks at big events and send out mass invitation to all ECDs registered pre-2024.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ZA" sz="130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300">
                <a:latin typeface="Century Gothic" panose="020B0502020202020204" pitchFamily="34" charset="0"/>
              </a:rPr>
              <a:t>ECDs must </a:t>
            </a:r>
            <a:r>
              <a:rPr lang="en-ZA" sz="1300" b="1">
                <a:latin typeface="Century Gothic" panose="020B0502020202020204" pitchFamily="34" charset="0"/>
              </a:rPr>
              <a:t>bring their</a:t>
            </a:r>
            <a:r>
              <a:rPr lang="en-ZA" sz="1300">
                <a:latin typeface="Century Gothic" panose="020B0502020202020204" pitchFamily="34" charset="0"/>
              </a:rPr>
              <a:t> </a:t>
            </a:r>
            <a:r>
              <a:rPr lang="en-ZA" sz="1300" b="1">
                <a:latin typeface="Century Gothic" panose="020B0502020202020204" pitchFamily="34" charset="0"/>
              </a:rPr>
              <a:t>registration certificate, funding SPA/TPA and IDs</a:t>
            </a:r>
            <a:r>
              <a:rPr lang="en-ZA" sz="1300">
                <a:latin typeface="Century Gothic" panose="020B0502020202020204" pitchFamily="34" charset="0"/>
              </a:rPr>
              <a:t> for linking </a:t>
            </a:r>
            <a:endParaRPr lang="en-US" sz="130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F9402-0F53-F5C8-719A-8BE199254F7F}"/>
              </a:ext>
            </a:extLst>
          </p:cNvPr>
          <p:cNvSpPr txBox="1"/>
          <p:nvPr/>
        </p:nvSpPr>
        <p:spPr>
          <a:xfrm>
            <a:off x="2870001" y="2386584"/>
            <a:ext cx="1965927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Explain what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is and why all ECDs need to be able to log in and use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. You can share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flyers and information materials.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D18D2F-9203-9E0E-83CE-6B612FFE8D8A}"/>
              </a:ext>
            </a:extLst>
          </p:cNvPr>
          <p:cNvSpPr txBox="1"/>
          <p:nvPr/>
        </p:nvSpPr>
        <p:spPr>
          <a:xfrm>
            <a:off x="5125522" y="2386583"/>
            <a:ext cx="184525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spc="-1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Use the function to link the user to the ECD profile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 spc="-10">
              <a:latin typeface="Century Gothic" panose="020B0502020202020204" pitchFamily="34" charset="0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Let the user know that they will receive an SMS with log in details shortly.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0108C5-F6DD-C08A-C6AB-310210A58A28}"/>
              </a:ext>
            </a:extLst>
          </p:cNvPr>
          <p:cNvSpPr txBox="1"/>
          <p:nvPr/>
        </p:nvSpPr>
        <p:spPr>
          <a:xfrm>
            <a:off x="7106722" y="2386583"/>
            <a:ext cx="193251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The user should receive the SMS within minutes. The SMS will contain their username and password to log into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Show the user how to use the username and password to log into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on their device.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37D483-303A-EF90-2C3C-A35AA1F26A79}"/>
              </a:ext>
            </a:extLst>
          </p:cNvPr>
          <p:cNvSpPr txBox="1"/>
          <p:nvPr/>
        </p:nvSpPr>
        <p:spPr>
          <a:xfrm>
            <a:off x="9241569" y="2386583"/>
            <a:ext cx="193251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Run through all the data on the </a:t>
            </a:r>
            <a:r>
              <a:rPr lang="en-US" sz="1300" err="1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profile to check for correctness and add any missing details. </a:t>
            </a:r>
            <a:endParaRPr lang="en-ZA" sz="1300"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3CDA0D-B222-7BF2-3984-8D73FD83CD1A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3662" y="684221"/>
            <a:ext cx="989460" cy="916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439B32-B1A0-A25A-A254-81BEE0EE3A6E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7954" y="684221"/>
            <a:ext cx="989460" cy="916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3C64188-A93D-B90A-14EE-5D493FBDF73E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43628" y="648524"/>
            <a:ext cx="989460" cy="9169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AC5A47D-D2DF-115E-B582-45BE575EE306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3190" y="564692"/>
            <a:ext cx="989460" cy="9169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EC9144D-669A-6177-930B-D67B2330356E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78864" y="605944"/>
            <a:ext cx="989460" cy="91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56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252" y="0"/>
            <a:ext cx="12205252" cy="6858000"/>
          </a:xfrm>
          <a:prstGeom prst="rect">
            <a:avLst/>
          </a:prstGeom>
          <a:solidFill>
            <a:srgbClr val="EFA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87714" y="2321840"/>
            <a:ext cx="1055338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000" b="1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THANK YOU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52" y="4641068"/>
            <a:ext cx="12217952" cy="19751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191"/>
            <a:ext cx="2301864" cy="9864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252837"/>
            <a:ext cx="1211956" cy="4235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307078"/>
            <a:ext cx="1321821" cy="4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4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FE2DA-D993-568A-1BAD-8EC38E789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8D94AD-2359-AE5C-4928-065D7E289F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BA9DFD-63CF-D3D3-5D6A-31664D4A6F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CAEE4F-A5F4-64ED-FD10-F6E82850FE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FFAEA8-C899-DEA4-FDF0-1689AE236C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E9A347-4380-DFA1-A7B1-AE806F3DB0A6}"/>
              </a:ext>
            </a:extLst>
          </p:cNvPr>
          <p:cNvSpPr txBox="1"/>
          <p:nvPr/>
        </p:nvSpPr>
        <p:spPr>
          <a:xfrm>
            <a:off x="940980" y="384308"/>
            <a:ext cx="10242132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WHY DO WE NEED TO LINK MIGRATED ECDs TO USERS?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4991AA-D5DB-DCFC-9109-E85ED61C79C5}"/>
              </a:ext>
            </a:extLst>
          </p:cNvPr>
          <p:cNvSpPr txBox="1"/>
          <p:nvPr/>
        </p:nvSpPr>
        <p:spPr>
          <a:xfrm>
            <a:off x="928280" y="1076695"/>
            <a:ext cx="10425520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latin typeface="Century Gothic" panose="020B0502020202020204" pitchFamily="34" charset="0"/>
              </a:rPr>
              <a:t>There are two types of ECD profiles on the </a:t>
            </a:r>
            <a:r>
              <a:rPr lang="en-US" err="1">
                <a:latin typeface="Century Gothic" panose="020B0502020202020204" pitchFamily="34" charset="0"/>
              </a:rPr>
              <a:t>eCares</a:t>
            </a:r>
            <a:r>
              <a:rPr lang="en-US">
                <a:latin typeface="Century Gothic" panose="020B0502020202020204" pitchFamily="34" charset="0"/>
              </a:rPr>
              <a:t> platform: </a:t>
            </a:r>
          </a:p>
          <a:p>
            <a:pPr marL="342900" indent="-342900">
              <a:buAutoNum type="arabicPeriod"/>
            </a:pPr>
            <a:r>
              <a:rPr lang="en-US">
                <a:latin typeface="Century Gothic" panose="020B0502020202020204" pitchFamily="34" charset="0"/>
              </a:rPr>
              <a:t>ECD profiles created by users as part of Bana Pele. These profiles are linked to users with a username and password. </a:t>
            </a:r>
          </a:p>
          <a:p>
            <a:pPr marL="342900" indent="-342900">
              <a:buFontTx/>
              <a:buAutoNum type="arabicPeriod"/>
            </a:pPr>
            <a:r>
              <a:rPr lang="en-US">
                <a:highlight>
                  <a:srgbClr val="EDAC2B"/>
                </a:highlight>
                <a:latin typeface="Century Gothic"/>
                <a:ea typeface="MS Mincho"/>
                <a:cs typeface="Arial"/>
              </a:rPr>
              <a:t>ECDs profiles created from records migrated from Provincial Master lists. These profiles are </a:t>
            </a:r>
            <a:r>
              <a:rPr lang="en-US" b="1">
                <a:highlight>
                  <a:srgbClr val="EDAC2B"/>
                </a:highlight>
                <a:latin typeface="Century Gothic"/>
                <a:ea typeface="MS Mincho"/>
                <a:cs typeface="Arial"/>
              </a:rPr>
              <a:t>not linked to any user and no one from the ECD has login details to </a:t>
            </a:r>
            <a:r>
              <a:rPr lang="en-US" b="1" err="1">
                <a:highlight>
                  <a:srgbClr val="EDAC2B"/>
                </a:highlight>
                <a:latin typeface="Century Gothic"/>
                <a:ea typeface="MS Mincho"/>
                <a:cs typeface="Arial"/>
              </a:rPr>
              <a:t>eCares</a:t>
            </a:r>
            <a:r>
              <a:rPr lang="en-US" b="1">
                <a:highlight>
                  <a:srgbClr val="EDAC2B"/>
                </a:highlight>
                <a:latin typeface="Century Gothic"/>
                <a:ea typeface="MS Mincho"/>
                <a:cs typeface="Arial"/>
              </a:rPr>
              <a:t>. These are the profiles this training module deals with. </a:t>
            </a:r>
            <a:endParaRPr lang="en-US">
              <a:highlight>
                <a:srgbClr val="EDAC2B"/>
              </a:highlight>
              <a:latin typeface="Century Gothic"/>
              <a:ea typeface="MS Mincho"/>
              <a:cs typeface="Arial"/>
            </a:endParaRPr>
          </a:p>
          <a:p>
            <a:pPr marL="342900" indent="-342900">
              <a:buFontTx/>
              <a:buAutoNum type="arabicPeriod"/>
            </a:pPr>
            <a:endParaRPr lang="en-US">
              <a:latin typeface="Century Gothic"/>
              <a:ea typeface="MS Mincho"/>
              <a:cs typeface="Arial"/>
            </a:endParaRPr>
          </a:p>
          <a:p>
            <a:r>
              <a:rPr lang="en-US">
                <a:latin typeface="Century Gothic"/>
                <a:ea typeface="MS Mincho"/>
                <a:cs typeface="Arial"/>
              </a:rPr>
              <a:t>Provincial and district officials need to link each migrated ECD profile to a user - the ECDs’ owner/principal/supervisor. These ECDs cannot register themselves because a profile for their ECD already exists; creating a duplicate would occur. </a:t>
            </a:r>
          </a:p>
          <a:p>
            <a:endParaRPr lang="en-US">
              <a:latin typeface="Century Gothic"/>
              <a:ea typeface="MS Mincho"/>
              <a:cs typeface="Arial"/>
            </a:endParaRPr>
          </a:p>
          <a:p>
            <a:r>
              <a:rPr lang="en-US">
                <a:latin typeface="Century Gothic"/>
                <a:ea typeface="MS Mincho"/>
                <a:cs typeface="Arial"/>
              </a:rPr>
              <a:t>Once each ECD profile is linked to a user, the user </a:t>
            </a:r>
            <a:r>
              <a:rPr lang="en-US" b="1">
                <a:latin typeface="Century Gothic"/>
                <a:ea typeface="MS Mincho"/>
                <a:cs typeface="Arial"/>
              </a:rPr>
              <a:t>will receive a username and password to eCares</a:t>
            </a:r>
            <a:r>
              <a:rPr lang="en-US">
                <a:latin typeface="Century Gothic"/>
                <a:ea typeface="MS Mincho"/>
                <a:cs typeface="Arial"/>
              </a:rPr>
              <a:t>. They need to have logins so they can upload their child enrolment details, apply for registration  renewal and funding and submit reporting to DBE on the platform.  </a:t>
            </a:r>
            <a:endParaRPr lang="en-US"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endParaRPr lang="en-ZA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213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1C224-B341-EA08-4A09-831940B62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346CD7-EA1E-8471-6384-3D35864ACA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E1232E-6E3B-CA90-960D-0E5969D59A04}"/>
              </a:ext>
            </a:extLst>
          </p:cNvPr>
          <p:cNvSpPr txBox="1"/>
          <p:nvPr/>
        </p:nvSpPr>
        <p:spPr>
          <a:xfrm>
            <a:off x="940980" y="639622"/>
            <a:ext cx="1064142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EVERY SINGLE ECD MUST BE ABLE TO LOG IN TO </a:t>
            </a:r>
            <a:r>
              <a:rPr lang="en-US" sz="3000" b="1" err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eCARES</a:t>
            </a:r>
            <a:endParaRPr lang="en-US" sz="3000" b="1">
              <a:solidFill>
                <a:srgbClr val="1F6233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9D4682-3B36-AC57-3B85-C945F822A4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24A72C-5F37-A8BB-4723-BFD2CD1800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F49C5A-BC22-7041-5372-2217B3BBF9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E8E9A6-1E63-9C46-A15E-C2E575FEF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5</a:t>
            </a:fld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43AD83AB-F2C7-417F-A2C4-34462D52FE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1987167"/>
              </p:ext>
            </p:extLst>
          </p:nvPr>
        </p:nvGraphicFramePr>
        <p:xfrm>
          <a:off x="892488" y="1896014"/>
          <a:ext cx="9775511" cy="2341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C6D008E-20E5-466C-B8E3-2298FCC52319}"/>
              </a:ext>
            </a:extLst>
          </p:cNvPr>
          <p:cNvSpPr txBox="1"/>
          <p:nvPr/>
        </p:nvSpPr>
        <p:spPr>
          <a:xfrm>
            <a:off x="892489" y="1576474"/>
            <a:ext cx="908971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400"/>
              </a:spcAft>
            </a:pPr>
            <a:r>
              <a:rPr lang="en-US">
                <a:latin typeface="Century Gothic"/>
                <a:ea typeface="MS Mincho"/>
                <a:cs typeface="Arial"/>
              </a:rPr>
              <a:t>All major ECD administration and reporting processes will end up on </a:t>
            </a:r>
            <a:r>
              <a:rPr lang="en-US" err="1">
                <a:latin typeface="Century Gothic"/>
                <a:ea typeface="MS Mincho"/>
                <a:cs typeface="Arial"/>
              </a:rPr>
              <a:t>eCares</a:t>
            </a:r>
            <a:r>
              <a:rPr lang="en-US">
                <a:latin typeface="Century Gothic"/>
                <a:ea typeface="MS Mincho"/>
                <a:cs typeface="Arial"/>
              </a:rPr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48BA0B-9B2E-E9ED-3886-06794ACB299C}"/>
              </a:ext>
            </a:extLst>
          </p:cNvPr>
          <p:cNvSpPr txBox="1"/>
          <p:nvPr/>
        </p:nvSpPr>
        <p:spPr>
          <a:xfrm>
            <a:off x="940980" y="4229898"/>
            <a:ext cx="908971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400"/>
              </a:spcAft>
            </a:pPr>
            <a:r>
              <a:rPr lang="en-US">
                <a:latin typeface="Century Gothic"/>
                <a:ea typeface="MS Mincho"/>
                <a:cs typeface="Arial"/>
              </a:rPr>
              <a:t>In preparation, let’s make sure that all ECDs can log in and use </a:t>
            </a:r>
            <a:r>
              <a:rPr lang="en-US" err="1">
                <a:latin typeface="Century Gothic"/>
                <a:ea typeface="MS Mincho"/>
                <a:cs typeface="Arial"/>
              </a:rPr>
              <a:t>eCares</a:t>
            </a:r>
            <a:r>
              <a:rPr lang="en-US">
                <a:latin typeface="Century Gothic"/>
                <a:ea typeface="MS Mincho"/>
                <a:cs typeface="Arial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22327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815B8-5386-4DF6-6839-FA88E894E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E109F7F-A710-43BC-6D0F-40EA8130D2F8}"/>
              </a:ext>
            </a:extLst>
          </p:cNvPr>
          <p:cNvSpPr/>
          <p:nvPr/>
        </p:nvSpPr>
        <p:spPr>
          <a:xfrm>
            <a:off x="-13252" y="5464629"/>
            <a:ext cx="12205252" cy="1280868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FA92C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2D096C-5BC7-5190-979B-641599D3771F}"/>
              </a:ext>
            </a:extLst>
          </p:cNvPr>
          <p:cNvSpPr/>
          <p:nvPr/>
        </p:nvSpPr>
        <p:spPr>
          <a:xfrm>
            <a:off x="-13252" y="1"/>
            <a:ext cx="12205252" cy="6857999"/>
          </a:xfrm>
          <a:prstGeom prst="rect">
            <a:avLst/>
          </a:prstGeom>
          <a:solidFill>
            <a:srgbClr val="EFA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FA92C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02E098-ACCA-89F5-BA59-A274E80894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52" y="4641068"/>
            <a:ext cx="12217952" cy="19751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D2ED12-A62E-4DDE-0C0F-88695D6C9AF4}"/>
              </a:ext>
            </a:extLst>
          </p:cNvPr>
          <p:cNvSpPr txBox="1"/>
          <p:nvPr/>
        </p:nvSpPr>
        <p:spPr>
          <a:xfrm>
            <a:off x="940980" y="2373221"/>
            <a:ext cx="10553386" cy="64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</a:pPr>
            <a:r>
              <a:rPr lang="en-US" sz="4000" b="1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HOW TO LINK A USER TO A MIGRATED ECD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D747CC-3DE5-2C08-98FB-F0EEDEDA43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191"/>
            <a:ext cx="2301864" cy="9864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F2CB866-1C4B-D0FA-EBE7-2846971409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252837"/>
            <a:ext cx="1211956" cy="4235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0E54152-525C-85D1-AE23-360A1C3778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307078"/>
            <a:ext cx="1321821" cy="4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5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9E1BBD-4254-C362-DE90-75D7AC055508}"/>
              </a:ext>
            </a:extLst>
          </p:cNvPr>
          <p:cNvSpPr txBox="1"/>
          <p:nvPr/>
        </p:nvSpPr>
        <p:spPr>
          <a:xfrm>
            <a:off x="830230" y="636104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LINKING ECD PROFILES: PROCESS FLOW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7</a:t>
            </a:fld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4760685-5059-9118-3678-2DD28B7223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3986600"/>
              </p:ext>
            </p:extLst>
          </p:nvPr>
        </p:nvGraphicFramePr>
        <p:xfrm>
          <a:off x="599209" y="939073"/>
          <a:ext cx="11018981" cy="179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7C5AAA6-A6B5-1596-54C4-F078F9F3953E}"/>
              </a:ext>
            </a:extLst>
          </p:cNvPr>
          <p:cNvSpPr txBox="1"/>
          <p:nvPr/>
        </p:nvSpPr>
        <p:spPr>
          <a:xfrm>
            <a:off x="614482" y="2386584"/>
            <a:ext cx="21195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Identify migrated ECD profile in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and invite their owners / principals to link. Alternatively, you can host helpdesks at big events and send out mass invitation to all ECDs registered pre-2024.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ZA" sz="130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300">
                <a:latin typeface="Century Gothic" panose="020B0502020202020204" pitchFamily="34" charset="0"/>
              </a:rPr>
              <a:t>ECDs must </a:t>
            </a:r>
            <a:r>
              <a:rPr lang="en-ZA" sz="1300" b="1">
                <a:latin typeface="Century Gothic" panose="020B0502020202020204" pitchFamily="34" charset="0"/>
              </a:rPr>
              <a:t>bring their</a:t>
            </a:r>
            <a:r>
              <a:rPr lang="en-ZA" sz="1300">
                <a:latin typeface="Century Gothic" panose="020B0502020202020204" pitchFamily="34" charset="0"/>
              </a:rPr>
              <a:t> </a:t>
            </a:r>
            <a:r>
              <a:rPr lang="en-ZA" sz="1300" b="1">
                <a:latin typeface="Century Gothic" panose="020B0502020202020204" pitchFamily="34" charset="0"/>
              </a:rPr>
              <a:t>registration certificate, funding SPA/TPA and IDs</a:t>
            </a:r>
            <a:r>
              <a:rPr lang="en-ZA" sz="1300">
                <a:latin typeface="Century Gothic" panose="020B0502020202020204" pitchFamily="34" charset="0"/>
              </a:rPr>
              <a:t> for linking </a:t>
            </a:r>
            <a:endParaRPr lang="en-US" sz="130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DF552-4A01-9C4E-6FAE-EF4848A34F35}"/>
              </a:ext>
            </a:extLst>
          </p:cNvPr>
          <p:cNvSpPr txBox="1"/>
          <p:nvPr/>
        </p:nvSpPr>
        <p:spPr>
          <a:xfrm>
            <a:off x="2870001" y="2386584"/>
            <a:ext cx="1965927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Explain what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is and why all ECDs need to be able to log in and use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. You can share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flyers and information materials.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30A689-0380-9D0D-5B2E-EF0C8CB04CC2}"/>
              </a:ext>
            </a:extLst>
          </p:cNvPr>
          <p:cNvSpPr txBox="1"/>
          <p:nvPr/>
        </p:nvSpPr>
        <p:spPr>
          <a:xfrm>
            <a:off x="5125522" y="2386583"/>
            <a:ext cx="184525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spc="-1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Use the function to link the user to the ECD profile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 spc="-10">
              <a:latin typeface="Century Gothic" panose="020B0502020202020204" pitchFamily="34" charset="0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Let the user know that they will receive an SMS with log in details shortly.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E72B68-0F25-3118-7E01-6F4946C209B7}"/>
              </a:ext>
            </a:extLst>
          </p:cNvPr>
          <p:cNvSpPr txBox="1"/>
          <p:nvPr/>
        </p:nvSpPr>
        <p:spPr>
          <a:xfrm>
            <a:off x="7106722" y="2386583"/>
            <a:ext cx="193251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The user should receive the SMS within minutes. The SMS will contain their username and password to log into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30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</a:rPr>
              <a:t>Show the user how to use the username and password to log into </a:t>
            </a:r>
            <a:r>
              <a:rPr lang="en-US" sz="1300" err="1">
                <a:latin typeface="Century Gothic" panose="020B0502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</a:rPr>
              <a:t> on their device.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0ED9E7-1F90-FE32-52D7-A8741270B262}"/>
              </a:ext>
            </a:extLst>
          </p:cNvPr>
          <p:cNvSpPr txBox="1"/>
          <p:nvPr/>
        </p:nvSpPr>
        <p:spPr>
          <a:xfrm>
            <a:off x="9241569" y="2386583"/>
            <a:ext cx="193251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Run through all the data on the </a:t>
            </a:r>
            <a:r>
              <a:rPr lang="en-US" sz="1300" err="1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eCares</a:t>
            </a:r>
            <a:r>
              <a:rPr lang="en-US" sz="130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profile to check for correctness and add any missing details. </a:t>
            </a:r>
            <a:endParaRPr lang="en-ZA" sz="1300"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758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9E8D9-6CF8-A266-4410-E820956AB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897EC0-59FA-A0D2-F19F-51FB6E8697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38B92B-95E3-FE4D-12C7-83453C9F12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CAEE08-CA01-9A4A-1B60-820CDDD9C5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43F9A9-A4C6-36B9-EC04-925DAE8335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5BC38FF-D242-8CDC-BCA2-0799E64AB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8</a:t>
            </a:fld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8373B7-0AE3-6DCE-B9E0-B1309698FEBE}"/>
              </a:ext>
            </a:extLst>
          </p:cNvPr>
          <p:cNvGrpSpPr/>
          <p:nvPr/>
        </p:nvGrpSpPr>
        <p:grpSpPr>
          <a:xfrm>
            <a:off x="7956448" y="1630457"/>
            <a:ext cx="3067491" cy="2674424"/>
            <a:chOff x="8059768" y="1384851"/>
            <a:chExt cx="3078991" cy="3356548"/>
          </a:xfrm>
        </p:grpSpPr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25F280FA-37ED-ACF4-3F5B-8BC30377E3AB}"/>
                </a:ext>
              </a:extLst>
            </p:cNvPr>
            <p:cNvSpPr txBox="1"/>
            <p:nvPr/>
          </p:nvSpPr>
          <p:spPr>
            <a:xfrm>
              <a:off x="8059768" y="2542842"/>
              <a:ext cx="3078991" cy="2198557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/>
            <a:p>
              <a:pPr algn="ctr" defTabSz="457200">
                <a:spcAft>
                  <a:spcPts val="600"/>
                </a:spcAft>
                <a:defRPr/>
              </a:pPr>
              <a:r>
                <a:rPr lang="en-ZA" b="1" kern="0" spc="-95">
                  <a:solidFill>
                    <a:srgbClr val="FFFFFF"/>
                  </a:solidFill>
                  <a:latin typeface="Century Gothic"/>
                  <a:cs typeface="Calibri"/>
                </a:rPr>
                <a:t>IMPORTANT! </a:t>
              </a:r>
            </a:p>
            <a:p>
              <a:pPr algn="ctr" defTabSz="457200">
                <a:spcAft>
                  <a:spcPts val="600"/>
                </a:spcAft>
                <a:defRPr/>
              </a:pPr>
              <a:r>
                <a:rPr lang="en-ZA" kern="0" spc="-95">
                  <a:solidFill>
                    <a:srgbClr val="FFFFFF"/>
                  </a:solidFill>
                  <a:latin typeface="Century Gothic"/>
                  <a:cs typeface="Calibri"/>
                </a:rPr>
                <a:t>Ask ECDs to bring a copy of their registration certificate, funding SLA/TPA, and ID documents when they come to be linked. </a:t>
              </a:r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07FE0F75-2E60-5676-032D-C6009B4762A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239450" y="1384851"/>
              <a:ext cx="719625" cy="81530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40D1AFD-0720-0554-A8F1-DF1FC90908DE}"/>
              </a:ext>
            </a:extLst>
          </p:cNvPr>
          <p:cNvSpPr txBox="1"/>
          <p:nvPr/>
        </p:nvSpPr>
        <p:spPr>
          <a:xfrm>
            <a:off x="745748" y="583769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FIND AND MATCH: BEFORE YOU START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D3AFDE-E841-9227-16A6-769374CC30AC}"/>
              </a:ext>
            </a:extLst>
          </p:cNvPr>
          <p:cNvSpPr/>
          <p:nvPr/>
        </p:nvSpPr>
        <p:spPr>
          <a:xfrm>
            <a:off x="0" y="1952001"/>
            <a:ext cx="12192000" cy="2502787"/>
          </a:xfrm>
          <a:prstGeom prst="rect">
            <a:avLst/>
          </a:prstGeom>
          <a:solidFill>
            <a:srgbClr val="EDAC2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3C2803-518B-9353-62FC-5E663FF1FD67}"/>
              </a:ext>
            </a:extLst>
          </p:cNvPr>
          <p:cNvSpPr txBox="1"/>
          <p:nvPr/>
        </p:nvSpPr>
        <p:spPr>
          <a:xfrm>
            <a:off x="940980" y="2326231"/>
            <a:ext cx="90584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Century Gothic" panose="020B0502020202020204" pitchFamily="34" charset="0"/>
              </a:rPr>
              <a:t>You will need to keep track of the ECDs that you link, and their details, on an </a:t>
            </a:r>
            <a:r>
              <a:rPr lang="en-US" b="1">
                <a:latin typeface="Century Gothic" panose="020B0502020202020204" pitchFamily="34" charset="0"/>
              </a:rPr>
              <a:t>Excel spreadsheet</a:t>
            </a:r>
            <a:r>
              <a:rPr lang="en-US">
                <a:latin typeface="Century Gothic" panose="020B0502020202020204" pitchFamily="34" charset="0"/>
              </a:rPr>
              <a:t>. Before you start finding and matching ECDs, </a:t>
            </a:r>
            <a:r>
              <a:rPr lang="en-US" b="1">
                <a:latin typeface="Century Gothic" panose="020B0502020202020204" pitchFamily="34" charset="0"/>
              </a:rPr>
              <a:t>create a spreadsheet with the column names indicated below </a:t>
            </a:r>
            <a:r>
              <a:rPr lang="en-US">
                <a:latin typeface="Century Gothic" panose="020B0502020202020204" pitchFamily="34" charset="0"/>
              </a:rPr>
              <a:t>and save it on your computer for easy access.</a:t>
            </a:r>
          </a:p>
          <a:p>
            <a:endParaRPr lang="en-US">
              <a:latin typeface="Century Gothic" panose="020B0502020202020204" pitchFamily="34" charset="0"/>
            </a:endParaRPr>
          </a:p>
          <a:p>
            <a:r>
              <a:rPr lang="en-US">
                <a:latin typeface="Century Gothic" panose="020B0502020202020204" pitchFamily="34" charset="0"/>
              </a:rPr>
              <a:t>  </a:t>
            </a:r>
            <a:endParaRPr lang="en-ZA">
              <a:latin typeface="Century Gothic" panose="020B0502020202020204" pitchFamily="34" charset="0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6E2DECA-8DCA-D315-C7BB-B3BFD7F347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653837"/>
              </p:ext>
            </p:extLst>
          </p:nvPr>
        </p:nvGraphicFramePr>
        <p:xfrm>
          <a:off x="1003214" y="3714486"/>
          <a:ext cx="8128510" cy="13823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0109">
                  <a:extLst>
                    <a:ext uri="{9D8B030D-6E8A-4147-A177-3AD203B41FA5}">
                      <a16:colId xmlns:a16="http://schemas.microsoft.com/office/drawing/2014/main" val="2777329082"/>
                    </a:ext>
                  </a:extLst>
                </a:gridCol>
                <a:gridCol w="1180109">
                  <a:extLst>
                    <a:ext uri="{9D8B030D-6E8A-4147-A177-3AD203B41FA5}">
                      <a16:colId xmlns:a16="http://schemas.microsoft.com/office/drawing/2014/main" val="1863326366"/>
                    </a:ext>
                  </a:extLst>
                </a:gridCol>
                <a:gridCol w="1047855">
                  <a:extLst>
                    <a:ext uri="{9D8B030D-6E8A-4147-A177-3AD203B41FA5}">
                      <a16:colId xmlns:a16="http://schemas.microsoft.com/office/drawing/2014/main" val="1843711042"/>
                    </a:ext>
                  </a:extLst>
                </a:gridCol>
                <a:gridCol w="1027510">
                  <a:extLst>
                    <a:ext uri="{9D8B030D-6E8A-4147-A177-3AD203B41FA5}">
                      <a16:colId xmlns:a16="http://schemas.microsoft.com/office/drawing/2014/main" val="3081503123"/>
                    </a:ext>
                  </a:extLst>
                </a:gridCol>
                <a:gridCol w="925775">
                  <a:extLst>
                    <a:ext uri="{9D8B030D-6E8A-4147-A177-3AD203B41FA5}">
                      <a16:colId xmlns:a16="http://schemas.microsoft.com/office/drawing/2014/main" val="1390109302"/>
                    </a:ext>
                  </a:extLst>
                </a:gridCol>
                <a:gridCol w="722308">
                  <a:extLst>
                    <a:ext uri="{9D8B030D-6E8A-4147-A177-3AD203B41FA5}">
                      <a16:colId xmlns:a16="http://schemas.microsoft.com/office/drawing/2014/main" val="2602671314"/>
                    </a:ext>
                  </a:extLst>
                </a:gridCol>
                <a:gridCol w="763001">
                  <a:extLst>
                    <a:ext uri="{9D8B030D-6E8A-4147-A177-3AD203B41FA5}">
                      <a16:colId xmlns:a16="http://schemas.microsoft.com/office/drawing/2014/main" val="2596167659"/>
                    </a:ext>
                  </a:extLst>
                </a:gridCol>
                <a:gridCol w="1281843">
                  <a:extLst>
                    <a:ext uri="{9D8B030D-6E8A-4147-A177-3AD203B41FA5}">
                      <a16:colId xmlns:a16="http://schemas.microsoft.com/office/drawing/2014/main" val="181695958"/>
                    </a:ext>
                  </a:extLst>
                </a:gridCol>
              </a:tblGrid>
              <a:tr h="466482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ECD Reference Number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ECD Name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Applicant First Name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Applicant Last Name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Phone Number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Email Address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Matched by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u="none" strike="noStrike">
                          <a:effectLst/>
                        </a:rPr>
                        <a:t>Verified Using</a:t>
                      </a:r>
                      <a:endParaRPr lang="en-ZA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329752"/>
                  </a:ext>
                </a:extLst>
              </a:tr>
              <a:tr h="457946"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4059561297"/>
                  </a:ext>
                </a:extLst>
              </a:tr>
              <a:tr h="457946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631413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996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CFE1-2A1C-0B73-F322-9F9ED4EA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A28C9-044F-2430-5AB7-FFF4EEAB2A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5615484"/>
            <a:ext cx="12217400" cy="12425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ED9B9-9161-F599-EC90-39DC721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80" y="5792345"/>
            <a:ext cx="1211956" cy="423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390F9-39E5-DEDC-19F2-220C5D966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236" y="5096860"/>
            <a:ext cx="2301864" cy="986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DE6DA-6212-709A-388E-C496C8F71D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2303122" y="5846586"/>
            <a:ext cx="1321821" cy="42358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F94B32-C3C2-A2C7-74DB-EBB9DAF7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6DF22-58F6-8746-8105-8A90F60DF1B6}" type="slidenum">
              <a:rPr lang="en-US" smtClean="0">
                <a:solidFill>
                  <a:schemeClr val="tx1"/>
                </a:solidFill>
              </a:rPr>
              <a:t>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bject 3">
            <a:extLst>
              <a:ext uri="{FF2B5EF4-FFF2-40B4-BE49-F238E27FC236}">
                <a16:creationId xmlns:a16="http://schemas.microsoft.com/office/drawing/2014/main" id="{5B17970D-3031-4BC2-A699-13A522A2D0E2}"/>
              </a:ext>
            </a:extLst>
          </p:cNvPr>
          <p:cNvSpPr txBox="1"/>
          <p:nvPr/>
        </p:nvSpPr>
        <p:spPr>
          <a:xfrm>
            <a:off x="834239" y="1445488"/>
            <a:ext cx="6499249" cy="335220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ZA" sz="1600">
                <a:latin typeface="Century Gothic"/>
                <a:ea typeface="MS Mincho"/>
                <a:cs typeface="Arial"/>
              </a:rPr>
              <a:t>Here are a few ways to find and match migrated ECD profiles on </a:t>
            </a:r>
            <a:r>
              <a:rPr lang="en-ZA" sz="1600" err="1">
                <a:latin typeface="Century Gothic"/>
                <a:ea typeface="MS Mincho"/>
                <a:cs typeface="Arial"/>
              </a:rPr>
              <a:t>eCares</a:t>
            </a:r>
            <a:r>
              <a:rPr lang="en-ZA" sz="1600">
                <a:latin typeface="Century Gothic"/>
                <a:ea typeface="MS Mincho"/>
                <a:cs typeface="Arial"/>
              </a:rPr>
              <a:t> to actual ECD principals/owners (the users): </a:t>
            </a:r>
          </a:p>
          <a:p>
            <a:pPr>
              <a:spcAft>
                <a:spcPts val="600"/>
              </a:spcAft>
            </a:pPr>
            <a:endParaRPr lang="en-ZA" sz="1600">
              <a:latin typeface="Century Gothic"/>
              <a:ea typeface="MS Mincho"/>
              <a:cs typeface="Arial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sz="1600">
                <a:latin typeface="Century Gothic"/>
                <a:ea typeface="MS Mincho"/>
                <a:cs typeface="Arial"/>
              </a:rPr>
              <a:t>Review migrated ECD profiles (how to do this is explained on the next slide) and p</a:t>
            </a:r>
            <a:r>
              <a:rPr lang="en-ZA" sz="1600">
                <a:latin typeface="Century Gothic" panose="020B0502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hone the ECDs if you know them. Invite them to come in or even do the linking over the phone.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sz="1600">
                <a:latin typeface="Century Gothic"/>
                <a:ea typeface="MS Mincho"/>
                <a:cs typeface="Arial"/>
              </a:rPr>
              <a:t>Host a “linking” helpdesk at registration or funding clinics.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sz="1600">
                <a:latin typeface="Century Gothic"/>
                <a:ea typeface="MS Mincho"/>
                <a:cs typeface="Arial"/>
              </a:rPr>
              <a:t>Host a “linking” day and invite all ECDs you know that were previously registered (not through Bana Pele) to come to be set up in </a:t>
            </a:r>
            <a:r>
              <a:rPr lang="en-ZA" sz="1600" err="1">
                <a:latin typeface="Century Gothic"/>
                <a:ea typeface="MS Mincho"/>
                <a:cs typeface="Arial"/>
              </a:rPr>
              <a:t>eCares</a:t>
            </a:r>
            <a:r>
              <a:rPr lang="en-ZA" sz="1600">
                <a:latin typeface="Century Gothic"/>
                <a:ea typeface="MS Mincho"/>
                <a:cs typeface="Arial"/>
              </a:rPr>
              <a:t>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sz="1600">
                <a:latin typeface="Century Gothic"/>
                <a:ea typeface="MS Mincho"/>
                <a:cs typeface="Arial"/>
              </a:rPr>
              <a:t>Link users ad hoc when the ECD representatives come into the office to submit documents. </a:t>
            </a:r>
            <a:endParaRPr lang="en-US" sz="1600">
              <a:solidFill>
                <a:schemeClr val="bg1"/>
              </a:solidFill>
              <a:latin typeface="Century Gothic" panose="020B0502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2012DA2-43F4-5D68-DD97-CF245C260D6A}"/>
              </a:ext>
            </a:extLst>
          </p:cNvPr>
          <p:cNvGrpSpPr/>
          <p:nvPr/>
        </p:nvGrpSpPr>
        <p:grpSpPr>
          <a:xfrm>
            <a:off x="7557762" y="1433978"/>
            <a:ext cx="3864864" cy="3090982"/>
            <a:chOff x="7659587" y="1138259"/>
            <a:chExt cx="3879353" cy="387935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656EE42-1584-9369-BD68-76D285D42487}"/>
                </a:ext>
              </a:extLst>
            </p:cNvPr>
            <p:cNvSpPr/>
            <p:nvPr/>
          </p:nvSpPr>
          <p:spPr>
            <a:xfrm>
              <a:off x="7659587" y="1138259"/>
              <a:ext cx="3879353" cy="3879351"/>
            </a:xfrm>
            <a:prstGeom prst="rect">
              <a:avLst/>
            </a:prstGeom>
            <a:solidFill>
              <a:srgbClr val="1F6233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D5B7CD4F-655B-D2B4-6307-C16FD31FAFF0}"/>
                </a:ext>
              </a:extLst>
            </p:cNvPr>
            <p:cNvSpPr txBox="1"/>
            <p:nvPr/>
          </p:nvSpPr>
          <p:spPr>
            <a:xfrm>
              <a:off x="8059768" y="2542842"/>
              <a:ext cx="3078991" cy="2198557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/>
            <a:p>
              <a:pPr algn="ctr" defTabSz="457200">
                <a:spcAft>
                  <a:spcPts val="600"/>
                </a:spcAft>
                <a:defRPr/>
              </a:pPr>
              <a:r>
                <a:rPr lang="en-ZA" b="1" kern="0" spc="-95">
                  <a:solidFill>
                    <a:srgbClr val="FFFFFF"/>
                  </a:solidFill>
                  <a:latin typeface="Century Gothic"/>
                  <a:cs typeface="Calibri"/>
                </a:rPr>
                <a:t>IMPORTANT! </a:t>
              </a:r>
            </a:p>
            <a:p>
              <a:pPr algn="ctr" defTabSz="457200">
                <a:spcAft>
                  <a:spcPts val="600"/>
                </a:spcAft>
                <a:defRPr/>
              </a:pPr>
              <a:r>
                <a:rPr lang="en-ZA" kern="0" spc="-95">
                  <a:solidFill>
                    <a:srgbClr val="FFFFFF"/>
                  </a:solidFill>
                  <a:latin typeface="Century Gothic"/>
                  <a:cs typeface="Calibri"/>
                </a:rPr>
                <a:t>Ask ECDs to bring a copy of their registration certificate, funding SLA/TPA, and ID documents when they come to be linked. </a:t>
              </a:r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AF8F3041-4215-6005-A8B2-3B4DA480D3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239450" y="1384851"/>
              <a:ext cx="719625" cy="81530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8C951E8-07FD-F3FE-3691-3BF79E040B31}"/>
              </a:ext>
            </a:extLst>
          </p:cNvPr>
          <p:cNvSpPr txBox="1"/>
          <p:nvPr/>
        </p:nvSpPr>
        <p:spPr>
          <a:xfrm>
            <a:off x="745748" y="583769"/>
            <a:ext cx="98123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US" sz="3000" b="1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rPr>
              <a:t>FIND AND MATCH: HOW TO START</a:t>
            </a:r>
          </a:p>
        </p:txBody>
      </p:sp>
    </p:spTree>
    <p:extLst>
      <p:ext uri="{BB962C8B-B14F-4D97-AF65-F5344CB8AC3E}">
        <p14:creationId xmlns:p14="http://schemas.microsoft.com/office/powerpoint/2010/main" val="2839071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E0470FDEFE7E48B9C40F84AD98BAF4" ma:contentTypeVersion="16" ma:contentTypeDescription="Create a new document." ma:contentTypeScope="" ma:versionID="adb87ec3f1188ba805c1309f15af3864">
  <xsd:schema xmlns:xsd="http://www.w3.org/2001/XMLSchema" xmlns:xs="http://www.w3.org/2001/XMLSchema" xmlns:p="http://schemas.microsoft.com/office/2006/metadata/properties" xmlns:ns2="c37b2fdc-7ff8-45a1-8eb3-6b281ec7230b" xmlns:ns3="12e150a0-b99e-46e4-abd4-39345e2e7f5b" targetNamespace="http://schemas.microsoft.com/office/2006/metadata/properties" ma:root="true" ma:fieldsID="fada6047986091941bbe391343f1a0f8" ns2:_="" ns3:_="">
    <xsd:import namespace="c37b2fdc-7ff8-45a1-8eb3-6b281ec7230b"/>
    <xsd:import namespace="12e150a0-b99e-46e4-abd4-39345e2e7f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7b2fdc-7ff8-45a1-8eb3-6b281ec723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387dd092-8e27-4329-be5d-69f0b07c95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e150a0-b99e-46e4-abd4-39345e2e7f5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1c7b584-82c8-4f8a-8aad-3f8d0e082982}" ma:internalName="TaxCatchAll" ma:showField="CatchAllData" ma:web="12e150a0-b99e-46e4-abd4-39345e2e7f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e150a0-b99e-46e4-abd4-39345e2e7f5b" xsi:nil="true"/>
    <lcf76f155ced4ddcb4097134ff3c332f xmlns="c37b2fdc-7ff8-45a1-8eb3-6b281ec7230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3FB7B7-BF03-492B-814A-A940B6C04E3D}">
  <ds:schemaRefs>
    <ds:schemaRef ds:uri="12e150a0-b99e-46e4-abd4-39345e2e7f5b"/>
    <ds:schemaRef ds:uri="c37b2fdc-7ff8-45a1-8eb3-6b281ec7230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361FA6E-0BE6-4A80-98C0-3928B60A932D}">
  <ds:schemaRefs>
    <ds:schemaRef ds:uri="12e150a0-b99e-46e4-abd4-39345e2e7f5b"/>
    <ds:schemaRef ds:uri="c37b2fdc-7ff8-45a1-8eb3-6b281ec7230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E0F35D3-40F0-4AAC-8BC2-805E9FD44E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35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24</cp:revision>
  <cp:lastPrinted>2024-08-27T11:11:28Z</cp:lastPrinted>
  <dcterms:created xsi:type="dcterms:W3CDTF">2024-08-27T10:38:18Z</dcterms:created>
  <dcterms:modified xsi:type="dcterms:W3CDTF">2026-07-30T10:55:43Z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0x0101002EE0470FDEFE7E48B9C40F84AD98BAF4</vt:lpwstr>
  </property>
  <property fmtid="{D5CDD505-2E9C-101B-9397-08002B2CF9AE}" pid="3" name="MediaServiceImageTags">
    <vt:lpwstr/>
  </property>
</Properties>
</file>