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comments/comment1.xml" ContentType="application/vnd.openxmlformats-officedocument.presentationml.comments+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comments/comment2.xml" ContentType="application/vnd.openxmlformats-officedocument.presentationml.comments+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comments/comment3.xml" ContentType="application/vnd.openxmlformats-officedocument.presentationml.comments+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comments/comment4.xml" ContentType="application/vnd.openxmlformats-officedocument.presentationml.comments+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comments/comment5.xml" ContentType="application/vnd.openxmlformats-officedocument.presentationml.comments+xml"/>
  <Override PartName="/ppt/notesSlides/notesSlide165.xml" ContentType="application/vnd.openxmlformats-officedocument.presentationml.notesSlide+xml"/>
  <Override PartName="/ppt/comments/comment6.xml" ContentType="application/vnd.openxmlformats-officedocument.presentationml.comments+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comments/comment7.xml" ContentType="application/vnd.openxmlformats-officedocument.presentationml.comments+xml"/>
  <Override PartName="/ppt/notesSlides/notesSlide169.xml" ContentType="application/vnd.openxmlformats-officedocument.presentationml.notesSlide+xml"/>
  <Override PartName="/ppt/comments/comment8.xml" ContentType="application/vnd.openxmlformats-officedocument.presentationml.comments+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comments/comment9.xml" ContentType="application/vnd.openxmlformats-officedocument.presentationml.comments+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comments/comment10.xml" ContentType="application/vnd.openxmlformats-officedocument.presentationml.comments+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comments/comment11.xml" ContentType="application/vnd.openxmlformats-officedocument.presentationml.comments+xml"/>
  <Override PartName="/ppt/notesSlides/notesSlide177.xml" ContentType="application/vnd.openxmlformats-officedocument.presentationml.notesSlide+xml"/>
  <Override PartName="/ppt/comments/comment12.xml" ContentType="application/vnd.openxmlformats-officedocument.presentationml.comments+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comments/comment13.xml" ContentType="application/vnd.openxmlformats-officedocument.presentationml.comments+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01"/>
  </p:notesMasterIdLst>
  <p:sldIdLst>
    <p:sldId id="892" r:id="rId5"/>
    <p:sldId id="3907" r:id="rId6"/>
    <p:sldId id="3833" r:id="rId7"/>
    <p:sldId id="3831" r:id="rId8"/>
    <p:sldId id="3858" r:id="rId9"/>
    <p:sldId id="3862" r:id="rId10"/>
    <p:sldId id="921" r:id="rId11"/>
    <p:sldId id="863" r:id="rId12"/>
    <p:sldId id="3860" r:id="rId13"/>
    <p:sldId id="3826" r:id="rId14"/>
    <p:sldId id="3834" r:id="rId15"/>
    <p:sldId id="3846" r:id="rId16"/>
    <p:sldId id="3863" r:id="rId17"/>
    <p:sldId id="3864" r:id="rId18"/>
    <p:sldId id="312" r:id="rId19"/>
    <p:sldId id="3913" r:id="rId20"/>
    <p:sldId id="3915" r:id="rId21"/>
    <p:sldId id="3916" r:id="rId22"/>
    <p:sldId id="3917" r:id="rId23"/>
    <p:sldId id="3911" r:id="rId24"/>
    <p:sldId id="3934" r:id="rId25"/>
    <p:sldId id="3828" r:id="rId26"/>
    <p:sldId id="313" r:id="rId27"/>
    <p:sldId id="316" r:id="rId28"/>
    <p:sldId id="317" r:id="rId29"/>
    <p:sldId id="3918" r:id="rId30"/>
    <p:sldId id="318" r:id="rId31"/>
    <p:sldId id="319" r:id="rId32"/>
    <p:sldId id="321" r:id="rId33"/>
    <p:sldId id="320" r:id="rId34"/>
    <p:sldId id="322" r:id="rId35"/>
    <p:sldId id="323" r:id="rId36"/>
    <p:sldId id="324" r:id="rId37"/>
    <p:sldId id="325" r:id="rId38"/>
    <p:sldId id="326" r:id="rId39"/>
    <p:sldId id="327" r:id="rId40"/>
    <p:sldId id="328" r:id="rId41"/>
    <p:sldId id="329" r:id="rId42"/>
    <p:sldId id="330" r:id="rId43"/>
    <p:sldId id="331" r:id="rId44"/>
    <p:sldId id="315" r:id="rId45"/>
    <p:sldId id="332" r:id="rId46"/>
    <p:sldId id="333" r:id="rId47"/>
    <p:sldId id="334" r:id="rId48"/>
    <p:sldId id="335" r:id="rId49"/>
    <p:sldId id="336" r:id="rId50"/>
    <p:sldId id="337" r:id="rId51"/>
    <p:sldId id="3865" r:id="rId52"/>
    <p:sldId id="338" r:id="rId53"/>
    <p:sldId id="339" r:id="rId54"/>
    <p:sldId id="3866" r:id="rId55"/>
    <p:sldId id="3861" r:id="rId56"/>
    <p:sldId id="341" r:id="rId57"/>
    <p:sldId id="343" r:id="rId58"/>
    <p:sldId id="344" r:id="rId59"/>
    <p:sldId id="3919" r:id="rId60"/>
    <p:sldId id="345" r:id="rId61"/>
    <p:sldId id="3872" r:id="rId62"/>
    <p:sldId id="3873" r:id="rId63"/>
    <p:sldId id="3874" r:id="rId64"/>
    <p:sldId id="3875" r:id="rId65"/>
    <p:sldId id="3876" r:id="rId66"/>
    <p:sldId id="3877" r:id="rId67"/>
    <p:sldId id="3878" r:id="rId68"/>
    <p:sldId id="3879" r:id="rId69"/>
    <p:sldId id="3880" r:id="rId70"/>
    <p:sldId id="3881" r:id="rId71"/>
    <p:sldId id="3882" r:id="rId72"/>
    <p:sldId id="3883" r:id="rId73"/>
    <p:sldId id="3884" r:id="rId74"/>
    <p:sldId id="3885" r:id="rId75"/>
    <p:sldId id="3886" r:id="rId76"/>
    <p:sldId id="3887" r:id="rId77"/>
    <p:sldId id="356" r:id="rId78"/>
    <p:sldId id="357" r:id="rId79"/>
    <p:sldId id="3890" r:id="rId80"/>
    <p:sldId id="3891" r:id="rId81"/>
    <p:sldId id="3892" r:id="rId82"/>
    <p:sldId id="3893" r:id="rId83"/>
    <p:sldId id="3894" r:id="rId84"/>
    <p:sldId id="363" r:id="rId85"/>
    <p:sldId id="3896" r:id="rId86"/>
    <p:sldId id="3895" r:id="rId87"/>
    <p:sldId id="3897" r:id="rId88"/>
    <p:sldId id="3898" r:id="rId89"/>
    <p:sldId id="365" r:id="rId90"/>
    <p:sldId id="366" r:id="rId91"/>
    <p:sldId id="367" r:id="rId92"/>
    <p:sldId id="368" r:id="rId93"/>
    <p:sldId id="3920" r:id="rId94"/>
    <p:sldId id="369" r:id="rId95"/>
    <p:sldId id="373" r:id="rId96"/>
    <p:sldId id="3908" r:id="rId97"/>
    <p:sldId id="3909" r:id="rId98"/>
    <p:sldId id="374" r:id="rId99"/>
    <p:sldId id="375" r:id="rId100"/>
    <p:sldId id="3899" r:id="rId101"/>
    <p:sldId id="3900" r:id="rId102"/>
    <p:sldId id="3901" r:id="rId103"/>
    <p:sldId id="3902" r:id="rId104"/>
    <p:sldId id="3903" r:id="rId105"/>
    <p:sldId id="381" r:id="rId106"/>
    <p:sldId id="382" r:id="rId107"/>
    <p:sldId id="383" r:id="rId108"/>
    <p:sldId id="384" r:id="rId109"/>
    <p:sldId id="3927" r:id="rId110"/>
    <p:sldId id="370" r:id="rId111"/>
    <p:sldId id="386" r:id="rId112"/>
    <p:sldId id="3904" r:id="rId113"/>
    <p:sldId id="372" r:id="rId114"/>
    <p:sldId id="387" r:id="rId115"/>
    <p:sldId id="388" r:id="rId116"/>
    <p:sldId id="393" r:id="rId117"/>
    <p:sldId id="3849" r:id="rId118"/>
    <p:sldId id="394" r:id="rId119"/>
    <p:sldId id="395" r:id="rId120"/>
    <p:sldId id="396" r:id="rId121"/>
    <p:sldId id="3905" r:id="rId122"/>
    <p:sldId id="398" r:id="rId123"/>
    <p:sldId id="399" r:id="rId124"/>
    <p:sldId id="3921" r:id="rId125"/>
    <p:sldId id="3922" r:id="rId126"/>
    <p:sldId id="3923" r:id="rId127"/>
    <p:sldId id="3924" r:id="rId128"/>
    <p:sldId id="3925" r:id="rId129"/>
    <p:sldId id="3926" r:id="rId130"/>
    <p:sldId id="3928" r:id="rId131"/>
    <p:sldId id="3929" r:id="rId132"/>
    <p:sldId id="3930" r:id="rId133"/>
    <p:sldId id="400" r:id="rId134"/>
    <p:sldId id="3933" r:id="rId135"/>
    <p:sldId id="3912" r:id="rId136"/>
    <p:sldId id="3938" r:id="rId137"/>
    <p:sldId id="3939" r:id="rId138"/>
    <p:sldId id="404" r:id="rId139"/>
    <p:sldId id="3910" r:id="rId140"/>
    <p:sldId id="401" r:id="rId141"/>
    <p:sldId id="402" r:id="rId142"/>
    <p:sldId id="259" r:id="rId143"/>
    <p:sldId id="260" r:id="rId144"/>
    <p:sldId id="407" r:id="rId145"/>
    <p:sldId id="262" r:id="rId146"/>
    <p:sldId id="263" r:id="rId147"/>
    <p:sldId id="264" r:id="rId148"/>
    <p:sldId id="265" r:id="rId149"/>
    <p:sldId id="266" r:id="rId150"/>
    <p:sldId id="267" r:id="rId151"/>
    <p:sldId id="268" r:id="rId152"/>
    <p:sldId id="269" r:id="rId153"/>
    <p:sldId id="270" r:id="rId154"/>
    <p:sldId id="271" r:id="rId155"/>
    <p:sldId id="272" r:id="rId156"/>
    <p:sldId id="273" r:id="rId157"/>
    <p:sldId id="274" r:id="rId158"/>
    <p:sldId id="275" r:id="rId159"/>
    <p:sldId id="276" r:id="rId160"/>
    <p:sldId id="277" r:id="rId161"/>
    <p:sldId id="278" r:id="rId162"/>
    <p:sldId id="279" r:id="rId163"/>
    <p:sldId id="280" r:id="rId164"/>
    <p:sldId id="281" r:id="rId165"/>
    <p:sldId id="282" r:id="rId166"/>
    <p:sldId id="283" r:id="rId167"/>
    <p:sldId id="284" r:id="rId168"/>
    <p:sldId id="285" r:id="rId169"/>
    <p:sldId id="286" r:id="rId170"/>
    <p:sldId id="287" r:id="rId171"/>
    <p:sldId id="288" r:id="rId172"/>
    <p:sldId id="289" r:id="rId173"/>
    <p:sldId id="290" r:id="rId174"/>
    <p:sldId id="291" r:id="rId175"/>
    <p:sldId id="292" r:id="rId176"/>
    <p:sldId id="3854" r:id="rId177"/>
    <p:sldId id="293" r:id="rId178"/>
    <p:sldId id="294" r:id="rId179"/>
    <p:sldId id="295" r:id="rId180"/>
    <p:sldId id="296" r:id="rId181"/>
    <p:sldId id="297" r:id="rId182"/>
    <p:sldId id="298" r:id="rId183"/>
    <p:sldId id="299" r:id="rId184"/>
    <p:sldId id="300" r:id="rId185"/>
    <p:sldId id="389" r:id="rId186"/>
    <p:sldId id="390" r:id="rId187"/>
    <p:sldId id="391" r:id="rId188"/>
    <p:sldId id="392" r:id="rId189"/>
    <p:sldId id="301" r:id="rId190"/>
    <p:sldId id="302" r:id="rId191"/>
    <p:sldId id="303" r:id="rId192"/>
    <p:sldId id="304" r:id="rId193"/>
    <p:sldId id="305" r:id="rId194"/>
    <p:sldId id="306" r:id="rId195"/>
    <p:sldId id="307" r:id="rId196"/>
    <p:sldId id="308" r:id="rId197"/>
    <p:sldId id="309" r:id="rId198"/>
    <p:sldId id="310" r:id="rId199"/>
    <p:sldId id="311" r:id="rId200"/>
  </p:sldIdLst>
  <p:sldSz cx="12192000" cy="6858000"/>
  <p:notesSz cx="6797675" cy="9929813"/>
  <p:embeddedFontLst>
    <p:embeddedFont>
      <p:font typeface="Roboto" panose="02000000000000000000" pitchFamily="2" charset="0"/>
      <p:regular r:id="rId202"/>
      <p:bold r:id="rId203"/>
      <p:italic r:id="rId204"/>
      <p:boldItalic r:id="rId20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212" roundtripDataSignature="AMtx7mh6vDgGGPNYUvAZ58TTkGgVJtSbn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hindile Vukeya" initials="" lastIdx="5" clrIdx="0"/>
  <p:cmAuthor id="1" name="Sharief Patel" initials="" lastIdx="2" clrIdx="1"/>
  <p:cmAuthor id="2" name="Azia Bhayat" initials="AB" lastIdx="85" clrIdx="2">
    <p:extLst>
      <p:ext uri="{19B8F6BF-5375-455C-9EA6-DF929625EA0E}">
        <p15:presenceInfo xmlns:p15="http://schemas.microsoft.com/office/powerpoint/2012/main" userId="S::Azia@datainnovators.co::e14141e6-0d13-4b5f-8d9d-b1fc2f72a36b" providerId="AD"/>
      </p:ext>
    </p:extLst>
  </p:cmAuthor>
  <p:cmAuthor id="3" name="Cate Carrol" initials="CC" lastIdx="3" clrIdx="3">
    <p:extLst>
      <p:ext uri="{19B8F6BF-5375-455C-9EA6-DF929625EA0E}">
        <p15:presenceInfo xmlns:p15="http://schemas.microsoft.com/office/powerpoint/2012/main" userId="S::cate@ilifalabantwana.co.za::c09423e9-3b29-4c21-ac42-39e57e0b18d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7F0C"/>
    <a:srgbClr val="E6828E"/>
    <a:srgbClr val="86EC86"/>
    <a:srgbClr val="979797"/>
    <a:srgbClr val="7D7D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4AEB47-EB5F-42DB-AF56-08F78B1062C1}" v="14" dt="2026-05-26T06:54:08.7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font" Target="fonts/font4.fntdata"/><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16" Type="http://schemas.openxmlformats.org/officeDocument/2006/relationships/theme" Target="theme/theme1.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217" Type="http://schemas.openxmlformats.org/officeDocument/2006/relationships/tableStyles" Target="tableStyles.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slide" Target="slides/slide189.xml"/><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18" Type="http://schemas.microsoft.com/office/2015/10/relationships/revisionInfo" Target="revisionInfo.xml"/><Relationship Id="rId24" Type="http://schemas.openxmlformats.org/officeDocument/2006/relationships/slide" Target="slides/slide20.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31" Type="http://schemas.openxmlformats.org/officeDocument/2006/relationships/slide" Target="slides/slide127.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199" Type="http://schemas.openxmlformats.org/officeDocument/2006/relationships/slide" Target="slides/slide195.xml"/><Relationship Id="rId203" Type="http://schemas.openxmlformats.org/officeDocument/2006/relationships/font" Target="fonts/font2.fntdata"/><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189" Type="http://schemas.openxmlformats.org/officeDocument/2006/relationships/slide" Target="slides/slide185.xml"/><Relationship Id="rId3" Type="http://schemas.openxmlformats.org/officeDocument/2006/relationships/customXml" Target="../customXml/item3.xml"/><Relationship Id="rId214" Type="http://schemas.openxmlformats.org/officeDocument/2006/relationships/presProps" Target="presProps.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5" Type="http://schemas.openxmlformats.org/officeDocument/2006/relationships/slide" Target="slides/slide191.xml"/><Relationship Id="rId190" Type="http://schemas.openxmlformats.org/officeDocument/2006/relationships/slide" Target="slides/slide186.xml"/><Relationship Id="rId204" Type="http://schemas.openxmlformats.org/officeDocument/2006/relationships/font" Target="fonts/font3.fntdata"/><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15" Type="http://schemas.openxmlformats.org/officeDocument/2006/relationships/viewProps" Target="viewProps.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notesMaster" Target="notesMasters/notesMaster1.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12" Type="http://customschemas.google.com/relationships/presentationmetadata" Target="metadata"/><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202" Type="http://schemas.openxmlformats.org/officeDocument/2006/relationships/font" Target="fonts/font1.fntdata"/><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 Id="rId213" Type="http://schemas.openxmlformats.org/officeDocument/2006/relationships/commentAuthors" Target="commentAuthors.xml"/><Relationship Id="rId2" Type="http://schemas.openxmlformats.org/officeDocument/2006/relationships/customXml" Target="../customXml/item2.xml"/><Relationship Id="rId29" Type="http://schemas.openxmlformats.org/officeDocument/2006/relationships/slide" Target="slides/slide25.xml"/><Relationship Id="rId40" Type="http://schemas.openxmlformats.org/officeDocument/2006/relationships/slide" Target="slides/slide36.xml"/><Relationship Id="rId115" Type="http://schemas.openxmlformats.org/officeDocument/2006/relationships/slide" Target="slides/slide111.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4-09-01T10:59:57.554" idx="57">
    <p:pos x="114" y="79"/>
    <p:text>Edited</p:text>
    <p:extLst>
      <p:ext uri="{C676402C-5697-4E1C-873F-D02D1690AC5C}">
        <p15:threadingInfo xmlns:p15="http://schemas.microsoft.com/office/powerpoint/2012/main" timeZoneBias="-120"/>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0" dt="2024-08-22T13:16:22.877" idx="4">
    <p:pos x="-2" y="12"/>
    <p:text>@spatel@mezzanineware.com. the applicant is able to see the admin notes
_Reassigned to spatel@mezzanineware.com_</p:text>
    <p:extLst>
      <p:ext uri="{C676402C-5697-4E1C-873F-D02D1690AC5C}">
        <p15:threadingInfo xmlns:p15="http://schemas.microsoft.com/office/powerpoint/2012/main" timeZoneBias="0"/>
      </p:ext>
    </p:extLst>
  </p:cm>
  <p:cm authorId="1" dt="2024-08-22T10:09:27.123" idx="2">
    <p:pos x="-2" y="12"/>
    <p:text>@pvukeya@mezzanineware.com : the applicant can only see CORRECTIONS (previously decline notes) and not ADMIN notes (these are for PED users only)</p:text>
    <p:extLst>
      <p:ext uri="{C676402C-5697-4E1C-873F-D02D1690AC5C}">
        <p15:threadingInfo xmlns:p15="http://schemas.microsoft.com/office/powerpoint/2012/main" timeZoneBias="0">
          <p15:parentCm authorId="0" idx="4"/>
        </p15:threadingInfo>
      </p:ext>
    </p:extLst>
  </p:cm>
  <p:cm authorId="0" dt="2024-08-22T13:16:22.877" idx="5">
    <p:pos x="-2" y="12"/>
    <p:text>this screenshot included review of admin notes. this is a applicant's view @spatel@mezzanineware.com</p:text>
    <p:extLst>
      <p:ext uri="{C676402C-5697-4E1C-873F-D02D1690AC5C}">
        <p15:threadingInfo xmlns:p15="http://schemas.microsoft.com/office/powerpoint/2012/main" timeZoneBias="0">
          <p15:parentCm authorId="0" idx="4"/>
        </p15:threadingInfo>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2" dt="2024-09-01T01:25:35.546" idx="16">
    <p:pos x="237" y="266"/>
    <p:text>Updated</p:text>
    <p:extLst>
      <p:ext uri="{C676402C-5697-4E1C-873F-D02D1690AC5C}">
        <p15:threadingInfo xmlns:p15="http://schemas.microsoft.com/office/powerpoint/2012/main" timeZoneBias="-120"/>
      </p:ext>
    </p:extLst>
  </p:cm>
</p:cmLst>
</file>

<file path=ppt/comments/comment12.xml><?xml version="1.0" encoding="utf-8"?>
<p:cmLst xmlns:a="http://schemas.openxmlformats.org/drawingml/2006/main" xmlns:r="http://schemas.openxmlformats.org/officeDocument/2006/relationships" xmlns:p="http://schemas.openxmlformats.org/presentationml/2006/main">
  <p:cm authorId="2" dt="2024-09-01T11:06:51.651" idx="61">
    <p:pos x="10" y="10"/>
    <p:text>Format</p:text>
    <p:extLst>
      <p:ext uri="{C676402C-5697-4E1C-873F-D02D1690AC5C}">
        <p15:threadingInfo xmlns:p15="http://schemas.microsoft.com/office/powerpoint/2012/main" timeZoneBias="-120"/>
      </p:ext>
    </p:extLst>
  </p:cm>
</p:cmLst>
</file>

<file path=ppt/comments/comment13.xml><?xml version="1.0" encoding="utf-8"?>
<p:cmLst xmlns:a="http://schemas.openxmlformats.org/drawingml/2006/main" xmlns:r="http://schemas.openxmlformats.org/officeDocument/2006/relationships" xmlns:p="http://schemas.openxmlformats.org/presentationml/2006/main">
  <p:cm authorId="2" dt="2024-09-01T11:07:19.241" idx="62">
    <p:pos x="10" y="10"/>
    <p:text>Amended</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4-09-01T11:03:58.067" idx="59">
    <p:pos x="10" y="10"/>
    <p:text>Format</p:text>
    <p:extLst>
      <p:ext uri="{C676402C-5697-4E1C-873F-D02D1690AC5C}">
        <p15:threadingInfo xmlns:p15="http://schemas.microsoft.com/office/powerpoint/2012/main" timeZoneBias="-1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2" dt="2024-09-01T02:08:49.568" idx="24">
    <p:pos x="5828" y="109"/>
    <p:text>Format</p:text>
    <p:extLst>
      <p:ext uri="{C676402C-5697-4E1C-873F-D02D1690AC5C}">
        <p15:threadingInfo xmlns:p15="http://schemas.microsoft.com/office/powerpoint/2012/main" timeZoneBias="-12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2" dt="2024-09-01T02:10:12.702" idx="28">
    <p:pos x="5479" y="108"/>
    <p:text>Corrected heading format</p:text>
    <p:extLst>
      <p:ext uri="{C676402C-5697-4E1C-873F-D02D1690AC5C}">
        <p15:threadingInfo xmlns:p15="http://schemas.microsoft.com/office/powerpoint/2012/main" timeZoneBias="-12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2" dt="2024-09-01T02:10:44.457" idx="29">
    <p:pos x="1270" y="384"/>
    <p:text>Corrected heading format</p:text>
    <p:extLst>
      <p:ext uri="{C676402C-5697-4E1C-873F-D02D1690AC5C}">
        <p15:threadingInfo xmlns:p15="http://schemas.microsoft.com/office/powerpoint/2012/main" timeZoneBias="-12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2" dt="2024-09-01T11:05:30.674" idx="60">
    <p:pos x="7008" y="354"/>
    <p:text>Format</p:text>
    <p:extLst>
      <p:ext uri="{C676402C-5697-4E1C-873F-D02D1690AC5C}">
        <p15:threadingInfo xmlns:p15="http://schemas.microsoft.com/office/powerpoint/2012/main" timeZoneBias="-12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0" dt="2024-08-21T14:43:34.419" idx="1">
    <p:pos x="5730" y="1871"/>
    <p:text>UPDATE SCREENSHOT</p:text>
    <p:extLst>
      <p:ext uri="{C676402C-5697-4E1C-873F-D02D1690AC5C}">
        <p15:threadingInfo xmlns:p15="http://schemas.microsoft.com/office/powerpoint/2012/main" timeZoneBias="0"/>
      </p:ext>
      <p: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commentPostId="AAABUWmT-ik"/>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2" dt="2024-09-01T02:11:24.360" idx="30">
    <p:pos x="6653" y="223"/>
    <p:text>Corrected heading format</p:text>
    <p:extLst>
      <p:ext uri="{C676402C-5697-4E1C-873F-D02D1690AC5C}">
        <p15:threadingInfo xmlns:p15="http://schemas.microsoft.com/office/powerpoint/2012/main" timeZoneBias="-120"/>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2" dt="2024-09-01T00:58:23.603" idx="13">
    <p:pos x="10" y="10"/>
    <p:text>Moved slides 53-56 here</p:text>
    <p:extLst>
      <p:ext uri="{C676402C-5697-4E1C-873F-D02D1690AC5C}">
        <p15:threadingInfo xmlns:p15="http://schemas.microsoft.com/office/powerpoint/2012/main" timeZoneBias="-120"/>
      </p:ext>
    </p:extLst>
  </p:cm>
  <p:cm authorId="2" dt="2024-09-01T21:10:27.131" idx="69">
    <p:pos x="146" y="146"/>
    <p:text>Updated slide content</p:text>
    <p:extLst>
      <p:ext uri="{C676402C-5697-4E1C-873F-D02D1690AC5C}">
        <p15:threadingInfo xmlns:p15="http://schemas.microsoft.com/office/powerpoint/2012/main" timeZoneBias="-12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D0FE53-DA05-4AF8-B46F-640BE8B567FF}"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en-GB"/>
        </a:p>
      </dgm:t>
    </dgm:pt>
    <dgm:pt modelId="{99E91C81-E2D7-4F81-A6E9-9A37EB37EBDB}">
      <dgm:prSet phldrT="[Text]" custT="1"/>
      <dgm:spPr/>
      <dgm:t>
        <a:bodyPr/>
        <a:lstStyle/>
        <a:p>
          <a:r>
            <a:rPr lang="en-GB" sz="1800">
              <a:latin typeface="Avenir"/>
            </a:rPr>
            <a:t>STAGE 1</a:t>
          </a:r>
        </a:p>
        <a:p>
          <a:endParaRPr lang="en-GB" sz="1800">
            <a:latin typeface="Avenir"/>
          </a:endParaRPr>
        </a:p>
      </dgm:t>
    </dgm:pt>
    <dgm:pt modelId="{6F693A55-1FFC-4A4B-A444-0A638EED5BC3}" type="parTrans" cxnId="{8A2B582A-C19C-400D-B10F-30B7879140B6}">
      <dgm:prSet/>
      <dgm:spPr/>
      <dgm:t>
        <a:bodyPr/>
        <a:lstStyle/>
        <a:p>
          <a:endParaRPr lang="en-GB"/>
        </a:p>
      </dgm:t>
    </dgm:pt>
    <dgm:pt modelId="{0D680793-3192-4967-B08F-23990F06E7B4}" type="sibTrans" cxnId="{8A2B582A-C19C-400D-B10F-30B7879140B6}">
      <dgm:prSet/>
      <dgm:spPr/>
      <dgm:t>
        <a:bodyPr/>
        <a:lstStyle/>
        <a:p>
          <a:endParaRPr lang="en-GB"/>
        </a:p>
      </dgm:t>
    </dgm:pt>
    <dgm:pt modelId="{8BA83214-0DC1-48F3-80D3-C87F49B726A4}">
      <dgm:prSet phldrT="[Text]" custT="1"/>
      <dgm:spPr/>
      <dgm:t>
        <a:bodyPr/>
        <a:lstStyle/>
        <a:p>
          <a:r>
            <a:rPr lang="en-GB" sz="1800">
              <a:latin typeface="Avenir"/>
            </a:rPr>
            <a:t>Initial conditional registration</a:t>
          </a:r>
        </a:p>
      </dgm:t>
    </dgm:pt>
    <dgm:pt modelId="{E47A9BD0-62FE-451C-B0BB-61B907CA6415}" type="parTrans" cxnId="{A02359CF-AC52-4133-9B50-5C566BA2E629}">
      <dgm:prSet/>
      <dgm:spPr/>
      <dgm:t>
        <a:bodyPr/>
        <a:lstStyle/>
        <a:p>
          <a:endParaRPr lang="en-GB"/>
        </a:p>
      </dgm:t>
    </dgm:pt>
    <dgm:pt modelId="{F6A65CC0-DF59-4998-98A8-CCE18F4823A9}" type="sibTrans" cxnId="{A02359CF-AC52-4133-9B50-5C566BA2E629}">
      <dgm:prSet/>
      <dgm:spPr/>
      <dgm:t>
        <a:bodyPr/>
        <a:lstStyle/>
        <a:p>
          <a:endParaRPr lang="en-GB"/>
        </a:p>
      </dgm:t>
    </dgm:pt>
    <dgm:pt modelId="{FAE04CAC-6452-4F59-A0B9-451864264459}">
      <dgm:prSet phldrT="[Text]" custT="1"/>
      <dgm:spPr/>
      <dgm:t>
        <a:bodyPr/>
        <a:lstStyle/>
        <a:p>
          <a:r>
            <a:rPr lang="en-GB" sz="1800">
              <a:latin typeface="Avenir"/>
            </a:rPr>
            <a:t>STAGE 2</a:t>
          </a:r>
        </a:p>
        <a:p>
          <a:endParaRPr lang="en-GB" sz="1800">
            <a:latin typeface="Avenir"/>
          </a:endParaRPr>
        </a:p>
      </dgm:t>
    </dgm:pt>
    <dgm:pt modelId="{D0E694D0-E060-45CF-B0E3-4A0B68A41D6F}" type="parTrans" cxnId="{1615BCD9-4AE8-47E1-BE12-4A47FFC40F6F}">
      <dgm:prSet/>
      <dgm:spPr/>
      <dgm:t>
        <a:bodyPr/>
        <a:lstStyle/>
        <a:p>
          <a:endParaRPr lang="en-GB"/>
        </a:p>
      </dgm:t>
    </dgm:pt>
    <dgm:pt modelId="{D528F4AD-67CB-4C19-B52E-130A583895EC}" type="sibTrans" cxnId="{1615BCD9-4AE8-47E1-BE12-4A47FFC40F6F}">
      <dgm:prSet/>
      <dgm:spPr/>
      <dgm:t>
        <a:bodyPr/>
        <a:lstStyle/>
        <a:p>
          <a:endParaRPr lang="en-GB"/>
        </a:p>
      </dgm:t>
    </dgm:pt>
    <dgm:pt modelId="{8791D4E7-A542-402D-A667-D166AFAEB505}">
      <dgm:prSet phldrT="[Text]" custT="1"/>
      <dgm:spPr/>
      <dgm:t>
        <a:bodyPr/>
        <a:lstStyle/>
        <a:p>
          <a:r>
            <a:rPr lang="en-GB" sz="1800">
              <a:latin typeface="Avenir"/>
            </a:rPr>
            <a:t>Support for compliance and site visits</a:t>
          </a:r>
        </a:p>
      </dgm:t>
    </dgm:pt>
    <dgm:pt modelId="{62719CC3-F828-4197-AB9A-544DD27DBD64}" type="parTrans" cxnId="{E7D9181F-FEB5-4EC5-83B9-EC80A83B174D}">
      <dgm:prSet/>
      <dgm:spPr/>
      <dgm:t>
        <a:bodyPr/>
        <a:lstStyle/>
        <a:p>
          <a:endParaRPr lang="en-GB"/>
        </a:p>
      </dgm:t>
    </dgm:pt>
    <dgm:pt modelId="{596DD568-E313-4545-BFED-C1EA91DD8AB6}" type="sibTrans" cxnId="{E7D9181F-FEB5-4EC5-83B9-EC80A83B174D}">
      <dgm:prSet/>
      <dgm:spPr/>
      <dgm:t>
        <a:bodyPr/>
        <a:lstStyle/>
        <a:p>
          <a:endParaRPr lang="en-GB"/>
        </a:p>
      </dgm:t>
    </dgm:pt>
    <dgm:pt modelId="{C6A9F61F-1C4B-4B6A-8951-93C26105A74F}">
      <dgm:prSet phldrT="[Text]" custT="1"/>
      <dgm:spPr/>
      <dgm:t>
        <a:bodyPr/>
        <a:lstStyle/>
        <a:p>
          <a:r>
            <a:rPr lang="en-GB" sz="1800">
              <a:latin typeface="Avenir"/>
            </a:rPr>
            <a:t>STAGE 3</a:t>
          </a:r>
        </a:p>
        <a:p>
          <a:endParaRPr lang="en-GB" sz="1800">
            <a:latin typeface="Avenir"/>
          </a:endParaRPr>
        </a:p>
      </dgm:t>
    </dgm:pt>
    <dgm:pt modelId="{578DD0B9-5212-4E1B-9410-92FF20BD1DEF}" type="parTrans" cxnId="{0D51CC4C-D674-404F-9244-F538C26C068F}">
      <dgm:prSet/>
      <dgm:spPr/>
      <dgm:t>
        <a:bodyPr/>
        <a:lstStyle/>
        <a:p>
          <a:endParaRPr lang="en-GB"/>
        </a:p>
      </dgm:t>
    </dgm:pt>
    <dgm:pt modelId="{5DF64872-9F74-47FB-84D7-29504D8C3D20}" type="sibTrans" cxnId="{0D51CC4C-D674-404F-9244-F538C26C068F}">
      <dgm:prSet/>
      <dgm:spPr/>
      <dgm:t>
        <a:bodyPr/>
        <a:lstStyle/>
        <a:p>
          <a:endParaRPr lang="en-GB"/>
        </a:p>
      </dgm:t>
    </dgm:pt>
    <dgm:pt modelId="{9EDCC76C-2634-4D16-B84A-50BA61BDBC89}">
      <dgm:prSet phldrT="[Text]" custT="1"/>
      <dgm:spPr/>
      <dgm:t>
        <a:bodyPr/>
        <a:lstStyle/>
        <a:p>
          <a:r>
            <a:rPr lang="en-GB" sz="1800">
              <a:latin typeface="Avenir"/>
            </a:rPr>
            <a:t>Review and determination</a:t>
          </a:r>
        </a:p>
      </dgm:t>
    </dgm:pt>
    <dgm:pt modelId="{68EE7D49-64A7-48FB-AAEB-94CF55B60919}" type="parTrans" cxnId="{4DA4C074-B4E9-459F-B654-4C39CC8538D0}">
      <dgm:prSet/>
      <dgm:spPr/>
      <dgm:t>
        <a:bodyPr/>
        <a:lstStyle/>
        <a:p>
          <a:endParaRPr lang="en-GB"/>
        </a:p>
      </dgm:t>
    </dgm:pt>
    <dgm:pt modelId="{F65A5227-D9DC-49B9-B5F6-610CD5011B6A}" type="sibTrans" cxnId="{4DA4C074-B4E9-459F-B654-4C39CC8538D0}">
      <dgm:prSet/>
      <dgm:spPr/>
      <dgm:t>
        <a:bodyPr/>
        <a:lstStyle/>
        <a:p>
          <a:endParaRPr lang="en-GB"/>
        </a:p>
      </dgm:t>
    </dgm:pt>
    <dgm:pt modelId="{08DED719-B0CE-43AF-B457-511E9EBFF8B3}" type="pres">
      <dgm:prSet presAssocID="{5FD0FE53-DA05-4AF8-B46F-640BE8B567FF}" presName="theList" presStyleCnt="0">
        <dgm:presLayoutVars>
          <dgm:dir/>
          <dgm:animLvl val="lvl"/>
          <dgm:resizeHandles val="exact"/>
        </dgm:presLayoutVars>
      </dgm:prSet>
      <dgm:spPr/>
    </dgm:pt>
    <dgm:pt modelId="{376C2E7E-8395-41B9-9AA3-B98E6C0568AC}" type="pres">
      <dgm:prSet presAssocID="{99E91C81-E2D7-4F81-A6E9-9A37EB37EBDB}" presName="compNode" presStyleCnt="0"/>
      <dgm:spPr/>
    </dgm:pt>
    <dgm:pt modelId="{3F711224-0380-4192-9346-138EE2082C58}" type="pres">
      <dgm:prSet presAssocID="{99E91C81-E2D7-4F81-A6E9-9A37EB37EBDB}" presName="noGeometry" presStyleCnt="0"/>
      <dgm:spPr/>
    </dgm:pt>
    <dgm:pt modelId="{623F4B60-15A7-447E-A3F4-8CE057920AAB}" type="pres">
      <dgm:prSet presAssocID="{99E91C81-E2D7-4F81-A6E9-9A37EB37EBDB}" presName="childTextVisible" presStyleLbl="bgAccFollowNode1" presStyleIdx="0" presStyleCnt="3">
        <dgm:presLayoutVars>
          <dgm:bulletEnabled val="1"/>
        </dgm:presLayoutVars>
      </dgm:prSet>
      <dgm:spPr/>
    </dgm:pt>
    <dgm:pt modelId="{69993551-E160-45A4-AEDE-72CC931E2889}" type="pres">
      <dgm:prSet presAssocID="{99E91C81-E2D7-4F81-A6E9-9A37EB37EBDB}" presName="childTextHidden" presStyleLbl="bgAccFollowNode1" presStyleIdx="0" presStyleCnt="3"/>
      <dgm:spPr/>
    </dgm:pt>
    <dgm:pt modelId="{7D580BCC-A9AD-4A72-B0C1-A3867F0C7E9E}" type="pres">
      <dgm:prSet presAssocID="{99E91C81-E2D7-4F81-A6E9-9A37EB37EBDB}" presName="parentText" presStyleLbl="node1" presStyleIdx="0" presStyleCnt="3" custLinFactNeighborY="-6921">
        <dgm:presLayoutVars>
          <dgm:chMax val="1"/>
          <dgm:bulletEnabled val="1"/>
        </dgm:presLayoutVars>
      </dgm:prSet>
      <dgm:spPr/>
    </dgm:pt>
    <dgm:pt modelId="{7BEC8C4E-22A5-4B56-B12E-6187816749DF}" type="pres">
      <dgm:prSet presAssocID="{99E91C81-E2D7-4F81-A6E9-9A37EB37EBDB}" presName="aSpace" presStyleCnt="0"/>
      <dgm:spPr/>
    </dgm:pt>
    <dgm:pt modelId="{9453753A-A1E6-4583-B93A-5DE76B880F0C}" type="pres">
      <dgm:prSet presAssocID="{FAE04CAC-6452-4F59-A0B9-451864264459}" presName="compNode" presStyleCnt="0"/>
      <dgm:spPr/>
    </dgm:pt>
    <dgm:pt modelId="{FF76B083-B17C-4097-89EC-E9E2B22F6367}" type="pres">
      <dgm:prSet presAssocID="{FAE04CAC-6452-4F59-A0B9-451864264459}" presName="noGeometry" presStyleCnt="0"/>
      <dgm:spPr/>
    </dgm:pt>
    <dgm:pt modelId="{4B7279DA-9331-4FC2-941C-CE8590E4A522}" type="pres">
      <dgm:prSet presAssocID="{FAE04CAC-6452-4F59-A0B9-451864264459}" presName="childTextVisible" presStyleLbl="bgAccFollowNode1" presStyleIdx="1" presStyleCnt="3">
        <dgm:presLayoutVars>
          <dgm:bulletEnabled val="1"/>
        </dgm:presLayoutVars>
      </dgm:prSet>
      <dgm:spPr/>
    </dgm:pt>
    <dgm:pt modelId="{DA395210-0E54-40C3-AB97-782DE3E0D00F}" type="pres">
      <dgm:prSet presAssocID="{FAE04CAC-6452-4F59-A0B9-451864264459}" presName="childTextHidden" presStyleLbl="bgAccFollowNode1" presStyleIdx="1" presStyleCnt="3"/>
      <dgm:spPr/>
    </dgm:pt>
    <dgm:pt modelId="{E673DE70-8664-4289-81B7-46D1E646E742}" type="pres">
      <dgm:prSet presAssocID="{FAE04CAC-6452-4F59-A0B9-451864264459}" presName="parentText" presStyleLbl="node1" presStyleIdx="1" presStyleCnt="3" custLinFactNeighborY="-6921">
        <dgm:presLayoutVars>
          <dgm:chMax val="1"/>
          <dgm:bulletEnabled val="1"/>
        </dgm:presLayoutVars>
      </dgm:prSet>
      <dgm:spPr/>
    </dgm:pt>
    <dgm:pt modelId="{181F6CCE-E9C0-4760-BB19-E15FEAFAF91E}" type="pres">
      <dgm:prSet presAssocID="{FAE04CAC-6452-4F59-A0B9-451864264459}" presName="aSpace" presStyleCnt="0"/>
      <dgm:spPr/>
    </dgm:pt>
    <dgm:pt modelId="{B624EDD9-01E5-4D08-84A7-647BBBB748C8}" type="pres">
      <dgm:prSet presAssocID="{C6A9F61F-1C4B-4B6A-8951-93C26105A74F}" presName="compNode" presStyleCnt="0"/>
      <dgm:spPr/>
    </dgm:pt>
    <dgm:pt modelId="{6489C701-0499-4A2C-978F-44FC62E5F523}" type="pres">
      <dgm:prSet presAssocID="{C6A9F61F-1C4B-4B6A-8951-93C26105A74F}" presName="noGeometry" presStyleCnt="0"/>
      <dgm:spPr/>
    </dgm:pt>
    <dgm:pt modelId="{DF90C779-5B71-4694-8DA9-EF23C52F57BA}" type="pres">
      <dgm:prSet presAssocID="{C6A9F61F-1C4B-4B6A-8951-93C26105A74F}" presName="childTextVisible" presStyleLbl="bgAccFollowNode1" presStyleIdx="2" presStyleCnt="3">
        <dgm:presLayoutVars>
          <dgm:bulletEnabled val="1"/>
        </dgm:presLayoutVars>
      </dgm:prSet>
      <dgm:spPr/>
    </dgm:pt>
    <dgm:pt modelId="{0DF907D7-69CE-431C-8BDD-680984ADB7C7}" type="pres">
      <dgm:prSet presAssocID="{C6A9F61F-1C4B-4B6A-8951-93C26105A74F}" presName="childTextHidden" presStyleLbl="bgAccFollowNode1" presStyleIdx="2" presStyleCnt="3"/>
      <dgm:spPr/>
    </dgm:pt>
    <dgm:pt modelId="{2C9D2831-C9FE-4257-8E67-10CD0C572DB7}" type="pres">
      <dgm:prSet presAssocID="{C6A9F61F-1C4B-4B6A-8951-93C26105A74F}" presName="parentText" presStyleLbl="node1" presStyleIdx="2" presStyleCnt="3" custLinFactNeighborY="-6921">
        <dgm:presLayoutVars>
          <dgm:chMax val="1"/>
          <dgm:bulletEnabled val="1"/>
        </dgm:presLayoutVars>
      </dgm:prSet>
      <dgm:spPr/>
    </dgm:pt>
  </dgm:ptLst>
  <dgm:cxnLst>
    <dgm:cxn modelId="{BD69B313-6B44-4EE0-8DBF-9885482B3AD3}" type="presOf" srcId="{9EDCC76C-2634-4D16-B84A-50BA61BDBC89}" destId="{0DF907D7-69CE-431C-8BDD-680984ADB7C7}" srcOrd="1" destOrd="0" presId="urn:microsoft.com/office/officeart/2005/8/layout/hProcess6"/>
    <dgm:cxn modelId="{E7D9181F-FEB5-4EC5-83B9-EC80A83B174D}" srcId="{FAE04CAC-6452-4F59-A0B9-451864264459}" destId="{8791D4E7-A542-402D-A667-D166AFAEB505}" srcOrd="0" destOrd="0" parTransId="{62719CC3-F828-4197-AB9A-544DD27DBD64}" sibTransId="{596DD568-E313-4545-BFED-C1EA91DD8AB6}"/>
    <dgm:cxn modelId="{8A2B582A-C19C-400D-B10F-30B7879140B6}" srcId="{5FD0FE53-DA05-4AF8-B46F-640BE8B567FF}" destId="{99E91C81-E2D7-4F81-A6E9-9A37EB37EBDB}" srcOrd="0" destOrd="0" parTransId="{6F693A55-1FFC-4A4B-A444-0A638EED5BC3}" sibTransId="{0D680793-3192-4967-B08F-23990F06E7B4}"/>
    <dgm:cxn modelId="{7AA84F34-ED80-49A5-9842-3C77C93359C1}" type="presOf" srcId="{C6A9F61F-1C4B-4B6A-8951-93C26105A74F}" destId="{2C9D2831-C9FE-4257-8E67-10CD0C572DB7}" srcOrd="0" destOrd="0" presId="urn:microsoft.com/office/officeart/2005/8/layout/hProcess6"/>
    <dgm:cxn modelId="{9B111163-BF63-4AAD-A69F-7E4D87C03F3C}" type="presOf" srcId="{9EDCC76C-2634-4D16-B84A-50BA61BDBC89}" destId="{DF90C779-5B71-4694-8DA9-EF23C52F57BA}" srcOrd="0" destOrd="0" presId="urn:microsoft.com/office/officeart/2005/8/layout/hProcess6"/>
    <dgm:cxn modelId="{0D51CC4C-D674-404F-9244-F538C26C068F}" srcId="{5FD0FE53-DA05-4AF8-B46F-640BE8B567FF}" destId="{C6A9F61F-1C4B-4B6A-8951-93C26105A74F}" srcOrd="2" destOrd="0" parTransId="{578DD0B9-5212-4E1B-9410-92FF20BD1DEF}" sibTransId="{5DF64872-9F74-47FB-84D7-29504D8C3D20}"/>
    <dgm:cxn modelId="{4DA4C074-B4E9-459F-B654-4C39CC8538D0}" srcId="{C6A9F61F-1C4B-4B6A-8951-93C26105A74F}" destId="{9EDCC76C-2634-4D16-B84A-50BA61BDBC89}" srcOrd="0" destOrd="0" parTransId="{68EE7D49-64A7-48FB-AAEB-94CF55B60919}" sibTransId="{F65A5227-D9DC-49B9-B5F6-610CD5011B6A}"/>
    <dgm:cxn modelId="{D774EE91-7F4E-40D7-AC9B-8DDF95F24B28}" type="presOf" srcId="{FAE04CAC-6452-4F59-A0B9-451864264459}" destId="{E673DE70-8664-4289-81B7-46D1E646E742}" srcOrd="0" destOrd="0" presId="urn:microsoft.com/office/officeart/2005/8/layout/hProcess6"/>
    <dgm:cxn modelId="{F9A234A2-0C38-4FDF-95F5-F0030DCCDAEC}" type="presOf" srcId="{5FD0FE53-DA05-4AF8-B46F-640BE8B567FF}" destId="{08DED719-B0CE-43AF-B457-511E9EBFF8B3}" srcOrd="0" destOrd="0" presId="urn:microsoft.com/office/officeart/2005/8/layout/hProcess6"/>
    <dgm:cxn modelId="{EED852B0-B266-4E5B-B596-94820DAE523E}" type="presOf" srcId="{99E91C81-E2D7-4F81-A6E9-9A37EB37EBDB}" destId="{7D580BCC-A9AD-4A72-B0C1-A3867F0C7E9E}" srcOrd="0" destOrd="0" presId="urn:microsoft.com/office/officeart/2005/8/layout/hProcess6"/>
    <dgm:cxn modelId="{A02359CF-AC52-4133-9B50-5C566BA2E629}" srcId="{99E91C81-E2D7-4F81-A6E9-9A37EB37EBDB}" destId="{8BA83214-0DC1-48F3-80D3-C87F49B726A4}" srcOrd="0" destOrd="0" parTransId="{E47A9BD0-62FE-451C-B0BB-61B907CA6415}" sibTransId="{F6A65CC0-DF59-4998-98A8-CCE18F4823A9}"/>
    <dgm:cxn modelId="{9542D7D4-CCE1-4BCB-A1A3-10D2D4CD12A9}" type="presOf" srcId="{8791D4E7-A542-402D-A667-D166AFAEB505}" destId="{DA395210-0E54-40C3-AB97-782DE3E0D00F}" srcOrd="1" destOrd="0" presId="urn:microsoft.com/office/officeart/2005/8/layout/hProcess6"/>
    <dgm:cxn modelId="{1615BCD9-4AE8-47E1-BE12-4A47FFC40F6F}" srcId="{5FD0FE53-DA05-4AF8-B46F-640BE8B567FF}" destId="{FAE04CAC-6452-4F59-A0B9-451864264459}" srcOrd="1" destOrd="0" parTransId="{D0E694D0-E060-45CF-B0E3-4A0B68A41D6F}" sibTransId="{D528F4AD-67CB-4C19-B52E-130A583895EC}"/>
    <dgm:cxn modelId="{A10845EE-DAFA-4A8B-812E-08ADA17FE6FA}" type="presOf" srcId="{8791D4E7-A542-402D-A667-D166AFAEB505}" destId="{4B7279DA-9331-4FC2-941C-CE8590E4A522}" srcOrd="0" destOrd="0" presId="urn:microsoft.com/office/officeart/2005/8/layout/hProcess6"/>
    <dgm:cxn modelId="{C7D770EF-5B13-4D4E-8203-E1250F2D36EA}" type="presOf" srcId="{8BA83214-0DC1-48F3-80D3-C87F49B726A4}" destId="{69993551-E160-45A4-AEDE-72CC931E2889}" srcOrd="1" destOrd="0" presId="urn:microsoft.com/office/officeart/2005/8/layout/hProcess6"/>
    <dgm:cxn modelId="{67AE86FA-B8A3-40FC-8E9F-2EB2D2127178}" type="presOf" srcId="{8BA83214-0DC1-48F3-80D3-C87F49B726A4}" destId="{623F4B60-15A7-447E-A3F4-8CE057920AAB}" srcOrd="0" destOrd="0" presId="urn:microsoft.com/office/officeart/2005/8/layout/hProcess6"/>
    <dgm:cxn modelId="{33586682-7064-4472-9920-024CF3FB65AD}" type="presParOf" srcId="{08DED719-B0CE-43AF-B457-511E9EBFF8B3}" destId="{376C2E7E-8395-41B9-9AA3-B98E6C0568AC}" srcOrd="0" destOrd="0" presId="urn:microsoft.com/office/officeart/2005/8/layout/hProcess6"/>
    <dgm:cxn modelId="{B84CFBD9-ECBA-4807-926D-0E6B8B71DDB0}" type="presParOf" srcId="{376C2E7E-8395-41B9-9AA3-B98E6C0568AC}" destId="{3F711224-0380-4192-9346-138EE2082C58}" srcOrd="0" destOrd="0" presId="urn:microsoft.com/office/officeart/2005/8/layout/hProcess6"/>
    <dgm:cxn modelId="{D8E0872B-3270-4F31-B004-0931A32438F4}" type="presParOf" srcId="{376C2E7E-8395-41B9-9AA3-B98E6C0568AC}" destId="{623F4B60-15A7-447E-A3F4-8CE057920AAB}" srcOrd="1" destOrd="0" presId="urn:microsoft.com/office/officeart/2005/8/layout/hProcess6"/>
    <dgm:cxn modelId="{EB62B3D1-FA1C-4BAE-B050-44F8744837EA}" type="presParOf" srcId="{376C2E7E-8395-41B9-9AA3-B98E6C0568AC}" destId="{69993551-E160-45A4-AEDE-72CC931E2889}" srcOrd="2" destOrd="0" presId="urn:microsoft.com/office/officeart/2005/8/layout/hProcess6"/>
    <dgm:cxn modelId="{14E07845-88D2-4A81-A8F2-7C1409610CC3}" type="presParOf" srcId="{376C2E7E-8395-41B9-9AA3-B98E6C0568AC}" destId="{7D580BCC-A9AD-4A72-B0C1-A3867F0C7E9E}" srcOrd="3" destOrd="0" presId="urn:microsoft.com/office/officeart/2005/8/layout/hProcess6"/>
    <dgm:cxn modelId="{CF1A7A7E-9D8A-4D6A-92CC-070BFD574AA9}" type="presParOf" srcId="{08DED719-B0CE-43AF-B457-511E9EBFF8B3}" destId="{7BEC8C4E-22A5-4B56-B12E-6187816749DF}" srcOrd="1" destOrd="0" presId="urn:microsoft.com/office/officeart/2005/8/layout/hProcess6"/>
    <dgm:cxn modelId="{4837B9B0-BAE9-4057-818B-4623180352E2}" type="presParOf" srcId="{08DED719-B0CE-43AF-B457-511E9EBFF8B3}" destId="{9453753A-A1E6-4583-B93A-5DE76B880F0C}" srcOrd="2" destOrd="0" presId="urn:microsoft.com/office/officeart/2005/8/layout/hProcess6"/>
    <dgm:cxn modelId="{24303ACC-C3E8-4E5A-8CBC-AB34646F3B5D}" type="presParOf" srcId="{9453753A-A1E6-4583-B93A-5DE76B880F0C}" destId="{FF76B083-B17C-4097-89EC-E9E2B22F6367}" srcOrd="0" destOrd="0" presId="urn:microsoft.com/office/officeart/2005/8/layout/hProcess6"/>
    <dgm:cxn modelId="{806A59FC-CBA6-461C-AC7D-95B768539099}" type="presParOf" srcId="{9453753A-A1E6-4583-B93A-5DE76B880F0C}" destId="{4B7279DA-9331-4FC2-941C-CE8590E4A522}" srcOrd="1" destOrd="0" presId="urn:microsoft.com/office/officeart/2005/8/layout/hProcess6"/>
    <dgm:cxn modelId="{54F70F95-3A51-472C-AD42-3453B22100FB}" type="presParOf" srcId="{9453753A-A1E6-4583-B93A-5DE76B880F0C}" destId="{DA395210-0E54-40C3-AB97-782DE3E0D00F}" srcOrd="2" destOrd="0" presId="urn:microsoft.com/office/officeart/2005/8/layout/hProcess6"/>
    <dgm:cxn modelId="{D48FEA84-BE78-4A16-8FD9-F7A74D84B0FA}" type="presParOf" srcId="{9453753A-A1E6-4583-B93A-5DE76B880F0C}" destId="{E673DE70-8664-4289-81B7-46D1E646E742}" srcOrd="3" destOrd="0" presId="urn:microsoft.com/office/officeart/2005/8/layout/hProcess6"/>
    <dgm:cxn modelId="{25D9D445-31D3-4680-9507-E5DECF348CBA}" type="presParOf" srcId="{08DED719-B0CE-43AF-B457-511E9EBFF8B3}" destId="{181F6CCE-E9C0-4760-BB19-E15FEAFAF91E}" srcOrd="3" destOrd="0" presId="urn:microsoft.com/office/officeart/2005/8/layout/hProcess6"/>
    <dgm:cxn modelId="{A756B5A4-33D3-404E-BDBC-E6FCA4911FD7}" type="presParOf" srcId="{08DED719-B0CE-43AF-B457-511E9EBFF8B3}" destId="{B624EDD9-01E5-4D08-84A7-647BBBB748C8}" srcOrd="4" destOrd="0" presId="urn:microsoft.com/office/officeart/2005/8/layout/hProcess6"/>
    <dgm:cxn modelId="{A934513E-AD7A-4B46-97BA-D522478F2799}" type="presParOf" srcId="{B624EDD9-01E5-4D08-84A7-647BBBB748C8}" destId="{6489C701-0499-4A2C-978F-44FC62E5F523}" srcOrd="0" destOrd="0" presId="urn:microsoft.com/office/officeart/2005/8/layout/hProcess6"/>
    <dgm:cxn modelId="{5EE8949A-6588-4AF9-A1A0-833CEF3694A9}" type="presParOf" srcId="{B624EDD9-01E5-4D08-84A7-647BBBB748C8}" destId="{DF90C779-5B71-4694-8DA9-EF23C52F57BA}" srcOrd="1" destOrd="0" presId="urn:microsoft.com/office/officeart/2005/8/layout/hProcess6"/>
    <dgm:cxn modelId="{2B23AE24-82E3-4819-8C56-B76CE9A2EA1B}" type="presParOf" srcId="{B624EDD9-01E5-4D08-84A7-647BBBB748C8}" destId="{0DF907D7-69CE-431C-8BDD-680984ADB7C7}" srcOrd="2" destOrd="0" presId="urn:microsoft.com/office/officeart/2005/8/layout/hProcess6"/>
    <dgm:cxn modelId="{2AF44604-DF02-4EBB-B6AD-181FC98CB166}" type="presParOf" srcId="{B624EDD9-01E5-4D08-84A7-647BBBB748C8}" destId="{2C9D2831-C9FE-4257-8E67-10CD0C572DB7}"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17BA36-38ED-4E68-BCBD-5B5E47C9D8CA}" type="doc">
      <dgm:prSet loTypeId="urn:microsoft.com/office/officeart/2005/8/layout/lProcess3" loCatId="process" qsTypeId="urn:microsoft.com/office/officeart/2005/8/quickstyle/simple1" qsCatId="simple" csTypeId="urn:microsoft.com/office/officeart/2005/8/colors/accent3_3" csCatId="accent3" phldr="1"/>
      <dgm:spPr/>
      <dgm:t>
        <a:bodyPr/>
        <a:lstStyle/>
        <a:p>
          <a:endParaRPr lang="en-US"/>
        </a:p>
      </dgm:t>
    </dgm:pt>
    <dgm:pt modelId="{9864045E-2428-4432-96AF-C6D9BADAB0C2}">
      <dgm:prSet phldr="0" custT="1"/>
      <dgm:spPr/>
      <dgm:t>
        <a:bodyPr/>
        <a:lstStyle/>
        <a:p>
          <a:pPr algn="l" rtl="0"/>
          <a:r>
            <a:rPr lang="en-US" sz="1800" b="1">
              <a:latin typeface="Arial"/>
            </a:rPr>
            <a:t>Site</a:t>
          </a:r>
          <a:r>
            <a:rPr lang="en-US" sz="1800" b="1"/>
            <a:t> Identification</a:t>
          </a:r>
          <a:endParaRPr lang="en-US" sz="1800" b="1">
            <a:latin typeface="Arial"/>
          </a:endParaRPr>
        </a:p>
      </dgm:t>
    </dgm:pt>
    <dgm:pt modelId="{E02DB79D-42D9-4450-AF4C-FFF1A6E787DD}" type="parTrans" cxnId="{D22F45C6-D58E-4EBF-8584-9906CAF5160D}">
      <dgm:prSet/>
      <dgm:spPr/>
      <dgm:t>
        <a:bodyPr/>
        <a:lstStyle/>
        <a:p>
          <a:endParaRPr lang="en-ZA" sz="2800"/>
        </a:p>
      </dgm:t>
    </dgm:pt>
    <dgm:pt modelId="{6EE27C76-D96B-420E-B697-D3A39BE125E4}" type="sibTrans" cxnId="{D22F45C6-D58E-4EBF-8584-9906CAF5160D}">
      <dgm:prSet/>
      <dgm:spPr/>
      <dgm:t>
        <a:bodyPr/>
        <a:lstStyle/>
        <a:p>
          <a:endParaRPr lang="en-ZA" sz="2800"/>
        </a:p>
      </dgm:t>
    </dgm:pt>
    <dgm:pt modelId="{C1A5362D-2523-4131-8112-E672FFC58164}">
      <dgm:prSet phldr="0" custT="1"/>
      <dgm:spPr/>
      <dgm:t>
        <a:bodyPr/>
        <a:lstStyle/>
        <a:p>
          <a:pPr algn="l" rtl="0"/>
          <a:r>
            <a:rPr lang="en-US" sz="1800" b="1"/>
            <a:t>Application Submission</a:t>
          </a:r>
          <a:r>
            <a:rPr lang="en-US" sz="1800">
              <a:latin typeface="Arial"/>
            </a:rPr>
            <a:t>  / </a:t>
          </a:r>
          <a:r>
            <a:rPr lang="en-US" sz="1800" b="1">
              <a:latin typeface="Arial"/>
            </a:rPr>
            <a:t>Jamboree</a:t>
          </a:r>
        </a:p>
      </dgm:t>
    </dgm:pt>
    <dgm:pt modelId="{DAD40BB6-3091-4DE6-84BF-C30787A5461C}" type="parTrans" cxnId="{EF6AF0AB-BB6C-4D68-B480-B751C3D61E45}">
      <dgm:prSet/>
      <dgm:spPr/>
      <dgm:t>
        <a:bodyPr/>
        <a:lstStyle/>
        <a:p>
          <a:endParaRPr lang="en-ZA" sz="2800"/>
        </a:p>
      </dgm:t>
    </dgm:pt>
    <dgm:pt modelId="{5F5D6384-1B86-4640-8D26-1947A5FDD954}" type="sibTrans" cxnId="{EF6AF0AB-BB6C-4D68-B480-B751C3D61E45}">
      <dgm:prSet/>
      <dgm:spPr/>
      <dgm:t>
        <a:bodyPr/>
        <a:lstStyle/>
        <a:p>
          <a:endParaRPr lang="en-ZA" sz="2800"/>
        </a:p>
      </dgm:t>
    </dgm:pt>
    <dgm:pt modelId="{40E2125A-506E-4FD5-BC06-D298CB29C7A5}">
      <dgm:prSet phldr="0" custT="1"/>
      <dgm:spPr/>
      <dgm:t>
        <a:bodyPr/>
        <a:lstStyle/>
        <a:p>
          <a:pPr algn="l" rtl="0"/>
          <a:r>
            <a:rPr lang="en-US" sz="1800" b="1"/>
            <a:t>Site Visits</a:t>
          </a:r>
          <a:r>
            <a:rPr lang="en-US" sz="1800"/>
            <a:t> </a:t>
          </a:r>
          <a:endParaRPr lang="en-US" sz="1800">
            <a:latin typeface="Arial"/>
          </a:endParaRPr>
        </a:p>
      </dgm:t>
    </dgm:pt>
    <dgm:pt modelId="{FD98DAF6-6A0A-455F-A41B-016B84B4BD7B}" type="parTrans" cxnId="{C41CC1C3-01BB-44E6-9708-98CFA41994AE}">
      <dgm:prSet/>
      <dgm:spPr/>
      <dgm:t>
        <a:bodyPr/>
        <a:lstStyle/>
        <a:p>
          <a:endParaRPr lang="en-ZA" sz="2800"/>
        </a:p>
      </dgm:t>
    </dgm:pt>
    <dgm:pt modelId="{116E1553-738F-4E7F-A218-5247EFE5AE85}" type="sibTrans" cxnId="{C41CC1C3-01BB-44E6-9708-98CFA41994AE}">
      <dgm:prSet/>
      <dgm:spPr/>
      <dgm:t>
        <a:bodyPr/>
        <a:lstStyle/>
        <a:p>
          <a:endParaRPr lang="en-ZA" sz="2800"/>
        </a:p>
      </dgm:t>
    </dgm:pt>
    <dgm:pt modelId="{E3B09CD0-99EC-408D-86D3-6DFDAE853286}">
      <dgm:prSet phldr="0" custT="1"/>
      <dgm:spPr/>
      <dgm:t>
        <a:bodyPr/>
        <a:lstStyle/>
        <a:p>
          <a:pPr algn="l" rtl="0"/>
          <a:r>
            <a:rPr lang="en-US" sz="1800" b="1"/>
            <a:t>EHP Report</a:t>
          </a:r>
          <a:r>
            <a:rPr lang="en-US" sz="1800"/>
            <a:t> </a:t>
          </a:r>
          <a:r>
            <a:rPr lang="en-US" sz="1800">
              <a:latin typeface="Arial"/>
            </a:rPr>
            <a:t>/</a:t>
          </a:r>
          <a:r>
            <a:rPr lang="en-US" sz="1800" b="1">
              <a:latin typeface="Arial"/>
            </a:rPr>
            <a:t>Certificate</a:t>
          </a:r>
        </a:p>
      </dgm:t>
    </dgm:pt>
    <dgm:pt modelId="{EEAD9B94-D607-407C-844E-2AC983389229}" type="parTrans" cxnId="{CA46EE32-FB83-4AEF-BB42-9E64179F43C2}">
      <dgm:prSet/>
      <dgm:spPr/>
      <dgm:t>
        <a:bodyPr/>
        <a:lstStyle/>
        <a:p>
          <a:endParaRPr lang="en-ZA" sz="2800"/>
        </a:p>
      </dgm:t>
    </dgm:pt>
    <dgm:pt modelId="{FF7517F1-A7FB-4F80-8002-A020AE619A3E}" type="sibTrans" cxnId="{CA46EE32-FB83-4AEF-BB42-9E64179F43C2}">
      <dgm:prSet/>
      <dgm:spPr/>
      <dgm:t>
        <a:bodyPr/>
        <a:lstStyle/>
        <a:p>
          <a:endParaRPr lang="en-ZA" sz="2800"/>
        </a:p>
      </dgm:t>
    </dgm:pt>
    <dgm:pt modelId="{CE8B80D6-B12F-4DD7-93D7-A0EE8060310B}">
      <dgm:prSet phldr="0" custT="1"/>
      <dgm:spPr/>
      <dgm:t>
        <a:bodyPr/>
        <a:lstStyle/>
        <a:p>
          <a:pPr algn="l" rtl="0"/>
          <a:r>
            <a:rPr lang="en-US" sz="1800" b="1"/>
            <a:t>Social Worker Report</a:t>
          </a:r>
          <a:r>
            <a:rPr lang="en-US" sz="1800"/>
            <a:t> </a:t>
          </a:r>
          <a:endParaRPr lang="en-US" sz="1800">
            <a:latin typeface="Arial"/>
          </a:endParaRPr>
        </a:p>
      </dgm:t>
    </dgm:pt>
    <dgm:pt modelId="{8760779C-9066-4604-9E8A-DE4AA6ED9461}" type="parTrans" cxnId="{D2EA75FB-DBDF-41B0-9674-8B9AD552C24D}">
      <dgm:prSet/>
      <dgm:spPr/>
      <dgm:t>
        <a:bodyPr/>
        <a:lstStyle/>
        <a:p>
          <a:endParaRPr lang="en-ZA" sz="2800"/>
        </a:p>
      </dgm:t>
    </dgm:pt>
    <dgm:pt modelId="{B6A240F4-0224-403F-B9C5-24B59BFFB5E4}" type="sibTrans" cxnId="{D2EA75FB-DBDF-41B0-9674-8B9AD552C24D}">
      <dgm:prSet/>
      <dgm:spPr/>
      <dgm:t>
        <a:bodyPr/>
        <a:lstStyle/>
        <a:p>
          <a:endParaRPr lang="en-ZA" sz="2800"/>
        </a:p>
      </dgm:t>
    </dgm:pt>
    <dgm:pt modelId="{A76125AC-EF3B-45FE-B3CD-383E1B2CDA72}">
      <dgm:prSet phldr="0" custT="1"/>
      <dgm:spPr/>
      <dgm:t>
        <a:bodyPr/>
        <a:lstStyle/>
        <a:p>
          <a:pPr algn="l" rtl="0"/>
          <a:r>
            <a:rPr lang="en-US" sz="1800" b="1"/>
            <a:t>Certification</a:t>
          </a:r>
          <a:r>
            <a:rPr lang="en-US" sz="1800"/>
            <a:t> </a:t>
          </a:r>
          <a:endParaRPr lang="en-US" sz="1800">
            <a:latin typeface="Arial"/>
          </a:endParaRPr>
        </a:p>
      </dgm:t>
    </dgm:pt>
    <dgm:pt modelId="{35479862-B209-4C06-8A76-29E42128F079}" type="parTrans" cxnId="{0D19A86D-D643-4985-B9C1-AD7496AA9FFD}">
      <dgm:prSet/>
      <dgm:spPr/>
      <dgm:t>
        <a:bodyPr/>
        <a:lstStyle/>
        <a:p>
          <a:endParaRPr lang="en-ZA" sz="2800"/>
        </a:p>
      </dgm:t>
    </dgm:pt>
    <dgm:pt modelId="{BDF8D077-6063-402E-A487-446F0BF6075C}" type="sibTrans" cxnId="{0D19A86D-D643-4985-B9C1-AD7496AA9FFD}">
      <dgm:prSet/>
      <dgm:spPr/>
      <dgm:t>
        <a:bodyPr/>
        <a:lstStyle/>
        <a:p>
          <a:endParaRPr lang="en-ZA" sz="2800"/>
        </a:p>
      </dgm:t>
    </dgm:pt>
    <dgm:pt modelId="{76B2A4AB-7CF0-4AD7-9A64-9B9B76742C5F}">
      <dgm:prSet phldr="0" custT="1"/>
      <dgm:spPr/>
      <dgm:t>
        <a:bodyPr/>
        <a:lstStyle/>
        <a:p>
          <a:r>
            <a:rPr lang="en-US" sz="1050"/>
            <a:t>Sites are found by social workers or visit offices.</a:t>
          </a:r>
        </a:p>
      </dgm:t>
    </dgm:pt>
    <dgm:pt modelId="{4C986945-A4AC-475D-BAC9-DF311B31AE15}" type="parTrans" cxnId="{2CA21845-0E92-4975-A6D8-F7DB70CFD79C}">
      <dgm:prSet/>
      <dgm:spPr/>
      <dgm:t>
        <a:bodyPr/>
        <a:lstStyle/>
        <a:p>
          <a:endParaRPr lang="en-ZA" sz="2800"/>
        </a:p>
      </dgm:t>
    </dgm:pt>
    <dgm:pt modelId="{87FC79D1-4DE7-4F60-AA7F-5DE8AA77C167}" type="sibTrans" cxnId="{2CA21845-0E92-4975-A6D8-F7DB70CFD79C}">
      <dgm:prSet/>
      <dgm:spPr/>
      <dgm:t>
        <a:bodyPr/>
        <a:lstStyle/>
        <a:p>
          <a:endParaRPr lang="en-ZA" sz="2800"/>
        </a:p>
      </dgm:t>
    </dgm:pt>
    <dgm:pt modelId="{59246DD7-92AC-4D4D-9864-81A8187EDD2B}">
      <dgm:prSet phldr="0" custT="1"/>
      <dgm:spPr/>
      <dgm:t>
        <a:bodyPr/>
        <a:lstStyle/>
        <a:p>
          <a:r>
            <a:rPr lang="en-US" sz="1050"/>
            <a:t>ECDs submit all necessary documents for registration in paper.</a:t>
          </a:r>
        </a:p>
      </dgm:t>
    </dgm:pt>
    <dgm:pt modelId="{EB8E8865-0458-4CAF-88A8-6DDC0C3D1AF9}" type="parTrans" cxnId="{09815C65-00CF-4D7E-8557-4251578F2614}">
      <dgm:prSet/>
      <dgm:spPr/>
      <dgm:t>
        <a:bodyPr/>
        <a:lstStyle/>
        <a:p>
          <a:endParaRPr lang="en-ZA" sz="2800"/>
        </a:p>
      </dgm:t>
    </dgm:pt>
    <dgm:pt modelId="{19E4382B-63A4-4D2E-A1F0-0E613969D2D5}" type="sibTrans" cxnId="{09815C65-00CF-4D7E-8557-4251578F2614}">
      <dgm:prSet/>
      <dgm:spPr/>
      <dgm:t>
        <a:bodyPr/>
        <a:lstStyle/>
        <a:p>
          <a:endParaRPr lang="en-ZA" sz="2800"/>
        </a:p>
      </dgm:t>
    </dgm:pt>
    <dgm:pt modelId="{F52D2806-3165-4630-A4C5-7CEDF0248C1D}">
      <dgm:prSet phldr="0" custT="1"/>
      <dgm:spPr/>
      <dgm:t>
        <a:bodyPr/>
        <a:lstStyle/>
        <a:p>
          <a:r>
            <a:rPr lang="en-US" sz="1050"/>
            <a:t>Visits by health practitioners and social workers to check compliance with standards.</a:t>
          </a:r>
        </a:p>
      </dgm:t>
    </dgm:pt>
    <dgm:pt modelId="{51916D4A-2626-4BA3-B00F-D1093753ED50}" type="parTrans" cxnId="{187CC208-1623-48C3-B296-93305243BC35}">
      <dgm:prSet/>
      <dgm:spPr/>
      <dgm:t>
        <a:bodyPr/>
        <a:lstStyle/>
        <a:p>
          <a:endParaRPr lang="en-ZA" sz="2800"/>
        </a:p>
      </dgm:t>
    </dgm:pt>
    <dgm:pt modelId="{392A762D-CDDF-45FA-A552-58863AA7F496}" type="sibTrans" cxnId="{187CC208-1623-48C3-B296-93305243BC35}">
      <dgm:prSet/>
      <dgm:spPr/>
      <dgm:t>
        <a:bodyPr/>
        <a:lstStyle/>
        <a:p>
          <a:endParaRPr lang="en-ZA" sz="2800"/>
        </a:p>
      </dgm:t>
    </dgm:pt>
    <dgm:pt modelId="{E29A247E-1522-4E95-A758-96B2BE36D78D}">
      <dgm:prSet phldr="0" custT="1"/>
      <dgm:spPr/>
      <dgm:t>
        <a:bodyPr/>
        <a:lstStyle/>
        <a:p>
          <a:r>
            <a:rPr lang="en-US" sz="1050"/>
            <a:t>A report prepared by health practitioners on how the site meets the standards.</a:t>
          </a:r>
        </a:p>
      </dgm:t>
    </dgm:pt>
    <dgm:pt modelId="{634842E1-C025-4A3D-977C-851F53380EFB}" type="parTrans" cxnId="{B6A054E8-CC02-4474-8468-14899CE9445D}">
      <dgm:prSet/>
      <dgm:spPr/>
      <dgm:t>
        <a:bodyPr/>
        <a:lstStyle/>
        <a:p>
          <a:endParaRPr lang="en-ZA" sz="2800"/>
        </a:p>
      </dgm:t>
    </dgm:pt>
    <dgm:pt modelId="{8F92746A-9424-4837-9FDD-DCBA653F4DE5}" type="sibTrans" cxnId="{B6A054E8-CC02-4474-8468-14899CE9445D}">
      <dgm:prSet/>
      <dgm:spPr/>
      <dgm:t>
        <a:bodyPr/>
        <a:lstStyle/>
        <a:p>
          <a:endParaRPr lang="en-ZA" sz="2800"/>
        </a:p>
      </dgm:t>
    </dgm:pt>
    <dgm:pt modelId="{62FEBCC1-2A74-4549-8BDF-CCED011AFFB3}">
      <dgm:prSet phldr="0" custT="1"/>
      <dgm:spPr/>
      <dgm:t>
        <a:bodyPr/>
        <a:lstStyle/>
        <a:p>
          <a:r>
            <a:rPr lang="en-US" sz="1050"/>
            <a:t>Review and compilation of information to recommend registration or closure.</a:t>
          </a:r>
        </a:p>
      </dgm:t>
    </dgm:pt>
    <dgm:pt modelId="{24F886B6-984B-40CB-834B-9493F6427BBE}" type="parTrans" cxnId="{66426E1F-BB1D-4FA2-B1B6-C1AB3AA60933}">
      <dgm:prSet/>
      <dgm:spPr/>
      <dgm:t>
        <a:bodyPr/>
        <a:lstStyle/>
        <a:p>
          <a:endParaRPr lang="en-ZA" sz="2800"/>
        </a:p>
      </dgm:t>
    </dgm:pt>
    <dgm:pt modelId="{5D216E20-E4C6-4C7F-83CF-444A90D6D507}" type="sibTrans" cxnId="{66426E1F-BB1D-4FA2-B1B6-C1AB3AA60933}">
      <dgm:prSet/>
      <dgm:spPr/>
      <dgm:t>
        <a:bodyPr/>
        <a:lstStyle/>
        <a:p>
          <a:endParaRPr lang="en-ZA" sz="2800"/>
        </a:p>
      </dgm:t>
    </dgm:pt>
    <dgm:pt modelId="{8FF1466C-170B-44D9-ADB3-F702305F2705}">
      <dgm:prSet phldr="0" custT="1"/>
      <dgm:spPr/>
      <dgm:t>
        <a:bodyPr/>
        <a:lstStyle/>
        <a:p>
          <a:pPr rtl="0"/>
          <a:r>
            <a:rPr lang="en-US" sz="1050"/>
            <a:t>The final step where the </a:t>
          </a:r>
          <a:r>
            <a:rPr lang="en-US" sz="1050">
              <a:latin typeface="Arial"/>
            </a:rPr>
            <a:t>decision is made </a:t>
          </a:r>
          <a:r>
            <a:rPr lang="en-US" sz="1050"/>
            <a:t>registration certificate is issued</a:t>
          </a:r>
        </a:p>
      </dgm:t>
    </dgm:pt>
    <dgm:pt modelId="{3B2C1EA9-A11F-49F3-8102-D474FC68F452}" type="parTrans" cxnId="{E88A3907-D6F0-4990-A68F-62E2A5EC3A1B}">
      <dgm:prSet/>
      <dgm:spPr/>
      <dgm:t>
        <a:bodyPr/>
        <a:lstStyle/>
        <a:p>
          <a:endParaRPr lang="en-ZA" sz="2800"/>
        </a:p>
      </dgm:t>
    </dgm:pt>
    <dgm:pt modelId="{6CD50D76-881B-4714-AB60-3C9C8EA23C45}" type="sibTrans" cxnId="{E88A3907-D6F0-4990-A68F-62E2A5EC3A1B}">
      <dgm:prSet/>
      <dgm:spPr/>
      <dgm:t>
        <a:bodyPr/>
        <a:lstStyle/>
        <a:p>
          <a:endParaRPr lang="en-ZA" sz="2800"/>
        </a:p>
      </dgm:t>
    </dgm:pt>
    <dgm:pt modelId="{846E34D4-5AF3-4F40-8507-96EDE6B36287}" type="pres">
      <dgm:prSet presAssocID="{6D17BA36-38ED-4E68-BCBD-5B5E47C9D8CA}" presName="Name0" presStyleCnt="0">
        <dgm:presLayoutVars>
          <dgm:chPref val="3"/>
          <dgm:dir/>
          <dgm:animLvl val="lvl"/>
          <dgm:resizeHandles/>
        </dgm:presLayoutVars>
      </dgm:prSet>
      <dgm:spPr/>
    </dgm:pt>
    <dgm:pt modelId="{EFAFFC8D-87BB-4E7F-AF00-8841B78A89B6}" type="pres">
      <dgm:prSet presAssocID="{9864045E-2428-4432-96AF-C6D9BADAB0C2}" presName="horFlow" presStyleCnt="0"/>
      <dgm:spPr/>
    </dgm:pt>
    <dgm:pt modelId="{B5628962-798B-4027-A1B6-74BD82C39CDB}" type="pres">
      <dgm:prSet presAssocID="{9864045E-2428-4432-96AF-C6D9BADAB0C2}" presName="bigChev" presStyleLbl="node1" presStyleIdx="0" presStyleCnt="6" custScaleX="142039"/>
      <dgm:spPr/>
    </dgm:pt>
    <dgm:pt modelId="{798A3A93-0C03-4D89-8879-2D2D9BBE6254}" type="pres">
      <dgm:prSet presAssocID="{4C986945-A4AC-475D-BAC9-DF311B31AE15}" presName="parTrans" presStyleCnt="0"/>
      <dgm:spPr/>
    </dgm:pt>
    <dgm:pt modelId="{7C2516B2-B5CD-44C1-ACA4-55F5CBC222C9}" type="pres">
      <dgm:prSet presAssocID="{76B2A4AB-7CF0-4AD7-9A64-9B9B76742C5F}" presName="node" presStyleLbl="alignAccFollowNode1" presStyleIdx="0" presStyleCnt="6" custScaleX="169094">
        <dgm:presLayoutVars>
          <dgm:bulletEnabled val="1"/>
        </dgm:presLayoutVars>
      </dgm:prSet>
      <dgm:spPr/>
    </dgm:pt>
    <dgm:pt modelId="{6A932AD4-F20D-4EA1-A3F7-1D891BC3AF13}" type="pres">
      <dgm:prSet presAssocID="{9864045E-2428-4432-96AF-C6D9BADAB0C2}" presName="vSp" presStyleCnt="0"/>
      <dgm:spPr/>
    </dgm:pt>
    <dgm:pt modelId="{3A73920B-4D57-46AF-9646-FED7C7C7E972}" type="pres">
      <dgm:prSet presAssocID="{C1A5362D-2523-4131-8112-E672FFC58164}" presName="horFlow" presStyleCnt="0"/>
      <dgm:spPr/>
    </dgm:pt>
    <dgm:pt modelId="{63E8148A-095A-46EA-BE9A-0D1718D7B212}" type="pres">
      <dgm:prSet presAssocID="{C1A5362D-2523-4131-8112-E672FFC58164}" presName="bigChev" presStyleLbl="node1" presStyleIdx="1" presStyleCnt="6" custScaleX="137376"/>
      <dgm:spPr/>
    </dgm:pt>
    <dgm:pt modelId="{6D9EE290-0B02-4A6F-AFFB-8D98E9F7D299}" type="pres">
      <dgm:prSet presAssocID="{EB8E8865-0458-4CAF-88A8-6DDC0C3D1AF9}" presName="parTrans" presStyleCnt="0"/>
      <dgm:spPr/>
    </dgm:pt>
    <dgm:pt modelId="{E89B6B99-D0BF-46F7-B5A6-24A753AA65BA}" type="pres">
      <dgm:prSet presAssocID="{59246DD7-92AC-4D4D-9864-81A8187EDD2B}" presName="node" presStyleLbl="alignAccFollowNode1" presStyleIdx="1" presStyleCnt="6" custScaleX="174280">
        <dgm:presLayoutVars>
          <dgm:bulletEnabled val="1"/>
        </dgm:presLayoutVars>
      </dgm:prSet>
      <dgm:spPr/>
    </dgm:pt>
    <dgm:pt modelId="{5BAF74D6-3C32-4857-B358-D956B66DE5F6}" type="pres">
      <dgm:prSet presAssocID="{C1A5362D-2523-4131-8112-E672FFC58164}" presName="vSp" presStyleCnt="0"/>
      <dgm:spPr/>
    </dgm:pt>
    <dgm:pt modelId="{BBCA75C1-BFE8-4AAA-B09D-9EDFBECA33DC}" type="pres">
      <dgm:prSet presAssocID="{40E2125A-506E-4FD5-BC06-D298CB29C7A5}" presName="horFlow" presStyleCnt="0"/>
      <dgm:spPr/>
    </dgm:pt>
    <dgm:pt modelId="{D05801E2-47DE-4825-8CB2-41EEDE02B74E}" type="pres">
      <dgm:prSet presAssocID="{40E2125A-506E-4FD5-BC06-D298CB29C7A5}" presName="bigChev" presStyleLbl="node1" presStyleIdx="2" presStyleCnt="6" custScaleX="135672"/>
      <dgm:spPr/>
    </dgm:pt>
    <dgm:pt modelId="{A5347322-C422-4813-B7EE-0F340A96B06C}" type="pres">
      <dgm:prSet presAssocID="{51916D4A-2626-4BA3-B00F-D1093753ED50}" presName="parTrans" presStyleCnt="0"/>
      <dgm:spPr/>
    </dgm:pt>
    <dgm:pt modelId="{6C4772A2-07DB-452B-A168-DCBB39937178}" type="pres">
      <dgm:prSet presAssocID="{F52D2806-3165-4630-A4C5-7CEDF0248C1D}" presName="node" presStyleLbl="alignAccFollowNode1" presStyleIdx="2" presStyleCnt="6" custScaleX="192229" custLinFactNeighborX="-19498" custLinFactNeighborY="0">
        <dgm:presLayoutVars>
          <dgm:bulletEnabled val="1"/>
        </dgm:presLayoutVars>
      </dgm:prSet>
      <dgm:spPr/>
    </dgm:pt>
    <dgm:pt modelId="{5DC3EB4B-BF28-4BE7-BA1B-94C9A1B68646}" type="pres">
      <dgm:prSet presAssocID="{40E2125A-506E-4FD5-BC06-D298CB29C7A5}" presName="vSp" presStyleCnt="0"/>
      <dgm:spPr/>
    </dgm:pt>
    <dgm:pt modelId="{9A278959-4C87-4BC3-8301-E3A2D404FFA0}" type="pres">
      <dgm:prSet presAssocID="{E3B09CD0-99EC-408D-86D3-6DFDAE853286}" presName="horFlow" presStyleCnt="0"/>
      <dgm:spPr/>
    </dgm:pt>
    <dgm:pt modelId="{9B20926A-18D0-48AC-ADA4-AF7235963D84}" type="pres">
      <dgm:prSet presAssocID="{E3B09CD0-99EC-408D-86D3-6DFDAE853286}" presName="bigChev" presStyleLbl="node1" presStyleIdx="3" presStyleCnt="6" custScaleX="136603"/>
      <dgm:spPr/>
    </dgm:pt>
    <dgm:pt modelId="{A5974988-D644-443E-AD89-EA9632A8EA07}" type="pres">
      <dgm:prSet presAssocID="{634842E1-C025-4A3D-977C-851F53380EFB}" presName="parTrans" presStyleCnt="0"/>
      <dgm:spPr/>
    </dgm:pt>
    <dgm:pt modelId="{93796B08-826D-4AF0-BEC3-64E43B2F103F}" type="pres">
      <dgm:prSet presAssocID="{E29A247E-1522-4E95-A758-96B2BE36D78D}" presName="node" presStyleLbl="alignAccFollowNode1" presStyleIdx="3" presStyleCnt="6" custScaleX="172279">
        <dgm:presLayoutVars>
          <dgm:bulletEnabled val="1"/>
        </dgm:presLayoutVars>
      </dgm:prSet>
      <dgm:spPr/>
    </dgm:pt>
    <dgm:pt modelId="{FE4BC54C-CDF3-4094-B1C0-33462836B5A5}" type="pres">
      <dgm:prSet presAssocID="{E3B09CD0-99EC-408D-86D3-6DFDAE853286}" presName="vSp" presStyleCnt="0"/>
      <dgm:spPr/>
    </dgm:pt>
    <dgm:pt modelId="{261FBED8-D870-41BF-993D-033B59AE6F7A}" type="pres">
      <dgm:prSet presAssocID="{CE8B80D6-B12F-4DD7-93D7-A0EE8060310B}" presName="horFlow" presStyleCnt="0"/>
      <dgm:spPr/>
    </dgm:pt>
    <dgm:pt modelId="{0F9B5A2E-AECC-41B8-80E8-1DEB3E323701}" type="pres">
      <dgm:prSet presAssocID="{CE8B80D6-B12F-4DD7-93D7-A0EE8060310B}" presName="bigChev" presStyleLbl="node1" presStyleIdx="4" presStyleCnt="6" custScaleX="143119"/>
      <dgm:spPr/>
    </dgm:pt>
    <dgm:pt modelId="{EE4B2971-36B0-4AE4-9AD7-5D4ADA6B1D3D}" type="pres">
      <dgm:prSet presAssocID="{24F886B6-984B-40CB-834B-9493F6427BBE}" presName="parTrans" presStyleCnt="0"/>
      <dgm:spPr/>
    </dgm:pt>
    <dgm:pt modelId="{E55A4430-4CA0-4733-9530-EAB6C083B1E1}" type="pres">
      <dgm:prSet presAssocID="{62FEBCC1-2A74-4549-8BDF-CCED011AFFB3}" presName="node" presStyleLbl="alignAccFollowNode1" presStyleIdx="4" presStyleCnt="6" custScaleX="169176">
        <dgm:presLayoutVars>
          <dgm:bulletEnabled val="1"/>
        </dgm:presLayoutVars>
      </dgm:prSet>
      <dgm:spPr/>
    </dgm:pt>
    <dgm:pt modelId="{4519E5AC-70F9-48CB-8597-3DCBA5AA6906}" type="pres">
      <dgm:prSet presAssocID="{CE8B80D6-B12F-4DD7-93D7-A0EE8060310B}" presName="vSp" presStyleCnt="0"/>
      <dgm:spPr/>
    </dgm:pt>
    <dgm:pt modelId="{6C505000-D2F4-4403-BD7C-DA31BBF6D941}" type="pres">
      <dgm:prSet presAssocID="{A76125AC-EF3B-45FE-B3CD-383E1B2CDA72}" presName="horFlow" presStyleCnt="0"/>
      <dgm:spPr/>
    </dgm:pt>
    <dgm:pt modelId="{50F21CAB-9332-4443-A339-BE88E60D5987}" type="pres">
      <dgm:prSet presAssocID="{A76125AC-EF3B-45FE-B3CD-383E1B2CDA72}" presName="bigChev" presStyleLbl="node1" presStyleIdx="5" presStyleCnt="6" custScaleX="149199"/>
      <dgm:spPr/>
    </dgm:pt>
    <dgm:pt modelId="{BFFBD743-C56D-44AE-BEF6-619FE70713F1}" type="pres">
      <dgm:prSet presAssocID="{3B2C1EA9-A11F-49F3-8102-D474FC68F452}" presName="parTrans" presStyleCnt="0"/>
      <dgm:spPr/>
    </dgm:pt>
    <dgm:pt modelId="{5DFE96BE-D17F-46F7-BC57-0F91C5FC41F3}" type="pres">
      <dgm:prSet presAssocID="{8FF1466C-170B-44D9-ADB3-F702305F2705}" presName="node" presStyleLbl="alignAccFollowNode1" presStyleIdx="5" presStyleCnt="6" custScaleX="164620">
        <dgm:presLayoutVars>
          <dgm:bulletEnabled val="1"/>
        </dgm:presLayoutVars>
      </dgm:prSet>
      <dgm:spPr/>
    </dgm:pt>
  </dgm:ptLst>
  <dgm:cxnLst>
    <dgm:cxn modelId="{0E653801-EF4C-4397-9953-91E2E8EAD00B}" type="presOf" srcId="{62FEBCC1-2A74-4549-8BDF-CCED011AFFB3}" destId="{E55A4430-4CA0-4733-9530-EAB6C083B1E1}" srcOrd="0" destOrd="0" presId="urn:microsoft.com/office/officeart/2005/8/layout/lProcess3"/>
    <dgm:cxn modelId="{E88A3907-D6F0-4990-A68F-62E2A5EC3A1B}" srcId="{A76125AC-EF3B-45FE-B3CD-383E1B2CDA72}" destId="{8FF1466C-170B-44D9-ADB3-F702305F2705}" srcOrd="0" destOrd="0" parTransId="{3B2C1EA9-A11F-49F3-8102-D474FC68F452}" sibTransId="{6CD50D76-881B-4714-AB60-3C9C8EA23C45}"/>
    <dgm:cxn modelId="{187CC208-1623-48C3-B296-93305243BC35}" srcId="{40E2125A-506E-4FD5-BC06-D298CB29C7A5}" destId="{F52D2806-3165-4630-A4C5-7CEDF0248C1D}" srcOrd="0" destOrd="0" parTransId="{51916D4A-2626-4BA3-B00F-D1093753ED50}" sibTransId="{392A762D-CDDF-45FA-A552-58863AA7F496}"/>
    <dgm:cxn modelId="{96320716-E861-4821-8DFB-AEF196F04D42}" type="presOf" srcId="{F52D2806-3165-4630-A4C5-7CEDF0248C1D}" destId="{6C4772A2-07DB-452B-A168-DCBB39937178}" srcOrd="0" destOrd="0" presId="urn:microsoft.com/office/officeart/2005/8/layout/lProcess3"/>
    <dgm:cxn modelId="{66426E1F-BB1D-4FA2-B1B6-C1AB3AA60933}" srcId="{CE8B80D6-B12F-4DD7-93D7-A0EE8060310B}" destId="{62FEBCC1-2A74-4549-8BDF-CCED011AFFB3}" srcOrd="0" destOrd="0" parTransId="{24F886B6-984B-40CB-834B-9493F6427BBE}" sibTransId="{5D216E20-E4C6-4C7F-83CF-444A90D6D507}"/>
    <dgm:cxn modelId="{308A8C2B-A06E-422B-9E3F-385714513843}" type="presOf" srcId="{6D17BA36-38ED-4E68-BCBD-5B5E47C9D8CA}" destId="{846E34D4-5AF3-4F40-8507-96EDE6B36287}" srcOrd="0" destOrd="0" presId="urn:microsoft.com/office/officeart/2005/8/layout/lProcess3"/>
    <dgm:cxn modelId="{CA46EE32-FB83-4AEF-BB42-9E64179F43C2}" srcId="{6D17BA36-38ED-4E68-BCBD-5B5E47C9D8CA}" destId="{E3B09CD0-99EC-408D-86D3-6DFDAE853286}" srcOrd="3" destOrd="0" parTransId="{EEAD9B94-D607-407C-844E-2AC983389229}" sibTransId="{FF7517F1-A7FB-4F80-8002-A020AE619A3E}"/>
    <dgm:cxn modelId="{2E738435-1073-4DD7-92C5-582753865007}" type="presOf" srcId="{A76125AC-EF3B-45FE-B3CD-383E1B2CDA72}" destId="{50F21CAB-9332-4443-A339-BE88E60D5987}" srcOrd="0" destOrd="0" presId="urn:microsoft.com/office/officeart/2005/8/layout/lProcess3"/>
    <dgm:cxn modelId="{3988D13C-4091-4D15-A8D5-6CA4A5A57430}" type="presOf" srcId="{8FF1466C-170B-44D9-ADB3-F702305F2705}" destId="{5DFE96BE-D17F-46F7-BC57-0F91C5FC41F3}" srcOrd="0" destOrd="0" presId="urn:microsoft.com/office/officeart/2005/8/layout/lProcess3"/>
    <dgm:cxn modelId="{8DBEA241-7B61-40FC-8763-4D264874AB20}" type="presOf" srcId="{E29A247E-1522-4E95-A758-96B2BE36D78D}" destId="{93796B08-826D-4AF0-BEC3-64E43B2F103F}" srcOrd="0" destOrd="0" presId="urn:microsoft.com/office/officeart/2005/8/layout/lProcess3"/>
    <dgm:cxn modelId="{2CA21845-0E92-4975-A6D8-F7DB70CFD79C}" srcId="{9864045E-2428-4432-96AF-C6D9BADAB0C2}" destId="{76B2A4AB-7CF0-4AD7-9A64-9B9B76742C5F}" srcOrd="0" destOrd="0" parTransId="{4C986945-A4AC-475D-BAC9-DF311B31AE15}" sibTransId="{87FC79D1-4DE7-4F60-AA7F-5DE8AA77C167}"/>
    <dgm:cxn modelId="{09815C65-00CF-4D7E-8557-4251578F2614}" srcId="{C1A5362D-2523-4131-8112-E672FFC58164}" destId="{59246DD7-92AC-4D4D-9864-81A8187EDD2B}" srcOrd="0" destOrd="0" parTransId="{EB8E8865-0458-4CAF-88A8-6DDC0C3D1AF9}" sibTransId="{19E4382B-63A4-4D2E-A1F0-0E613969D2D5}"/>
    <dgm:cxn modelId="{0D19A86D-D643-4985-B9C1-AD7496AA9FFD}" srcId="{6D17BA36-38ED-4E68-BCBD-5B5E47C9D8CA}" destId="{A76125AC-EF3B-45FE-B3CD-383E1B2CDA72}" srcOrd="5" destOrd="0" parTransId="{35479862-B209-4C06-8A76-29E42128F079}" sibTransId="{BDF8D077-6063-402E-A487-446F0BF6075C}"/>
    <dgm:cxn modelId="{4D37C26E-E2AA-4D21-AA67-DFB750BA6B1E}" type="presOf" srcId="{40E2125A-506E-4FD5-BC06-D298CB29C7A5}" destId="{D05801E2-47DE-4825-8CB2-41EEDE02B74E}" srcOrd="0" destOrd="0" presId="urn:microsoft.com/office/officeart/2005/8/layout/lProcess3"/>
    <dgm:cxn modelId="{1CDA1C56-EDB2-4DBD-B8C9-E280A626526E}" type="presOf" srcId="{76B2A4AB-7CF0-4AD7-9A64-9B9B76742C5F}" destId="{7C2516B2-B5CD-44C1-ACA4-55F5CBC222C9}" srcOrd="0" destOrd="0" presId="urn:microsoft.com/office/officeart/2005/8/layout/lProcess3"/>
    <dgm:cxn modelId="{EF6AF0AB-BB6C-4D68-B480-B751C3D61E45}" srcId="{6D17BA36-38ED-4E68-BCBD-5B5E47C9D8CA}" destId="{C1A5362D-2523-4131-8112-E672FFC58164}" srcOrd="1" destOrd="0" parTransId="{DAD40BB6-3091-4DE6-84BF-C30787A5461C}" sibTransId="{5F5D6384-1B86-4640-8D26-1947A5FDD954}"/>
    <dgm:cxn modelId="{24E65EAD-199C-4265-A8B7-52DD9B74BE38}" type="presOf" srcId="{59246DD7-92AC-4D4D-9864-81A8187EDD2B}" destId="{E89B6B99-D0BF-46F7-B5A6-24A753AA65BA}" srcOrd="0" destOrd="0" presId="urn:microsoft.com/office/officeart/2005/8/layout/lProcess3"/>
    <dgm:cxn modelId="{B5F8D0BA-C6E8-46E1-B12A-FC794814D0E1}" type="presOf" srcId="{C1A5362D-2523-4131-8112-E672FFC58164}" destId="{63E8148A-095A-46EA-BE9A-0D1718D7B212}" srcOrd="0" destOrd="0" presId="urn:microsoft.com/office/officeart/2005/8/layout/lProcess3"/>
    <dgm:cxn modelId="{C41CC1C3-01BB-44E6-9708-98CFA41994AE}" srcId="{6D17BA36-38ED-4E68-BCBD-5B5E47C9D8CA}" destId="{40E2125A-506E-4FD5-BC06-D298CB29C7A5}" srcOrd="2" destOrd="0" parTransId="{FD98DAF6-6A0A-455F-A41B-016B84B4BD7B}" sibTransId="{116E1553-738F-4E7F-A218-5247EFE5AE85}"/>
    <dgm:cxn modelId="{D22F45C6-D58E-4EBF-8584-9906CAF5160D}" srcId="{6D17BA36-38ED-4E68-BCBD-5B5E47C9D8CA}" destId="{9864045E-2428-4432-96AF-C6D9BADAB0C2}" srcOrd="0" destOrd="0" parTransId="{E02DB79D-42D9-4450-AF4C-FFF1A6E787DD}" sibTransId="{6EE27C76-D96B-420E-B697-D3A39BE125E4}"/>
    <dgm:cxn modelId="{A05904D7-4F92-4EC6-B016-45BCBE7F52B9}" type="presOf" srcId="{CE8B80D6-B12F-4DD7-93D7-A0EE8060310B}" destId="{0F9B5A2E-AECC-41B8-80E8-1DEB3E323701}" srcOrd="0" destOrd="0" presId="urn:microsoft.com/office/officeart/2005/8/layout/lProcess3"/>
    <dgm:cxn modelId="{B6A054E8-CC02-4474-8468-14899CE9445D}" srcId="{E3B09CD0-99EC-408D-86D3-6DFDAE853286}" destId="{E29A247E-1522-4E95-A758-96B2BE36D78D}" srcOrd="0" destOrd="0" parTransId="{634842E1-C025-4A3D-977C-851F53380EFB}" sibTransId="{8F92746A-9424-4837-9FDD-DCBA653F4DE5}"/>
    <dgm:cxn modelId="{6946D8FA-E921-4083-9F2A-F931737486EC}" type="presOf" srcId="{E3B09CD0-99EC-408D-86D3-6DFDAE853286}" destId="{9B20926A-18D0-48AC-ADA4-AF7235963D84}" srcOrd="0" destOrd="0" presId="urn:microsoft.com/office/officeart/2005/8/layout/lProcess3"/>
    <dgm:cxn modelId="{D2EA75FB-DBDF-41B0-9674-8B9AD552C24D}" srcId="{6D17BA36-38ED-4E68-BCBD-5B5E47C9D8CA}" destId="{CE8B80D6-B12F-4DD7-93D7-A0EE8060310B}" srcOrd="4" destOrd="0" parTransId="{8760779C-9066-4604-9E8A-DE4AA6ED9461}" sibTransId="{B6A240F4-0224-403F-B9C5-24B59BFFB5E4}"/>
    <dgm:cxn modelId="{606AF3FF-390B-48F3-AD36-7CFDCB86777D}" type="presOf" srcId="{9864045E-2428-4432-96AF-C6D9BADAB0C2}" destId="{B5628962-798B-4027-A1B6-74BD82C39CDB}" srcOrd="0" destOrd="0" presId="urn:microsoft.com/office/officeart/2005/8/layout/lProcess3"/>
    <dgm:cxn modelId="{3D892872-06FB-41B5-B20E-1DC99763FC21}" type="presParOf" srcId="{846E34D4-5AF3-4F40-8507-96EDE6B36287}" destId="{EFAFFC8D-87BB-4E7F-AF00-8841B78A89B6}" srcOrd="0" destOrd="0" presId="urn:microsoft.com/office/officeart/2005/8/layout/lProcess3"/>
    <dgm:cxn modelId="{49B31DFF-8CD0-48F0-92A6-7B6A890E9145}" type="presParOf" srcId="{EFAFFC8D-87BB-4E7F-AF00-8841B78A89B6}" destId="{B5628962-798B-4027-A1B6-74BD82C39CDB}" srcOrd="0" destOrd="0" presId="urn:microsoft.com/office/officeart/2005/8/layout/lProcess3"/>
    <dgm:cxn modelId="{0D1B4A0A-63E2-423A-A12C-0F5B111F4179}" type="presParOf" srcId="{EFAFFC8D-87BB-4E7F-AF00-8841B78A89B6}" destId="{798A3A93-0C03-4D89-8879-2D2D9BBE6254}" srcOrd="1" destOrd="0" presId="urn:microsoft.com/office/officeart/2005/8/layout/lProcess3"/>
    <dgm:cxn modelId="{DC3F7C9F-22CF-4805-AFE2-B69A4D89D590}" type="presParOf" srcId="{EFAFFC8D-87BB-4E7F-AF00-8841B78A89B6}" destId="{7C2516B2-B5CD-44C1-ACA4-55F5CBC222C9}" srcOrd="2" destOrd="0" presId="urn:microsoft.com/office/officeart/2005/8/layout/lProcess3"/>
    <dgm:cxn modelId="{168F4455-7216-4B35-B617-850E7C9C1A8F}" type="presParOf" srcId="{846E34D4-5AF3-4F40-8507-96EDE6B36287}" destId="{6A932AD4-F20D-4EA1-A3F7-1D891BC3AF13}" srcOrd="1" destOrd="0" presId="urn:microsoft.com/office/officeart/2005/8/layout/lProcess3"/>
    <dgm:cxn modelId="{80B3F73A-ADA6-4217-8C3A-FFF6047BF63B}" type="presParOf" srcId="{846E34D4-5AF3-4F40-8507-96EDE6B36287}" destId="{3A73920B-4D57-46AF-9646-FED7C7C7E972}" srcOrd="2" destOrd="0" presId="urn:microsoft.com/office/officeart/2005/8/layout/lProcess3"/>
    <dgm:cxn modelId="{FCF353A4-E3B7-4ECC-B9F1-073C9C04EF30}" type="presParOf" srcId="{3A73920B-4D57-46AF-9646-FED7C7C7E972}" destId="{63E8148A-095A-46EA-BE9A-0D1718D7B212}" srcOrd="0" destOrd="0" presId="urn:microsoft.com/office/officeart/2005/8/layout/lProcess3"/>
    <dgm:cxn modelId="{FB0783D4-D8D1-4BAD-8C1C-70486C825825}" type="presParOf" srcId="{3A73920B-4D57-46AF-9646-FED7C7C7E972}" destId="{6D9EE290-0B02-4A6F-AFFB-8D98E9F7D299}" srcOrd="1" destOrd="0" presId="urn:microsoft.com/office/officeart/2005/8/layout/lProcess3"/>
    <dgm:cxn modelId="{11BBC1FF-29CE-495E-9518-A159A154B743}" type="presParOf" srcId="{3A73920B-4D57-46AF-9646-FED7C7C7E972}" destId="{E89B6B99-D0BF-46F7-B5A6-24A753AA65BA}" srcOrd="2" destOrd="0" presId="urn:microsoft.com/office/officeart/2005/8/layout/lProcess3"/>
    <dgm:cxn modelId="{56152DCE-CBA2-4CC7-ADA8-52ECEC7879DB}" type="presParOf" srcId="{846E34D4-5AF3-4F40-8507-96EDE6B36287}" destId="{5BAF74D6-3C32-4857-B358-D956B66DE5F6}" srcOrd="3" destOrd="0" presId="urn:microsoft.com/office/officeart/2005/8/layout/lProcess3"/>
    <dgm:cxn modelId="{65085890-8CA5-42EB-BDC2-5220C5F0E8E3}" type="presParOf" srcId="{846E34D4-5AF3-4F40-8507-96EDE6B36287}" destId="{BBCA75C1-BFE8-4AAA-B09D-9EDFBECA33DC}" srcOrd="4" destOrd="0" presId="urn:microsoft.com/office/officeart/2005/8/layout/lProcess3"/>
    <dgm:cxn modelId="{E812F104-B561-4C5D-AFA0-5218D58F0C3D}" type="presParOf" srcId="{BBCA75C1-BFE8-4AAA-B09D-9EDFBECA33DC}" destId="{D05801E2-47DE-4825-8CB2-41EEDE02B74E}" srcOrd="0" destOrd="0" presId="urn:microsoft.com/office/officeart/2005/8/layout/lProcess3"/>
    <dgm:cxn modelId="{A324BC69-5AC3-4B02-9C5C-22A196412817}" type="presParOf" srcId="{BBCA75C1-BFE8-4AAA-B09D-9EDFBECA33DC}" destId="{A5347322-C422-4813-B7EE-0F340A96B06C}" srcOrd="1" destOrd="0" presId="urn:microsoft.com/office/officeart/2005/8/layout/lProcess3"/>
    <dgm:cxn modelId="{5FA1301C-DE65-41F5-B97F-4B7EEE1DF998}" type="presParOf" srcId="{BBCA75C1-BFE8-4AAA-B09D-9EDFBECA33DC}" destId="{6C4772A2-07DB-452B-A168-DCBB39937178}" srcOrd="2" destOrd="0" presId="urn:microsoft.com/office/officeart/2005/8/layout/lProcess3"/>
    <dgm:cxn modelId="{24AE8D20-99B4-4D51-B16D-F95858193804}" type="presParOf" srcId="{846E34D4-5AF3-4F40-8507-96EDE6B36287}" destId="{5DC3EB4B-BF28-4BE7-BA1B-94C9A1B68646}" srcOrd="5" destOrd="0" presId="urn:microsoft.com/office/officeart/2005/8/layout/lProcess3"/>
    <dgm:cxn modelId="{6545FE4A-05C5-4917-9909-8812D33B8656}" type="presParOf" srcId="{846E34D4-5AF3-4F40-8507-96EDE6B36287}" destId="{9A278959-4C87-4BC3-8301-E3A2D404FFA0}" srcOrd="6" destOrd="0" presId="urn:microsoft.com/office/officeart/2005/8/layout/lProcess3"/>
    <dgm:cxn modelId="{E876462F-2C83-4D50-B9C4-6813212BD274}" type="presParOf" srcId="{9A278959-4C87-4BC3-8301-E3A2D404FFA0}" destId="{9B20926A-18D0-48AC-ADA4-AF7235963D84}" srcOrd="0" destOrd="0" presId="urn:microsoft.com/office/officeart/2005/8/layout/lProcess3"/>
    <dgm:cxn modelId="{D48EF77B-A9E3-49F5-AFFF-31C30B3B9CE7}" type="presParOf" srcId="{9A278959-4C87-4BC3-8301-E3A2D404FFA0}" destId="{A5974988-D644-443E-AD89-EA9632A8EA07}" srcOrd="1" destOrd="0" presId="urn:microsoft.com/office/officeart/2005/8/layout/lProcess3"/>
    <dgm:cxn modelId="{3F8E56BA-254C-42C3-A270-5B6DDEC3365F}" type="presParOf" srcId="{9A278959-4C87-4BC3-8301-E3A2D404FFA0}" destId="{93796B08-826D-4AF0-BEC3-64E43B2F103F}" srcOrd="2" destOrd="0" presId="urn:microsoft.com/office/officeart/2005/8/layout/lProcess3"/>
    <dgm:cxn modelId="{13668143-C698-4B73-BC1A-56845A1F7061}" type="presParOf" srcId="{846E34D4-5AF3-4F40-8507-96EDE6B36287}" destId="{FE4BC54C-CDF3-4094-B1C0-33462836B5A5}" srcOrd="7" destOrd="0" presId="urn:microsoft.com/office/officeart/2005/8/layout/lProcess3"/>
    <dgm:cxn modelId="{F2BEB7AF-5222-4EEF-9BF1-8F111A21A189}" type="presParOf" srcId="{846E34D4-5AF3-4F40-8507-96EDE6B36287}" destId="{261FBED8-D870-41BF-993D-033B59AE6F7A}" srcOrd="8" destOrd="0" presId="urn:microsoft.com/office/officeart/2005/8/layout/lProcess3"/>
    <dgm:cxn modelId="{14B124A9-070C-4CA3-8831-5E0BEF980431}" type="presParOf" srcId="{261FBED8-D870-41BF-993D-033B59AE6F7A}" destId="{0F9B5A2E-AECC-41B8-80E8-1DEB3E323701}" srcOrd="0" destOrd="0" presId="urn:microsoft.com/office/officeart/2005/8/layout/lProcess3"/>
    <dgm:cxn modelId="{C563A622-563E-4CA5-8E6E-4E45AC157896}" type="presParOf" srcId="{261FBED8-D870-41BF-993D-033B59AE6F7A}" destId="{EE4B2971-36B0-4AE4-9AD7-5D4ADA6B1D3D}" srcOrd="1" destOrd="0" presId="urn:microsoft.com/office/officeart/2005/8/layout/lProcess3"/>
    <dgm:cxn modelId="{3421F868-DEA4-4654-9D98-C07F1E48854F}" type="presParOf" srcId="{261FBED8-D870-41BF-993D-033B59AE6F7A}" destId="{E55A4430-4CA0-4733-9530-EAB6C083B1E1}" srcOrd="2" destOrd="0" presId="urn:microsoft.com/office/officeart/2005/8/layout/lProcess3"/>
    <dgm:cxn modelId="{4ED22AAF-A37A-4D5F-8191-BE5EDA89AC4C}" type="presParOf" srcId="{846E34D4-5AF3-4F40-8507-96EDE6B36287}" destId="{4519E5AC-70F9-48CB-8597-3DCBA5AA6906}" srcOrd="9" destOrd="0" presId="urn:microsoft.com/office/officeart/2005/8/layout/lProcess3"/>
    <dgm:cxn modelId="{464ACB20-BD5A-4B21-B850-A6D6EF3FEE20}" type="presParOf" srcId="{846E34D4-5AF3-4F40-8507-96EDE6B36287}" destId="{6C505000-D2F4-4403-BD7C-DA31BBF6D941}" srcOrd="10" destOrd="0" presId="urn:microsoft.com/office/officeart/2005/8/layout/lProcess3"/>
    <dgm:cxn modelId="{0A9E8B49-D66C-4FD6-BDA1-A702BC40C0D6}" type="presParOf" srcId="{6C505000-D2F4-4403-BD7C-DA31BBF6D941}" destId="{50F21CAB-9332-4443-A339-BE88E60D5987}" srcOrd="0" destOrd="0" presId="urn:microsoft.com/office/officeart/2005/8/layout/lProcess3"/>
    <dgm:cxn modelId="{F986E9BB-10BD-4989-9DF9-21E92814875C}" type="presParOf" srcId="{6C505000-D2F4-4403-BD7C-DA31BBF6D941}" destId="{BFFBD743-C56D-44AE-BEF6-619FE70713F1}" srcOrd="1" destOrd="0" presId="urn:microsoft.com/office/officeart/2005/8/layout/lProcess3"/>
    <dgm:cxn modelId="{AFCDFF1F-A4B8-4A57-ADC9-B5E42C0703A3}" type="presParOf" srcId="{6C505000-D2F4-4403-BD7C-DA31BBF6D941}" destId="{5DFE96BE-D17F-46F7-BC57-0F91C5FC41F3}" srcOrd="2" destOrd="0" presId="urn:microsoft.com/office/officeart/2005/8/layout/lProcess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A5C0C1-82B4-9F40-8471-B9973CAB4B8A}" type="doc">
      <dgm:prSet loTypeId="urn:microsoft.com/office/officeart/2005/8/layout/lProcess3" loCatId="" qsTypeId="urn:microsoft.com/office/officeart/2005/8/quickstyle/simple4" qsCatId="simple" csTypeId="urn:microsoft.com/office/officeart/2005/8/colors/accent3_5" csCatId="accent3" phldr="1"/>
      <dgm:spPr/>
      <dgm:t>
        <a:bodyPr/>
        <a:lstStyle/>
        <a:p>
          <a:endParaRPr lang="en-US"/>
        </a:p>
      </dgm:t>
    </dgm:pt>
    <dgm:pt modelId="{4C8EB7F8-FE06-43C2-AE0C-52E83297B86D}">
      <dgm:prSet phldr="0"/>
      <dgm:spPr/>
      <dgm:t>
        <a:bodyPr/>
        <a:lstStyle/>
        <a:p>
          <a:pPr algn="l" rtl="0"/>
          <a:r>
            <a:rPr lang="en-ZA" b="1"/>
            <a:t>Identify Sites</a:t>
          </a:r>
          <a:r>
            <a:rPr lang="en-ZA"/>
            <a:t>:</a:t>
          </a:r>
          <a:endParaRPr lang="en-ZA">
            <a:latin typeface="Arial"/>
          </a:endParaRPr>
        </a:p>
      </dgm:t>
    </dgm:pt>
    <dgm:pt modelId="{7C624F6C-D842-426C-AC63-EFDC530C5764}" type="parTrans" cxnId="{8E0072DF-0C47-4473-BD52-5437E72C6DAA}">
      <dgm:prSet/>
      <dgm:spPr/>
      <dgm:t>
        <a:bodyPr/>
        <a:lstStyle/>
        <a:p>
          <a:endParaRPr lang="en-ZA"/>
        </a:p>
      </dgm:t>
    </dgm:pt>
    <dgm:pt modelId="{A8C8F20F-CC8D-47AE-8E4E-22D9C0E2E06C}" type="sibTrans" cxnId="{8E0072DF-0C47-4473-BD52-5437E72C6DAA}">
      <dgm:prSet/>
      <dgm:spPr/>
      <dgm:t>
        <a:bodyPr/>
        <a:lstStyle/>
        <a:p>
          <a:endParaRPr lang="en-ZA"/>
        </a:p>
      </dgm:t>
    </dgm:pt>
    <dgm:pt modelId="{8FB14A9A-C8AD-41C9-98DA-05BFC028BEEA}">
      <dgm:prSet phldr="0"/>
      <dgm:spPr/>
      <dgm:t>
        <a:bodyPr/>
        <a:lstStyle/>
        <a:p>
          <a:pPr algn="l" rtl="0"/>
          <a:r>
            <a:rPr lang="en-ZA" b="1"/>
            <a:t>Submit Application</a:t>
          </a:r>
          <a:r>
            <a:rPr lang="en-ZA"/>
            <a:t>:</a:t>
          </a:r>
          <a:endParaRPr lang="en-ZA">
            <a:latin typeface="Arial"/>
          </a:endParaRPr>
        </a:p>
      </dgm:t>
    </dgm:pt>
    <dgm:pt modelId="{9A89232A-A258-4DD9-8D2D-94FB84580A6E}" type="parTrans" cxnId="{034CA90E-A07D-4D6C-A799-9E2678A2DA33}">
      <dgm:prSet/>
      <dgm:spPr/>
      <dgm:t>
        <a:bodyPr/>
        <a:lstStyle/>
        <a:p>
          <a:endParaRPr lang="en-ZA"/>
        </a:p>
      </dgm:t>
    </dgm:pt>
    <dgm:pt modelId="{7BF9D4DB-E4CF-4265-A529-3524B907DFE3}" type="sibTrans" cxnId="{034CA90E-A07D-4D6C-A799-9E2678A2DA33}">
      <dgm:prSet/>
      <dgm:spPr/>
      <dgm:t>
        <a:bodyPr/>
        <a:lstStyle/>
        <a:p>
          <a:endParaRPr lang="en-ZA"/>
        </a:p>
      </dgm:t>
    </dgm:pt>
    <dgm:pt modelId="{13E1D739-145E-4EC5-AA5D-5744416BB09B}">
      <dgm:prSet phldr="0"/>
      <dgm:spPr/>
      <dgm:t>
        <a:bodyPr/>
        <a:lstStyle/>
        <a:p>
          <a:pPr algn="l" rtl="0"/>
          <a:r>
            <a:rPr lang="en-ZA" b="1"/>
            <a:t>Initial Review</a:t>
          </a:r>
          <a:r>
            <a:rPr lang="en-ZA"/>
            <a:t>: </a:t>
          </a:r>
          <a:endParaRPr lang="en-ZA">
            <a:latin typeface="Arial"/>
          </a:endParaRPr>
        </a:p>
      </dgm:t>
    </dgm:pt>
    <dgm:pt modelId="{F3A4C19D-C99F-40A4-A396-6F2D11D08720}" type="parTrans" cxnId="{FD3E75CD-EDF9-4319-B081-857A37F7C5A1}">
      <dgm:prSet/>
      <dgm:spPr/>
      <dgm:t>
        <a:bodyPr/>
        <a:lstStyle/>
        <a:p>
          <a:endParaRPr lang="en-ZA"/>
        </a:p>
      </dgm:t>
    </dgm:pt>
    <dgm:pt modelId="{F896F3B3-6F2D-4D92-B95A-54FC2B4CFCF0}" type="sibTrans" cxnId="{FD3E75CD-EDF9-4319-B081-857A37F7C5A1}">
      <dgm:prSet/>
      <dgm:spPr/>
      <dgm:t>
        <a:bodyPr/>
        <a:lstStyle/>
        <a:p>
          <a:endParaRPr lang="en-ZA"/>
        </a:p>
      </dgm:t>
    </dgm:pt>
    <dgm:pt modelId="{D0A7A5D8-B1DF-4ED5-B4A3-2AF96FECD951}">
      <dgm:prSet phldr="0"/>
      <dgm:spPr/>
      <dgm:t>
        <a:bodyPr/>
        <a:lstStyle/>
        <a:p>
          <a:pPr algn="l" rtl="0"/>
          <a:r>
            <a:rPr lang="en-ZA" b="1"/>
            <a:t>Social Worker Review</a:t>
          </a:r>
          <a:r>
            <a:rPr lang="en-ZA"/>
            <a:t>: </a:t>
          </a:r>
          <a:endParaRPr lang="en-ZA">
            <a:latin typeface="Arial"/>
          </a:endParaRPr>
        </a:p>
      </dgm:t>
    </dgm:pt>
    <dgm:pt modelId="{0A7357C4-8C2D-4BA5-A41E-7D0E9AFDF03F}" type="parTrans" cxnId="{3608F6E1-4735-4211-98EE-CAADA3FBBF4E}">
      <dgm:prSet/>
      <dgm:spPr/>
      <dgm:t>
        <a:bodyPr/>
        <a:lstStyle/>
        <a:p>
          <a:endParaRPr lang="en-ZA"/>
        </a:p>
      </dgm:t>
    </dgm:pt>
    <dgm:pt modelId="{3E83B9D3-A3AE-43AE-B803-ACF3AD1D1EF6}" type="sibTrans" cxnId="{3608F6E1-4735-4211-98EE-CAADA3FBBF4E}">
      <dgm:prSet/>
      <dgm:spPr/>
      <dgm:t>
        <a:bodyPr/>
        <a:lstStyle/>
        <a:p>
          <a:endParaRPr lang="en-ZA"/>
        </a:p>
      </dgm:t>
    </dgm:pt>
    <dgm:pt modelId="{1CDC1C56-E32E-45B5-B6CE-2A73596AEFEF}">
      <dgm:prSet phldr="0"/>
      <dgm:spPr/>
      <dgm:t>
        <a:bodyPr/>
        <a:lstStyle/>
        <a:p>
          <a:pPr algn="l" rtl="0"/>
          <a:r>
            <a:rPr lang="en-ZA" b="1"/>
            <a:t>Final Approval</a:t>
          </a:r>
          <a:r>
            <a:rPr lang="en-ZA"/>
            <a:t>: </a:t>
          </a:r>
          <a:endParaRPr lang="en-ZA">
            <a:latin typeface="Arial"/>
          </a:endParaRPr>
        </a:p>
      </dgm:t>
    </dgm:pt>
    <dgm:pt modelId="{6E008B21-1999-4BCA-844E-B9D5FF0225A9}" type="parTrans" cxnId="{0E3851D6-3BD6-4234-AA9C-FE4BF88C69E3}">
      <dgm:prSet/>
      <dgm:spPr/>
      <dgm:t>
        <a:bodyPr/>
        <a:lstStyle/>
        <a:p>
          <a:endParaRPr lang="en-ZA"/>
        </a:p>
      </dgm:t>
    </dgm:pt>
    <dgm:pt modelId="{A1811585-ED17-4D0E-B36E-AE4C83F4D157}" type="sibTrans" cxnId="{0E3851D6-3BD6-4234-AA9C-FE4BF88C69E3}">
      <dgm:prSet/>
      <dgm:spPr/>
      <dgm:t>
        <a:bodyPr/>
        <a:lstStyle/>
        <a:p>
          <a:endParaRPr lang="en-ZA"/>
        </a:p>
      </dgm:t>
    </dgm:pt>
    <dgm:pt modelId="{A6038F6D-9ED7-45E7-B2CF-85300788B6AF}">
      <dgm:prSet phldr="0" custT="1"/>
      <dgm:spPr/>
      <dgm:t>
        <a:bodyPr/>
        <a:lstStyle/>
        <a:p>
          <a:pPr algn="l"/>
          <a:r>
            <a:rPr lang="en-ZA" sz="1400">
              <a:latin typeface="Arial"/>
            </a:rPr>
            <a:t> </a:t>
          </a:r>
          <a:r>
            <a:rPr lang="en-ZA" sz="1400"/>
            <a:t>ECD sites receive WhatsApp or call and can apply via WhatsApp or online links.</a:t>
          </a:r>
          <a:endParaRPr lang="en-US" sz="1400"/>
        </a:p>
      </dgm:t>
    </dgm:pt>
    <dgm:pt modelId="{8B5AFDEB-49B7-4CA7-87CB-E1A739DD66A1}" type="parTrans" cxnId="{8AFB84D4-AEDC-4DEB-ACD2-0856A7C97D72}">
      <dgm:prSet/>
      <dgm:spPr/>
      <dgm:t>
        <a:bodyPr/>
        <a:lstStyle/>
        <a:p>
          <a:endParaRPr lang="en-ZA"/>
        </a:p>
      </dgm:t>
    </dgm:pt>
    <dgm:pt modelId="{0A4BC795-494D-4BD2-8EDF-1C8C697B7C81}" type="sibTrans" cxnId="{8AFB84D4-AEDC-4DEB-ACD2-0856A7C97D72}">
      <dgm:prSet/>
      <dgm:spPr/>
      <dgm:t>
        <a:bodyPr/>
        <a:lstStyle/>
        <a:p>
          <a:endParaRPr lang="en-ZA"/>
        </a:p>
      </dgm:t>
    </dgm:pt>
    <dgm:pt modelId="{4485B0C7-5D11-4108-A416-D73180BF0A57}">
      <dgm:prSet phldr="0" custT="1"/>
      <dgm:spPr/>
      <dgm:t>
        <a:bodyPr/>
        <a:lstStyle/>
        <a:p>
          <a:pPr algn="l"/>
          <a:r>
            <a:rPr lang="en-ZA" sz="1400">
              <a:latin typeface="Arial"/>
            </a:rPr>
            <a:t> </a:t>
          </a:r>
          <a:r>
            <a:rPr lang="en-ZA" sz="1400"/>
            <a:t>Applicant registers on eCares, fill out the digital form, and uploads documents online.</a:t>
          </a:r>
          <a:endParaRPr lang="en-US" sz="1400"/>
        </a:p>
      </dgm:t>
    </dgm:pt>
    <dgm:pt modelId="{EB657EC3-E0FC-431F-85B6-1AFDC88C7F4A}" type="parTrans" cxnId="{75D2161F-906A-4CB9-99D5-125258CC4AD1}">
      <dgm:prSet/>
      <dgm:spPr/>
      <dgm:t>
        <a:bodyPr/>
        <a:lstStyle/>
        <a:p>
          <a:endParaRPr lang="en-ZA"/>
        </a:p>
      </dgm:t>
    </dgm:pt>
    <dgm:pt modelId="{BA2B218C-F73E-47A7-BCEA-946617D9E54E}" type="sibTrans" cxnId="{75D2161F-906A-4CB9-99D5-125258CC4AD1}">
      <dgm:prSet/>
      <dgm:spPr/>
      <dgm:t>
        <a:bodyPr/>
        <a:lstStyle/>
        <a:p>
          <a:endParaRPr lang="en-ZA"/>
        </a:p>
      </dgm:t>
    </dgm:pt>
    <dgm:pt modelId="{7FB1DB51-9CBF-4B44-BCB3-26B11B2BB016}">
      <dgm:prSet phldr="0" custT="1"/>
      <dgm:spPr/>
      <dgm:t>
        <a:bodyPr/>
        <a:lstStyle/>
        <a:p>
          <a:r>
            <a:rPr lang="en-ZA" sz="1400"/>
            <a:t>An administrator checks the application, verifies documents, does NCPR check and requests any missing details.</a:t>
          </a:r>
          <a:endParaRPr lang="en-US" sz="1400"/>
        </a:p>
      </dgm:t>
    </dgm:pt>
    <dgm:pt modelId="{5E2865E7-A409-4C7E-9781-5E1C41F2A959}" type="parTrans" cxnId="{739DED5B-2FED-4995-AE7A-1F7F77C417BC}">
      <dgm:prSet/>
      <dgm:spPr/>
      <dgm:t>
        <a:bodyPr/>
        <a:lstStyle/>
        <a:p>
          <a:endParaRPr lang="en-ZA"/>
        </a:p>
      </dgm:t>
    </dgm:pt>
    <dgm:pt modelId="{BC397E58-FC76-46D5-BF56-4D2468C6C47F}" type="sibTrans" cxnId="{739DED5B-2FED-4995-AE7A-1F7F77C417BC}">
      <dgm:prSet/>
      <dgm:spPr/>
      <dgm:t>
        <a:bodyPr/>
        <a:lstStyle/>
        <a:p>
          <a:endParaRPr lang="en-ZA"/>
        </a:p>
      </dgm:t>
    </dgm:pt>
    <dgm:pt modelId="{FB5F57BD-9303-49AA-B1EC-B753F67474FF}">
      <dgm:prSet phldr="0" custT="1"/>
      <dgm:spPr/>
      <dgm:t>
        <a:bodyPr/>
        <a:lstStyle/>
        <a:p>
          <a:r>
            <a:rPr lang="en-ZA" sz="1400"/>
            <a:t>A Social Worker reviews the completed application and NCPR certificates and recommends approval or rejection.</a:t>
          </a:r>
          <a:endParaRPr lang="en-US" sz="1400"/>
        </a:p>
      </dgm:t>
    </dgm:pt>
    <dgm:pt modelId="{92B09FFA-4003-4170-9067-EB46E9C87EEA}" type="parTrans" cxnId="{2AF83309-FB7D-4683-9AA9-E91BCB9431C9}">
      <dgm:prSet/>
      <dgm:spPr/>
      <dgm:t>
        <a:bodyPr/>
        <a:lstStyle/>
        <a:p>
          <a:endParaRPr lang="en-ZA"/>
        </a:p>
      </dgm:t>
    </dgm:pt>
    <dgm:pt modelId="{4065545D-5A56-4F29-97F0-F0FE441F1F82}" type="sibTrans" cxnId="{2AF83309-FB7D-4683-9AA9-E91BCB9431C9}">
      <dgm:prSet/>
      <dgm:spPr/>
      <dgm:t>
        <a:bodyPr/>
        <a:lstStyle/>
        <a:p>
          <a:endParaRPr lang="en-ZA"/>
        </a:p>
      </dgm:t>
    </dgm:pt>
    <dgm:pt modelId="{A7C64E63-22EF-4A0A-B623-EC0E8324B85F}">
      <dgm:prSet phldr="0" custT="1"/>
      <dgm:spPr/>
      <dgm:t>
        <a:bodyPr/>
        <a:lstStyle/>
        <a:p>
          <a:r>
            <a:rPr lang="en-ZA" sz="1400"/>
            <a:t>An approver makes the final decision, and a Bronze certificate is automatically issued if approved.</a:t>
          </a:r>
          <a:endParaRPr lang="en-US" sz="1400"/>
        </a:p>
      </dgm:t>
    </dgm:pt>
    <dgm:pt modelId="{87AA14F4-37B4-45DA-A8A6-357E10CDFFF6}" type="parTrans" cxnId="{31984CB5-A297-4402-9C92-45A0937A5D2E}">
      <dgm:prSet/>
      <dgm:spPr/>
      <dgm:t>
        <a:bodyPr/>
        <a:lstStyle/>
        <a:p>
          <a:endParaRPr lang="en-ZA"/>
        </a:p>
      </dgm:t>
    </dgm:pt>
    <dgm:pt modelId="{499E51DE-0A30-4B78-8553-4B3B3C739C57}" type="sibTrans" cxnId="{31984CB5-A297-4402-9C92-45A0937A5D2E}">
      <dgm:prSet/>
      <dgm:spPr/>
      <dgm:t>
        <a:bodyPr/>
        <a:lstStyle/>
        <a:p>
          <a:endParaRPr lang="en-ZA"/>
        </a:p>
      </dgm:t>
    </dgm:pt>
    <dgm:pt modelId="{667B156C-306B-184B-BA65-A7D85E400B42}" type="pres">
      <dgm:prSet presAssocID="{32A5C0C1-82B4-9F40-8471-B9973CAB4B8A}" presName="Name0" presStyleCnt="0">
        <dgm:presLayoutVars>
          <dgm:chPref val="3"/>
          <dgm:dir/>
          <dgm:animLvl val="lvl"/>
          <dgm:resizeHandles/>
        </dgm:presLayoutVars>
      </dgm:prSet>
      <dgm:spPr/>
    </dgm:pt>
    <dgm:pt modelId="{C550F027-5DAD-49BF-B5D2-8655AA13C709}" type="pres">
      <dgm:prSet presAssocID="{4C8EB7F8-FE06-43C2-AE0C-52E83297B86D}" presName="horFlow" presStyleCnt="0"/>
      <dgm:spPr/>
    </dgm:pt>
    <dgm:pt modelId="{41E6AC6B-80D9-42B9-9C59-60DF9A0FD7B3}" type="pres">
      <dgm:prSet presAssocID="{4C8EB7F8-FE06-43C2-AE0C-52E83297B86D}" presName="bigChev" presStyleLbl="node1" presStyleIdx="0" presStyleCnt="5" custScaleX="112186" custLinFactNeighborX="-2794" custLinFactNeighborY="50"/>
      <dgm:spPr/>
    </dgm:pt>
    <dgm:pt modelId="{E41D370E-0E8C-42D8-BC84-4E5E8EE34BA6}" type="pres">
      <dgm:prSet presAssocID="{8B5AFDEB-49B7-4CA7-87CB-E1A739DD66A1}" presName="parTrans" presStyleCnt="0"/>
      <dgm:spPr/>
    </dgm:pt>
    <dgm:pt modelId="{4A38FCC8-9688-4A56-8A9E-CD5E95C51A3D}" type="pres">
      <dgm:prSet presAssocID="{A6038F6D-9ED7-45E7-B2CF-85300788B6AF}" presName="node" presStyleLbl="alignAccFollowNode1" presStyleIdx="0" presStyleCnt="5" custScaleX="200083">
        <dgm:presLayoutVars>
          <dgm:bulletEnabled val="1"/>
        </dgm:presLayoutVars>
      </dgm:prSet>
      <dgm:spPr/>
    </dgm:pt>
    <dgm:pt modelId="{A0121EED-2FD4-4443-8B9B-38756242EF2D}" type="pres">
      <dgm:prSet presAssocID="{4C8EB7F8-FE06-43C2-AE0C-52E83297B86D}" presName="vSp" presStyleCnt="0"/>
      <dgm:spPr/>
    </dgm:pt>
    <dgm:pt modelId="{87588898-A0DC-4B2D-8B03-1786372938BD}" type="pres">
      <dgm:prSet presAssocID="{8FB14A9A-C8AD-41C9-98DA-05BFC028BEEA}" presName="horFlow" presStyleCnt="0"/>
      <dgm:spPr/>
    </dgm:pt>
    <dgm:pt modelId="{20617DD4-7448-4602-BDD3-B12CC835803B}" type="pres">
      <dgm:prSet presAssocID="{8FB14A9A-C8AD-41C9-98DA-05BFC028BEEA}" presName="bigChev" presStyleLbl="node1" presStyleIdx="1" presStyleCnt="5" custScaleX="117243"/>
      <dgm:spPr/>
    </dgm:pt>
    <dgm:pt modelId="{1CDF4AA3-34BC-474D-9AA6-169522A91A35}" type="pres">
      <dgm:prSet presAssocID="{EB657EC3-E0FC-431F-85B6-1AFDC88C7F4A}" presName="parTrans" presStyleCnt="0"/>
      <dgm:spPr/>
    </dgm:pt>
    <dgm:pt modelId="{46DE568E-0C50-4F8B-B3DF-884DEB627030}" type="pres">
      <dgm:prSet presAssocID="{4485B0C7-5D11-4108-A416-D73180BF0A57}" presName="node" presStyleLbl="alignAccFollowNode1" presStyleIdx="1" presStyleCnt="5" custScaleX="194024">
        <dgm:presLayoutVars>
          <dgm:bulletEnabled val="1"/>
        </dgm:presLayoutVars>
      </dgm:prSet>
      <dgm:spPr/>
    </dgm:pt>
    <dgm:pt modelId="{6BA9FBFA-CD69-4C8A-84B0-19B3752D9B96}" type="pres">
      <dgm:prSet presAssocID="{8FB14A9A-C8AD-41C9-98DA-05BFC028BEEA}" presName="vSp" presStyleCnt="0"/>
      <dgm:spPr/>
    </dgm:pt>
    <dgm:pt modelId="{966F2C84-5BEE-4E37-8950-BE524F2FCCCF}" type="pres">
      <dgm:prSet presAssocID="{13E1D739-145E-4EC5-AA5D-5744416BB09B}" presName="horFlow" presStyleCnt="0"/>
      <dgm:spPr/>
    </dgm:pt>
    <dgm:pt modelId="{24C70FB6-C679-4A20-9134-FA250D168406}" type="pres">
      <dgm:prSet presAssocID="{13E1D739-145E-4EC5-AA5D-5744416BB09B}" presName="bigChev" presStyleLbl="node1" presStyleIdx="2" presStyleCnt="5" custScaleX="120121"/>
      <dgm:spPr/>
    </dgm:pt>
    <dgm:pt modelId="{5D0D5BB1-2A6D-46BB-9D01-9F5E58BDCFA4}" type="pres">
      <dgm:prSet presAssocID="{5E2865E7-A409-4C7E-9781-5E1C41F2A959}" presName="parTrans" presStyleCnt="0"/>
      <dgm:spPr/>
    </dgm:pt>
    <dgm:pt modelId="{56FACDD2-2C21-458E-921C-B7F1234B87AD}" type="pres">
      <dgm:prSet presAssocID="{7FB1DB51-9CBF-4B44-BCB3-26B11B2BB016}" presName="node" presStyleLbl="alignAccFollowNode1" presStyleIdx="2" presStyleCnt="5" custScaleX="194024">
        <dgm:presLayoutVars>
          <dgm:bulletEnabled val="1"/>
        </dgm:presLayoutVars>
      </dgm:prSet>
      <dgm:spPr/>
    </dgm:pt>
    <dgm:pt modelId="{95BD8884-A692-4265-ADA3-CDCD102FE05E}" type="pres">
      <dgm:prSet presAssocID="{13E1D739-145E-4EC5-AA5D-5744416BB09B}" presName="vSp" presStyleCnt="0"/>
      <dgm:spPr/>
    </dgm:pt>
    <dgm:pt modelId="{9B8C25BE-67C5-4784-A122-5DDB86104295}" type="pres">
      <dgm:prSet presAssocID="{D0A7A5D8-B1DF-4ED5-B4A3-2AF96FECD951}" presName="horFlow" presStyleCnt="0"/>
      <dgm:spPr/>
    </dgm:pt>
    <dgm:pt modelId="{2D4A9D72-6E92-4595-B813-DE230D7D90C2}" type="pres">
      <dgm:prSet presAssocID="{D0A7A5D8-B1DF-4ED5-B4A3-2AF96FECD951}" presName="bigChev" presStyleLbl="node1" presStyleIdx="3" presStyleCnt="5" custScaleX="110955" custLinFactNeighborX="16765" custLinFactNeighborY="-1489"/>
      <dgm:spPr/>
    </dgm:pt>
    <dgm:pt modelId="{8878D04A-F712-4946-B209-4FBBABE69814}" type="pres">
      <dgm:prSet presAssocID="{92B09FFA-4003-4170-9067-EB46E9C87EEA}" presName="parTrans" presStyleCnt="0"/>
      <dgm:spPr/>
    </dgm:pt>
    <dgm:pt modelId="{3B8C195C-0CA1-4941-A7AD-AF287E9EF9F7}" type="pres">
      <dgm:prSet presAssocID="{FB5F57BD-9303-49AA-B1EC-B753F67474FF}" presName="node" presStyleLbl="alignAccFollowNode1" presStyleIdx="3" presStyleCnt="5" custScaleX="194024">
        <dgm:presLayoutVars>
          <dgm:bulletEnabled val="1"/>
        </dgm:presLayoutVars>
      </dgm:prSet>
      <dgm:spPr/>
    </dgm:pt>
    <dgm:pt modelId="{EF5E69E8-D400-48CA-82E7-4D4E35F490C7}" type="pres">
      <dgm:prSet presAssocID="{D0A7A5D8-B1DF-4ED5-B4A3-2AF96FECD951}" presName="vSp" presStyleCnt="0"/>
      <dgm:spPr/>
    </dgm:pt>
    <dgm:pt modelId="{35EF668A-9229-4F4E-9813-CA3B6F0799A5}" type="pres">
      <dgm:prSet presAssocID="{1CDC1C56-E32E-45B5-B6CE-2A73596AEFEF}" presName="horFlow" presStyleCnt="0"/>
      <dgm:spPr/>
    </dgm:pt>
    <dgm:pt modelId="{BFA3B64F-33B0-4870-B83B-81BD2CBAE33C}" type="pres">
      <dgm:prSet presAssocID="{1CDC1C56-E32E-45B5-B6CE-2A73596AEFEF}" presName="bigChev" presStyleLbl="node1" presStyleIdx="4" presStyleCnt="5" custScaleX="117346"/>
      <dgm:spPr/>
    </dgm:pt>
    <dgm:pt modelId="{6BA3AB26-68C7-4C3E-B234-955858927AE9}" type="pres">
      <dgm:prSet presAssocID="{87AA14F4-37B4-45DA-A8A6-357E10CDFFF6}" presName="parTrans" presStyleCnt="0"/>
      <dgm:spPr/>
    </dgm:pt>
    <dgm:pt modelId="{DFD1D65D-30B9-42FD-B20F-47831AC7AE2C}" type="pres">
      <dgm:prSet presAssocID="{A7C64E63-22EF-4A0A-B623-EC0E8324B85F}" presName="node" presStyleLbl="alignAccFollowNode1" presStyleIdx="4" presStyleCnt="5" custScaleX="194024">
        <dgm:presLayoutVars>
          <dgm:bulletEnabled val="1"/>
        </dgm:presLayoutVars>
      </dgm:prSet>
      <dgm:spPr/>
    </dgm:pt>
  </dgm:ptLst>
  <dgm:cxnLst>
    <dgm:cxn modelId="{2AF83309-FB7D-4683-9AA9-E91BCB9431C9}" srcId="{D0A7A5D8-B1DF-4ED5-B4A3-2AF96FECD951}" destId="{FB5F57BD-9303-49AA-B1EC-B753F67474FF}" srcOrd="0" destOrd="0" parTransId="{92B09FFA-4003-4170-9067-EB46E9C87EEA}" sibTransId="{4065545D-5A56-4F29-97F0-F0FE441F1F82}"/>
    <dgm:cxn modelId="{034CA90E-A07D-4D6C-A799-9E2678A2DA33}" srcId="{32A5C0C1-82B4-9F40-8471-B9973CAB4B8A}" destId="{8FB14A9A-C8AD-41C9-98DA-05BFC028BEEA}" srcOrd="1" destOrd="0" parTransId="{9A89232A-A258-4DD9-8D2D-94FB84580A6E}" sibTransId="{7BF9D4DB-E4CF-4265-A529-3524B907DFE3}"/>
    <dgm:cxn modelId="{D4C41B10-A07B-4FAF-A461-7530525240BD}" type="presOf" srcId="{32A5C0C1-82B4-9F40-8471-B9973CAB4B8A}" destId="{667B156C-306B-184B-BA65-A7D85E400B42}" srcOrd="0" destOrd="0" presId="urn:microsoft.com/office/officeart/2005/8/layout/lProcess3"/>
    <dgm:cxn modelId="{75D2161F-906A-4CB9-99D5-125258CC4AD1}" srcId="{8FB14A9A-C8AD-41C9-98DA-05BFC028BEEA}" destId="{4485B0C7-5D11-4108-A416-D73180BF0A57}" srcOrd="0" destOrd="0" parTransId="{EB657EC3-E0FC-431F-85B6-1AFDC88C7F4A}" sibTransId="{BA2B218C-F73E-47A7-BCEA-946617D9E54E}"/>
    <dgm:cxn modelId="{739DED5B-2FED-4995-AE7A-1F7F77C417BC}" srcId="{13E1D739-145E-4EC5-AA5D-5744416BB09B}" destId="{7FB1DB51-9CBF-4B44-BCB3-26B11B2BB016}" srcOrd="0" destOrd="0" parTransId="{5E2865E7-A409-4C7E-9781-5E1C41F2A959}" sibTransId="{BC397E58-FC76-46D5-BF56-4D2468C6C47F}"/>
    <dgm:cxn modelId="{ECBAF75F-E8F8-4313-A170-64BFAF1C06F0}" type="presOf" srcId="{7FB1DB51-9CBF-4B44-BCB3-26B11B2BB016}" destId="{56FACDD2-2C21-458E-921C-B7F1234B87AD}" srcOrd="0" destOrd="0" presId="urn:microsoft.com/office/officeart/2005/8/layout/lProcess3"/>
    <dgm:cxn modelId="{A552EF4A-42F1-45EE-866C-F5BD2012741C}" type="presOf" srcId="{A6038F6D-9ED7-45E7-B2CF-85300788B6AF}" destId="{4A38FCC8-9688-4A56-8A9E-CD5E95C51A3D}" srcOrd="0" destOrd="0" presId="urn:microsoft.com/office/officeart/2005/8/layout/lProcess3"/>
    <dgm:cxn modelId="{E3C68A6E-C96E-461A-9D1B-2756C7BAC629}" type="presOf" srcId="{4C8EB7F8-FE06-43C2-AE0C-52E83297B86D}" destId="{41E6AC6B-80D9-42B9-9C59-60DF9A0FD7B3}" srcOrd="0" destOrd="0" presId="urn:microsoft.com/office/officeart/2005/8/layout/lProcess3"/>
    <dgm:cxn modelId="{9A7D8D4F-74FA-4DEF-81DA-FB9D42433E35}" type="presOf" srcId="{A7C64E63-22EF-4A0A-B623-EC0E8324B85F}" destId="{DFD1D65D-30B9-42FD-B20F-47831AC7AE2C}" srcOrd="0" destOrd="0" presId="urn:microsoft.com/office/officeart/2005/8/layout/lProcess3"/>
    <dgm:cxn modelId="{E70CE07D-D75F-42FD-8345-9683B7719508}" type="presOf" srcId="{4485B0C7-5D11-4108-A416-D73180BF0A57}" destId="{46DE568E-0C50-4F8B-B3DF-884DEB627030}" srcOrd="0" destOrd="0" presId="urn:microsoft.com/office/officeart/2005/8/layout/lProcess3"/>
    <dgm:cxn modelId="{0832D87E-B7B7-44AD-99AC-C52CCABBF70F}" type="presOf" srcId="{8FB14A9A-C8AD-41C9-98DA-05BFC028BEEA}" destId="{20617DD4-7448-4602-BDD3-B12CC835803B}" srcOrd="0" destOrd="0" presId="urn:microsoft.com/office/officeart/2005/8/layout/lProcess3"/>
    <dgm:cxn modelId="{31984CB5-A297-4402-9C92-45A0937A5D2E}" srcId="{1CDC1C56-E32E-45B5-B6CE-2A73596AEFEF}" destId="{A7C64E63-22EF-4A0A-B623-EC0E8324B85F}" srcOrd="0" destOrd="0" parTransId="{87AA14F4-37B4-45DA-A8A6-357E10CDFFF6}" sibTransId="{499E51DE-0A30-4B78-8553-4B3B3C739C57}"/>
    <dgm:cxn modelId="{FD3E75CD-EDF9-4319-B081-857A37F7C5A1}" srcId="{32A5C0C1-82B4-9F40-8471-B9973CAB4B8A}" destId="{13E1D739-145E-4EC5-AA5D-5744416BB09B}" srcOrd="2" destOrd="0" parTransId="{F3A4C19D-C99F-40A4-A396-6F2D11D08720}" sibTransId="{F896F3B3-6F2D-4D92-B95A-54FC2B4CFCF0}"/>
    <dgm:cxn modelId="{7E31CCCD-2E08-4443-B988-7F82D5B0F6DC}" type="presOf" srcId="{D0A7A5D8-B1DF-4ED5-B4A3-2AF96FECD951}" destId="{2D4A9D72-6E92-4595-B813-DE230D7D90C2}" srcOrd="0" destOrd="0" presId="urn:microsoft.com/office/officeart/2005/8/layout/lProcess3"/>
    <dgm:cxn modelId="{8AFB84D4-AEDC-4DEB-ACD2-0856A7C97D72}" srcId="{4C8EB7F8-FE06-43C2-AE0C-52E83297B86D}" destId="{A6038F6D-9ED7-45E7-B2CF-85300788B6AF}" srcOrd="0" destOrd="0" parTransId="{8B5AFDEB-49B7-4CA7-87CB-E1A739DD66A1}" sibTransId="{0A4BC795-494D-4BD2-8EDF-1C8C697B7C81}"/>
    <dgm:cxn modelId="{0E3851D6-3BD6-4234-AA9C-FE4BF88C69E3}" srcId="{32A5C0C1-82B4-9F40-8471-B9973CAB4B8A}" destId="{1CDC1C56-E32E-45B5-B6CE-2A73596AEFEF}" srcOrd="4" destOrd="0" parTransId="{6E008B21-1999-4BCA-844E-B9D5FF0225A9}" sibTransId="{A1811585-ED17-4D0E-B36E-AE4C83F4D157}"/>
    <dgm:cxn modelId="{8E0072DF-0C47-4473-BD52-5437E72C6DAA}" srcId="{32A5C0C1-82B4-9F40-8471-B9973CAB4B8A}" destId="{4C8EB7F8-FE06-43C2-AE0C-52E83297B86D}" srcOrd="0" destOrd="0" parTransId="{7C624F6C-D842-426C-AC63-EFDC530C5764}" sibTransId="{A8C8F20F-CC8D-47AE-8E4E-22D9C0E2E06C}"/>
    <dgm:cxn modelId="{3608F6E1-4735-4211-98EE-CAADA3FBBF4E}" srcId="{32A5C0C1-82B4-9F40-8471-B9973CAB4B8A}" destId="{D0A7A5D8-B1DF-4ED5-B4A3-2AF96FECD951}" srcOrd="3" destOrd="0" parTransId="{0A7357C4-8C2D-4BA5-A41E-7D0E9AFDF03F}" sibTransId="{3E83B9D3-A3AE-43AE-B803-ACF3AD1D1EF6}"/>
    <dgm:cxn modelId="{0A3821E2-5BA6-4275-AD9D-A3AE871ACF8E}" type="presOf" srcId="{1CDC1C56-E32E-45B5-B6CE-2A73596AEFEF}" destId="{BFA3B64F-33B0-4870-B83B-81BD2CBAE33C}" srcOrd="0" destOrd="0" presId="urn:microsoft.com/office/officeart/2005/8/layout/lProcess3"/>
    <dgm:cxn modelId="{768C96F3-3AAF-4EAE-90C7-C893BA0A55B5}" type="presOf" srcId="{FB5F57BD-9303-49AA-B1EC-B753F67474FF}" destId="{3B8C195C-0CA1-4941-A7AD-AF287E9EF9F7}" srcOrd="0" destOrd="0" presId="urn:microsoft.com/office/officeart/2005/8/layout/lProcess3"/>
    <dgm:cxn modelId="{A34DAAFF-7BD2-45F6-BC64-58DA08CE9230}" type="presOf" srcId="{13E1D739-145E-4EC5-AA5D-5744416BB09B}" destId="{24C70FB6-C679-4A20-9134-FA250D168406}" srcOrd="0" destOrd="0" presId="urn:microsoft.com/office/officeart/2005/8/layout/lProcess3"/>
    <dgm:cxn modelId="{9367ABF3-2985-4509-92D5-FBEF926AB0F0}" type="presParOf" srcId="{667B156C-306B-184B-BA65-A7D85E400B42}" destId="{C550F027-5DAD-49BF-B5D2-8655AA13C709}" srcOrd="0" destOrd="0" presId="urn:microsoft.com/office/officeart/2005/8/layout/lProcess3"/>
    <dgm:cxn modelId="{57299646-C568-4BC4-8A25-FCD35698ED88}" type="presParOf" srcId="{C550F027-5DAD-49BF-B5D2-8655AA13C709}" destId="{41E6AC6B-80D9-42B9-9C59-60DF9A0FD7B3}" srcOrd="0" destOrd="0" presId="urn:microsoft.com/office/officeart/2005/8/layout/lProcess3"/>
    <dgm:cxn modelId="{7B141118-1E85-4882-9B48-AF27075B5D59}" type="presParOf" srcId="{C550F027-5DAD-49BF-B5D2-8655AA13C709}" destId="{E41D370E-0E8C-42D8-BC84-4E5E8EE34BA6}" srcOrd="1" destOrd="0" presId="urn:microsoft.com/office/officeart/2005/8/layout/lProcess3"/>
    <dgm:cxn modelId="{17FEFF83-C184-4C5C-A641-E77FB38B6A1E}" type="presParOf" srcId="{C550F027-5DAD-49BF-B5D2-8655AA13C709}" destId="{4A38FCC8-9688-4A56-8A9E-CD5E95C51A3D}" srcOrd="2" destOrd="0" presId="urn:microsoft.com/office/officeart/2005/8/layout/lProcess3"/>
    <dgm:cxn modelId="{7C121E10-9119-4299-B0D1-F127F467473C}" type="presParOf" srcId="{667B156C-306B-184B-BA65-A7D85E400B42}" destId="{A0121EED-2FD4-4443-8B9B-38756242EF2D}" srcOrd="1" destOrd="0" presId="urn:microsoft.com/office/officeart/2005/8/layout/lProcess3"/>
    <dgm:cxn modelId="{C919043A-A661-4DEA-AC3B-FB50C291AEF4}" type="presParOf" srcId="{667B156C-306B-184B-BA65-A7D85E400B42}" destId="{87588898-A0DC-4B2D-8B03-1786372938BD}" srcOrd="2" destOrd="0" presId="urn:microsoft.com/office/officeart/2005/8/layout/lProcess3"/>
    <dgm:cxn modelId="{2D2FDE2C-23E5-4227-A67E-866FAF93681F}" type="presParOf" srcId="{87588898-A0DC-4B2D-8B03-1786372938BD}" destId="{20617DD4-7448-4602-BDD3-B12CC835803B}" srcOrd="0" destOrd="0" presId="urn:microsoft.com/office/officeart/2005/8/layout/lProcess3"/>
    <dgm:cxn modelId="{78D272B2-B62E-4E16-B95C-15B31183C6E3}" type="presParOf" srcId="{87588898-A0DC-4B2D-8B03-1786372938BD}" destId="{1CDF4AA3-34BC-474D-9AA6-169522A91A35}" srcOrd="1" destOrd="0" presId="urn:microsoft.com/office/officeart/2005/8/layout/lProcess3"/>
    <dgm:cxn modelId="{6EF87CC8-3108-4F1F-A9DC-1B92CCBFB73F}" type="presParOf" srcId="{87588898-A0DC-4B2D-8B03-1786372938BD}" destId="{46DE568E-0C50-4F8B-B3DF-884DEB627030}" srcOrd="2" destOrd="0" presId="urn:microsoft.com/office/officeart/2005/8/layout/lProcess3"/>
    <dgm:cxn modelId="{ED8556A2-20B7-4323-B4E9-1843EADD480B}" type="presParOf" srcId="{667B156C-306B-184B-BA65-A7D85E400B42}" destId="{6BA9FBFA-CD69-4C8A-84B0-19B3752D9B96}" srcOrd="3" destOrd="0" presId="urn:microsoft.com/office/officeart/2005/8/layout/lProcess3"/>
    <dgm:cxn modelId="{5FE8675C-5C9B-4AC5-B4A9-D3D77645BA8D}" type="presParOf" srcId="{667B156C-306B-184B-BA65-A7D85E400B42}" destId="{966F2C84-5BEE-4E37-8950-BE524F2FCCCF}" srcOrd="4" destOrd="0" presId="urn:microsoft.com/office/officeart/2005/8/layout/lProcess3"/>
    <dgm:cxn modelId="{EB6F754F-0D93-43AC-93BE-F335E653AD13}" type="presParOf" srcId="{966F2C84-5BEE-4E37-8950-BE524F2FCCCF}" destId="{24C70FB6-C679-4A20-9134-FA250D168406}" srcOrd="0" destOrd="0" presId="urn:microsoft.com/office/officeart/2005/8/layout/lProcess3"/>
    <dgm:cxn modelId="{1BD7BE90-278B-447C-B0ED-98A58EB99F10}" type="presParOf" srcId="{966F2C84-5BEE-4E37-8950-BE524F2FCCCF}" destId="{5D0D5BB1-2A6D-46BB-9D01-9F5E58BDCFA4}" srcOrd="1" destOrd="0" presId="urn:microsoft.com/office/officeart/2005/8/layout/lProcess3"/>
    <dgm:cxn modelId="{B92C23E5-FECE-4A9F-A9E4-3286E2044553}" type="presParOf" srcId="{966F2C84-5BEE-4E37-8950-BE524F2FCCCF}" destId="{56FACDD2-2C21-458E-921C-B7F1234B87AD}" srcOrd="2" destOrd="0" presId="urn:microsoft.com/office/officeart/2005/8/layout/lProcess3"/>
    <dgm:cxn modelId="{0058E111-4BDC-414C-966D-65E2C11BFEEB}" type="presParOf" srcId="{667B156C-306B-184B-BA65-A7D85E400B42}" destId="{95BD8884-A692-4265-ADA3-CDCD102FE05E}" srcOrd="5" destOrd="0" presId="urn:microsoft.com/office/officeart/2005/8/layout/lProcess3"/>
    <dgm:cxn modelId="{FBE24817-B454-4198-B986-F5E5C0C892AA}" type="presParOf" srcId="{667B156C-306B-184B-BA65-A7D85E400B42}" destId="{9B8C25BE-67C5-4784-A122-5DDB86104295}" srcOrd="6" destOrd="0" presId="urn:microsoft.com/office/officeart/2005/8/layout/lProcess3"/>
    <dgm:cxn modelId="{59B17C3D-4E7A-4CF7-9CD1-67B0315E4E0C}" type="presParOf" srcId="{9B8C25BE-67C5-4784-A122-5DDB86104295}" destId="{2D4A9D72-6E92-4595-B813-DE230D7D90C2}" srcOrd="0" destOrd="0" presId="urn:microsoft.com/office/officeart/2005/8/layout/lProcess3"/>
    <dgm:cxn modelId="{975FA071-7E9E-47AF-844F-80A5DE49E22F}" type="presParOf" srcId="{9B8C25BE-67C5-4784-A122-5DDB86104295}" destId="{8878D04A-F712-4946-B209-4FBBABE69814}" srcOrd="1" destOrd="0" presId="urn:microsoft.com/office/officeart/2005/8/layout/lProcess3"/>
    <dgm:cxn modelId="{B8B955AF-5F7E-4CA6-8027-BDFF9A96850B}" type="presParOf" srcId="{9B8C25BE-67C5-4784-A122-5DDB86104295}" destId="{3B8C195C-0CA1-4941-A7AD-AF287E9EF9F7}" srcOrd="2" destOrd="0" presId="urn:microsoft.com/office/officeart/2005/8/layout/lProcess3"/>
    <dgm:cxn modelId="{94A7FD74-D6E9-4553-B2D4-EC43CB5D2C02}" type="presParOf" srcId="{667B156C-306B-184B-BA65-A7D85E400B42}" destId="{EF5E69E8-D400-48CA-82E7-4D4E35F490C7}" srcOrd="7" destOrd="0" presId="urn:microsoft.com/office/officeart/2005/8/layout/lProcess3"/>
    <dgm:cxn modelId="{93F08EF5-E09E-4454-9934-F708F30A82F1}" type="presParOf" srcId="{667B156C-306B-184B-BA65-A7D85E400B42}" destId="{35EF668A-9229-4F4E-9813-CA3B6F0799A5}" srcOrd="8" destOrd="0" presId="urn:microsoft.com/office/officeart/2005/8/layout/lProcess3"/>
    <dgm:cxn modelId="{181FB277-AB47-4049-BA79-6EC987A8F301}" type="presParOf" srcId="{35EF668A-9229-4F4E-9813-CA3B6F0799A5}" destId="{BFA3B64F-33B0-4870-B83B-81BD2CBAE33C}" srcOrd="0" destOrd="0" presId="urn:microsoft.com/office/officeart/2005/8/layout/lProcess3"/>
    <dgm:cxn modelId="{D94119FB-AE89-47E2-9BFC-BC8828D0865C}" type="presParOf" srcId="{35EF668A-9229-4F4E-9813-CA3B6F0799A5}" destId="{6BA3AB26-68C7-4C3E-B234-955858927AE9}" srcOrd="1" destOrd="0" presId="urn:microsoft.com/office/officeart/2005/8/layout/lProcess3"/>
    <dgm:cxn modelId="{744A01D5-8C8B-4C07-B32B-86FAD09E4FAC}" type="presParOf" srcId="{35EF668A-9229-4F4E-9813-CA3B6F0799A5}" destId="{DFD1D65D-30B9-42FD-B20F-47831AC7AE2C}"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F35DDFE-2E4D-4EB3-848D-192CC44ACA5D}" type="doc">
      <dgm:prSet loTypeId="urn:microsoft.com/office/officeart/2005/8/layout/process1" loCatId="process" qsTypeId="urn:microsoft.com/office/officeart/2005/8/quickstyle/simple1" qsCatId="simple" csTypeId="urn:microsoft.com/office/officeart/2005/8/colors/colorful2" csCatId="colorful" phldr="1"/>
      <dgm:spPr/>
    </dgm:pt>
    <dgm:pt modelId="{20F6EC63-5CBD-45B2-92C4-09132CA379EF}">
      <dgm:prSet phldrT="[Text]"/>
      <dgm:spPr/>
      <dgm:t>
        <a:bodyPr/>
        <a:lstStyle/>
        <a:p>
          <a:r>
            <a:rPr lang="en-US" b="1"/>
            <a:t>ECD Applicant (Web User)</a:t>
          </a:r>
        </a:p>
        <a:p>
          <a:r>
            <a:rPr lang="en-US"/>
            <a:t>Applies for Registration</a:t>
          </a:r>
          <a:endParaRPr lang="en-ZA"/>
        </a:p>
      </dgm:t>
    </dgm:pt>
    <dgm:pt modelId="{79D1AA49-B6DC-45D1-A293-5CE6D3C22718}" type="parTrans" cxnId="{36C7A83E-D01F-407E-A5AF-126BE6419608}">
      <dgm:prSet/>
      <dgm:spPr/>
      <dgm:t>
        <a:bodyPr/>
        <a:lstStyle/>
        <a:p>
          <a:endParaRPr lang="en-ZA"/>
        </a:p>
      </dgm:t>
    </dgm:pt>
    <dgm:pt modelId="{F81F29CF-163B-4022-9990-4A05EC88B8B0}" type="sibTrans" cxnId="{36C7A83E-D01F-407E-A5AF-126BE6419608}">
      <dgm:prSet/>
      <dgm:spPr/>
      <dgm:t>
        <a:bodyPr/>
        <a:lstStyle/>
        <a:p>
          <a:endParaRPr lang="en-ZA"/>
        </a:p>
      </dgm:t>
    </dgm:pt>
    <dgm:pt modelId="{CA48A596-C5E7-4DE8-A0ED-608283546B39}">
      <dgm:prSet phldrT="[Text]"/>
      <dgm:spPr/>
      <dgm:t>
        <a:bodyPr/>
        <a:lstStyle/>
        <a:p>
          <a:r>
            <a:rPr lang="en-US" b="1"/>
            <a:t>Registration Application Administrator</a:t>
          </a:r>
        </a:p>
        <a:p>
          <a:r>
            <a:rPr lang="en-US"/>
            <a:t>1</a:t>
          </a:r>
          <a:r>
            <a:rPr lang="en-US" baseline="30000"/>
            <a:t>st</a:t>
          </a:r>
          <a:r>
            <a:rPr lang="en-US"/>
            <a:t> check of application details</a:t>
          </a:r>
        </a:p>
        <a:p>
          <a:r>
            <a:rPr lang="en-US"/>
            <a:t>Check all staff Documents and approve or request corrections</a:t>
          </a:r>
        </a:p>
        <a:p>
          <a:r>
            <a:rPr lang="en-US"/>
            <a:t>Upload NCPR Certificates</a:t>
          </a:r>
          <a:endParaRPr lang="en-ZA"/>
        </a:p>
      </dgm:t>
    </dgm:pt>
    <dgm:pt modelId="{C54EB1A7-97EE-45FB-A7D1-D20E42E451CD}" type="parTrans" cxnId="{318F7119-A8B4-4A7C-A945-3505C30EF834}">
      <dgm:prSet/>
      <dgm:spPr/>
      <dgm:t>
        <a:bodyPr/>
        <a:lstStyle/>
        <a:p>
          <a:endParaRPr lang="en-ZA"/>
        </a:p>
      </dgm:t>
    </dgm:pt>
    <dgm:pt modelId="{A0F66413-9066-4A90-BACF-5A101F9959C4}" type="sibTrans" cxnId="{318F7119-A8B4-4A7C-A945-3505C30EF834}">
      <dgm:prSet/>
      <dgm:spPr/>
      <dgm:t>
        <a:bodyPr/>
        <a:lstStyle/>
        <a:p>
          <a:endParaRPr lang="en-ZA"/>
        </a:p>
      </dgm:t>
    </dgm:pt>
    <dgm:pt modelId="{8DDABE99-E107-4244-8AE6-AE0D7323FADB}">
      <dgm:prSet phldrT="[Text]"/>
      <dgm:spPr/>
      <dgm:t>
        <a:bodyPr/>
        <a:lstStyle/>
        <a:p>
          <a:r>
            <a:rPr lang="en-US" b="1"/>
            <a:t>Registration Application Reviewer</a:t>
          </a:r>
        </a:p>
        <a:p>
          <a:r>
            <a:rPr lang="en-US" b="0"/>
            <a:t>2</a:t>
          </a:r>
          <a:r>
            <a:rPr lang="en-US" b="0" baseline="30000"/>
            <a:t>nd</a:t>
          </a:r>
          <a:r>
            <a:rPr lang="en-US" b="0"/>
            <a:t> check of details + documents</a:t>
          </a:r>
        </a:p>
        <a:p>
          <a:r>
            <a:rPr lang="en-US" b="0"/>
            <a:t>Check NCPR certificates and approve or reject.</a:t>
          </a:r>
        </a:p>
        <a:p>
          <a:r>
            <a:rPr lang="en-US" b="0"/>
            <a:t>Generate SW Report with recommendation</a:t>
          </a:r>
        </a:p>
        <a:p>
          <a:endParaRPr lang="en-US" b="0"/>
        </a:p>
        <a:p>
          <a:endParaRPr lang="en-ZA"/>
        </a:p>
      </dgm:t>
    </dgm:pt>
    <dgm:pt modelId="{A5A9BB80-1AAD-47BC-B0D9-D59B884BBEEF}" type="parTrans" cxnId="{0D4A1F25-2168-4DF3-ADD5-6F7834BE3A94}">
      <dgm:prSet/>
      <dgm:spPr/>
      <dgm:t>
        <a:bodyPr/>
        <a:lstStyle/>
        <a:p>
          <a:endParaRPr lang="en-ZA"/>
        </a:p>
      </dgm:t>
    </dgm:pt>
    <dgm:pt modelId="{70447AF5-1C32-4B12-B6CF-07235AF3ACC3}" type="sibTrans" cxnId="{0D4A1F25-2168-4DF3-ADD5-6F7834BE3A94}">
      <dgm:prSet/>
      <dgm:spPr/>
      <dgm:t>
        <a:bodyPr/>
        <a:lstStyle/>
        <a:p>
          <a:endParaRPr lang="en-ZA"/>
        </a:p>
      </dgm:t>
    </dgm:pt>
    <dgm:pt modelId="{E046086B-E53B-4717-B8E8-37BCCB35153F}">
      <dgm:prSet/>
      <dgm:spPr/>
      <dgm:t>
        <a:bodyPr/>
        <a:lstStyle/>
        <a:p>
          <a:r>
            <a:rPr lang="en-US" b="1"/>
            <a:t>Registration Application Approver</a:t>
          </a:r>
        </a:p>
        <a:p>
          <a:r>
            <a:rPr lang="en-US" b="0"/>
            <a:t>Reviews application</a:t>
          </a:r>
        </a:p>
        <a:p>
          <a:r>
            <a:rPr lang="en-US" b="0"/>
            <a:t>Reads SW recommendation</a:t>
          </a:r>
        </a:p>
        <a:p>
          <a:r>
            <a:rPr lang="en-US" b="0"/>
            <a:t>Final Approval or Rejection</a:t>
          </a:r>
        </a:p>
        <a:p>
          <a:endParaRPr lang="en-ZA"/>
        </a:p>
      </dgm:t>
    </dgm:pt>
    <dgm:pt modelId="{7EC8B706-E767-4CF9-B77F-D945572A24AB}" type="parTrans" cxnId="{874A4695-FE91-4CDF-9C79-1D61ACC0C8E7}">
      <dgm:prSet/>
      <dgm:spPr/>
      <dgm:t>
        <a:bodyPr/>
        <a:lstStyle/>
        <a:p>
          <a:endParaRPr lang="en-ZA"/>
        </a:p>
      </dgm:t>
    </dgm:pt>
    <dgm:pt modelId="{6A517C15-955A-47EC-ABB5-80F75515A22C}" type="sibTrans" cxnId="{874A4695-FE91-4CDF-9C79-1D61ACC0C8E7}">
      <dgm:prSet/>
      <dgm:spPr/>
      <dgm:t>
        <a:bodyPr/>
        <a:lstStyle/>
        <a:p>
          <a:endParaRPr lang="en-ZA"/>
        </a:p>
      </dgm:t>
    </dgm:pt>
    <dgm:pt modelId="{EA026E22-A06A-4BFD-A2E0-066FE319CA28}" type="pres">
      <dgm:prSet presAssocID="{AF35DDFE-2E4D-4EB3-848D-192CC44ACA5D}" presName="Name0" presStyleCnt="0">
        <dgm:presLayoutVars>
          <dgm:dir/>
          <dgm:resizeHandles val="exact"/>
        </dgm:presLayoutVars>
      </dgm:prSet>
      <dgm:spPr/>
    </dgm:pt>
    <dgm:pt modelId="{A8413DB2-682A-47E4-B5F9-EDC4E5A58626}" type="pres">
      <dgm:prSet presAssocID="{20F6EC63-5CBD-45B2-92C4-09132CA379EF}" presName="node" presStyleLbl="node1" presStyleIdx="0" presStyleCnt="4">
        <dgm:presLayoutVars>
          <dgm:bulletEnabled val="1"/>
        </dgm:presLayoutVars>
      </dgm:prSet>
      <dgm:spPr/>
    </dgm:pt>
    <dgm:pt modelId="{048E0221-4E79-4C1E-A28D-1AD06CE914B3}" type="pres">
      <dgm:prSet presAssocID="{F81F29CF-163B-4022-9990-4A05EC88B8B0}" presName="sibTrans" presStyleLbl="sibTrans2D1" presStyleIdx="0" presStyleCnt="3"/>
      <dgm:spPr/>
    </dgm:pt>
    <dgm:pt modelId="{4CD49AAC-29D2-49E9-8D4B-67A4E63AA2E4}" type="pres">
      <dgm:prSet presAssocID="{F81F29CF-163B-4022-9990-4A05EC88B8B0}" presName="connectorText" presStyleLbl="sibTrans2D1" presStyleIdx="0" presStyleCnt="3"/>
      <dgm:spPr/>
    </dgm:pt>
    <dgm:pt modelId="{CE312F0D-6464-4427-A13B-36A30FC7A84A}" type="pres">
      <dgm:prSet presAssocID="{CA48A596-C5E7-4DE8-A0ED-608283546B39}" presName="node" presStyleLbl="node1" presStyleIdx="1" presStyleCnt="4">
        <dgm:presLayoutVars>
          <dgm:bulletEnabled val="1"/>
        </dgm:presLayoutVars>
      </dgm:prSet>
      <dgm:spPr/>
    </dgm:pt>
    <dgm:pt modelId="{06A010A8-DE4D-4CF0-BE62-F732C956950F}" type="pres">
      <dgm:prSet presAssocID="{A0F66413-9066-4A90-BACF-5A101F9959C4}" presName="sibTrans" presStyleLbl="sibTrans2D1" presStyleIdx="1" presStyleCnt="3"/>
      <dgm:spPr/>
    </dgm:pt>
    <dgm:pt modelId="{3E949E85-7869-42E9-9C49-218C77E73933}" type="pres">
      <dgm:prSet presAssocID="{A0F66413-9066-4A90-BACF-5A101F9959C4}" presName="connectorText" presStyleLbl="sibTrans2D1" presStyleIdx="1" presStyleCnt="3"/>
      <dgm:spPr/>
    </dgm:pt>
    <dgm:pt modelId="{606D3504-C613-410F-BA0F-49062DD9CFCD}" type="pres">
      <dgm:prSet presAssocID="{8DDABE99-E107-4244-8AE6-AE0D7323FADB}" presName="node" presStyleLbl="node1" presStyleIdx="2" presStyleCnt="4">
        <dgm:presLayoutVars>
          <dgm:bulletEnabled val="1"/>
        </dgm:presLayoutVars>
      </dgm:prSet>
      <dgm:spPr/>
    </dgm:pt>
    <dgm:pt modelId="{674A4BB4-2991-478D-8C77-218159CA8E40}" type="pres">
      <dgm:prSet presAssocID="{70447AF5-1C32-4B12-B6CF-07235AF3ACC3}" presName="sibTrans" presStyleLbl="sibTrans2D1" presStyleIdx="2" presStyleCnt="3"/>
      <dgm:spPr/>
    </dgm:pt>
    <dgm:pt modelId="{3738D01A-E42E-4A5E-99FB-9E43B84EA74F}" type="pres">
      <dgm:prSet presAssocID="{70447AF5-1C32-4B12-B6CF-07235AF3ACC3}" presName="connectorText" presStyleLbl="sibTrans2D1" presStyleIdx="2" presStyleCnt="3"/>
      <dgm:spPr/>
    </dgm:pt>
    <dgm:pt modelId="{FA92BF72-3522-4482-94D3-5F4465BEA377}" type="pres">
      <dgm:prSet presAssocID="{E046086B-E53B-4717-B8E8-37BCCB35153F}" presName="node" presStyleLbl="node1" presStyleIdx="3" presStyleCnt="4">
        <dgm:presLayoutVars>
          <dgm:bulletEnabled val="1"/>
        </dgm:presLayoutVars>
      </dgm:prSet>
      <dgm:spPr/>
    </dgm:pt>
  </dgm:ptLst>
  <dgm:cxnLst>
    <dgm:cxn modelId="{2A824D01-F1FA-4DFB-8BDC-FA8093F86DD6}" type="presOf" srcId="{A0F66413-9066-4A90-BACF-5A101F9959C4}" destId="{3E949E85-7869-42E9-9C49-218C77E73933}" srcOrd="1" destOrd="0" presId="urn:microsoft.com/office/officeart/2005/8/layout/process1"/>
    <dgm:cxn modelId="{C4044A10-5FC7-4FBF-B247-8B3740AF199A}" type="presOf" srcId="{A0F66413-9066-4A90-BACF-5A101F9959C4}" destId="{06A010A8-DE4D-4CF0-BE62-F732C956950F}" srcOrd="0" destOrd="0" presId="urn:microsoft.com/office/officeart/2005/8/layout/process1"/>
    <dgm:cxn modelId="{318F7119-A8B4-4A7C-A945-3505C30EF834}" srcId="{AF35DDFE-2E4D-4EB3-848D-192CC44ACA5D}" destId="{CA48A596-C5E7-4DE8-A0ED-608283546B39}" srcOrd="1" destOrd="0" parTransId="{C54EB1A7-97EE-45FB-A7D1-D20E42E451CD}" sibTransId="{A0F66413-9066-4A90-BACF-5A101F9959C4}"/>
    <dgm:cxn modelId="{0D4A1F25-2168-4DF3-ADD5-6F7834BE3A94}" srcId="{AF35DDFE-2E4D-4EB3-848D-192CC44ACA5D}" destId="{8DDABE99-E107-4244-8AE6-AE0D7323FADB}" srcOrd="2" destOrd="0" parTransId="{A5A9BB80-1AAD-47BC-B0D9-D59B884BBEEF}" sibTransId="{70447AF5-1C32-4B12-B6CF-07235AF3ACC3}"/>
    <dgm:cxn modelId="{130A2C2F-A6B1-4C91-B8E7-10BEB13C2BCC}" type="presOf" srcId="{8DDABE99-E107-4244-8AE6-AE0D7323FADB}" destId="{606D3504-C613-410F-BA0F-49062DD9CFCD}" srcOrd="0" destOrd="0" presId="urn:microsoft.com/office/officeart/2005/8/layout/process1"/>
    <dgm:cxn modelId="{AD09B22F-AC00-4040-9D48-41F96E00E1AE}" type="presOf" srcId="{70447AF5-1C32-4B12-B6CF-07235AF3ACC3}" destId="{3738D01A-E42E-4A5E-99FB-9E43B84EA74F}" srcOrd="1" destOrd="0" presId="urn:microsoft.com/office/officeart/2005/8/layout/process1"/>
    <dgm:cxn modelId="{4D4DD739-ADDC-4680-B2D2-B5F54673AEA5}" type="presOf" srcId="{70447AF5-1C32-4B12-B6CF-07235AF3ACC3}" destId="{674A4BB4-2991-478D-8C77-218159CA8E40}" srcOrd="0" destOrd="0" presId="urn:microsoft.com/office/officeart/2005/8/layout/process1"/>
    <dgm:cxn modelId="{36C7A83E-D01F-407E-A5AF-126BE6419608}" srcId="{AF35DDFE-2E4D-4EB3-848D-192CC44ACA5D}" destId="{20F6EC63-5CBD-45B2-92C4-09132CA379EF}" srcOrd="0" destOrd="0" parTransId="{79D1AA49-B6DC-45D1-A293-5CE6D3C22718}" sibTransId="{F81F29CF-163B-4022-9990-4A05EC88B8B0}"/>
    <dgm:cxn modelId="{54E3A266-5E47-46C2-87DE-36DBCCFDD9EA}" type="presOf" srcId="{20F6EC63-5CBD-45B2-92C4-09132CA379EF}" destId="{A8413DB2-682A-47E4-B5F9-EDC4E5A58626}" srcOrd="0" destOrd="0" presId="urn:microsoft.com/office/officeart/2005/8/layout/process1"/>
    <dgm:cxn modelId="{5229A876-5157-4AFB-98FC-CA81E9D9EF4D}" type="presOf" srcId="{F81F29CF-163B-4022-9990-4A05EC88B8B0}" destId="{4CD49AAC-29D2-49E9-8D4B-67A4E63AA2E4}" srcOrd="1" destOrd="0" presId="urn:microsoft.com/office/officeart/2005/8/layout/process1"/>
    <dgm:cxn modelId="{874A4695-FE91-4CDF-9C79-1D61ACC0C8E7}" srcId="{AF35DDFE-2E4D-4EB3-848D-192CC44ACA5D}" destId="{E046086B-E53B-4717-B8E8-37BCCB35153F}" srcOrd="3" destOrd="0" parTransId="{7EC8B706-E767-4CF9-B77F-D945572A24AB}" sibTransId="{6A517C15-955A-47EC-ABB5-80F75515A22C}"/>
    <dgm:cxn modelId="{32C3D0C1-EFD6-4024-9540-4D1786C4D219}" type="presOf" srcId="{E046086B-E53B-4717-B8E8-37BCCB35153F}" destId="{FA92BF72-3522-4482-94D3-5F4465BEA377}" srcOrd="0" destOrd="0" presId="urn:microsoft.com/office/officeart/2005/8/layout/process1"/>
    <dgm:cxn modelId="{44A719D4-493D-4939-AF90-9FD355340B69}" type="presOf" srcId="{AF35DDFE-2E4D-4EB3-848D-192CC44ACA5D}" destId="{EA026E22-A06A-4BFD-A2E0-066FE319CA28}" srcOrd="0" destOrd="0" presId="urn:microsoft.com/office/officeart/2005/8/layout/process1"/>
    <dgm:cxn modelId="{1A325EE3-6D27-4DCD-8F50-41DFB21A9361}" type="presOf" srcId="{F81F29CF-163B-4022-9990-4A05EC88B8B0}" destId="{048E0221-4E79-4C1E-A28D-1AD06CE914B3}" srcOrd="0" destOrd="0" presId="urn:microsoft.com/office/officeart/2005/8/layout/process1"/>
    <dgm:cxn modelId="{68853FEA-DD7D-468F-85F5-B58F8C11C854}" type="presOf" srcId="{CA48A596-C5E7-4DE8-A0ED-608283546B39}" destId="{CE312F0D-6464-4427-A13B-36A30FC7A84A}" srcOrd="0" destOrd="0" presId="urn:microsoft.com/office/officeart/2005/8/layout/process1"/>
    <dgm:cxn modelId="{67C0E90A-AE45-42E2-9CF4-A71A2E66BB97}" type="presParOf" srcId="{EA026E22-A06A-4BFD-A2E0-066FE319CA28}" destId="{A8413DB2-682A-47E4-B5F9-EDC4E5A58626}" srcOrd="0" destOrd="0" presId="urn:microsoft.com/office/officeart/2005/8/layout/process1"/>
    <dgm:cxn modelId="{233B4A66-A23A-42A5-B40A-FD3BDB96DF50}" type="presParOf" srcId="{EA026E22-A06A-4BFD-A2E0-066FE319CA28}" destId="{048E0221-4E79-4C1E-A28D-1AD06CE914B3}" srcOrd="1" destOrd="0" presId="urn:microsoft.com/office/officeart/2005/8/layout/process1"/>
    <dgm:cxn modelId="{801D8DAC-7B3C-47C0-9F71-FBAC81108868}" type="presParOf" srcId="{048E0221-4E79-4C1E-A28D-1AD06CE914B3}" destId="{4CD49AAC-29D2-49E9-8D4B-67A4E63AA2E4}" srcOrd="0" destOrd="0" presId="urn:microsoft.com/office/officeart/2005/8/layout/process1"/>
    <dgm:cxn modelId="{D33FFA7D-4647-4A63-B58C-8D53D6798F01}" type="presParOf" srcId="{EA026E22-A06A-4BFD-A2E0-066FE319CA28}" destId="{CE312F0D-6464-4427-A13B-36A30FC7A84A}" srcOrd="2" destOrd="0" presId="urn:microsoft.com/office/officeart/2005/8/layout/process1"/>
    <dgm:cxn modelId="{B435CDF7-B351-4CC8-A805-7A5891D3D666}" type="presParOf" srcId="{EA026E22-A06A-4BFD-A2E0-066FE319CA28}" destId="{06A010A8-DE4D-4CF0-BE62-F732C956950F}" srcOrd="3" destOrd="0" presId="urn:microsoft.com/office/officeart/2005/8/layout/process1"/>
    <dgm:cxn modelId="{6BAD5C86-6A7B-4A66-A4CE-6C863832D623}" type="presParOf" srcId="{06A010A8-DE4D-4CF0-BE62-F732C956950F}" destId="{3E949E85-7869-42E9-9C49-218C77E73933}" srcOrd="0" destOrd="0" presId="urn:microsoft.com/office/officeart/2005/8/layout/process1"/>
    <dgm:cxn modelId="{2D7247F7-7F6F-4CAD-BED7-01D111CB6C2D}" type="presParOf" srcId="{EA026E22-A06A-4BFD-A2E0-066FE319CA28}" destId="{606D3504-C613-410F-BA0F-49062DD9CFCD}" srcOrd="4" destOrd="0" presId="urn:microsoft.com/office/officeart/2005/8/layout/process1"/>
    <dgm:cxn modelId="{B797A9FF-B831-4125-8F28-B40809DA8265}" type="presParOf" srcId="{EA026E22-A06A-4BFD-A2E0-066FE319CA28}" destId="{674A4BB4-2991-478D-8C77-218159CA8E40}" srcOrd="5" destOrd="0" presId="urn:microsoft.com/office/officeart/2005/8/layout/process1"/>
    <dgm:cxn modelId="{1D67EE69-2912-4984-BFB0-5C2073CC10A1}" type="presParOf" srcId="{674A4BB4-2991-478D-8C77-218159CA8E40}" destId="{3738D01A-E42E-4A5E-99FB-9E43B84EA74F}" srcOrd="0" destOrd="0" presId="urn:microsoft.com/office/officeart/2005/8/layout/process1"/>
    <dgm:cxn modelId="{A003DB92-856F-4621-98A5-D6E1FE27FB04}" type="presParOf" srcId="{EA026E22-A06A-4BFD-A2E0-066FE319CA28}" destId="{FA92BF72-3522-4482-94D3-5F4465BEA377}"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F35DDFE-2E4D-4EB3-848D-192CC44ACA5D}" type="doc">
      <dgm:prSet loTypeId="urn:microsoft.com/office/officeart/2005/8/layout/process1" loCatId="process" qsTypeId="urn:microsoft.com/office/officeart/2005/8/quickstyle/simple1" qsCatId="simple" csTypeId="urn:microsoft.com/office/officeart/2005/8/colors/colorful2" csCatId="colorful" phldr="1"/>
      <dgm:spPr/>
    </dgm:pt>
    <dgm:pt modelId="{20F6EC63-5CBD-45B2-92C4-09132CA379EF}">
      <dgm:prSet phldrT="[Text]" custT="1"/>
      <dgm:spPr/>
      <dgm:t>
        <a:bodyPr/>
        <a:lstStyle/>
        <a:p>
          <a:r>
            <a:rPr lang="en-US" sz="2000" b="1"/>
            <a:t>1. </a:t>
          </a:r>
          <a:r>
            <a:rPr lang="en-US" sz="2000" b="1" i="0"/>
            <a:t>Query Submission</a:t>
          </a:r>
          <a:r>
            <a:rPr lang="en-US" sz="2000" b="0" i="0"/>
            <a:t>: District officials submit questions and concerns to their respective District Supervisors.</a:t>
          </a:r>
          <a:endParaRPr lang="en-ZA" sz="2000"/>
        </a:p>
      </dgm:t>
    </dgm:pt>
    <dgm:pt modelId="{79D1AA49-B6DC-45D1-A293-5CE6D3C22718}" type="parTrans" cxnId="{36C7A83E-D01F-407E-A5AF-126BE6419608}">
      <dgm:prSet/>
      <dgm:spPr/>
      <dgm:t>
        <a:bodyPr/>
        <a:lstStyle/>
        <a:p>
          <a:endParaRPr lang="en-ZA"/>
        </a:p>
      </dgm:t>
    </dgm:pt>
    <dgm:pt modelId="{F81F29CF-163B-4022-9990-4A05EC88B8B0}" type="sibTrans" cxnId="{36C7A83E-D01F-407E-A5AF-126BE6419608}">
      <dgm:prSet/>
      <dgm:spPr/>
      <dgm:t>
        <a:bodyPr/>
        <a:lstStyle/>
        <a:p>
          <a:endParaRPr lang="en-ZA"/>
        </a:p>
      </dgm:t>
    </dgm:pt>
    <dgm:pt modelId="{CA48A596-C5E7-4DE8-A0ED-608283546B39}">
      <dgm:prSet phldrT="[Text]" custT="1"/>
      <dgm:spPr/>
      <dgm:t>
        <a:bodyPr/>
        <a:lstStyle/>
        <a:p>
          <a:r>
            <a:rPr lang="en-US" sz="2000" b="1"/>
            <a:t>2. </a:t>
          </a:r>
          <a:r>
            <a:rPr lang="en-US" sz="2000" b="1" i="0"/>
            <a:t>Consolidation and Escalation</a:t>
          </a:r>
          <a:r>
            <a:rPr lang="en-US" sz="2000" b="0" i="0"/>
            <a:t>: </a:t>
          </a:r>
          <a:br>
            <a:rPr lang="en-US" sz="2000" b="0" i="0"/>
          </a:br>
          <a:r>
            <a:rPr lang="en-US" sz="2000" b="0" i="0"/>
            <a:t>District Supervisors compile and </a:t>
          </a:r>
          <a:r>
            <a:rPr lang="en-US" sz="2000" b="0" i="0" err="1"/>
            <a:t>organise</a:t>
          </a:r>
          <a:r>
            <a:rPr lang="en-US" sz="2000" b="0" i="0"/>
            <a:t> queries from their teams, then forward consolidated inquiries to SMEs via the dedicated Support Channel</a:t>
          </a:r>
          <a:endParaRPr lang="en-ZA" sz="2000"/>
        </a:p>
      </dgm:t>
    </dgm:pt>
    <dgm:pt modelId="{C54EB1A7-97EE-45FB-A7D1-D20E42E451CD}" type="parTrans" cxnId="{318F7119-A8B4-4A7C-A945-3505C30EF834}">
      <dgm:prSet/>
      <dgm:spPr/>
      <dgm:t>
        <a:bodyPr/>
        <a:lstStyle/>
        <a:p>
          <a:endParaRPr lang="en-ZA"/>
        </a:p>
      </dgm:t>
    </dgm:pt>
    <dgm:pt modelId="{A0F66413-9066-4A90-BACF-5A101F9959C4}" type="sibTrans" cxnId="{318F7119-A8B4-4A7C-A945-3505C30EF834}">
      <dgm:prSet/>
      <dgm:spPr/>
      <dgm:t>
        <a:bodyPr/>
        <a:lstStyle/>
        <a:p>
          <a:endParaRPr lang="en-ZA"/>
        </a:p>
      </dgm:t>
    </dgm:pt>
    <dgm:pt modelId="{8DDABE99-E107-4244-8AE6-AE0D7323FADB}">
      <dgm:prSet phldrT="[Text]" custT="1"/>
      <dgm:spPr/>
      <dgm:t>
        <a:bodyPr/>
        <a:lstStyle/>
        <a:p>
          <a:pPr algn="ctr"/>
          <a:r>
            <a:rPr lang="en-US" sz="2000" b="1"/>
            <a:t>3. </a:t>
          </a:r>
          <a:r>
            <a:rPr lang="en-US" sz="2000" b="1" i="0"/>
            <a:t>Resolution and Empowerment</a:t>
          </a:r>
          <a:r>
            <a:rPr lang="en-US" sz="2000" b="0" i="0"/>
            <a:t>: </a:t>
          </a:r>
          <a:br>
            <a:rPr lang="en-US" sz="2000" b="0" i="0"/>
          </a:br>
          <a:r>
            <a:rPr lang="en-US" sz="2000" b="0" i="0"/>
            <a:t>SMEs provide comprehensive answers and solutions, equipping District Supervisors with the knowledge to address team concerns effectively.</a:t>
          </a:r>
          <a:endParaRPr lang="en-US" sz="2000" b="0"/>
        </a:p>
      </dgm:t>
    </dgm:pt>
    <dgm:pt modelId="{A5A9BB80-1AAD-47BC-B0D9-D59B884BBEEF}" type="parTrans" cxnId="{0D4A1F25-2168-4DF3-ADD5-6F7834BE3A94}">
      <dgm:prSet/>
      <dgm:spPr/>
      <dgm:t>
        <a:bodyPr/>
        <a:lstStyle/>
        <a:p>
          <a:endParaRPr lang="en-ZA"/>
        </a:p>
      </dgm:t>
    </dgm:pt>
    <dgm:pt modelId="{70447AF5-1C32-4B12-B6CF-07235AF3ACC3}" type="sibTrans" cxnId="{0D4A1F25-2168-4DF3-ADD5-6F7834BE3A94}">
      <dgm:prSet/>
      <dgm:spPr/>
      <dgm:t>
        <a:bodyPr/>
        <a:lstStyle/>
        <a:p>
          <a:endParaRPr lang="en-ZA"/>
        </a:p>
      </dgm:t>
    </dgm:pt>
    <dgm:pt modelId="{EA026E22-A06A-4BFD-A2E0-066FE319CA28}" type="pres">
      <dgm:prSet presAssocID="{AF35DDFE-2E4D-4EB3-848D-192CC44ACA5D}" presName="Name0" presStyleCnt="0">
        <dgm:presLayoutVars>
          <dgm:dir/>
          <dgm:resizeHandles val="exact"/>
        </dgm:presLayoutVars>
      </dgm:prSet>
      <dgm:spPr/>
    </dgm:pt>
    <dgm:pt modelId="{A8413DB2-682A-47E4-B5F9-EDC4E5A58626}" type="pres">
      <dgm:prSet presAssocID="{20F6EC63-5CBD-45B2-92C4-09132CA379EF}" presName="node" presStyleLbl="node1" presStyleIdx="0" presStyleCnt="3" custScaleX="117164">
        <dgm:presLayoutVars>
          <dgm:bulletEnabled val="1"/>
        </dgm:presLayoutVars>
      </dgm:prSet>
      <dgm:spPr/>
    </dgm:pt>
    <dgm:pt modelId="{048E0221-4E79-4C1E-A28D-1AD06CE914B3}" type="pres">
      <dgm:prSet presAssocID="{F81F29CF-163B-4022-9990-4A05EC88B8B0}" presName="sibTrans" presStyleLbl="sibTrans2D1" presStyleIdx="0" presStyleCnt="2"/>
      <dgm:spPr/>
    </dgm:pt>
    <dgm:pt modelId="{4CD49AAC-29D2-49E9-8D4B-67A4E63AA2E4}" type="pres">
      <dgm:prSet presAssocID="{F81F29CF-163B-4022-9990-4A05EC88B8B0}" presName="connectorText" presStyleLbl="sibTrans2D1" presStyleIdx="0" presStyleCnt="2"/>
      <dgm:spPr/>
    </dgm:pt>
    <dgm:pt modelId="{CE312F0D-6464-4427-A13B-36A30FC7A84A}" type="pres">
      <dgm:prSet presAssocID="{CA48A596-C5E7-4DE8-A0ED-608283546B39}" presName="node" presStyleLbl="node1" presStyleIdx="1" presStyleCnt="3" custScaleX="119686" custLinFactNeighborX="12176" custLinFactNeighborY="1189">
        <dgm:presLayoutVars>
          <dgm:bulletEnabled val="1"/>
        </dgm:presLayoutVars>
      </dgm:prSet>
      <dgm:spPr/>
    </dgm:pt>
    <dgm:pt modelId="{06A010A8-DE4D-4CF0-BE62-F732C956950F}" type="pres">
      <dgm:prSet presAssocID="{A0F66413-9066-4A90-BACF-5A101F9959C4}" presName="sibTrans" presStyleLbl="sibTrans2D1" presStyleIdx="1" presStyleCnt="2"/>
      <dgm:spPr/>
    </dgm:pt>
    <dgm:pt modelId="{3E949E85-7869-42E9-9C49-218C77E73933}" type="pres">
      <dgm:prSet presAssocID="{A0F66413-9066-4A90-BACF-5A101F9959C4}" presName="connectorText" presStyleLbl="sibTrans2D1" presStyleIdx="1" presStyleCnt="2"/>
      <dgm:spPr/>
    </dgm:pt>
    <dgm:pt modelId="{606D3504-C613-410F-BA0F-49062DD9CFCD}" type="pres">
      <dgm:prSet presAssocID="{8DDABE99-E107-4244-8AE6-AE0D7323FADB}" presName="node" presStyleLbl="node1" presStyleIdx="2" presStyleCnt="3" custScaleX="126905">
        <dgm:presLayoutVars>
          <dgm:bulletEnabled val="1"/>
        </dgm:presLayoutVars>
      </dgm:prSet>
      <dgm:spPr/>
    </dgm:pt>
  </dgm:ptLst>
  <dgm:cxnLst>
    <dgm:cxn modelId="{2A824D01-F1FA-4DFB-8BDC-FA8093F86DD6}" type="presOf" srcId="{A0F66413-9066-4A90-BACF-5A101F9959C4}" destId="{3E949E85-7869-42E9-9C49-218C77E73933}" srcOrd="1" destOrd="0" presId="urn:microsoft.com/office/officeart/2005/8/layout/process1"/>
    <dgm:cxn modelId="{C4044A10-5FC7-4FBF-B247-8B3740AF199A}" type="presOf" srcId="{A0F66413-9066-4A90-BACF-5A101F9959C4}" destId="{06A010A8-DE4D-4CF0-BE62-F732C956950F}" srcOrd="0" destOrd="0" presId="urn:microsoft.com/office/officeart/2005/8/layout/process1"/>
    <dgm:cxn modelId="{318F7119-A8B4-4A7C-A945-3505C30EF834}" srcId="{AF35DDFE-2E4D-4EB3-848D-192CC44ACA5D}" destId="{CA48A596-C5E7-4DE8-A0ED-608283546B39}" srcOrd="1" destOrd="0" parTransId="{C54EB1A7-97EE-45FB-A7D1-D20E42E451CD}" sibTransId="{A0F66413-9066-4A90-BACF-5A101F9959C4}"/>
    <dgm:cxn modelId="{0D4A1F25-2168-4DF3-ADD5-6F7834BE3A94}" srcId="{AF35DDFE-2E4D-4EB3-848D-192CC44ACA5D}" destId="{8DDABE99-E107-4244-8AE6-AE0D7323FADB}" srcOrd="2" destOrd="0" parTransId="{A5A9BB80-1AAD-47BC-B0D9-D59B884BBEEF}" sibTransId="{70447AF5-1C32-4B12-B6CF-07235AF3ACC3}"/>
    <dgm:cxn modelId="{130A2C2F-A6B1-4C91-B8E7-10BEB13C2BCC}" type="presOf" srcId="{8DDABE99-E107-4244-8AE6-AE0D7323FADB}" destId="{606D3504-C613-410F-BA0F-49062DD9CFCD}" srcOrd="0" destOrd="0" presId="urn:microsoft.com/office/officeart/2005/8/layout/process1"/>
    <dgm:cxn modelId="{36C7A83E-D01F-407E-A5AF-126BE6419608}" srcId="{AF35DDFE-2E4D-4EB3-848D-192CC44ACA5D}" destId="{20F6EC63-5CBD-45B2-92C4-09132CA379EF}" srcOrd="0" destOrd="0" parTransId="{79D1AA49-B6DC-45D1-A293-5CE6D3C22718}" sibTransId="{F81F29CF-163B-4022-9990-4A05EC88B8B0}"/>
    <dgm:cxn modelId="{54E3A266-5E47-46C2-87DE-36DBCCFDD9EA}" type="presOf" srcId="{20F6EC63-5CBD-45B2-92C4-09132CA379EF}" destId="{A8413DB2-682A-47E4-B5F9-EDC4E5A58626}" srcOrd="0" destOrd="0" presId="urn:microsoft.com/office/officeart/2005/8/layout/process1"/>
    <dgm:cxn modelId="{5229A876-5157-4AFB-98FC-CA81E9D9EF4D}" type="presOf" srcId="{F81F29CF-163B-4022-9990-4A05EC88B8B0}" destId="{4CD49AAC-29D2-49E9-8D4B-67A4E63AA2E4}" srcOrd="1" destOrd="0" presId="urn:microsoft.com/office/officeart/2005/8/layout/process1"/>
    <dgm:cxn modelId="{44A719D4-493D-4939-AF90-9FD355340B69}" type="presOf" srcId="{AF35DDFE-2E4D-4EB3-848D-192CC44ACA5D}" destId="{EA026E22-A06A-4BFD-A2E0-066FE319CA28}" srcOrd="0" destOrd="0" presId="urn:microsoft.com/office/officeart/2005/8/layout/process1"/>
    <dgm:cxn modelId="{1A325EE3-6D27-4DCD-8F50-41DFB21A9361}" type="presOf" srcId="{F81F29CF-163B-4022-9990-4A05EC88B8B0}" destId="{048E0221-4E79-4C1E-A28D-1AD06CE914B3}" srcOrd="0" destOrd="0" presId="urn:microsoft.com/office/officeart/2005/8/layout/process1"/>
    <dgm:cxn modelId="{68853FEA-DD7D-468F-85F5-B58F8C11C854}" type="presOf" srcId="{CA48A596-C5E7-4DE8-A0ED-608283546B39}" destId="{CE312F0D-6464-4427-A13B-36A30FC7A84A}" srcOrd="0" destOrd="0" presId="urn:microsoft.com/office/officeart/2005/8/layout/process1"/>
    <dgm:cxn modelId="{67C0E90A-AE45-42E2-9CF4-A71A2E66BB97}" type="presParOf" srcId="{EA026E22-A06A-4BFD-A2E0-066FE319CA28}" destId="{A8413DB2-682A-47E4-B5F9-EDC4E5A58626}" srcOrd="0" destOrd="0" presId="urn:microsoft.com/office/officeart/2005/8/layout/process1"/>
    <dgm:cxn modelId="{233B4A66-A23A-42A5-B40A-FD3BDB96DF50}" type="presParOf" srcId="{EA026E22-A06A-4BFD-A2E0-066FE319CA28}" destId="{048E0221-4E79-4C1E-A28D-1AD06CE914B3}" srcOrd="1" destOrd="0" presId="urn:microsoft.com/office/officeart/2005/8/layout/process1"/>
    <dgm:cxn modelId="{801D8DAC-7B3C-47C0-9F71-FBAC81108868}" type="presParOf" srcId="{048E0221-4E79-4C1E-A28D-1AD06CE914B3}" destId="{4CD49AAC-29D2-49E9-8D4B-67A4E63AA2E4}" srcOrd="0" destOrd="0" presId="urn:microsoft.com/office/officeart/2005/8/layout/process1"/>
    <dgm:cxn modelId="{D33FFA7D-4647-4A63-B58C-8D53D6798F01}" type="presParOf" srcId="{EA026E22-A06A-4BFD-A2E0-066FE319CA28}" destId="{CE312F0D-6464-4427-A13B-36A30FC7A84A}" srcOrd="2" destOrd="0" presId="urn:microsoft.com/office/officeart/2005/8/layout/process1"/>
    <dgm:cxn modelId="{B435CDF7-B351-4CC8-A805-7A5891D3D666}" type="presParOf" srcId="{EA026E22-A06A-4BFD-A2E0-066FE319CA28}" destId="{06A010A8-DE4D-4CF0-BE62-F732C956950F}" srcOrd="3" destOrd="0" presId="urn:microsoft.com/office/officeart/2005/8/layout/process1"/>
    <dgm:cxn modelId="{6BAD5C86-6A7B-4A66-A4CE-6C863832D623}" type="presParOf" srcId="{06A010A8-DE4D-4CF0-BE62-F732C956950F}" destId="{3E949E85-7869-42E9-9C49-218C77E73933}" srcOrd="0" destOrd="0" presId="urn:microsoft.com/office/officeart/2005/8/layout/process1"/>
    <dgm:cxn modelId="{2D7247F7-7F6F-4CAD-BED7-01D111CB6C2D}" type="presParOf" srcId="{EA026E22-A06A-4BFD-A2E0-066FE319CA28}" destId="{606D3504-C613-410F-BA0F-49062DD9CFCD}"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F35DDFE-2E4D-4EB3-848D-192CC44ACA5D}" type="doc">
      <dgm:prSet loTypeId="urn:microsoft.com/office/officeart/2005/8/layout/process1" loCatId="process" qsTypeId="urn:microsoft.com/office/officeart/2005/8/quickstyle/simple1" qsCatId="simple" csTypeId="urn:microsoft.com/office/officeart/2005/8/colors/colorful2" csCatId="colorful" phldr="1"/>
      <dgm:spPr/>
    </dgm:pt>
    <dgm:pt modelId="{20F6EC63-5CBD-45B2-92C4-09132CA379EF}">
      <dgm:prSet phldrT="[Text]" custT="1"/>
      <dgm:spPr/>
      <dgm:t>
        <a:bodyPr/>
        <a:lstStyle/>
        <a:p>
          <a:r>
            <a:rPr lang="en-US" sz="2000" b="1"/>
            <a:t>1. </a:t>
          </a:r>
          <a:r>
            <a:rPr lang="en-US" sz="2000" b="1" i="0"/>
            <a:t>Query Submission</a:t>
          </a:r>
          <a:r>
            <a:rPr lang="en-US" sz="2000" b="0" i="0"/>
            <a:t>: District officials submit questions and concerns to their respective District Supervisors.</a:t>
          </a:r>
          <a:endParaRPr lang="en-ZA" sz="2000"/>
        </a:p>
      </dgm:t>
    </dgm:pt>
    <dgm:pt modelId="{79D1AA49-B6DC-45D1-A293-5CE6D3C22718}" type="parTrans" cxnId="{36C7A83E-D01F-407E-A5AF-126BE6419608}">
      <dgm:prSet/>
      <dgm:spPr/>
      <dgm:t>
        <a:bodyPr/>
        <a:lstStyle/>
        <a:p>
          <a:endParaRPr lang="en-ZA"/>
        </a:p>
      </dgm:t>
    </dgm:pt>
    <dgm:pt modelId="{F81F29CF-163B-4022-9990-4A05EC88B8B0}" type="sibTrans" cxnId="{36C7A83E-D01F-407E-A5AF-126BE6419608}">
      <dgm:prSet/>
      <dgm:spPr/>
      <dgm:t>
        <a:bodyPr/>
        <a:lstStyle/>
        <a:p>
          <a:endParaRPr lang="en-ZA"/>
        </a:p>
      </dgm:t>
    </dgm:pt>
    <dgm:pt modelId="{CA48A596-C5E7-4DE8-A0ED-608283546B39}">
      <dgm:prSet phldrT="[Text]" custT="1"/>
      <dgm:spPr/>
      <dgm:t>
        <a:bodyPr/>
        <a:lstStyle/>
        <a:p>
          <a:r>
            <a:rPr lang="en-US" sz="2000" b="1"/>
            <a:t>2. </a:t>
          </a:r>
          <a:r>
            <a:rPr lang="en-US" sz="2000" b="1" i="0"/>
            <a:t>Consolidation and Escalation</a:t>
          </a:r>
          <a:r>
            <a:rPr lang="en-US" sz="2000" b="0" i="0"/>
            <a:t>: </a:t>
          </a:r>
          <a:br>
            <a:rPr lang="en-US" sz="2000" b="0" i="0"/>
          </a:br>
          <a:r>
            <a:rPr lang="en-US" sz="2000" b="0" i="0"/>
            <a:t>District Supervisors compile and </a:t>
          </a:r>
          <a:r>
            <a:rPr lang="en-US" sz="2000" b="0" i="0" err="1"/>
            <a:t>organise</a:t>
          </a:r>
          <a:r>
            <a:rPr lang="en-US" sz="2000" b="0" i="0"/>
            <a:t> queries from their teams, then forward consolidated inquiries to SMEs via the dedicated Support Channel</a:t>
          </a:r>
          <a:endParaRPr lang="en-ZA" sz="2000"/>
        </a:p>
      </dgm:t>
    </dgm:pt>
    <dgm:pt modelId="{C54EB1A7-97EE-45FB-A7D1-D20E42E451CD}" type="parTrans" cxnId="{318F7119-A8B4-4A7C-A945-3505C30EF834}">
      <dgm:prSet/>
      <dgm:spPr/>
      <dgm:t>
        <a:bodyPr/>
        <a:lstStyle/>
        <a:p>
          <a:endParaRPr lang="en-ZA"/>
        </a:p>
      </dgm:t>
    </dgm:pt>
    <dgm:pt modelId="{A0F66413-9066-4A90-BACF-5A101F9959C4}" type="sibTrans" cxnId="{318F7119-A8B4-4A7C-A945-3505C30EF834}">
      <dgm:prSet/>
      <dgm:spPr/>
      <dgm:t>
        <a:bodyPr/>
        <a:lstStyle/>
        <a:p>
          <a:endParaRPr lang="en-ZA"/>
        </a:p>
      </dgm:t>
    </dgm:pt>
    <dgm:pt modelId="{8DDABE99-E107-4244-8AE6-AE0D7323FADB}">
      <dgm:prSet phldrT="[Text]" custT="1"/>
      <dgm:spPr/>
      <dgm:t>
        <a:bodyPr/>
        <a:lstStyle/>
        <a:p>
          <a:pPr algn="ctr"/>
          <a:r>
            <a:rPr lang="en-US" sz="2000" b="1"/>
            <a:t>3. </a:t>
          </a:r>
          <a:r>
            <a:rPr lang="en-US" sz="2000" b="1" i="0"/>
            <a:t>Resolution and Empowerment</a:t>
          </a:r>
          <a:r>
            <a:rPr lang="en-US" sz="2000" b="0" i="0"/>
            <a:t>: </a:t>
          </a:r>
          <a:br>
            <a:rPr lang="en-US" sz="2000" b="0" i="0"/>
          </a:br>
          <a:r>
            <a:rPr lang="en-US" sz="2000" b="0" i="0"/>
            <a:t>SMEs provide comprehensive answers and solutions, equipping District Supervisors with the knowledge to address team concerns effectively.</a:t>
          </a:r>
          <a:endParaRPr lang="en-US" sz="2000" b="0"/>
        </a:p>
      </dgm:t>
    </dgm:pt>
    <dgm:pt modelId="{A5A9BB80-1AAD-47BC-B0D9-D59B884BBEEF}" type="parTrans" cxnId="{0D4A1F25-2168-4DF3-ADD5-6F7834BE3A94}">
      <dgm:prSet/>
      <dgm:spPr/>
      <dgm:t>
        <a:bodyPr/>
        <a:lstStyle/>
        <a:p>
          <a:endParaRPr lang="en-ZA"/>
        </a:p>
      </dgm:t>
    </dgm:pt>
    <dgm:pt modelId="{70447AF5-1C32-4B12-B6CF-07235AF3ACC3}" type="sibTrans" cxnId="{0D4A1F25-2168-4DF3-ADD5-6F7834BE3A94}">
      <dgm:prSet/>
      <dgm:spPr/>
      <dgm:t>
        <a:bodyPr/>
        <a:lstStyle/>
        <a:p>
          <a:endParaRPr lang="en-ZA"/>
        </a:p>
      </dgm:t>
    </dgm:pt>
    <dgm:pt modelId="{EA026E22-A06A-4BFD-A2E0-066FE319CA28}" type="pres">
      <dgm:prSet presAssocID="{AF35DDFE-2E4D-4EB3-848D-192CC44ACA5D}" presName="Name0" presStyleCnt="0">
        <dgm:presLayoutVars>
          <dgm:dir/>
          <dgm:resizeHandles val="exact"/>
        </dgm:presLayoutVars>
      </dgm:prSet>
      <dgm:spPr/>
    </dgm:pt>
    <dgm:pt modelId="{A8413DB2-682A-47E4-B5F9-EDC4E5A58626}" type="pres">
      <dgm:prSet presAssocID="{20F6EC63-5CBD-45B2-92C4-09132CA379EF}" presName="node" presStyleLbl="node1" presStyleIdx="0" presStyleCnt="3" custScaleX="117164">
        <dgm:presLayoutVars>
          <dgm:bulletEnabled val="1"/>
        </dgm:presLayoutVars>
      </dgm:prSet>
      <dgm:spPr/>
    </dgm:pt>
    <dgm:pt modelId="{048E0221-4E79-4C1E-A28D-1AD06CE914B3}" type="pres">
      <dgm:prSet presAssocID="{F81F29CF-163B-4022-9990-4A05EC88B8B0}" presName="sibTrans" presStyleLbl="sibTrans2D1" presStyleIdx="0" presStyleCnt="2"/>
      <dgm:spPr/>
    </dgm:pt>
    <dgm:pt modelId="{4CD49AAC-29D2-49E9-8D4B-67A4E63AA2E4}" type="pres">
      <dgm:prSet presAssocID="{F81F29CF-163B-4022-9990-4A05EC88B8B0}" presName="connectorText" presStyleLbl="sibTrans2D1" presStyleIdx="0" presStyleCnt="2"/>
      <dgm:spPr/>
    </dgm:pt>
    <dgm:pt modelId="{CE312F0D-6464-4427-A13B-36A30FC7A84A}" type="pres">
      <dgm:prSet presAssocID="{CA48A596-C5E7-4DE8-A0ED-608283546B39}" presName="node" presStyleLbl="node1" presStyleIdx="1" presStyleCnt="3" custScaleX="119686" custLinFactNeighborX="12176" custLinFactNeighborY="1189">
        <dgm:presLayoutVars>
          <dgm:bulletEnabled val="1"/>
        </dgm:presLayoutVars>
      </dgm:prSet>
      <dgm:spPr/>
    </dgm:pt>
    <dgm:pt modelId="{06A010A8-DE4D-4CF0-BE62-F732C956950F}" type="pres">
      <dgm:prSet presAssocID="{A0F66413-9066-4A90-BACF-5A101F9959C4}" presName="sibTrans" presStyleLbl="sibTrans2D1" presStyleIdx="1" presStyleCnt="2"/>
      <dgm:spPr/>
    </dgm:pt>
    <dgm:pt modelId="{3E949E85-7869-42E9-9C49-218C77E73933}" type="pres">
      <dgm:prSet presAssocID="{A0F66413-9066-4A90-BACF-5A101F9959C4}" presName="connectorText" presStyleLbl="sibTrans2D1" presStyleIdx="1" presStyleCnt="2"/>
      <dgm:spPr/>
    </dgm:pt>
    <dgm:pt modelId="{606D3504-C613-410F-BA0F-49062DD9CFCD}" type="pres">
      <dgm:prSet presAssocID="{8DDABE99-E107-4244-8AE6-AE0D7323FADB}" presName="node" presStyleLbl="node1" presStyleIdx="2" presStyleCnt="3" custScaleX="126905">
        <dgm:presLayoutVars>
          <dgm:bulletEnabled val="1"/>
        </dgm:presLayoutVars>
      </dgm:prSet>
      <dgm:spPr/>
    </dgm:pt>
  </dgm:ptLst>
  <dgm:cxnLst>
    <dgm:cxn modelId="{2A824D01-F1FA-4DFB-8BDC-FA8093F86DD6}" type="presOf" srcId="{A0F66413-9066-4A90-BACF-5A101F9959C4}" destId="{3E949E85-7869-42E9-9C49-218C77E73933}" srcOrd="1" destOrd="0" presId="urn:microsoft.com/office/officeart/2005/8/layout/process1"/>
    <dgm:cxn modelId="{C4044A10-5FC7-4FBF-B247-8B3740AF199A}" type="presOf" srcId="{A0F66413-9066-4A90-BACF-5A101F9959C4}" destId="{06A010A8-DE4D-4CF0-BE62-F732C956950F}" srcOrd="0" destOrd="0" presId="urn:microsoft.com/office/officeart/2005/8/layout/process1"/>
    <dgm:cxn modelId="{318F7119-A8B4-4A7C-A945-3505C30EF834}" srcId="{AF35DDFE-2E4D-4EB3-848D-192CC44ACA5D}" destId="{CA48A596-C5E7-4DE8-A0ED-608283546B39}" srcOrd="1" destOrd="0" parTransId="{C54EB1A7-97EE-45FB-A7D1-D20E42E451CD}" sibTransId="{A0F66413-9066-4A90-BACF-5A101F9959C4}"/>
    <dgm:cxn modelId="{0D4A1F25-2168-4DF3-ADD5-6F7834BE3A94}" srcId="{AF35DDFE-2E4D-4EB3-848D-192CC44ACA5D}" destId="{8DDABE99-E107-4244-8AE6-AE0D7323FADB}" srcOrd="2" destOrd="0" parTransId="{A5A9BB80-1AAD-47BC-B0D9-D59B884BBEEF}" sibTransId="{70447AF5-1C32-4B12-B6CF-07235AF3ACC3}"/>
    <dgm:cxn modelId="{130A2C2F-A6B1-4C91-B8E7-10BEB13C2BCC}" type="presOf" srcId="{8DDABE99-E107-4244-8AE6-AE0D7323FADB}" destId="{606D3504-C613-410F-BA0F-49062DD9CFCD}" srcOrd="0" destOrd="0" presId="urn:microsoft.com/office/officeart/2005/8/layout/process1"/>
    <dgm:cxn modelId="{36C7A83E-D01F-407E-A5AF-126BE6419608}" srcId="{AF35DDFE-2E4D-4EB3-848D-192CC44ACA5D}" destId="{20F6EC63-5CBD-45B2-92C4-09132CA379EF}" srcOrd="0" destOrd="0" parTransId="{79D1AA49-B6DC-45D1-A293-5CE6D3C22718}" sibTransId="{F81F29CF-163B-4022-9990-4A05EC88B8B0}"/>
    <dgm:cxn modelId="{54E3A266-5E47-46C2-87DE-36DBCCFDD9EA}" type="presOf" srcId="{20F6EC63-5CBD-45B2-92C4-09132CA379EF}" destId="{A8413DB2-682A-47E4-B5F9-EDC4E5A58626}" srcOrd="0" destOrd="0" presId="urn:microsoft.com/office/officeart/2005/8/layout/process1"/>
    <dgm:cxn modelId="{5229A876-5157-4AFB-98FC-CA81E9D9EF4D}" type="presOf" srcId="{F81F29CF-163B-4022-9990-4A05EC88B8B0}" destId="{4CD49AAC-29D2-49E9-8D4B-67A4E63AA2E4}" srcOrd="1" destOrd="0" presId="urn:microsoft.com/office/officeart/2005/8/layout/process1"/>
    <dgm:cxn modelId="{44A719D4-493D-4939-AF90-9FD355340B69}" type="presOf" srcId="{AF35DDFE-2E4D-4EB3-848D-192CC44ACA5D}" destId="{EA026E22-A06A-4BFD-A2E0-066FE319CA28}" srcOrd="0" destOrd="0" presId="urn:microsoft.com/office/officeart/2005/8/layout/process1"/>
    <dgm:cxn modelId="{1A325EE3-6D27-4DCD-8F50-41DFB21A9361}" type="presOf" srcId="{F81F29CF-163B-4022-9990-4A05EC88B8B0}" destId="{048E0221-4E79-4C1E-A28D-1AD06CE914B3}" srcOrd="0" destOrd="0" presId="urn:microsoft.com/office/officeart/2005/8/layout/process1"/>
    <dgm:cxn modelId="{68853FEA-DD7D-468F-85F5-B58F8C11C854}" type="presOf" srcId="{CA48A596-C5E7-4DE8-A0ED-608283546B39}" destId="{CE312F0D-6464-4427-A13B-36A30FC7A84A}" srcOrd="0" destOrd="0" presId="urn:microsoft.com/office/officeart/2005/8/layout/process1"/>
    <dgm:cxn modelId="{67C0E90A-AE45-42E2-9CF4-A71A2E66BB97}" type="presParOf" srcId="{EA026E22-A06A-4BFD-A2E0-066FE319CA28}" destId="{A8413DB2-682A-47E4-B5F9-EDC4E5A58626}" srcOrd="0" destOrd="0" presId="urn:microsoft.com/office/officeart/2005/8/layout/process1"/>
    <dgm:cxn modelId="{233B4A66-A23A-42A5-B40A-FD3BDB96DF50}" type="presParOf" srcId="{EA026E22-A06A-4BFD-A2E0-066FE319CA28}" destId="{048E0221-4E79-4C1E-A28D-1AD06CE914B3}" srcOrd="1" destOrd="0" presId="urn:microsoft.com/office/officeart/2005/8/layout/process1"/>
    <dgm:cxn modelId="{801D8DAC-7B3C-47C0-9F71-FBAC81108868}" type="presParOf" srcId="{048E0221-4E79-4C1E-A28D-1AD06CE914B3}" destId="{4CD49AAC-29D2-49E9-8D4B-67A4E63AA2E4}" srcOrd="0" destOrd="0" presId="urn:microsoft.com/office/officeart/2005/8/layout/process1"/>
    <dgm:cxn modelId="{D33FFA7D-4647-4A63-B58C-8D53D6798F01}" type="presParOf" srcId="{EA026E22-A06A-4BFD-A2E0-066FE319CA28}" destId="{CE312F0D-6464-4427-A13B-36A30FC7A84A}" srcOrd="2" destOrd="0" presId="urn:microsoft.com/office/officeart/2005/8/layout/process1"/>
    <dgm:cxn modelId="{B435CDF7-B351-4CC8-A805-7A5891D3D666}" type="presParOf" srcId="{EA026E22-A06A-4BFD-A2E0-066FE319CA28}" destId="{06A010A8-DE4D-4CF0-BE62-F732C956950F}" srcOrd="3" destOrd="0" presId="urn:microsoft.com/office/officeart/2005/8/layout/process1"/>
    <dgm:cxn modelId="{6BAD5C86-6A7B-4A66-A4CE-6C863832D623}" type="presParOf" srcId="{06A010A8-DE4D-4CF0-BE62-F732C956950F}" destId="{3E949E85-7869-42E9-9C49-218C77E73933}" srcOrd="0" destOrd="0" presId="urn:microsoft.com/office/officeart/2005/8/layout/process1"/>
    <dgm:cxn modelId="{2D7247F7-7F6F-4CAD-BED7-01D111CB6C2D}" type="presParOf" srcId="{EA026E22-A06A-4BFD-A2E0-066FE319CA28}" destId="{606D3504-C613-410F-BA0F-49062DD9CFCD}"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3F4B60-15A7-447E-A3F4-8CE057920AAB}">
      <dsp:nvSpPr>
        <dsp:cNvPr id="0" name=""/>
        <dsp:cNvSpPr/>
      </dsp:nvSpPr>
      <dsp:spPr>
        <a:xfrm>
          <a:off x="757228" y="146287"/>
          <a:ext cx="3006139" cy="2627743"/>
        </a:xfrm>
        <a:prstGeom prst="rightArrow">
          <a:avLst>
            <a:gd name="adj1" fmla="val 70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11430" rIns="22860" bIns="11430" numCol="1" spcCol="1270" anchor="ctr" anchorCtr="0">
          <a:noAutofit/>
        </a:bodyPr>
        <a:lstStyle/>
        <a:p>
          <a:pPr marL="0" lvl="0" indent="0" algn="ctr" defTabSz="800100">
            <a:lnSpc>
              <a:spcPct val="90000"/>
            </a:lnSpc>
            <a:spcBef>
              <a:spcPct val="0"/>
            </a:spcBef>
            <a:spcAft>
              <a:spcPct val="35000"/>
            </a:spcAft>
            <a:buNone/>
          </a:pPr>
          <a:r>
            <a:rPr lang="en-GB" sz="1800" kern="1200">
              <a:latin typeface="Avenir"/>
            </a:rPr>
            <a:t>Initial conditional registration</a:t>
          </a:r>
        </a:p>
      </dsp:txBody>
      <dsp:txXfrm>
        <a:off x="1508763" y="540448"/>
        <a:ext cx="1465493" cy="1839421"/>
      </dsp:txXfrm>
    </dsp:sp>
    <dsp:sp modelId="{7D580BCC-A9AD-4A72-B0C1-A3867F0C7E9E}">
      <dsp:nvSpPr>
        <dsp:cNvPr id="0" name=""/>
        <dsp:cNvSpPr/>
      </dsp:nvSpPr>
      <dsp:spPr>
        <a:xfrm>
          <a:off x="5693" y="604596"/>
          <a:ext cx="1503069" cy="150306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latin typeface="Avenir"/>
            </a:rPr>
            <a:t>STAGE 1</a:t>
          </a:r>
        </a:p>
        <a:p>
          <a:pPr marL="0" lvl="0" indent="0" algn="ctr" defTabSz="800100">
            <a:lnSpc>
              <a:spcPct val="90000"/>
            </a:lnSpc>
            <a:spcBef>
              <a:spcPct val="0"/>
            </a:spcBef>
            <a:spcAft>
              <a:spcPct val="35000"/>
            </a:spcAft>
            <a:buNone/>
          </a:pPr>
          <a:endParaRPr lang="en-GB" sz="1800" kern="1200">
            <a:latin typeface="Avenir"/>
          </a:endParaRPr>
        </a:p>
      </dsp:txBody>
      <dsp:txXfrm>
        <a:off x="225812" y="824715"/>
        <a:ext cx="1062831" cy="1062831"/>
      </dsp:txXfrm>
    </dsp:sp>
    <dsp:sp modelId="{4B7279DA-9331-4FC2-941C-CE8590E4A522}">
      <dsp:nvSpPr>
        <dsp:cNvPr id="0" name=""/>
        <dsp:cNvSpPr/>
      </dsp:nvSpPr>
      <dsp:spPr>
        <a:xfrm>
          <a:off x="4702785" y="146287"/>
          <a:ext cx="3006139" cy="2627743"/>
        </a:xfrm>
        <a:prstGeom prst="rightArrow">
          <a:avLst>
            <a:gd name="adj1" fmla="val 70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11430" rIns="22860" bIns="11430" numCol="1" spcCol="1270" anchor="ctr" anchorCtr="0">
          <a:noAutofit/>
        </a:bodyPr>
        <a:lstStyle/>
        <a:p>
          <a:pPr marL="0" lvl="0" indent="0" algn="ctr" defTabSz="800100">
            <a:lnSpc>
              <a:spcPct val="90000"/>
            </a:lnSpc>
            <a:spcBef>
              <a:spcPct val="0"/>
            </a:spcBef>
            <a:spcAft>
              <a:spcPct val="35000"/>
            </a:spcAft>
            <a:buNone/>
          </a:pPr>
          <a:r>
            <a:rPr lang="en-GB" sz="1800" kern="1200">
              <a:latin typeface="Avenir"/>
            </a:rPr>
            <a:t>Support for compliance and site visits</a:t>
          </a:r>
        </a:p>
      </dsp:txBody>
      <dsp:txXfrm>
        <a:off x="5454320" y="540448"/>
        <a:ext cx="1465493" cy="1839421"/>
      </dsp:txXfrm>
    </dsp:sp>
    <dsp:sp modelId="{E673DE70-8664-4289-81B7-46D1E646E742}">
      <dsp:nvSpPr>
        <dsp:cNvPr id="0" name=""/>
        <dsp:cNvSpPr/>
      </dsp:nvSpPr>
      <dsp:spPr>
        <a:xfrm>
          <a:off x="3951251" y="604596"/>
          <a:ext cx="1503069" cy="150306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latin typeface="Avenir"/>
            </a:rPr>
            <a:t>STAGE 2</a:t>
          </a:r>
        </a:p>
        <a:p>
          <a:pPr marL="0" lvl="0" indent="0" algn="ctr" defTabSz="800100">
            <a:lnSpc>
              <a:spcPct val="90000"/>
            </a:lnSpc>
            <a:spcBef>
              <a:spcPct val="0"/>
            </a:spcBef>
            <a:spcAft>
              <a:spcPct val="35000"/>
            </a:spcAft>
            <a:buNone/>
          </a:pPr>
          <a:endParaRPr lang="en-GB" sz="1800" kern="1200">
            <a:latin typeface="Avenir"/>
          </a:endParaRPr>
        </a:p>
      </dsp:txBody>
      <dsp:txXfrm>
        <a:off x="4171370" y="824715"/>
        <a:ext cx="1062831" cy="1062831"/>
      </dsp:txXfrm>
    </dsp:sp>
    <dsp:sp modelId="{DF90C779-5B71-4694-8DA9-EF23C52F57BA}">
      <dsp:nvSpPr>
        <dsp:cNvPr id="0" name=""/>
        <dsp:cNvSpPr/>
      </dsp:nvSpPr>
      <dsp:spPr>
        <a:xfrm>
          <a:off x="8648343" y="146287"/>
          <a:ext cx="3006139" cy="2627743"/>
        </a:xfrm>
        <a:prstGeom prst="rightArrow">
          <a:avLst>
            <a:gd name="adj1" fmla="val 70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11430" rIns="22860" bIns="11430" numCol="1" spcCol="1270" anchor="ctr" anchorCtr="0">
          <a:noAutofit/>
        </a:bodyPr>
        <a:lstStyle/>
        <a:p>
          <a:pPr marL="0" lvl="0" indent="0" algn="ctr" defTabSz="800100">
            <a:lnSpc>
              <a:spcPct val="90000"/>
            </a:lnSpc>
            <a:spcBef>
              <a:spcPct val="0"/>
            </a:spcBef>
            <a:spcAft>
              <a:spcPct val="35000"/>
            </a:spcAft>
            <a:buNone/>
          </a:pPr>
          <a:r>
            <a:rPr lang="en-GB" sz="1800" kern="1200">
              <a:latin typeface="Avenir"/>
            </a:rPr>
            <a:t>Review and determination</a:t>
          </a:r>
        </a:p>
      </dsp:txBody>
      <dsp:txXfrm>
        <a:off x="9399878" y="540448"/>
        <a:ext cx="1465493" cy="1839421"/>
      </dsp:txXfrm>
    </dsp:sp>
    <dsp:sp modelId="{2C9D2831-C9FE-4257-8E67-10CD0C572DB7}">
      <dsp:nvSpPr>
        <dsp:cNvPr id="0" name=""/>
        <dsp:cNvSpPr/>
      </dsp:nvSpPr>
      <dsp:spPr>
        <a:xfrm>
          <a:off x="7896808" y="604596"/>
          <a:ext cx="1503069" cy="150306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latin typeface="Avenir"/>
            </a:rPr>
            <a:t>STAGE 3</a:t>
          </a:r>
        </a:p>
        <a:p>
          <a:pPr marL="0" lvl="0" indent="0" algn="ctr" defTabSz="800100">
            <a:lnSpc>
              <a:spcPct val="90000"/>
            </a:lnSpc>
            <a:spcBef>
              <a:spcPct val="0"/>
            </a:spcBef>
            <a:spcAft>
              <a:spcPct val="35000"/>
            </a:spcAft>
            <a:buNone/>
          </a:pPr>
          <a:endParaRPr lang="en-GB" sz="1800" kern="1200">
            <a:latin typeface="Avenir"/>
          </a:endParaRPr>
        </a:p>
      </dsp:txBody>
      <dsp:txXfrm>
        <a:off x="8116927" y="824715"/>
        <a:ext cx="1062831" cy="10628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628962-798B-4027-A1B6-74BD82C39CDB}">
      <dsp:nvSpPr>
        <dsp:cNvPr id="0" name=""/>
        <dsp:cNvSpPr/>
      </dsp:nvSpPr>
      <dsp:spPr>
        <a:xfrm>
          <a:off x="338508" y="3616"/>
          <a:ext cx="2762843" cy="778051"/>
        </a:xfrm>
        <a:prstGeom prst="chevron">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l" defTabSz="800100" rtl="0">
            <a:lnSpc>
              <a:spcPct val="90000"/>
            </a:lnSpc>
            <a:spcBef>
              <a:spcPct val="0"/>
            </a:spcBef>
            <a:spcAft>
              <a:spcPct val="35000"/>
            </a:spcAft>
            <a:buNone/>
          </a:pPr>
          <a:r>
            <a:rPr lang="en-US" sz="1800" b="1" kern="1200">
              <a:latin typeface="Arial"/>
            </a:rPr>
            <a:t>Site</a:t>
          </a:r>
          <a:r>
            <a:rPr lang="en-US" sz="1800" b="1" kern="1200"/>
            <a:t> Identification</a:t>
          </a:r>
          <a:endParaRPr lang="en-US" sz="1800" b="1" kern="1200">
            <a:latin typeface="Arial"/>
          </a:endParaRPr>
        </a:p>
      </dsp:txBody>
      <dsp:txXfrm>
        <a:off x="727534" y="3616"/>
        <a:ext cx="1984792" cy="778051"/>
      </dsp:txXfrm>
    </dsp:sp>
    <dsp:sp modelId="{7C2516B2-B5CD-44C1-ACA4-55F5CBC222C9}">
      <dsp:nvSpPr>
        <dsp:cNvPr id="0" name=""/>
        <dsp:cNvSpPr/>
      </dsp:nvSpPr>
      <dsp:spPr>
        <a:xfrm>
          <a:off x="2848485" y="69751"/>
          <a:ext cx="2729951" cy="645783"/>
        </a:xfrm>
        <a:prstGeom prst="chevron">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66725">
            <a:lnSpc>
              <a:spcPct val="90000"/>
            </a:lnSpc>
            <a:spcBef>
              <a:spcPct val="0"/>
            </a:spcBef>
            <a:spcAft>
              <a:spcPct val="35000"/>
            </a:spcAft>
            <a:buNone/>
          </a:pPr>
          <a:r>
            <a:rPr lang="en-US" sz="1050" kern="1200"/>
            <a:t>Sites are found by social workers or visit offices.</a:t>
          </a:r>
        </a:p>
      </dsp:txBody>
      <dsp:txXfrm>
        <a:off x="3171377" y="69751"/>
        <a:ext cx="2084168" cy="645783"/>
      </dsp:txXfrm>
    </dsp:sp>
    <dsp:sp modelId="{63E8148A-095A-46EA-BE9A-0D1718D7B212}">
      <dsp:nvSpPr>
        <dsp:cNvPr id="0" name=""/>
        <dsp:cNvSpPr/>
      </dsp:nvSpPr>
      <dsp:spPr>
        <a:xfrm>
          <a:off x="338508" y="890596"/>
          <a:ext cx="2672141" cy="778051"/>
        </a:xfrm>
        <a:prstGeom prst="chevron">
          <a:avLst/>
        </a:prstGeom>
        <a:solidFill>
          <a:schemeClr val="accent3">
            <a:shade val="80000"/>
            <a:hueOff val="43781"/>
            <a:satOff val="-286"/>
            <a:lumOff val="491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l" defTabSz="800100" rtl="0">
            <a:lnSpc>
              <a:spcPct val="90000"/>
            </a:lnSpc>
            <a:spcBef>
              <a:spcPct val="0"/>
            </a:spcBef>
            <a:spcAft>
              <a:spcPct val="35000"/>
            </a:spcAft>
            <a:buNone/>
          </a:pPr>
          <a:r>
            <a:rPr lang="en-US" sz="1800" b="1" kern="1200"/>
            <a:t>Application Submission</a:t>
          </a:r>
          <a:r>
            <a:rPr lang="en-US" sz="1800" kern="1200">
              <a:latin typeface="Arial"/>
            </a:rPr>
            <a:t>  / </a:t>
          </a:r>
          <a:r>
            <a:rPr lang="en-US" sz="1800" b="1" kern="1200">
              <a:latin typeface="Arial"/>
            </a:rPr>
            <a:t>Jamboree</a:t>
          </a:r>
        </a:p>
      </dsp:txBody>
      <dsp:txXfrm>
        <a:off x="727534" y="890596"/>
        <a:ext cx="1894090" cy="778051"/>
      </dsp:txXfrm>
    </dsp:sp>
    <dsp:sp modelId="{E89B6B99-D0BF-46F7-B5A6-24A753AA65BA}">
      <dsp:nvSpPr>
        <dsp:cNvPr id="0" name=""/>
        <dsp:cNvSpPr/>
      </dsp:nvSpPr>
      <dsp:spPr>
        <a:xfrm>
          <a:off x="2757783" y="956730"/>
          <a:ext cx="2813677" cy="645783"/>
        </a:xfrm>
        <a:prstGeom prst="chevron">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66725">
            <a:lnSpc>
              <a:spcPct val="90000"/>
            </a:lnSpc>
            <a:spcBef>
              <a:spcPct val="0"/>
            </a:spcBef>
            <a:spcAft>
              <a:spcPct val="35000"/>
            </a:spcAft>
            <a:buNone/>
          </a:pPr>
          <a:r>
            <a:rPr lang="en-US" sz="1050" kern="1200"/>
            <a:t>ECDs submit all necessary documents for registration in paper.</a:t>
          </a:r>
        </a:p>
      </dsp:txBody>
      <dsp:txXfrm>
        <a:off x="3080675" y="956730"/>
        <a:ext cx="2167894" cy="645783"/>
      </dsp:txXfrm>
    </dsp:sp>
    <dsp:sp modelId="{D05801E2-47DE-4825-8CB2-41EEDE02B74E}">
      <dsp:nvSpPr>
        <dsp:cNvPr id="0" name=""/>
        <dsp:cNvSpPr/>
      </dsp:nvSpPr>
      <dsp:spPr>
        <a:xfrm>
          <a:off x="338508" y="1777575"/>
          <a:ext cx="2638996" cy="778051"/>
        </a:xfrm>
        <a:prstGeom prst="chevron">
          <a:avLst/>
        </a:prstGeom>
        <a:solidFill>
          <a:schemeClr val="accent3">
            <a:shade val="80000"/>
            <a:hueOff val="87563"/>
            <a:satOff val="-572"/>
            <a:lumOff val="98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l" defTabSz="800100" rtl="0">
            <a:lnSpc>
              <a:spcPct val="90000"/>
            </a:lnSpc>
            <a:spcBef>
              <a:spcPct val="0"/>
            </a:spcBef>
            <a:spcAft>
              <a:spcPct val="35000"/>
            </a:spcAft>
            <a:buNone/>
          </a:pPr>
          <a:r>
            <a:rPr lang="en-US" sz="1800" b="1" kern="1200"/>
            <a:t>Site Visits</a:t>
          </a:r>
          <a:r>
            <a:rPr lang="en-US" sz="1800" kern="1200"/>
            <a:t> </a:t>
          </a:r>
          <a:endParaRPr lang="en-US" sz="1800" kern="1200">
            <a:latin typeface="Arial"/>
          </a:endParaRPr>
        </a:p>
      </dsp:txBody>
      <dsp:txXfrm>
        <a:off x="727534" y="1777575"/>
        <a:ext cx="1860945" cy="778051"/>
      </dsp:txXfrm>
    </dsp:sp>
    <dsp:sp modelId="{6C4772A2-07DB-452B-A168-DCBB39937178}">
      <dsp:nvSpPr>
        <dsp:cNvPr id="0" name=""/>
        <dsp:cNvSpPr/>
      </dsp:nvSpPr>
      <dsp:spPr>
        <a:xfrm>
          <a:off x="2675334" y="1843709"/>
          <a:ext cx="3103456" cy="645783"/>
        </a:xfrm>
        <a:prstGeom prst="chevron">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66725">
            <a:lnSpc>
              <a:spcPct val="90000"/>
            </a:lnSpc>
            <a:spcBef>
              <a:spcPct val="0"/>
            </a:spcBef>
            <a:spcAft>
              <a:spcPct val="35000"/>
            </a:spcAft>
            <a:buNone/>
          </a:pPr>
          <a:r>
            <a:rPr lang="en-US" sz="1050" kern="1200"/>
            <a:t>Visits by health practitioners and social workers to check compliance with standards.</a:t>
          </a:r>
        </a:p>
      </dsp:txBody>
      <dsp:txXfrm>
        <a:off x="2998226" y="1843709"/>
        <a:ext cx="2457673" cy="645783"/>
      </dsp:txXfrm>
    </dsp:sp>
    <dsp:sp modelId="{9B20926A-18D0-48AC-ADA4-AF7235963D84}">
      <dsp:nvSpPr>
        <dsp:cNvPr id="0" name=""/>
        <dsp:cNvSpPr/>
      </dsp:nvSpPr>
      <dsp:spPr>
        <a:xfrm>
          <a:off x="338508" y="2664554"/>
          <a:ext cx="2657105" cy="778051"/>
        </a:xfrm>
        <a:prstGeom prst="chevron">
          <a:avLst/>
        </a:prstGeom>
        <a:solidFill>
          <a:schemeClr val="accent3">
            <a:shade val="80000"/>
            <a:hueOff val="131344"/>
            <a:satOff val="-859"/>
            <a:lumOff val="1473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l" defTabSz="800100" rtl="0">
            <a:lnSpc>
              <a:spcPct val="90000"/>
            </a:lnSpc>
            <a:spcBef>
              <a:spcPct val="0"/>
            </a:spcBef>
            <a:spcAft>
              <a:spcPct val="35000"/>
            </a:spcAft>
            <a:buNone/>
          </a:pPr>
          <a:r>
            <a:rPr lang="en-US" sz="1800" b="1" kern="1200"/>
            <a:t>EHP Report</a:t>
          </a:r>
          <a:r>
            <a:rPr lang="en-US" sz="1800" kern="1200"/>
            <a:t> </a:t>
          </a:r>
          <a:r>
            <a:rPr lang="en-US" sz="1800" kern="1200">
              <a:latin typeface="Arial"/>
            </a:rPr>
            <a:t>/</a:t>
          </a:r>
          <a:r>
            <a:rPr lang="en-US" sz="1800" b="1" kern="1200">
              <a:latin typeface="Arial"/>
            </a:rPr>
            <a:t>Certificate</a:t>
          </a:r>
        </a:p>
      </dsp:txBody>
      <dsp:txXfrm>
        <a:off x="727534" y="2664554"/>
        <a:ext cx="1879054" cy="778051"/>
      </dsp:txXfrm>
    </dsp:sp>
    <dsp:sp modelId="{93796B08-826D-4AF0-BEC3-64E43B2F103F}">
      <dsp:nvSpPr>
        <dsp:cNvPr id="0" name=""/>
        <dsp:cNvSpPr/>
      </dsp:nvSpPr>
      <dsp:spPr>
        <a:xfrm>
          <a:off x="2742747" y="2730689"/>
          <a:ext cx="2781371" cy="645783"/>
        </a:xfrm>
        <a:prstGeom prst="chevron">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66725">
            <a:lnSpc>
              <a:spcPct val="90000"/>
            </a:lnSpc>
            <a:spcBef>
              <a:spcPct val="0"/>
            </a:spcBef>
            <a:spcAft>
              <a:spcPct val="35000"/>
            </a:spcAft>
            <a:buNone/>
          </a:pPr>
          <a:r>
            <a:rPr lang="en-US" sz="1050" kern="1200"/>
            <a:t>A report prepared by health practitioners on how the site meets the standards.</a:t>
          </a:r>
        </a:p>
      </dsp:txBody>
      <dsp:txXfrm>
        <a:off x="3065639" y="2730689"/>
        <a:ext cx="2135588" cy="645783"/>
      </dsp:txXfrm>
    </dsp:sp>
    <dsp:sp modelId="{0F9B5A2E-AECC-41B8-80E8-1DEB3E323701}">
      <dsp:nvSpPr>
        <dsp:cNvPr id="0" name=""/>
        <dsp:cNvSpPr/>
      </dsp:nvSpPr>
      <dsp:spPr>
        <a:xfrm>
          <a:off x="338508" y="3551533"/>
          <a:ext cx="2783850" cy="778051"/>
        </a:xfrm>
        <a:prstGeom prst="chevron">
          <a:avLst/>
        </a:prstGeom>
        <a:solidFill>
          <a:schemeClr val="accent3">
            <a:shade val="80000"/>
            <a:hueOff val="175126"/>
            <a:satOff val="-1145"/>
            <a:lumOff val="196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l" defTabSz="800100" rtl="0">
            <a:lnSpc>
              <a:spcPct val="90000"/>
            </a:lnSpc>
            <a:spcBef>
              <a:spcPct val="0"/>
            </a:spcBef>
            <a:spcAft>
              <a:spcPct val="35000"/>
            </a:spcAft>
            <a:buNone/>
          </a:pPr>
          <a:r>
            <a:rPr lang="en-US" sz="1800" b="1" kern="1200"/>
            <a:t>Social Worker Report</a:t>
          </a:r>
          <a:r>
            <a:rPr lang="en-US" sz="1800" kern="1200"/>
            <a:t> </a:t>
          </a:r>
          <a:endParaRPr lang="en-US" sz="1800" kern="1200">
            <a:latin typeface="Arial"/>
          </a:endParaRPr>
        </a:p>
      </dsp:txBody>
      <dsp:txXfrm>
        <a:off x="727534" y="3551533"/>
        <a:ext cx="2005799" cy="778051"/>
      </dsp:txXfrm>
    </dsp:sp>
    <dsp:sp modelId="{E55A4430-4CA0-4733-9530-EAB6C083B1E1}">
      <dsp:nvSpPr>
        <dsp:cNvPr id="0" name=""/>
        <dsp:cNvSpPr/>
      </dsp:nvSpPr>
      <dsp:spPr>
        <a:xfrm>
          <a:off x="2869492" y="3617668"/>
          <a:ext cx="2731275" cy="645783"/>
        </a:xfrm>
        <a:prstGeom prst="chevron">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66725">
            <a:lnSpc>
              <a:spcPct val="90000"/>
            </a:lnSpc>
            <a:spcBef>
              <a:spcPct val="0"/>
            </a:spcBef>
            <a:spcAft>
              <a:spcPct val="35000"/>
            </a:spcAft>
            <a:buNone/>
          </a:pPr>
          <a:r>
            <a:rPr lang="en-US" sz="1050" kern="1200"/>
            <a:t>Review and compilation of information to recommend registration or closure.</a:t>
          </a:r>
        </a:p>
      </dsp:txBody>
      <dsp:txXfrm>
        <a:off x="3192384" y="3617668"/>
        <a:ext cx="2085492" cy="645783"/>
      </dsp:txXfrm>
    </dsp:sp>
    <dsp:sp modelId="{50F21CAB-9332-4443-A339-BE88E60D5987}">
      <dsp:nvSpPr>
        <dsp:cNvPr id="0" name=""/>
        <dsp:cNvSpPr/>
      </dsp:nvSpPr>
      <dsp:spPr>
        <a:xfrm>
          <a:off x="338508" y="4438513"/>
          <a:ext cx="2902114" cy="778051"/>
        </a:xfrm>
        <a:prstGeom prst="chevron">
          <a:avLst/>
        </a:prstGeom>
        <a:solidFill>
          <a:schemeClr val="accent3">
            <a:shade val="80000"/>
            <a:hueOff val="218907"/>
            <a:satOff val="-1431"/>
            <a:lumOff val="245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l" defTabSz="800100" rtl="0">
            <a:lnSpc>
              <a:spcPct val="90000"/>
            </a:lnSpc>
            <a:spcBef>
              <a:spcPct val="0"/>
            </a:spcBef>
            <a:spcAft>
              <a:spcPct val="35000"/>
            </a:spcAft>
            <a:buNone/>
          </a:pPr>
          <a:r>
            <a:rPr lang="en-US" sz="1800" b="1" kern="1200"/>
            <a:t>Certification</a:t>
          </a:r>
          <a:r>
            <a:rPr lang="en-US" sz="1800" kern="1200"/>
            <a:t> </a:t>
          </a:r>
          <a:endParaRPr lang="en-US" sz="1800" kern="1200">
            <a:latin typeface="Arial"/>
          </a:endParaRPr>
        </a:p>
      </dsp:txBody>
      <dsp:txXfrm>
        <a:off x="727534" y="4438513"/>
        <a:ext cx="2124063" cy="778051"/>
      </dsp:txXfrm>
    </dsp:sp>
    <dsp:sp modelId="{5DFE96BE-D17F-46F7-BC57-0F91C5FC41F3}">
      <dsp:nvSpPr>
        <dsp:cNvPr id="0" name=""/>
        <dsp:cNvSpPr/>
      </dsp:nvSpPr>
      <dsp:spPr>
        <a:xfrm>
          <a:off x="2987756" y="4504647"/>
          <a:ext cx="2657720" cy="645783"/>
        </a:xfrm>
        <a:prstGeom prst="chevron">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6985" rIns="0" bIns="6985" numCol="1" spcCol="1270" anchor="ctr" anchorCtr="0">
          <a:noAutofit/>
        </a:bodyPr>
        <a:lstStyle/>
        <a:p>
          <a:pPr marL="0" lvl="0" indent="0" algn="ctr" defTabSz="466725" rtl="0">
            <a:lnSpc>
              <a:spcPct val="90000"/>
            </a:lnSpc>
            <a:spcBef>
              <a:spcPct val="0"/>
            </a:spcBef>
            <a:spcAft>
              <a:spcPct val="35000"/>
            </a:spcAft>
            <a:buNone/>
          </a:pPr>
          <a:r>
            <a:rPr lang="en-US" sz="1050" kern="1200"/>
            <a:t>The final step where the </a:t>
          </a:r>
          <a:r>
            <a:rPr lang="en-US" sz="1050" kern="1200">
              <a:latin typeface="Arial"/>
            </a:rPr>
            <a:t>decision is made </a:t>
          </a:r>
          <a:r>
            <a:rPr lang="en-US" sz="1050" kern="1200"/>
            <a:t>registration certificate is issued</a:t>
          </a:r>
        </a:p>
      </dsp:txBody>
      <dsp:txXfrm>
        <a:off x="3310648" y="4504647"/>
        <a:ext cx="2011937" cy="6457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E6AC6B-80D9-42B9-9C59-60DF9A0FD7B3}">
      <dsp:nvSpPr>
        <dsp:cNvPr id="0" name=""/>
        <dsp:cNvSpPr/>
      </dsp:nvSpPr>
      <dsp:spPr>
        <a:xfrm>
          <a:off x="2573728" y="2430"/>
          <a:ext cx="2852294" cy="1016987"/>
        </a:xfrm>
        <a:prstGeom prst="chevron">
          <a:avLst/>
        </a:prstGeom>
        <a:gradFill rotWithShape="0">
          <a:gsLst>
            <a:gs pos="0">
              <a:schemeClr val="accent3">
                <a:alpha val="90000"/>
                <a:hueOff val="0"/>
                <a:satOff val="0"/>
                <a:lumOff val="0"/>
                <a:alphaOff val="0"/>
                <a:tint val="100000"/>
                <a:shade val="100000"/>
                <a:satMod val="130000"/>
              </a:schemeClr>
            </a:gs>
            <a:gs pos="100000">
              <a:schemeClr val="accent3">
                <a:alpha val="9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1750" tIns="15875" rIns="0" bIns="15875" numCol="1" spcCol="1270" anchor="ctr" anchorCtr="0">
          <a:noAutofit/>
        </a:bodyPr>
        <a:lstStyle/>
        <a:p>
          <a:pPr marL="0" lvl="0" indent="0" algn="l" defTabSz="1111250" rtl="0">
            <a:lnSpc>
              <a:spcPct val="90000"/>
            </a:lnSpc>
            <a:spcBef>
              <a:spcPct val="0"/>
            </a:spcBef>
            <a:spcAft>
              <a:spcPct val="35000"/>
            </a:spcAft>
            <a:buNone/>
          </a:pPr>
          <a:r>
            <a:rPr lang="en-ZA" sz="2500" b="1" kern="1200"/>
            <a:t>Identify Sites</a:t>
          </a:r>
          <a:r>
            <a:rPr lang="en-ZA" sz="2500" kern="1200"/>
            <a:t>:</a:t>
          </a:r>
          <a:endParaRPr lang="en-ZA" sz="2500" kern="1200">
            <a:latin typeface="Arial"/>
          </a:endParaRPr>
        </a:p>
      </dsp:txBody>
      <dsp:txXfrm>
        <a:off x="3082222" y="2430"/>
        <a:ext cx="1835307" cy="1016987"/>
      </dsp:txXfrm>
    </dsp:sp>
    <dsp:sp modelId="{4A38FCC8-9688-4A56-8A9E-CD5E95C51A3D}">
      <dsp:nvSpPr>
        <dsp:cNvPr id="0" name=""/>
        <dsp:cNvSpPr/>
      </dsp:nvSpPr>
      <dsp:spPr>
        <a:xfrm>
          <a:off x="5104736" y="88366"/>
          <a:ext cx="4222249" cy="844099"/>
        </a:xfrm>
        <a:prstGeom prst="chevron">
          <a:avLst/>
        </a:prstGeom>
        <a:solidFill>
          <a:schemeClr val="accent3">
            <a:alpha val="90000"/>
            <a:tint val="40000"/>
            <a:hueOff val="0"/>
            <a:satOff val="0"/>
            <a:lumOff val="0"/>
            <a:alphaOff val="0"/>
          </a:schemeClr>
        </a:solidFill>
        <a:ln w="9525" cap="flat" cmpd="sng" algn="ctr">
          <a:solidFill>
            <a:schemeClr val="accent3">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l" defTabSz="622300">
            <a:lnSpc>
              <a:spcPct val="90000"/>
            </a:lnSpc>
            <a:spcBef>
              <a:spcPct val="0"/>
            </a:spcBef>
            <a:spcAft>
              <a:spcPct val="35000"/>
            </a:spcAft>
            <a:buNone/>
          </a:pPr>
          <a:r>
            <a:rPr lang="en-ZA" sz="1400" kern="1200">
              <a:latin typeface="Arial"/>
            </a:rPr>
            <a:t> </a:t>
          </a:r>
          <a:r>
            <a:rPr lang="en-ZA" sz="1400" kern="1200"/>
            <a:t>ECD sites receive WhatsApp or call and can apply via WhatsApp or online links.</a:t>
          </a:r>
          <a:endParaRPr lang="en-US" sz="1400" kern="1200"/>
        </a:p>
      </dsp:txBody>
      <dsp:txXfrm>
        <a:off x="5526786" y="88366"/>
        <a:ext cx="3378150" cy="844099"/>
      </dsp:txXfrm>
    </dsp:sp>
    <dsp:sp modelId="{20617DD4-7448-4602-BDD3-B12CC835803B}">
      <dsp:nvSpPr>
        <dsp:cNvPr id="0" name=""/>
        <dsp:cNvSpPr/>
      </dsp:nvSpPr>
      <dsp:spPr>
        <a:xfrm>
          <a:off x="2582963" y="1161287"/>
          <a:ext cx="2980866" cy="1016987"/>
        </a:xfrm>
        <a:prstGeom prst="chevron">
          <a:avLst/>
        </a:prstGeom>
        <a:gradFill rotWithShape="0">
          <a:gsLst>
            <a:gs pos="0">
              <a:schemeClr val="accent3">
                <a:alpha val="90000"/>
                <a:hueOff val="0"/>
                <a:satOff val="0"/>
                <a:lumOff val="0"/>
                <a:alphaOff val="-10000"/>
                <a:tint val="100000"/>
                <a:shade val="100000"/>
                <a:satMod val="130000"/>
              </a:schemeClr>
            </a:gs>
            <a:gs pos="100000">
              <a:schemeClr val="accent3">
                <a:alpha val="90000"/>
                <a:hueOff val="0"/>
                <a:satOff val="0"/>
                <a:lumOff val="0"/>
                <a:alphaOff val="-1000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1750" tIns="15875" rIns="0" bIns="15875" numCol="1" spcCol="1270" anchor="ctr" anchorCtr="0">
          <a:noAutofit/>
        </a:bodyPr>
        <a:lstStyle/>
        <a:p>
          <a:pPr marL="0" lvl="0" indent="0" algn="l" defTabSz="1111250" rtl="0">
            <a:lnSpc>
              <a:spcPct val="90000"/>
            </a:lnSpc>
            <a:spcBef>
              <a:spcPct val="0"/>
            </a:spcBef>
            <a:spcAft>
              <a:spcPct val="35000"/>
            </a:spcAft>
            <a:buNone/>
          </a:pPr>
          <a:r>
            <a:rPr lang="en-ZA" sz="2500" b="1" kern="1200"/>
            <a:t>Submit Application</a:t>
          </a:r>
          <a:r>
            <a:rPr lang="en-ZA" sz="2500" kern="1200"/>
            <a:t>:</a:t>
          </a:r>
          <a:endParaRPr lang="en-ZA" sz="2500" kern="1200">
            <a:latin typeface="Arial"/>
          </a:endParaRPr>
        </a:p>
      </dsp:txBody>
      <dsp:txXfrm>
        <a:off x="3091457" y="1161287"/>
        <a:ext cx="1963879" cy="1016987"/>
      </dsp:txXfrm>
    </dsp:sp>
    <dsp:sp modelId="{46DE568E-0C50-4F8B-B3DF-884DEB627030}">
      <dsp:nvSpPr>
        <dsp:cNvPr id="0" name=""/>
        <dsp:cNvSpPr/>
      </dsp:nvSpPr>
      <dsp:spPr>
        <a:xfrm>
          <a:off x="5233309" y="1247731"/>
          <a:ext cx="4094389" cy="844099"/>
        </a:xfrm>
        <a:prstGeom prst="chevron">
          <a:avLst/>
        </a:prstGeom>
        <a:solidFill>
          <a:schemeClr val="accent3">
            <a:alpha val="90000"/>
            <a:tint val="40000"/>
            <a:hueOff val="0"/>
            <a:satOff val="0"/>
            <a:lumOff val="0"/>
            <a:alphaOff val="0"/>
          </a:schemeClr>
        </a:solidFill>
        <a:ln w="9525" cap="flat" cmpd="sng" algn="ctr">
          <a:solidFill>
            <a:schemeClr val="accent3">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l" defTabSz="622300">
            <a:lnSpc>
              <a:spcPct val="90000"/>
            </a:lnSpc>
            <a:spcBef>
              <a:spcPct val="0"/>
            </a:spcBef>
            <a:spcAft>
              <a:spcPct val="35000"/>
            </a:spcAft>
            <a:buNone/>
          </a:pPr>
          <a:r>
            <a:rPr lang="en-ZA" sz="1400" kern="1200">
              <a:latin typeface="Arial"/>
            </a:rPr>
            <a:t> </a:t>
          </a:r>
          <a:r>
            <a:rPr lang="en-ZA" sz="1400" kern="1200"/>
            <a:t>Applicant registers on eCares, fill out the digital form, and uploads documents online.</a:t>
          </a:r>
          <a:endParaRPr lang="en-US" sz="1400" kern="1200"/>
        </a:p>
      </dsp:txBody>
      <dsp:txXfrm>
        <a:off x="5655359" y="1247731"/>
        <a:ext cx="3250290" cy="844099"/>
      </dsp:txXfrm>
    </dsp:sp>
    <dsp:sp modelId="{24C70FB6-C679-4A20-9134-FA250D168406}">
      <dsp:nvSpPr>
        <dsp:cNvPr id="0" name=""/>
        <dsp:cNvSpPr/>
      </dsp:nvSpPr>
      <dsp:spPr>
        <a:xfrm>
          <a:off x="2582963" y="2320653"/>
          <a:ext cx="3054039" cy="1016987"/>
        </a:xfrm>
        <a:prstGeom prst="chevron">
          <a:avLst/>
        </a:prstGeom>
        <a:gradFill rotWithShape="0">
          <a:gsLst>
            <a:gs pos="0">
              <a:schemeClr val="accent3">
                <a:alpha val="90000"/>
                <a:hueOff val="0"/>
                <a:satOff val="0"/>
                <a:lumOff val="0"/>
                <a:alphaOff val="-20000"/>
                <a:tint val="100000"/>
                <a:shade val="100000"/>
                <a:satMod val="130000"/>
              </a:schemeClr>
            </a:gs>
            <a:gs pos="100000">
              <a:schemeClr val="accent3">
                <a:alpha val="90000"/>
                <a:hueOff val="0"/>
                <a:satOff val="0"/>
                <a:lumOff val="0"/>
                <a:alphaOff val="-2000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1750" tIns="15875" rIns="0" bIns="15875" numCol="1" spcCol="1270" anchor="ctr" anchorCtr="0">
          <a:noAutofit/>
        </a:bodyPr>
        <a:lstStyle/>
        <a:p>
          <a:pPr marL="0" lvl="0" indent="0" algn="l" defTabSz="1111250" rtl="0">
            <a:lnSpc>
              <a:spcPct val="90000"/>
            </a:lnSpc>
            <a:spcBef>
              <a:spcPct val="0"/>
            </a:spcBef>
            <a:spcAft>
              <a:spcPct val="35000"/>
            </a:spcAft>
            <a:buNone/>
          </a:pPr>
          <a:r>
            <a:rPr lang="en-ZA" sz="2500" b="1" kern="1200"/>
            <a:t>Initial Review</a:t>
          </a:r>
          <a:r>
            <a:rPr lang="en-ZA" sz="2500" kern="1200"/>
            <a:t>: </a:t>
          </a:r>
          <a:endParaRPr lang="en-ZA" sz="2500" kern="1200">
            <a:latin typeface="Arial"/>
          </a:endParaRPr>
        </a:p>
      </dsp:txBody>
      <dsp:txXfrm>
        <a:off x="3091457" y="2320653"/>
        <a:ext cx="2037052" cy="1016987"/>
      </dsp:txXfrm>
    </dsp:sp>
    <dsp:sp modelId="{56FACDD2-2C21-458E-921C-B7F1234B87AD}">
      <dsp:nvSpPr>
        <dsp:cNvPr id="0" name=""/>
        <dsp:cNvSpPr/>
      </dsp:nvSpPr>
      <dsp:spPr>
        <a:xfrm>
          <a:off x="5306481" y="2407097"/>
          <a:ext cx="4094389" cy="844099"/>
        </a:xfrm>
        <a:prstGeom prst="chevron">
          <a:avLst/>
        </a:prstGeom>
        <a:solidFill>
          <a:schemeClr val="accent3">
            <a:alpha val="90000"/>
            <a:tint val="40000"/>
            <a:hueOff val="0"/>
            <a:satOff val="0"/>
            <a:lumOff val="0"/>
            <a:alphaOff val="0"/>
          </a:schemeClr>
        </a:solidFill>
        <a:ln w="9525" cap="flat" cmpd="sng" algn="ctr">
          <a:solidFill>
            <a:schemeClr val="accent3">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ZA" sz="1400" kern="1200"/>
            <a:t>An administrator checks the application, verifies documents, does NCPR check and requests any missing details.</a:t>
          </a:r>
          <a:endParaRPr lang="en-US" sz="1400" kern="1200"/>
        </a:p>
      </dsp:txBody>
      <dsp:txXfrm>
        <a:off x="5728531" y="2407097"/>
        <a:ext cx="3250290" cy="844099"/>
      </dsp:txXfrm>
    </dsp:sp>
    <dsp:sp modelId="{2D4A9D72-6E92-4595-B813-DE230D7D90C2}">
      <dsp:nvSpPr>
        <dsp:cNvPr id="0" name=""/>
        <dsp:cNvSpPr/>
      </dsp:nvSpPr>
      <dsp:spPr>
        <a:xfrm>
          <a:off x="2638375" y="3464876"/>
          <a:ext cx="2820996" cy="1016987"/>
        </a:xfrm>
        <a:prstGeom prst="chevron">
          <a:avLst/>
        </a:prstGeom>
        <a:gradFill rotWithShape="0">
          <a:gsLst>
            <a:gs pos="0">
              <a:schemeClr val="accent3">
                <a:alpha val="90000"/>
                <a:hueOff val="0"/>
                <a:satOff val="0"/>
                <a:lumOff val="0"/>
                <a:alphaOff val="-30000"/>
                <a:tint val="100000"/>
                <a:shade val="100000"/>
                <a:satMod val="130000"/>
              </a:schemeClr>
            </a:gs>
            <a:gs pos="100000">
              <a:schemeClr val="accent3">
                <a:alpha val="90000"/>
                <a:hueOff val="0"/>
                <a:satOff val="0"/>
                <a:lumOff val="0"/>
                <a:alphaOff val="-3000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1750" tIns="15875" rIns="0" bIns="15875" numCol="1" spcCol="1270" anchor="ctr" anchorCtr="0">
          <a:noAutofit/>
        </a:bodyPr>
        <a:lstStyle/>
        <a:p>
          <a:pPr marL="0" lvl="0" indent="0" algn="l" defTabSz="1111250" rtl="0">
            <a:lnSpc>
              <a:spcPct val="90000"/>
            </a:lnSpc>
            <a:spcBef>
              <a:spcPct val="0"/>
            </a:spcBef>
            <a:spcAft>
              <a:spcPct val="35000"/>
            </a:spcAft>
            <a:buNone/>
          </a:pPr>
          <a:r>
            <a:rPr lang="en-ZA" sz="2500" b="1" kern="1200"/>
            <a:t>Social Worker Review</a:t>
          </a:r>
          <a:r>
            <a:rPr lang="en-ZA" sz="2500" kern="1200"/>
            <a:t>: </a:t>
          </a:r>
          <a:endParaRPr lang="en-ZA" sz="2500" kern="1200">
            <a:latin typeface="Arial"/>
          </a:endParaRPr>
        </a:p>
      </dsp:txBody>
      <dsp:txXfrm>
        <a:off x="3146869" y="3464876"/>
        <a:ext cx="1804009" cy="1016987"/>
      </dsp:txXfrm>
    </dsp:sp>
    <dsp:sp modelId="{3B8C195C-0CA1-4941-A7AD-AF287E9EF9F7}">
      <dsp:nvSpPr>
        <dsp:cNvPr id="0" name=""/>
        <dsp:cNvSpPr/>
      </dsp:nvSpPr>
      <dsp:spPr>
        <a:xfrm>
          <a:off x="5073438" y="3566463"/>
          <a:ext cx="4094389" cy="844099"/>
        </a:xfrm>
        <a:prstGeom prst="chevron">
          <a:avLst/>
        </a:prstGeom>
        <a:solidFill>
          <a:schemeClr val="accent3">
            <a:alpha val="90000"/>
            <a:tint val="40000"/>
            <a:hueOff val="0"/>
            <a:satOff val="0"/>
            <a:lumOff val="0"/>
            <a:alphaOff val="0"/>
          </a:schemeClr>
        </a:solidFill>
        <a:ln w="9525" cap="flat" cmpd="sng" algn="ctr">
          <a:solidFill>
            <a:schemeClr val="accent3">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ZA" sz="1400" kern="1200"/>
            <a:t>A Social Worker reviews the completed application and NCPR certificates and recommends approval or rejection.</a:t>
          </a:r>
          <a:endParaRPr lang="en-US" sz="1400" kern="1200"/>
        </a:p>
      </dsp:txBody>
      <dsp:txXfrm>
        <a:off x="5495488" y="3566463"/>
        <a:ext cx="3250290" cy="844099"/>
      </dsp:txXfrm>
    </dsp:sp>
    <dsp:sp modelId="{BFA3B64F-33B0-4870-B83B-81BD2CBAE33C}">
      <dsp:nvSpPr>
        <dsp:cNvPr id="0" name=""/>
        <dsp:cNvSpPr/>
      </dsp:nvSpPr>
      <dsp:spPr>
        <a:xfrm>
          <a:off x="2582963" y="4639385"/>
          <a:ext cx="2983485" cy="1016987"/>
        </a:xfrm>
        <a:prstGeom prst="chevron">
          <a:avLst/>
        </a:prstGeom>
        <a:gradFill rotWithShape="0">
          <a:gsLst>
            <a:gs pos="0">
              <a:schemeClr val="accent3">
                <a:alpha val="90000"/>
                <a:hueOff val="0"/>
                <a:satOff val="0"/>
                <a:lumOff val="0"/>
                <a:alphaOff val="-40000"/>
                <a:tint val="100000"/>
                <a:shade val="100000"/>
                <a:satMod val="130000"/>
              </a:schemeClr>
            </a:gs>
            <a:gs pos="100000">
              <a:schemeClr val="accent3">
                <a:alpha val="90000"/>
                <a:hueOff val="0"/>
                <a:satOff val="0"/>
                <a:lumOff val="0"/>
                <a:alphaOff val="-4000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1750" tIns="15875" rIns="0" bIns="15875" numCol="1" spcCol="1270" anchor="ctr" anchorCtr="0">
          <a:noAutofit/>
        </a:bodyPr>
        <a:lstStyle/>
        <a:p>
          <a:pPr marL="0" lvl="0" indent="0" algn="l" defTabSz="1111250" rtl="0">
            <a:lnSpc>
              <a:spcPct val="90000"/>
            </a:lnSpc>
            <a:spcBef>
              <a:spcPct val="0"/>
            </a:spcBef>
            <a:spcAft>
              <a:spcPct val="35000"/>
            </a:spcAft>
            <a:buNone/>
          </a:pPr>
          <a:r>
            <a:rPr lang="en-ZA" sz="2500" b="1" kern="1200"/>
            <a:t>Final Approval</a:t>
          </a:r>
          <a:r>
            <a:rPr lang="en-ZA" sz="2500" kern="1200"/>
            <a:t>: </a:t>
          </a:r>
          <a:endParaRPr lang="en-ZA" sz="2500" kern="1200">
            <a:latin typeface="Arial"/>
          </a:endParaRPr>
        </a:p>
      </dsp:txBody>
      <dsp:txXfrm>
        <a:off x="3091457" y="4639385"/>
        <a:ext cx="1966498" cy="1016987"/>
      </dsp:txXfrm>
    </dsp:sp>
    <dsp:sp modelId="{DFD1D65D-30B9-42FD-B20F-47831AC7AE2C}">
      <dsp:nvSpPr>
        <dsp:cNvPr id="0" name=""/>
        <dsp:cNvSpPr/>
      </dsp:nvSpPr>
      <dsp:spPr>
        <a:xfrm>
          <a:off x="5235928" y="4725829"/>
          <a:ext cx="4094389" cy="844099"/>
        </a:xfrm>
        <a:prstGeom prst="chevron">
          <a:avLst/>
        </a:prstGeom>
        <a:solidFill>
          <a:schemeClr val="accent3">
            <a:alpha val="90000"/>
            <a:tint val="40000"/>
            <a:hueOff val="0"/>
            <a:satOff val="0"/>
            <a:lumOff val="0"/>
            <a:alphaOff val="0"/>
          </a:schemeClr>
        </a:solidFill>
        <a:ln w="9525" cap="flat" cmpd="sng" algn="ctr">
          <a:solidFill>
            <a:schemeClr val="accent3">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ZA" sz="1400" kern="1200"/>
            <a:t>An approver makes the final decision, and a Bronze certificate is automatically issued if approved.</a:t>
          </a:r>
          <a:endParaRPr lang="en-US" sz="1400" kern="1200"/>
        </a:p>
      </dsp:txBody>
      <dsp:txXfrm>
        <a:off x="5657978" y="4725829"/>
        <a:ext cx="3250290" cy="8440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413DB2-682A-47E4-B5F9-EDC4E5A58626}">
      <dsp:nvSpPr>
        <dsp:cNvPr id="0" name=""/>
        <dsp:cNvSpPr/>
      </dsp:nvSpPr>
      <dsp:spPr>
        <a:xfrm>
          <a:off x="5080" y="1659789"/>
          <a:ext cx="2221259" cy="310347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ECD Applicant (Web User)</a:t>
          </a:r>
        </a:p>
        <a:p>
          <a:pPr marL="0" lvl="0" indent="0" algn="ctr" defTabSz="711200">
            <a:lnSpc>
              <a:spcPct val="90000"/>
            </a:lnSpc>
            <a:spcBef>
              <a:spcPct val="0"/>
            </a:spcBef>
            <a:spcAft>
              <a:spcPct val="35000"/>
            </a:spcAft>
            <a:buNone/>
          </a:pPr>
          <a:r>
            <a:rPr lang="en-US" sz="1600" kern="1200"/>
            <a:t>Applies for Registration</a:t>
          </a:r>
          <a:endParaRPr lang="en-ZA" sz="1600" kern="1200"/>
        </a:p>
      </dsp:txBody>
      <dsp:txXfrm>
        <a:off x="70138" y="1724847"/>
        <a:ext cx="2091143" cy="2973356"/>
      </dsp:txXfrm>
    </dsp:sp>
    <dsp:sp modelId="{048E0221-4E79-4C1E-A28D-1AD06CE914B3}">
      <dsp:nvSpPr>
        <dsp:cNvPr id="0" name=""/>
        <dsp:cNvSpPr/>
      </dsp:nvSpPr>
      <dsp:spPr>
        <a:xfrm>
          <a:off x="2448465" y="2936089"/>
          <a:ext cx="470907" cy="550872"/>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ZA" sz="1300" kern="1200"/>
        </a:p>
      </dsp:txBody>
      <dsp:txXfrm>
        <a:off x="2448465" y="3046263"/>
        <a:ext cx="329635" cy="330524"/>
      </dsp:txXfrm>
    </dsp:sp>
    <dsp:sp modelId="{CE312F0D-6464-4427-A13B-36A30FC7A84A}">
      <dsp:nvSpPr>
        <dsp:cNvPr id="0" name=""/>
        <dsp:cNvSpPr/>
      </dsp:nvSpPr>
      <dsp:spPr>
        <a:xfrm>
          <a:off x="3114843" y="1659789"/>
          <a:ext cx="2221259" cy="3103472"/>
        </a:xfrm>
        <a:prstGeom prst="roundRect">
          <a:avLst>
            <a:gd name="adj" fmla="val 10000"/>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Registration Application Administrator</a:t>
          </a:r>
        </a:p>
        <a:p>
          <a:pPr marL="0" lvl="0" indent="0" algn="ctr" defTabSz="711200">
            <a:lnSpc>
              <a:spcPct val="90000"/>
            </a:lnSpc>
            <a:spcBef>
              <a:spcPct val="0"/>
            </a:spcBef>
            <a:spcAft>
              <a:spcPct val="35000"/>
            </a:spcAft>
            <a:buNone/>
          </a:pPr>
          <a:r>
            <a:rPr lang="en-US" sz="1600" kern="1200"/>
            <a:t>1</a:t>
          </a:r>
          <a:r>
            <a:rPr lang="en-US" sz="1600" kern="1200" baseline="30000"/>
            <a:t>st</a:t>
          </a:r>
          <a:r>
            <a:rPr lang="en-US" sz="1600" kern="1200"/>
            <a:t> check of application details</a:t>
          </a:r>
        </a:p>
        <a:p>
          <a:pPr marL="0" lvl="0" indent="0" algn="ctr" defTabSz="711200">
            <a:lnSpc>
              <a:spcPct val="90000"/>
            </a:lnSpc>
            <a:spcBef>
              <a:spcPct val="0"/>
            </a:spcBef>
            <a:spcAft>
              <a:spcPct val="35000"/>
            </a:spcAft>
            <a:buNone/>
          </a:pPr>
          <a:r>
            <a:rPr lang="en-US" sz="1600" kern="1200"/>
            <a:t>Check all staff Documents and approve or request corrections</a:t>
          </a:r>
        </a:p>
        <a:p>
          <a:pPr marL="0" lvl="0" indent="0" algn="ctr" defTabSz="711200">
            <a:lnSpc>
              <a:spcPct val="90000"/>
            </a:lnSpc>
            <a:spcBef>
              <a:spcPct val="0"/>
            </a:spcBef>
            <a:spcAft>
              <a:spcPct val="35000"/>
            </a:spcAft>
            <a:buNone/>
          </a:pPr>
          <a:r>
            <a:rPr lang="en-US" sz="1600" kern="1200"/>
            <a:t>Upload NCPR Certificates</a:t>
          </a:r>
          <a:endParaRPr lang="en-ZA" sz="1600" kern="1200"/>
        </a:p>
      </dsp:txBody>
      <dsp:txXfrm>
        <a:off x="3179901" y="1724847"/>
        <a:ext cx="2091143" cy="2973356"/>
      </dsp:txXfrm>
    </dsp:sp>
    <dsp:sp modelId="{06A010A8-DE4D-4CF0-BE62-F732C956950F}">
      <dsp:nvSpPr>
        <dsp:cNvPr id="0" name=""/>
        <dsp:cNvSpPr/>
      </dsp:nvSpPr>
      <dsp:spPr>
        <a:xfrm>
          <a:off x="5558229" y="2936089"/>
          <a:ext cx="470907" cy="550872"/>
        </a:xfrm>
        <a:prstGeom prst="rightArrow">
          <a:avLst>
            <a:gd name="adj1" fmla="val 60000"/>
            <a:gd name="adj2" fmla="val 50000"/>
          </a:avLst>
        </a:prstGeom>
        <a:solidFill>
          <a:schemeClr val="accent2">
            <a:hueOff val="2340759"/>
            <a:satOff val="-2919"/>
            <a:lumOff val="68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ZA" sz="1300" kern="1200"/>
        </a:p>
      </dsp:txBody>
      <dsp:txXfrm>
        <a:off x="5558229" y="3046263"/>
        <a:ext cx="329635" cy="330524"/>
      </dsp:txXfrm>
    </dsp:sp>
    <dsp:sp modelId="{606D3504-C613-410F-BA0F-49062DD9CFCD}">
      <dsp:nvSpPr>
        <dsp:cNvPr id="0" name=""/>
        <dsp:cNvSpPr/>
      </dsp:nvSpPr>
      <dsp:spPr>
        <a:xfrm>
          <a:off x="6224606" y="1659789"/>
          <a:ext cx="2221259" cy="3103472"/>
        </a:xfrm>
        <a:prstGeom prst="roundRect">
          <a:avLst>
            <a:gd name="adj" fmla="val 10000"/>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Registration Application Reviewer</a:t>
          </a:r>
        </a:p>
        <a:p>
          <a:pPr marL="0" lvl="0" indent="0" algn="ctr" defTabSz="711200">
            <a:lnSpc>
              <a:spcPct val="90000"/>
            </a:lnSpc>
            <a:spcBef>
              <a:spcPct val="0"/>
            </a:spcBef>
            <a:spcAft>
              <a:spcPct val="35000"/>
            </a:spcAft>
            <a:buNone/>
          </a:pPr>
          <a:r>
            <a:rPr lang="en-US" sz="1600" b="0" kern="1200"/>
            <a:t>2</a:t>
          </a:r>
          <a:r>
            <a:rPr lang="en-US" sz="1600" b="0" kern="1200" baseline="30000"/>
            <a:t>nd</a:t>
          </a:r>
          <a:r>
            <a:rPr lang="en-US" sz="1600" b="0" kern="1200"/>
            <a:t> check of details + documents</a:t>
          </a:r>
        </a:p>
        <a:p>
          <a:pPr marL="0" lvl="0" indent="0" algn="ctr" defTabSz="711200">
            <a:lnSpc>
              <a:spcPct val="90000"/>
            </a:lnSpc>
            <a:spcBef>
              <a:spcPct val="0"/>
            </a:spcBef>
            <a:spcAft>
              <a:spcPct val="35000"/>
            </a:spcAft>
            <a:buNone/>
          </a:pPr>
          <a:r>
            <a:rPr lang="en-US" sz="1600" b="0" kern="1200"/>
            <a:t>Check NCPR certificates and approve or reject.</a:t>
          </a:r>
        </a:p>
        <a:p>
          <a:pPr marL="0" lvl="0" indent="0" algn="ctr" defTabSz="711200">
            <a:lnSpc>
              <a:spcPct val="90000"/>
            </a:lnSpc>
            <a:spcBef>
              <a:spcPct val="0"/>
            </a:spcBef>
            <a:spcAft>
              <a:spcPct val="35000"/>
            </a:spcAft>
            <a:buNone/>
          </a:pPr>
          <a:r>
            <a:rPr lang="en-US" sz="1600" b="0" kern="1200"/>
            <a:t>Generate SW Report with recommendation</a:t>
          </a:r>
        </a:p>
        <a:p>
          <a:pPr marL="0" lvl="0" indent="0" algn="ctr" defTabSz="711200">
            <a:lnSpc>
              <a:spcPct val="90000"/>
            </a:lnSpc>
            <a:spcBef>
              <a:spcPct val="0"/>
            </a:spcBef>
            <a:spcAft>
              <a:spcPct val="35000"/>
            </a:spcAft>
            <a:buNone/>
          </a:pPr>
          <a:endParaRPr lang="en-US" sz="1600" b="0" kern="1200"/>
        </a:p>
        <a:p>
          <a:pPr marL="0" lvl="0" indent="0" algn="ctr" defTabSz="711200">
            <a:lnSpc>
              <a:spcPct val="90000"/>
            </a:lnSpc>
            <a:spcBef>
              <a:spcPct val="0"/>
            </a:spcBef>
            <a:spcAft>
              <a:spcPct val="35000"/>
            </a:spcAft>
            <a:buNone/>
          </a:pPr>
          <a:endParaRPr lang="en-ZA" sz="1600" kern="1200"/>
        </a:p>
      </dsp:txBody>
      <dsp:txXfrm>
        <a:off x="6289664" y="1724847"/>
        <a:ext cx="2091143" cy="2973356"/>
      </dsp:txXfrm>
    </dsp:sp>
    <dsp:sp modelId="{674A4BB4-2991-478D-8C77-218159CA8E40}">
      <dsp:nvSpPr>
        <dsp:cNvPr id="0" name=""/>
        <dsp:cNvSpPr/>
      </dsp:nvSpPr>
      <dsp:spPr>
        <a:xfrm>
          <a:off x="8667992" y="2936089"/>
          <a:ext cx="470907" cy="550872"/>
        </a:xfrm>
        <a:prstGeom prst="rightArrow">
          <a:avLst>
            <a:gd name="adj1" fmla="val 60000"/>
            <a:gd name="adj2" fmla="val 50000"/>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ZA" sz="1300" kern="1200"/>
        </a:p>
      </dsp:txBody>
      <dsp:txXfrm>
        <a:off x="8667992" y="3046263"/>
        <a:ext cx="329635" cy="330524"/>
      </dsp:txXfrm>
    </dsp:sp>
    <dsp:sp modelId="{FA92BF72-3522-4482-94D3-5F4465BEA377}">
      <dsp:nvSpPr>
        <dsp:cNvPr id="0" name=""/>
        <dsp:cNvSpPr/>
      </dsp:nvSpPr>
      <dsp:spPr>
        <a:xfrm>
          <a:off x="9334370" y="1659789"/>
          <a:ext cx="2221259" cy="3103472"/>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Registration Application Approver</a:t>
          </a:r>
        </a:p>
        <a:p>
          <a:pPr marL="0" lvl="0" indent="0" algn="ctr" defTabSz="711200">
            <a:lnSpc>
              <a:spcPct val="90000"/>
            </a:lnSpc>
            <a:spcBef>
              <a:spcPct val="0"/>
            </a:spcBef>
            <a:spcAft>
              <a:spcPct val="35000"/>
            </a:spcAft>
            <a:buNone/>
          </a:pPr>
          <a:r>
            <a:rPr lang="en-US" sz="1600" b="0" kern="1200"/>
            <a:t>Reviews application</a:t>
          </a:r>
        </a:p>
        <a:p>
          <a:pPr marL="0" lvl="0" indent="0" algn="ctr" defTabSz="711200">
            <a:lnSpc>
              <a:spcPct val="90000"/>
            </a:lnSpc>
            <a:spcBef>
              <a:spcPct val="0"/>
            </a:spcBef>
            <a:spcAft>
              <a:spcPct val="35000"/>
            </a:spcAft>
            <a:buNone/>
          </a:pPr>
          <a:r>
            <a:rPr lang="en-US" sz="1600" b="0" kern="1200"/>
            <a:t>Reads SW recommendation</a:t>
          </a:r>
        </a:p>
        <a:p>
          <a:pPr marL="0" lvl="0" indent="0" algn="ctr" defTabSz="711200">
            <a:lnSpc>
              <a:spcPct val="90000"/>
            </a:lnSpc>
            <a:spcBef>
              <a:spcPct val="0"/>
            </a:spcBef>
            <a:spcAft>
              <a:spcPct val="35000"/>
            </a:spcAft>
            <a:buNone/>
          </a:pPr>
          <a:r>
            <a:rPr lang="en-US" sz="1600" b="0" kern="1200"/>
            <a:t>Final Approval or Rejection</a:t>
          </a:r>
        </a:p>
        <a:p>
          <a:pPr marL="0" lvl="0" indent="0" algn="ctr" defTabSz="711200">
            <a:lnSpc>
              <a:spcPct val="90000"/>
            </a:lnSpc>
            <a:spcBef>
              <a:spcPct val="0"/>
            </a:spcBef>
            <a:spcAft>
              <a:spcPct val="35000"/>
            </a:spcAft>
            <a:buNone/>
          </a:pPr>
          <a:endParaRPr lang="en-ZA" sz="1600" kern="1200"/>
        </a:p>
      </dsp:txBody>
      <dsp:txXfrm>
        <a:off x="9399428" y="1724847"/>
        <a:ext cx="2091143" cy="29733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413DB2-682A-47E4-B5F9-EDC4E5A58626}">
      <dsp:nvSpPr>
        <dsp:cNvPr id="0" name=""/>
        <dsp:cNvSpPr/>
      </dsp:nvSpPr>
      <dsp:spPr>
        <a:xfrm>
          <a:off x="5844" y="1870181"/>
          <a:ext cx="3049271" cy="26826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1. </a:t>
          </a:r>
          <a:r>
            <a:rPr lang="en-US" sz="2000" b="1" i="0" kern="1200"/>
            <a:t>Query Submission</a:t>
          </a:r>
          <a:r>
            <a:rPr lang="en-US" sz="2000" b="0" i="0" kern="1200"/>
            <a:t>: District officials submit questions and concerns to their respective District Supervisors.</a:t>
          </a:r>
          <a:endParaRPr lang="en-ZA" sz="2000" kern="1200"/>
        </a:p>
      </dsp:txBody>
      <dsp:txXfrm>
        <a:off x="84417" y="1948754"/>
        <a:ext cx="2892125" cy="2525542"/>
      </dsp:txXfrm>
    </dsp:sp>
    <dsp:sp modelId="{048E0221-4E79-4C1E-A28D-1AD06CE914B3}">
      <dsp:nvSpPr>
        <dsp:cNvPr id="0" name=""/>
        <dsp:cNvSpPr/>
      </dsp:nvSpPr>
      <dsp:spPr>
        <a:xfrm rot="25801">
          <a:off x="3347052" y="2904764"/>
          <a:ext cx="618942" cy="64543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en-ZA" sz="2900" kern="1200"/>
        </a:p>
      </dsp:txBody>
      <dsp:txXfrm>
        <a:off x="3347055" y="3033154"/>
        <a:ext cx="433259" cy="387262"/>
      </dsp:txXfrm>
    </dsp:sp>
    <dsp:sp modelId="{CE312F0D-6464-4427-A13B-36A30FC7A84A}">
      <dsp:nvSpPr>
        <dsp:cNvPr id="0" name=""/>
        <dsp:cNvSpPr/>
      </dsp:nvSpPr>
      <dsp:spPr>
        <a:xfrm>
          <a:off x="4222898" y="1902078"/>
          <a:ext cx="3114908" cy="26826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2. </a:t>
          </a:r>
          <a:r>
            <a:rPr lang="en-US" sz="2000" b="1" i="0" kern="1200"/>
            <a:t>Consolidation and Escalation</a:t>
          </a:r>
          <a:r>
            <a:rPr lang="en-US" sz="2000" b="0" i="0" kern="1200"/>
            <a:t>: </a:t>
          </a:r>
          <a:br>
            <a:rPr lang="en-US" sz="2000" b="0" i="0" kern="1200"/>
          </a:br>
          <a:r>
            <a:rPr lang="en-US" sz="2000" b="0" i="0" kern="1200"/>
            <a:t>District Supervisors compile and </a:t>
          </a:r>
          <a:r>
            <a:rPr lang="en-US" sz="2000" b="0" i="0" kern="1200" err="1"/>
            <a:t>organise</a:t>
          </a:r>
          <a:r>
            <a:rPr lang="en-US" sz="2000" b="0" i="0" kern="1200"/>
            <a:t> queries from their teams, then forward consolidated inquiries to SMEs via the dedicated Support Channel</a:t>
          </a:r>
          <a:endParaRPr lang="en-ZA" sz="2000" kern="1200"/>
        </a:p>
      </dsp:txBody>
      <dsp:txXfrm>
        <a:off x="4301471" y="1980651"/>
        <a:ext cx="2957762" cy="2525542"/>
      </dsp:txXfrm>
    </dsp:sp>
    <dsp:sp modelId="{06A010A8-DE4D-4CF0-BE62-F732C956950F}">
      <dsp:nvSpPr>
        <dsp:cNvPr id="0" name=""/>
        <dsp:cNvSpPr/>
      </dsp:nvSpPr>
      <dsp:spPr>
        <a:xfrm rot="21573406">
          <a:off x="7566367" y="2905013"/>
          <a:ext cx="484578" cy="645436"/>
        </a:xfrm>
        <a:prstGeom prst="rightArrow">
          <a:avLst>
            <a:gd name="adj1" fmla="val 60000"/>
            <a:gd name="adj2" fmla="val 50000"/>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en-ZA" sz="2900" kern="1200"/>
        </a:p>
      </dsp:txBody>
      <dsp:txXfrm>
        <a:off x="7566369" y="3034662"/>
        <a:ext cx="339205" cy="387262"/>
      </dsp:txXfrm>
    </dsp:sp>
    <dsp:sp modelId="{606D3504-C613-410F-BA0F-49062DD9CFCD}">
      <dsp:nvSpPr>
        <dsp:cNvPr id="0" name=""/>
        <dsp:cNvSpPr/>
      </dsp:nvSpPr>
      <dsp:spPr>
        <a:xfrm>
          <a:off x="8252078" y="1870181"/>
          <a:ext cx="3302787" cy="26826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3. </a:t>
          </a:r>
          <a:r>
            <a:rPr lang="en-US" sz="2000" b="1" i="0" kern="1200"/>
            <a:t>Resolution and Empowerment</a:t>
          </a:r>
          <a:r>
            <a:rPr lang="en-US" sz="2000" b="0" i="0" kern="1200"/>
            <a:t>: </a:t>
          </a:r>
          <a:br>
            <a:rPr lang="en-US" sz="2000" b="0" i="0" kern="1200"/>
          </a:br>
          <a:r>
            <a:rPr lang="en-US" sz="2000" b="0" i="0" kern="1200"/>
            <a:t>SMEs provide comprehensive answers and solutions, equipping District Supervisors with the knowledge to address team concerns effectively.</a:t>
          </a:r>
          <a:endParaRPr lang="en-US" sz="2000" b="0" kern="1200"/>
        </a:p>
      </dsp:txBody>
      <dsp:txXfrm>
        <a:off x="8330651" y="1948754"/>
        <a:ext cx="3145641" cy="252554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413DB2-682A-47E4-B5F9-EDC4E5A58626}">
      <dsp:nvSpPr>
        <dsp:cNvPr id="0" name=""/>
        <dsp:cNvSpPr/>
      </dsp:nvSpPr>
      <dsp:spPr>
        <a:xfrm>
          <a:off x="5844" y="1870181"/>
          <a:ext cx="3049271" cy="26826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1. </a:t>
          </a:r>
          <a:r>
            <a:rPr lang="en-US" sz="2000" b="1" i="0" kern="1200"/>
            <a:t>Query Submission</a:t>
          </a:r>
          <a:r>
            <a:rPr lang="en-US" sz="2000" b="0" i="0" kern="1200"/>
            <a:t>: District officials submit questions and concerns to their respective District Supervisors.</a:t>
          </a:r>
          <a:endParaRPr lang="en-ZA" sz="2000" kern="1200"/>
        </a:p>
      </dsp:txBody>
      <dsp:txXfrm>
        <a:off x="84417" y="1948754"/>
        <a:ext cx="2892125" cy="2525542"/>
      </dsp:txXfrm>
    </dsp:sp>
    <dsp:sp modelId="{048E0221-4E79-4C1E-A28D-1AD06CE914B3}">
      <dsp:nvSpPr>
        <dsp:cNvPr id="0" name=""/>
        <dsp:cNvSpPr/>
      </dsp:nvSpPr>
      <dsp:spPr>
        <a:xfrm rot="25801">
          <a:off x="3347052" y="2904764"/>
          <a:ext cx="618942" cy="64543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en-ZA" sz="2900" kern="1200"/>
        </a:p>
      </dsp:txBody>
      <dsp:txXfrm>
        <a:off x="3347055" y="3033154"/>
        <a:ext cx="433259" cy="387262"/>
      </dsp:txXfrm>
    </dsp:sp>
    <dsp:sp modelId="{CE312F0D-6464-4427-A13B-36A30FC7A84A}">
      <dsp:nvSpPr>
        <dsp:cNvPr id="0" name=""/>
        <dsp:cNvSpPr/>
      </dsp:nvSpPr>
      <dsp:spPr>
        <a:xfrm>
          <a:off x="4222898" y="1902078"/>
          <a:ext cx="3114908" cy="26826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2. </a:t>
          </a:r>
          <a:r>
            <a:rPr lang="en-US" sz="2000" b="1" i="0" kern="1200"/>
            <a:t>Consolidation and Escalation</a:t>
          </a:r>
          <a:r>
            <a:rPr lang="en-US" sz="2000" b="0" i="0" kern="1200"/>
            <a:t>: </a:t>
          </a:r>
          <a:br>
            <a:rPr lang="en-US" sz="2000" b="0" i="0" kern="1200"/>
          </a:br>
          <a:r>
            <a:rPr lang="en-US" sz="2000" b="0" i="0" kern="1200"/>
            <a:t>District Supervisors compile and </a:t>
          </a:r>
          <a:r>
            <a:rPr lang="en-US" sz="2000" b="0" i="0" kern="1200" err="1"/>
            <a:t>organise</a:t>
          </a:r>
          <a:r>
            <a:rPr lang="en-US" sz="2000" b="0" i="0" kern="1200"/>
            <a:t> queries from their teams, then forward consolidated inquiries to SMEs via the dedicated Support Channel</a:t>
          </a:r>
          <a:endParaRPr lang="en-ZA" sz="2000" kern="1200"/>
        </a:p>
      </dsp:txBody>
      <dsp:txXfrm>
        <a:off x="4301471" y="1980651"/>
        <a:ext cx="2957762" cy="2525542"/>
      </dsp:txXfrm>
    </dsp:sp>
    <dsp:sp modelId="{06A010A8-DE4D-4CF0-BE62-F732C956950F}">
      <dsp:nvSpPr>
        <dsp:cNvPr id="0" name=""/>
        <dsp:cNvSpPr/>
      </dsp:nvSpPr>
      <dsp:spPr>
        <a:xfrm rot="21573406">
          <a:off x="7566367" y="2905013"/>
          <a:ext cx="484578" cy="645436"/>
        </a:xfrm>
        <a:prstGeom prst="rightArrow">
          <a:avLst>
            <a:gd name="adj1" fmla="val 60000"/>
            <a:gd name="adj2" fmla="val 50000"/>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en-ZA" sz="2900" kern="1200"/>
        </a:p>
      </dsp:txBody>
      <dsp:txXfrm>
        <a:off x="7566369" y="3034662"/>
        <a:ext cx="339205" cy="387262"/>
      </dsp:txXfrm>
    </dsp:sp>
    <dsp:sp modelId="{606D3504-C613-410F-BA0F-49062DD9CFCD}">
      <dsp:nvSpPr>
        <dsp:cNvPr id="0" name=""/>
        <dsp:cNvSpPr/>
      </dsp:nvSpPr>
      <dsp:spPr>
        <a:xfrm>
          <a:off x="8252078" y="1870181"/>
          <a:ext cx="3302787" cy="26826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3. </a:t>
          </a:r>
          <a:r>
            <a:rPr lang="en-US" sz="2000" b="1" i="0" kern="1200"/>
            <a:t>Resolution and Empowerment</a:t>
          </a:r>
          <a:r>
            <a:rPr lang="en-US" sz="2000" b="0" i="0" kern="1200"/>
            <a:t>: </a:t>
          </a:r>
          <a:br>
            <a:rPr lang="en-US" sz="2000" b="0" i="0" kern="1200"/>
          </a:br>
          <a:r>
            <a:rPr lang="en-US" sz="2000" b="0" i="0" kern="1200"/>
            <a:t>SMEs provide comprehensive answers and solutions, equipping District Supervisors with the knowledge to address team concerns effectively.</a:t>
          </a:r>
          <a:endParaRPr lang="en-US" sz="2000" b="0" kern="1200"/>
        </a:p>
      </dsp:txBody>
      <dsp:txXfrm>
        <a:off x="8330651" y="1948754"/>
        <a:ext cx="3145641" cy="252554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21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215"/>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8722"/>
            <a:ext cx="5438140" cy="39098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31600"/>
            <a:ext cx="2945659" cy="498214"/>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31600"/>
            <a:ext cx="2945659" cy="498214"/>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3"/>
        <p:cNvGrpSpPr/>
        <p:nvPr/>
      </p:nvGrpSpPr>
      <p:grpSpPr>
        <a:xfrm>
          <a:off x="0" y="0"/>
          <a:ext cx="0" cy="0"/>
          <a:chOff x="0" y="0"/>
          <a:chExt cx="0" cy="0"/>
        </a:xfrm>
      </p:grpSpPr>
      <p:sp>
        <p:nvSpPr>
          <p:cNvPr id="1764" name="Google Shape;1764;g2f31a1b7454_0_2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5" name="Google Shape;1765;g2f31a1b7454_0_25: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6" name="Google Shape;1766;g2f31a1b7454_0_25:notes"/>
          <p:cNvSpPr txBox="1">
            <a:spLocks noGrp="1"/>
          </p:cNvSpPr>
          <p:nvPr>
            <p:ph type="sldNum" idx="12"/>
          </p:nvPr>
        </p:nvSpPr>
        <p:spPr>
          <a:xfrm>
            <a:off x="3850443" y="9431600"/>
            <a:ext cx="2945700" cy="4983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ZA"/>
              <a:t>3</a:t>
            </a:fld>
            <a:endParaRPr/>
          </a:p>
        </p:txBody>
      </p:sp>
    </p:spTree>
    <p:extLst>
      <p:ext uri="{BB962C8B-B14F-4D97-AF65-F5344CB8AC3E}">
        <p14:creationId xmlns:p14="http://schemas.microsoft.com/office/powerpoint/2010/main" val="1043030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 name="Google Shape;85;p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12</a:t>
            </a:fld>
            <a:endParaRPr/>
          </a:p>
        </p:txBody>
      </p:sp>
    </p:spTree>
    <p:extLst>
      <p:ext uri="{BB962C8B-B14F-4D97-AF65-F5344CB8AC3E}">
        <p14:creationId xmlns:p14="http://schemas.microsoft.com/office/powerpoint/2010/main" val="35707501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4"/>
        <p:cNvGrpSpPr/>
        <p:nvPr/>
      </p:nvGrpSpPr>
      <p:grpSpPr>
        <a:xfrm>
          <a:off x="0" y="0"/>
          <a:ext cx="0" cy="0"/>
          <a:chOff x="0" y="0"/>
          <a:chExt cx="0" cy="0"/>
        </a:xfrm>
      </p:grpSpPr>
      <p:sp>
        <p:nvSpPr>
          <p:cNvPr id="1715" name="Google Shape;1715;g2242c496dd0_0_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6" name="Google Shape;1716;g2242c496dd0_0_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17" name="Google Shape;1717;g2242c496dd0_0_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105</a:t>
            </a:fld>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g2ef2993c73b_0_483: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8" name="Google Shape;888;g2ef2993c73b_0_483: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9" name="Google Shape;889;g2ef2993c73b_0_483: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ZA"/>
              <a:t>106</a:t>
            </a:fld>
            <a:endParaRPr/>
          </a:p>
        </p:txBody>
      </p:sp>
    </p:spTree>
    <p:extLst>
      <p:ext uri="{BB962C8B-B14F-4D97-AF65-F5344CB8AC3E}">
        <p14:creationId xmlns:p14="http://schemas.microsoft.com/office/powerpoint/2010/main" val="71468009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6"/>
        <p:cNvGrpSpPr/>
        <p:nvPr/>
      </p:nvGrpSpPr>
      <p:grpSpPr>
        <a:xfrm>
          <a:off x="0" y="0"/>
          <a:ext cx="0" cy="0"/>
          <a:chOff x="0" y="0"/>
          <a:chExt cx="0" cy="0"/>
        </a:xfrm>
      </p:grpSpPr>
      <p:sp>
        <p:nvSpPr>
          <p:cNvPr id="1537" name="Google Shape;1537;g2df61567b4f_1_288: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8" name="Google Shape;1538;g2df61567b4f_1_288: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9" name="Google Shape;1539;g2df61567b4f_1_288: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107</a:t>
            </a:fld>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5"/>
        <p:cNvGrpSpPr/>
        <p:nvPr/>
      </p:nvGrpSpPr>
      <p:grpSpPr>
        <a:xfrm>
          <a:off x="0" y="0"/>
          <a:ext cx="0" cy="0"/>
          <a:chOff x="0" y="0"/>
          <a:chExt cx="0" cy="0"/>
        </a:xfrm>
      </p:grpSpPr>
      <p:sp>
        <p:nvSpPr>
          <p:cNvPr id="1736" name="Google Shape;1736;g2242c496dd0_0_19: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7" name="Google Shape;1737;g2242c496dd0_0_19: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8" name="Google Shape;1738;g2242c496dd0_0_19: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108</a:t>
            </a:fld>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6"/>
        <p:cNvGrpSpPr/>
        <p:nvPr/>
      </p:nvGrpSpPr>
      <p:grpSpPr>
        <a:xfrm>
          <a:off x="0" y="0"/>
          <a:ext cx="0" cy="0"/>
          <a:chOff x="0" y="0"/>
          <a:chExt cx="0" cy="0"/>
        </a:xfrm>
      </p:grpSpPr>
      <p:sp>
        <p:nvSpPr>
          <p:cNvPr id="1557" name="Google Shape;1557;g2242c496dd0_0_36: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8" name="Google Shape;1558;g2242c496dd0_0_36: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59" name="Google Shape;1559;g2242c496dd0_0_36: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110</a:t>
            </a:fld>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4"/>
        <p:cNvGrpSpPr/>
        <p:nvPr/>
      </p:nvGrpSpPr>
      <p:grpSpPr>
        <a:xfrm>
          <a:off x="0" y="0"/>
          <a:ext cx="0" cy="0"/>
          <a:chOff x="0" y="0"/>
          <a:chExt cx="0" cy="0"/>
        </a:xfrm>
      </p:grpSpPr>
      <p:sp>
        <p:nvSpPr>
          <p:cNvPr id="1745" name="Google Shape;1745;g28f84aa4378_0_11: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6" name="Google Shape;1746;g28f84aa4378_0_11: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7" name="Google Shape;1747;g28f84aa4378_0_11: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111</a:t>
            </a:fld>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3"/>
        <p:cNvGrpSpPr/>
        <p:nvPr/>
      </p:nvGrpSpPr>
      <p:grpSpPr>
        <a:xfrm>
          <a:off x="0" y="0"/>
          <a:ext cx="0" cy="0"/>
          <a:chOff x="0" y="0"/>
          <a:chExt cx="0" cy="0"/>
        </a:xfrm>
      </p:grpSpPr>
      <p:sp>
        <p:nvSpPr>
          <p:cNvPr id="1754" name="Google Shape;1754;g2e898af6957_0_44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5" name="Google Shape;1755;g2e898af6957_0_44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6" name="Google Shape;1756;g2e898af6957_0_44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112</a:t>
            </a:fld>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5"/>
        <p:cNvGrpSpPr/>
        <p:nvPr/>
      </p:nvGrpSpPr>
      <p:grpSpPr>
        <a:xfrm>
          <a:off x="0" y="0"/>
          <a:ext cx="0" cy="0"/>
          <a:chOff x="0" y="0"/>
          <a:chExt cx="0" cy="0"/>
        </a:xfrm>
      </p:grpSpPr>
      <p:sp>
        <p:nvSpPr>
          <p:cNvPr id="1816" name="Google Shape;1816;g2f31a1b7454_0_32: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7" name="Google Shape;1817;g2f31a1b7454_0_32: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8" name="Google Shape;1818;g2f31a1b7454_0_32:notes"/>
          <p:cNvSpPr txBox="1">
            <a:spLocks noGrp="1"/>
          </p:cNvSpPr>
          <p:nvPr>
            <p:ph type="sldNum" idx="12"/>
          </p:nvPr>
        </p:nvSpPr>
        <p:spPr>
          <a:xfrm>
            <a:off x="3850443" y="9431600"/>
            <a:ext cx="2945700" cy="4983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ZA"/>
              <a:t>113</a:t>
            </a:fld>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 name="Google Shape;85;p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114</a:t>
            </a:fld>
            <a:endParaRPr/>
          </a:p>
        </p:txBody>
      </p:sp>
    </p:spTree>
    <p:extLst>
      <p:ext uri="{BB962C8B-B14F-4D97-AF65-F5344CB8AC3E}">
        <p14:creationId xmlns:p14="http://schemas.microsoft.com/office/powerpoint/2010/main" val="209975967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3"/>
        <p:cNvGrpSpPr/>
        <p:nvPr/>
      </p:nvGrpSpPr>
      <p:grpSpPr>
        <a:xfrm>
          <a:off x="0" y="0"/>
          <a:ext cx="0" cy="0"/>
          <a:chOff x="0" y="0"/>
          <a:chExt cx="0" cy="0"/>
        </a:xfrm>
      </p:grpSpPr>
      <p:sp>
        <p:nvSpPr>
          <p:cNvPr id="1824" name="Google Shape;1824;g2f0e596167a_0_568: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5" name="Google Shape;1825;g2f0e596167a_0_568: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6" name="Google Shape;1826;g2f0e596167a_0_568:notes"/>
          <p:cNvSpPr txBox="1">
            <a:spLocks noGrp="1"/>
          </p:cNvSpPr>
          <p:nvPr>
            <p:ph type="sldNum" idx="12"/>
          </p:nvPr>
        </p:nvSpPr>
        <p:spPr>
          <a:xfrm>
            <a:off x="3850443" y="9431600"/>
            <a:ext cx="2945700" cy="4983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115</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3"/>
        <p:cNvGrpSpPr/>
        <p:nvPr/>
      </p:nvGrpSpPr>
      <p:grpSpPr>
        <a:xfrm>
          <a:off x="0" y="0"/>
          <a:ext cx="0" cy="0"/>
          <a:chOff x="0" y="0"/>
          <a:chExt cx="0" cy="0"/>
        </a:xfrm>
      </p:grpSpPr>
      <p:sp>
        <p:nvSpPr>
          <p:cNvPr id="1764" name="Google Shape;1764;g2f31a1b7454_0_2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5" name="Google Shape;1765;g2f31a1b7454_0_25: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6" name="Google Shape;1766;g2f31a1b7454_0_25:notes"/>
          <p:cNvSpPr txBox="1">
            <a:spLocks noGrp="1"/>
          </p:cNvSpPr>
          <p:nvPr>
            <p:ph type="sldNum" idx="12"/>
          </p:nvPr>
        </p:nvSpPr>
        <p:spPr>
          <a:xfrm>
            <a:off x="3850443" y="9431600"/>
            <a:ext cx="2945700" cy="4983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ZA"/>
              <a:t>13</a:t>
            </a:fld>
            <a:endParaRPr/>
          </a:p>
        </p:txBody>
      </p:sp>
    </p:spTree>
    <p:extLst>
      <p:ext uri="{BB962C8B-B14F-4D97-AF65-F5344CB8AC3E}">
        <p14:creationId xmlns:p14="http://schemas.microsoft.com/office/powerpoint/2010/main" val="11547444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2"/>
        <p:cNvGrpSpPr/>
        <p:nvPr/>
      </p:nvGrpSpPr>
      <p:grpSpPr>
        <a:xfrm>
          <a:off x="0" y="0"/>
          <a:ext cx="0" cy="0"/>
          <a:chOff x="0" y="0"/>
          <a:chExt cx="0" cy="0"/>
        </a:xfrm>
      </p:grpSpPr>
      <p:sp>
        <p:nvSpPr>
          <p:cNvPr id="1843" name="Google Shape;1843;g2d1be6f1ec1_0_8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4" name="Google Shape;1844;g2d1be6f1ec1_0_8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5" name="Google Shape;1845;g2d1be6f1ec1_0_8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116</a:t>
            </a:fld>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2"/>
        <p:cNvGrpSpPr/>
        <p:nvPr/>
      </p:nvGrpSpPr>
      <p:grpSpPr>
        <a:xfrm>
          <a:off x="0" y="0"/>
          <a:ext cx="0" cy="0"/>
          <a:chOff x="0" y="0"/>
          <a:chExt cx="0" cy="0"/>
        </a:xfrm>
      </p:grpSpPr>
      <p:sp>
        <p:nvSpPr>
          <p:cNvPr id="1853" name="Google Shape;1853;g2d1be6f1ec1_0_99: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4" name="Google Shape;1854;g2d1be6f1ec1_0_99: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55" name="Google Shape;1855;g2d1be6f1ec1_0_99: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117</a:t>
            </a:fld>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3"/>
        <p:cNvGrpSpPr/>
        <p:nvPr/>
      </p:nvGrpSpPr>
      <p:grpSpPr>
        <a:xfrm>
          <a:off x="0" y="0"/>
          <a:ext cx="0" cy="0"/>
          <a:chOff x="0" y="0"/>
          <a:chExt cx="0" cy="0"/>
        </a:xfrm>
      </p:grpSpPr>
      <p:sp>
        <p:nvSpPr>
          <p:cNvPr id="1754" name="Google Shape;1754;g2e898af6957_0_44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5" name="Google Shape;1755;g2e898af6957_0_44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6" name="Google Shape;1756;g2e898af6957_0_44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118</a:t>
            </a:fld>
            <a:endParaRPr/>
          </a:p>
        </p:txBody>
      </p:sp>
    </p:spTree>
    <p:extLst>
      <p:ext uri="{BB962C8B-B14F-4D97-AF65-F5344CB8AC3E}">
        <p14:creationId xmlns:p14="http://schemas.microsoft.com/office/powerpoint/2010/main" val="51200278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2"/>
        <p:cNvGrpSpPr/>
        <p:nvPr/>
      </p:nvGrpSpPr>
      <p:grpSpPr>
        <a:xfrm>
          <a:off x="0" y="0"/>
          <a:ext cx="0" cy="0"/>
          <a:chOff x="0" y="0"/>
          <a:chExt cx="0" cy="0"/>
        </a:xfrm>
      </p:grpSpPr>
      <p:sp>
        <p:nvSpPr>
          <p:cNvPr id="1873" name="Google Shape;1873;g2e287cab74e_0_33: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4" name="Google Shape;1874;g2e287cab74e_0_33: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75" name="Google Shape;1875;g2e287cab74e_0_33: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119</a:t>
            </a:fld>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g2c8bc7dcf1c_7_174: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3" name="Google Shape;1883;g2c8bc7dcf1c_7_174: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84" name="Google Shape;1884;g2c8bc7dcf1c_7_174: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120</a:t>
            </a:fld>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5"/>
        <p:cNvGrpSpPr/>
        <p:nvPr/>
      </p:nvGrpSpPr>
      <p:grpSpPr>
        <a:xfrm>
          <a:off x="0" y="0"/>
          <a:ext cx="0" cy="0"/>
          <a:chOff x="0" y="0"/>
          <a:chExt cx="0" cy="0"/>
        </a:xfrm>
      </p:grpSpPr>
      <p:sp>
        <p:nvSpPr>
          <p:cNvPr id="1816" name="Google Shape;1816;g2f31a1b7454_0_32: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7" name="Google Shape;1817;g2f31a1b7454_0_32: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8" name="Google Shape;1818;g2f31a1b7454_0_32:notes"/>
          <p:cNvSpPr txBox="1">
            <a:spLocks noGrp="1"/>
          </p:cNvSpPr>
          <p:nvPr>
            <p:ph type="sldNum" idx="12"/>
          </p:nvPr>
        </p:nvSpPr>
        <p:spPr>
          <a:xfrm>
            <a:off x="3850443" y="9431600"/>
            <a:ext cx="2945700" cy="4983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ZA"/>
              <a:t>121</a:t>
            </a:fld>
            <a:endParaRPr/>
          </a:p>
        </p:txBody>
      </p:sp>
    </p:spTree>
    <p:extLst>
      <p:ext uri="{BB962C8B-B14F-4D97-AF65-F5344CB8AC3E}">
        <p14:creationId xmlns:p14="http://schemas.microsoft.com/office/powerpoint/2010/main" val="1997457647"/>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 name="Google Shape;85;p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122</a:t>
            </a:fld>
            <a:endParaRPr/>
          </a:p>
        </p:txBody>
      </p:sp>
    </p:spTree>
    <p:extLst>
      <p:ext uri="{BB962C8B-B14F-4D97-AF65-F5344CB8AC3E}">
        <p14:creationId xmlns:p14="http://schemas.microsoft.com/office/powerpoint/2010/main" val="3573567468"/>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3"/>
        <p:cNvGrpSpPr/>
        <p:nvPr/>
      </p:nvGrpSpPr>
      <p:grpSpPr>
        <a:xfrm>
          <a:off x="0" y="0"/>
          <a:ext cx="0" cy="0"/>
          <a:chOff x="0" y="0"/>
          <a:chExt cx="0" cy="0"/>
        </a:xfrm>
      </p:grpSpPr>
      <p:sp>
        <p:nvSpPr>
          <p:cNvPr id="1824" name="Google Shape;1824;g2f0e596167a_0_568: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5" name="Google Shape;1825;g2f0e596167a_0_568: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6" name="Google Shape;1826;g2f0e596167a_0_568:notes"/>
          <p:cNvSpPr txBox="1">
            <a:spLocks noGrp="1"/>
          </p:cNvSpPr>
          <p:nvPr>
            <p:ph type="sldNum" idx="12"/>
          </p:nvPr>
        </p:nvSpPr>
        <p:spPr>
          <a:xfrm>
            <a:off x="3850443" y="9431600"/>
            <a:ext cx="2945700" cy="4983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123</a:t>
            </a:fld>
            <a:endParaRPr/>
          </a:p>
        </p:txBody>
      </p:sp>
    </p:spTree>
    <p:extLst>
      <p:ext uri="{BB962C8B-B14F-4D97-AF65-F5344CB8AC3E}">
        <p14:creationId xmlns:p14="http://schemas.microsoft.com/office/powerpoint/2010/main" val="683158315"/>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2"/>
        <p:cNvGrpSpPr/>
        <p:nvPr/>
      </p:nvGrpSpPr>
      <p:grpSpPr>
        <a:xfrm>
          <a:off x="0" y="0"/>
          <a:ext cx="0" cy="0"/>
          <a:chOff x="0" y="0"/>
          <a:chExt cx="0" cy="0"/>
        </a:xfrm>
      </p:grpSpPr>
      <p:sp>
        <p:nvSpPr>
          <p:cNvPr id="1843" name="Google Shape;1843;g2d1be6f1ec1_0_8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4" name="Google Shape;1844;g2d1be6f1ec1_0_8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5" name="Google Shape;1845;g2d1be6f1ec1_0_8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124</a:t>
            </a:fld>
            <a:endParaRPr/>
          </a:p>
        </p:txBody>
      </p:sp>
    </p:spTree>
    <p:extLst>
      <p:ext uri="{BB962C8B-B14F-4D97-AF65-F5344CB8AC3E}">
        <p14:creationId xmlns:p14="http://schemas.microsoft.com/office/powerpoint/2010/main" val="341974326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2e5afd072fa_0_86: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1" name="Google Shape;671;g2e5afd072fa_0_86: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2" name="Google Shape;672;g2e5afd072fa_0_86: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126</a:t>
            </a:fld>
            <a:endParaRPr/>
          </a:p>
        </p:txBody>
      </p:sp>
    </p:spTree>
    <p:extLst>
      <p:ext uri="{BB962C8B-B14F-4D97-AF65-F5344CB8AC3E}">
        <p14:creationId xmlns:p14="http://schemas.microsoft.com/office/powerpoint/2010/main" val="14163820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 name="Google Shape;85;p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In the eCares system each user is given a different role.  The ECD </a:t>
            </a:r>
            <a:r>
              <a:rPr lang="en-US" err="1"/>
              <a:t>programme</a:t>
            </a:r>
            <a:r>
              <a:rPr lang="en-US"/>
              <a:t> has an applicant role to submit an application.  Then PED users are given either an administrator, reviewer or approver role depending on what they will do in the review process.  Each user must have only 1 of these 3 roles. Any PED user can also be given report viewer role and certificate generator role.</a:t>
            </a:r>
            <a:endParaRPr/>
          </a:p>
        </p:txBody>
      </p:sp>
      <p:sp>
        <p:nvSpPr>
          <p:cNvPr id="86" name="Google Shape;86;p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14</a:t>
            </a:fld>
            <a:endParaRPr/>
          </a:p>
        </p:txBody>
      </p:sp>
    </p:spTree>
    <p:extLst>
      <p:ext uri="{BB962C8B-B14F-4D97-AF65-F5344CB8AC3E}">
        <p14:creationId xmlns:p14="http://schemas.microsoft.com/office/powerpoint/2010/main" val="310928730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5"/>
        <p:cNvGrpSpPr/>
        <p:nvPr/>
      </p:nvGrpSpPr>
      <p:grpSpPr>
        <a:xfrm>
          <a:off x="0" y="0"/>
          <a:ext cx="0" cy="0"/>
          <a:chOff x="0" y="0"/>
          <a:chExt cx="0" cy="0"/>
        </a:xfrm>
      </p:grpSpPr>
      <p:sp>
        <p:nvSpPr>
          <p:cNvPr id="1816" name="Google Shape;1816;g2f31a1b7454_0_32: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7" name="Google Shape;1817;g2f31a1b7454_0_32: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8" name="Google Shape;1818;g2f31a1b7454_0_32:notes"/>
          <p:cNvSpPr txBox="1">
            <a:spLocks noGrp="1"/>
          </p:cNvSpPr>
          <p:nvPr>
            <p:ph type="sldNum" idx="12"/>
          </p:nvPr>
        </p:nvSpPr>
        <p:spPr>
          <a:xfrm>
            <a:off x="3850443" y="9431600"/>
            <a:ext cx="2945700" cy="4983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ZA"/>
              <a:t>127</a:t>
            </a:fld>
            <a:endParaRPr/>
          </a:p>
        </p:txBody>
      </p:sp>
    </p:spTree>
    <p:extLst>
      <p:ext uri="{BB962C8B-B14F-4D97-AF65-F5344CB8AC3E}">
        <p14:creationId xmlns:p14="http://schemas.microsoft.com/office/powerpoint/2010/main" val="408732634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0"/>
        <p:cNvGrpSpPr/>
        <p:nvPr/>
      </p:nvGrpSpPr>
      <p:grpSpPr>
        <a:xfrm>
          <a:off x="0" y="0"/>
          <a:ext cx="0" cy="0"/>
          <a:chOff x="0" y="0"/>
          <a:chExt cx="0" cy="0"/>
        </a:xfrm>
      </p:grpSpPr>
      <p:sp>
        <p:nvSpPr>
          <p:cNvPr id="1891" name="Google Shape;1891;g2f31a1b7454_0_39: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2" name="Google Shape;1892;g2f31a1b7454_0_39: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3" name="Google Shape;1893;g2f31a1b7454_0_39:notes"/>
          <p:cNvSpPr txBox="1">
            <a:spLocks noGrp="1"/>
          </p:cNvSpPr>
          <p:nvPr>
            <p:ph type="sldNum" idx="12"/>
          </p:nvPr>
        </p:nvSpPr>
        <p:spPr>
          <a:xfrm>
            <a:off x="3850443" y="9431600"/>
            <a:ext cx="2945700" cy="4983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ZA"/>
              <a:t>130</a:t>
            </a:fld>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 name="Google Shape;85;p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131</a:t>
            </a:fld>
            <a:endParaRPr/>
          </a:p>
        </p:txBody>
      </p:sp>
    </p:spTree>
    <p:extLst>
      <p:ext uri="{BB962C8B-B14F-4D97-AF65-F5344CB8AC3E}">
        <p14:creationId xmlns:p14="http://schemas.microsoft.com/office/powerpoint/2010/main" val="310928730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132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0745143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5"/>
        <p:cNvGrpSpPr/>
        <p:nvPr/>
      </p:nvGrpSpPr>
      <p:grpSpPr>
        <a:xfrm>
          <a:off x="0" y="0"/>
          <a:ext cx="0" cy="0"/>
          <a:chOff x="0" y="0"/>
          <a:chExt cx="0" cy="0"/>
        </a:xfrm>
      </p:grpSpPr>
      <p:sp>
        <p:nvSpPr>
          <p:cNvPr id="1816" name="Google Shape;1816;g2f31a1b7454_0_32: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7" name="Google Shape;1817;g2f31a1b7454_0_32: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8" name="Google Shape;1818;g2f31a1b7454_0_32:notes"/>
          <p:cNvSpPr txBox="1">
            <a:spLocks noGrp="1"/>
          </p:cNvSpPr>
          <p:nvPr>
            <p:ph type="sldNum" idx="12"/>
          </p:nvPr>
        </p:nvSpPr>
        <p:spPr>
          <a:xfrm>
            <a:off x="3850443" y="9431600"/>
            <a:ext cx="2945700" cy="4983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ZA"/>
              <a:t>133</a:t>
            </a:fld>
            <a:endParaRPr/>
          </a:p>
        </p:txBody>
      </p:sp>
    </p:spTree>
    <p:extLst>
      <p:ext uri="{BB962C8B-B14F-4D97-AF65-F5344CB8AC3E}">
        <p14:creationId xmlns:p14="http://schemas.microsoft.com/office/powerpoint/2010/main" val="456306546"/>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5"/>
        <p:cNvGrpSpPr/>
        <p:nvPr/>
      </p:nvGrpSpPr>
      <p:grpSpPr>
        <a:xfrm>
          <a:off x="0" y="0"/>
          <a:ext cx="0" cy="0"/>
          <a:chOff x="0" y="0"/>
          <a:chExt cx="0" cy="0"/>
        </a:xfrm>
      </p:grpSpPr>
      <p:sp>
        <p:nvSpPr>
          <p:cNvPr id="1946" name="Google Shape;1946;p12:notes"/>
          <p:cNvSpPr txBox="1">
            <a:spLocks noGrp="1"/>
          </p:cNvSpPr>
          <p:nvPr>
            <p:ph type="body" idx="1"/>
          </p:nvPr>
        </p:nvSpPr>
        <p:spPr>
          <a:xfrm>
            <a:off x="679768" y="4778722"/>
            <a:ext cx="5438140" cy="3909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47" name="Google Shape;1947;p12: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g2f31a1b7454_0_46: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8" name="Google Shape;768;g2f31a1b7454_0_46: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9" name="Google Shape;769;g2f31a1b7454_0_46:notes"/>
          <p:cNvSpPr txBox="1">
            <a:spLocks noGrp="1"/>
          </p:cNvSpPr>
          <p:nvPr>
            <p:ph type="sldNum" idx="12"/>
          </p:nvPr>
        </p:nvSpPr>
        <p:spPr>
          <a:xfrm>
            <a:off x="3850443" y="9431600"/>
            <a:ext cx="2945700" cy="4983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ZA"/>
              <a:t>136</a:t>
            </a:fld>
            <a:endParaRPr/>
          </a:p>
        </p:txBody>
      </p:sp>
    </p:spTree>
    <p:extLst>
      <p:ext uri="{BB962C8B-B14F-4D97-AF65-F5344CB8AC3E}">
        <p14:creationId xmlns:p14="http://schemas.microsoft.com/office/powerpoint/2010/main" val="1847789563"/>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8"/>
        <p:cNvGrpSpPr/>
        <p:nvPr/>
      </p:nvGrpSpPr>
      <p:grpSpPr>
        <a:xfrm>
          <a:off x="0" y="0"/>
          <a:ext cx="0" cy="0"/>
          <a:chOff x="0" y="0"/>
          <a:chExt cx="0" cy="0"/>
        </a:xfrm>
      </p:grpSpPr>
      <p:sp>
        <p:nvSpPr>
          <p:cNvPr id="1899" name="Google Shape;1899;g2c8bc7dcf1c_2_59: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0" name="Google Shape;1900;g2c8bc7dcf1c_2_59: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1" name="Google Shape;1901;g2c8bc7dcf1c_2_59: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ZA"/>
              <a:t>137</a:t>
            </a:fld>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3"/>
        <p:cNvGrpSpPr/>
        <p:nvPr/>
      </p:nvGrpSpPr>
      <p:grpSpPr>
        <a:xfrm>
          <a:off x="0" y="0"/>
          <a:ext cx="0" cy="0"/>
          <a:chOff x="0" y="0"/>
          <a:chExt cx="0" cy="0"/>
        </a:xfrm>
      </p:grpSpPr>
      <p:sp>
        <p:nvSpPr>
          <p:cNvPr id="1914" name="Google Shape;1914;g2c8bc7dcf1c_2_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5" name="Google Shape;1915;g2c8bc7dcf1c_2_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6" name="Google Shape;1916;g2c8bc7dcf1c_2_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ZA"/>
              <a:t>138</a:t>
            </a:fld>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f34fdbb36f_0_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2f34fdbb36f_0_0: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g2f34fdbb36f_0_0:notes"/>
          <p:cNvSpPr txBox="1">
            <a:spLocks noGrp="1"/>
          </p:cNvSpPr>
          <p:nvPr>
            <p:ph type="sldNum" idx="12"/>
          </p:nvPr>
        </p:nvSpPr>
        <p:spPr>
          <a:xfrm>
            <a:off x="3850443" y="9431600"/>
            <a:ext cx="2945700" cy="4983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139</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g2f31a1b7454_0_46: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8" name="Google Shape;768;g2f31a1b7454_0_46: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9" name="Google Shape;769;g2f31a1b7454_0_46:notes"/>
          <p:cNvSpPr txBox="1">
            <a:spLocks noGrp="1"/>
          </p:cNvSpPr>
          <p:nvPr>
            <p:ph type="sldNum" idx="12"/>
          </p:nvPr>
        </p:nvSpPr>
        <p:spPr>
          <a:xfrm>
            <a:off x="3850443" y="9431600"/>
            <a:ext cx="2945700" cy="4983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ZA"/>
              <a:t>15</a:t>
            </a:fld>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f578851bfd_0_103: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g2f578851bfd_0_103: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 name="Google Shape;109;g2f578851bfd_0_103: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140</a:t>
            </a:fld>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f578851bfd_0_103: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g2f578851bfd_0_103: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 name="Google Shape;109;g2f578851bfd_0_103: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141</a:t>
            </a:fld>
            <a:endParaRPr/>
          </a:p>
        </p:txBody>
      </p:sp>
    </p:spTree>
    <p:extLst>
      <p:ext uri="{BB962C8B-B14F-4D97-AF65-F5344CB8AC3E}">
        <p14:creationId xmlns:p14="http://schemas.microsoft.com/office/powerpoint/2010/main" val="3560337484"/>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2ef2993c73b_0_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g2ef2993c73b_0_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0" name="Google Shape;150;g2ef2993c73b_0_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142</a:t>
            </a:fld>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ef2993c73b_0_8: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g2ef2993c73b_0_8: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9" name="Google Shape;159;g2ef2993c73b_0_8: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143</a:t>
            </a:fld>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2ef2993c73b_0_2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g2ef2993c73b_0_2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2" name="Google Shape;172;g2ef2993c73b_0_2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144</a:t>
            </a:fld>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ef2993c73b_0_36: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g2ef2993c73b_0_36: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9" name="Google Shape;189;g2ef2993c73b_0_36: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145</a:t>
            </a:fld>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ef2993c73b_0_47: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g2ef2993c73b_0_47: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1" name="Google Shape;201;g2ef2993c73b_0_47: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146</a:t>
            </a:fld>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ef2993c73b_0_62: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g2ef2993c73b_0_62: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 name="Google Shape;217;g2ef2993c73b_0_62: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147</a:t>
            </a:fld>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ef2993c73b_0_73: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g2ef2993c73b_0_73: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9" name="Google Shape;229;g2ef2993c73b_0_73: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ZA"/>
              <a:t>148</a:t>
            </a:fld>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2ef2993c73b_0_84: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g2ef2993c73b_0_84: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1" name="Google Shape;241;g2ef2993c73b_0_84: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ZA"/>
              <a:t>149</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ef2993c73b_0_36: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g2ef2993c73b_0_36: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9" name="Google Shape;189;g2ef2993c73b_0_36: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18</a:t>
            </a:fld>
            <a:endParaRPr/>
          </a:p>
        </p:txBody>
      </p:sp>
    </p:spTree>
    <p:extLst>
      <p:ext uri="{BB962C8B-B14F-4D97-AF65-F5344CB8AC3E}">
        <p14:creationId xmlns:p14="http://schemas.microsoft.com/office/powerpoint/2010/main" val="3380888094"/>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2ef2993c73b_0_99: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g2ef2993c73b_0_99: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5" name="Google Shape;255;g2ef2993c73b_0_99: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ZA"/>
              <a:t>150</a:t>
            </a:fld>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2ef2993c73b_0_109: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g2ef2993c73b_0_109: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6" name="Google Shape;266;g2ef2993c73b_0_109: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151</a:t>
            </a:fld>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2ef2993c73b_0_118: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g2ef2993c73b_0_118: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g2ef2993c73b_0_118: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152</a:t>
            </a:fld>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2ef2993c73b_0_13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g2ef2993c73b_0_13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0" name="Google Shape;290;g2ef2993c73b_0_13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153</a:t>
            </a:fld>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2ef2993c73b_0_139: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g2ef2993c73b_0_139: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g2ef2993c73b_0_139: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154</a:t>
            </a:fld>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2ef2993c73b_0_153: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g2ef2993c73b_0_153: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g2ef2993c73b_0_153: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155</a:t>
            </a:fld>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2ef2993c73b_0_162: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g2ef2993c73b_0_162: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7" name="Google Shape;327;g2ef2993c73b_0_162: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156</a:t>
            </a:fld>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2ef2993c73b_0_186: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g2ef2993c73b_0_186: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8" name="Google Shape;338;g2ef2993c73b_0_186: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157</a:t>
            </a:fld>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2ef2993c73b_0_19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g2ef2993c73b_0_19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g2ef2993c73b_0_19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158</a:t>
            </a:fld>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2ef2993c73b_0_20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g2ef2993c73b_0_20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9" name="Google Shape;359;g2ef2993c73b_0_20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159</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g2f31a1b7454_0_46: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8" name="Google Shape;768;g2f31a1b7454_0_46: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9" name="Google Shape;769;g2f31a1b7454_0_46:notes"/>
          <p:cNvSpPr txBox="1">
            <a:spLocks noGrp="1"/>
          </p:cNvSpPr>
          <p:nvPr>
            <p:ph type="sldNum" idx="12"/>
          </p:nvPr>
        </p:nvSpPr>
        <p:spPr>
          <a:xfrm>
            <a:off x="3850443" y="9431600"/>
            <a:ext cx="2945700" cy="4983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ZA"/>
              <a:t>20</a:t>
            </a:fld>
            <a:endParaRPr/>
          </a:p>
        </p:txBody>
      </p:sp>
    </p:spTree>
    <p:extLst>
      <p:ext uri="{BB962C8B-B14F-4D97-AF65-F5344CB8AC3E}">
        <p14:creationId xmlns:p14="http://schemas.microsoft.com/office/powerpoint/2010/main" val="305388613"/>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2ef2993c73b_0_214: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g2ef2993c73b_0_214: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8" name="Google Shape;368;g2ef2993c73b_0_214: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160</a:t>
            </a:fld>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2ef2993c73b_0_222: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g2ef2993c73b_0_222: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7" name="Google Shape;377;g2ef2993c73b_0_222: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161</a:t>
            </a:fld>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2ef2993c73b_0_234: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9" name="Google Shape;389;g2ef2993c73b_0_234: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0" name="Google Shape;390;g2ef2993c73b_0_234: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162</a:t>
            </a:fld>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2ef2993c73b_0_246: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2" name="Google Shape;402;g2ef2993c73b_0_246: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3" name="Google Shape;403;g2ef2993c73b_0_246: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163</a:t>
            </a:fld>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2ef2993c73b_0_25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2" name="Google Shape;412;g2ef2993c73b_0_25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g2ef2993c73b_0_25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164</a:t>
            </a:fld>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2ef2993c73b_0_267: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g2ef2993c73b_0_267: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g2ef2993c73b_0_267: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165</a:t>
            </a:fld>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2ef2993c73b_0_276: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5" name="Google Shape;435;g2ef2993c73b_0_276: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6" name="Google Shape;436;g2ef2993c73b_0_276: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166</a:t>
            </a:fld>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2ef2993c73b_0_291: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0" name="Google Shape;450;g2ef2993c73b_0_291: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g2ef2993c73b_0_291: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167</a:t>
            </a:fld>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2ef2993c73b_0_301: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1" name="Google Shape;461;g2ef2993c73b_0_301: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2" name="Google Shape;462;g2ef2993c73b_0_301: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168</a:t>
            </a:fld>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2ef2993c73b_0_313: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4" name="Google Shape;474;g2ef2993c73b_0_313: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5" name="Google Shape;475;g2ef2993c73b_0_313: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169</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 name="Google Shape;85;p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21</a:t>
            </a:fld>
            <a:endParaRPr/>
          </a:p>
        </p:txBody>
      </p:sp>
    </p:spTree>
    <p:extLst>
      <p:ext uri="{BB962C8B-B14F-4D97-AF65-F5344CB8AC3E}">
        <p14:creationId xmlns:p14="http://schemas.microsoft.com/office/powerpoint/2010/main" val="3109287307"/>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2ef2993c73b_0_321: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3" name="Google Shape;483;g2ef2993c73b_0_321: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4" name="Google Shape;484;g2ef2993c73b_0_321: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170</a:t>
            </a:fld>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2ef2993c73b_0_33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3" name="Google Shape;493;g2ef2993c73b_0_33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4" name="Google Shape;494;g2ef2993c73b_0_33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171</a:t>
            </a:fld>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2ef2993c73b_0_339: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3" name="Google Shape;503;g2ef2993c73b_0_339: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4" name="Google Shape;504;g2ef2993c73b_0_339: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172</a:t>
            </a:fld>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 name="Google Shape;85;p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173</a:t>
            </a:fld>
            <a:endParaRPr/>
          </a:p>
        </p:txBody>
      </p:sp>
    </p:spTree>
    <p:extLst>
      <p:ext uri="{BB962C8B-B14F-4D97-AF65-F5344CB8AC3E}">
        <p14:creationId xmlns:p14="http://schemas.microsoft.com/office/powerpoint/2010/main" val="380683432"/>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2f4c64b9f4b_0_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5" name="Google Shape;515;g2f4c64b9f4b_0_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g2f4c64b9f4b_0_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174</a:t>
            </a:fld>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2ef2993c73b_0_35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5" name="Google Shape;525;g2ef2993c73b_0_35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6" name="Google Shape;526;g2ef2993c73b_0_35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175</a:t>
            </a:fld>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2ef2993c73b_0_363: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9" name="Google Shape;539;g2ef2993c73b_0_363: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0" name="Google Shape;540;g2ef2993c73b_0_363: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176</a:t>
            </a:fld>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2ef2993c73b_0_37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g2ef2993c73b_0_37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g2ef2993c73b_0_37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177</a:t>
            </a:fld>
            <a:endParaRPr/>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2f4c64b9f4b_0_1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7" name="Google Shape;567;g2f4c64b9f4b_0_1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8" name="Google Shape;568;g2f4c64b9f4b_0_1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178</a:t>
            </a:fld>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2ef2993c73b_0_38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7" name="Google Shape;577;g2ef2993c73b_0_38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8" name="Google Shape;578;g2ef2993c73b_0_38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179</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2ef2993c73b_0_397: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9" name="Google Shape;589;g2ef2993c73b_0_397: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0" name="Google Shape;590;g2ef2993c73b_0_397: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180</a:t>
            </a:fld>
            <a:endParaRPr/>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2ef2993c73b_0_408: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g2ef2993c73b_0_408: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2" name="Google Shape;602;g2ef2993c73b_0_408: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181</a:t>
            </a:fld>
            <a:endParaRPr/>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3"/>
        <p:cNvGrpSpPr/>
        <p:nvPr/>
      </p:nvGrpSpPr>
      <p:grpSpPr>
        <a:xfrm>
          <a:off x="0" y="0"/>
          <a:ext cx="0" cy="0"/>
          <a:chOff x="0" y="0"/>
          <a:chExt cx="0" cy="0"/>
        </a:xfrm>
      </p:grpSpPr>
      <p:sp>
        <p:nvSpPr>
          <p:cNvPr id="1764" name="Google Shape;1764;g2f31a1b7454_0_2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5" name="Google Shape;1765;g2f31a1b7454_0_25: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6" name="Google Shape;1766;g2f31a1b7454_0_25:notes"/>
          <p:cNvSpPr txBox="1">
            <a:spLocks noGrp="1"/>
          </p:cNvSpPr>
          <p:nvPr>
            <p:ph type="sldNum" idx="12"/>
          </p:nvPr>
        </p:nvSpPr>
        <p:spPr>
          <a:xfrm>
            <a:off x="3850443" y="9431600"/>
            <a:ext cx="2945700" cy="4983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ZA"/>
              <a:t>182</a:t>
            </a:fld>
            <a:endParaRPr/>
          </a:p>
        </p:txBody>
      </p:sp>
    </p:spTree>
    <p:extLst>
      <p:ext uri="{BB962C8B-B14F-4D97-AF65-F5344CB8AC3E}">
        <p14:creationId xmlns:p14="http://schemas.microsoft.com/office/powerpoint/2010/main" val="2025929247"/>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1"/>
        <p:cNvGrpSpPr/>
        <p:nvPr/>
      </p:nvGrpSpPr>
      <p:grpSpPr>
        <a:xfrm>
          <a:off x="0" y="0"/>
          <a:ext cx="0" cy="0"/>
          <a:chOff x="0" y="0"/>
          <a:chExt cx="0" cy="0"/>
        </a:xfrm>
      </p:grpSpPr>
      <p:sp>
        <p:nvSpPr>
          <p:cNvPr id="1772" name="Google Shape;1772;g2c8bc7dcf1c_1_333: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3" name="Google Shape;1773;g2c8bc7dcf1c_1_333: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74" name="Google Shape;1774;g2c8bc7dcf1c_1_333: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183</a:t>
            </a:fld>
            <a:endParaRPr/>
          </a:p>
        </p:txBody>
      </p:sp>
    </p:spTree>
    <p:extLst>
      <p:ext uri="{BB962C8B-B14F-4D97-AF65-F5344CB8AC3E}">
        <p14:creationId xmlns:p14="http://schemas.microsoft.com/office/powerpoint/2010/main" val="3382142284"/>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5"/>
        <p:cNvGrpSpPr/>
        <p:nvPr/>
      </p:nvGrpSpPr>
      <p:grpSpPr>
        <a:xfrm>
          <a:off x="0" y="0"/>
          <a:ext cx="0" cy="0"/>
          <a:chOff x="0" y="0"/>
          <a:chExt cx="0" cy="0"/>
        </a:xfrm>
      </p:grpSpPr>
      <p:sp>
        <p:nvSpPr>
          <p:cNvPr id="1786" name="Google Shape;1786;g2d1be6f1ec1_0_4: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7" name="Google Shape;1787;g2d1be6f1ec1_0_4: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88" name="Google Shape;1788;g2d1be6f1ec1_0_4: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184</a:t>
            </a:fld>
            <a:endParaRPr/>
          </a:p>
        </p:txBody>
      </p:sp>
    </p:spTree>
    <p:extLst>
      <p:ext uri="{BB962C8B-B14F-4D97-AF65-F5344CB8AC3E}">
        <p14:creationId xmlns:p14="http://schemas.microsoft.com/office/powerpoint/2010/main" val="4066719526"/>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0"/>
        <p:cNvGrpSpPr/>
        <p:nvPr/>
      </p:nvGrpSpPr>
      <p:grpSpPr>
        <a:xfrm>
          <a:off x="0" y="0"/>
          <a:ext cx="0" cy="0"/>
          <a:chOff x="0" y="0"/>
          <a:chExt cx="0" cy="0"/>
        </a:xfrm>
      </p:grpSpPr>
      <p:sp>
        <p:nvSpPr>
          <p:cNvPr id="1801" name="Google Shape;1801;g2d1be6f1ec1_0_71: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2" name="Google Shape;1802;g2d1be6f1ec1_0_71: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03" name="Google Shape;1803;g2d1be6f1ec1_0_71: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185</a:t>
            </a:fld>
            <a:endParaRPr/>
          </a:p>
        </p:txBody>
      </p:sp>
    </p:spTree>
    <p:extLst>
      <p:ext uri="{BB962C8B-B14F-4D97-AF65-F5344CB8AC3E}">
        <p14:creationId xmlns:p14="http://schemas.microsoft.com/office/powerpoint/2010/main" val="3806780445"/>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2f31a1b7454_0_1: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2" name="Google Shape;612;g2f31a1b7454_0_1: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3" name="Google Shape;613;g2f31a1b7454_0_1:notes"/>
          <p:cNvSpPr txBox="1">
            <a:spLocks noGrp="1"/>
          </p:cNvSpPr>
          <p:nvPr>
            <p:ph type="sldNum" idx="12"/>
          </p:nvPr>
        </p:nvSpPr>
        <p:spPr>
          <a:xfrm>
            <a:off x="3850443" y="9431600"/>
            <a:ext cx="2945700" cy="4983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ZA"/>
              <a:t>186</a:t>
            </a:fld>
            <a:endParaRPr/>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2f0e596167a_0_61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0" name="Google Shape;620;g2f0e596167a_0_610: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1" name="Google Shape;621;g2f0e596167a_0_610:notes"/>
          <p:cNvSpPr txBox="1">
            <a:spLocks noGrp="1"/>
          </p:cNvSpPr>
          <p:nvPr>
            <p:ph type="sldNum" idx="12"/>
          </p:nvPr>
        </p:nvSpPr>
        <p:spPr>
          <a:xfrm>
            <a:off x="3850443" y="9431600"/>
            <a:ext cx="2945700" cy="4983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187</a:t>
            </a:fld>
            <a:endParaRPr/>
          </a:p>
        </p:txBody>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2e527ca4c70_0_112: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2" name="Google Shape;642;g2e527ca4c70_0_112: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3" name="Google Shape;643;g2e527ca4c70_0_112: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188</a:t>
            </a:fld>
            <a:endParaRPr/>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g2e5afd072fa_0_7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4" name="Google Shape;654;g2e5afd072fa_0_7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5" name="Google Shape;655;g2e5afd072fa_0_7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189</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g2f578851bfd_0_206: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6" name="Google Shape;776;g2f578851bfd_0_206: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7" name="Google Shape;777;g2f578851bfd_0_206: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ZA"/>
              <a:t>23</a:t>
            </a:fld>
            <a:endParaRPr/>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2e5afd072fa_0_86: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1" name="Google Shape;671;g2e5afd072fa_0_86: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2" name="Google Shape;672;g2e5afd072fa_0_86: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190</a:t>
            </a:fld>
            <a:endParaRPr/>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g2e527ca4c70_0_123: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0" name="Google Shape;690;g2e527ca4c70_0_123: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1" name="Google Shape;691;g2e527ca4c70_0_123: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191</a:t>
            </a:fld>
            <a:endParaRPr/>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2e527ca4c70_0_134: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2" name="Google Shape;702;g2e527ca4c70_0_134: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3" name="Google Shape;703;g2e527ca4c70_0_134: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192</a:t>
            </a:fld>
            <a:endParaRPr/>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g2e527ca4c70_0_147: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7" name="Google Shape;717;g2e527ca4c70_0_147: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8" name="Google Shape;718;g2e527ca4c70_0_147: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193</a:t>
            </a:fld>
            <a:endParaRPr/>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2e527ca4c70_0_163: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4" name="Google Shape;734;g2e527ca4c70_0_163: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5" name="Google Shape;735;g2e527ca4c70_0_163: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194</a:t>
            </a:fld>
            <a:endParaRPr/>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g2e527ca4c70_0_171: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3" name="Google Shape;743;g2e527ca4c70_0_171: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4" name="Google Shape;744;g2e527ca4c70_0_171: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195</a:t>
            </a:fld>
            <a:endParaRPr/>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2e527ca4c70_0_18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3" name="Google Shape;753;g2e527ca4c70_0_18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4" name="Google Shape;754;g2e527ca4c70_0_18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196</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g2e514052e24_0_1: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8" name="Google Shape;828;g2e514052e24_0_1: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9" name="Google Shape;829;g2e514052e24_0_1: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24</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 name="Google Shape;85;p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4</a:t>
            </a:fld>
            <a:endParaRPr/>
          </a:p>
        </p:txBody>
      </p:sp>
    </p:spTree>
    <p:extLst>
      <p:ext uri="{BB962C8B-B14F-4D97-AF65-F5344CB8AC3E}">
        <p14:creationId xmlns:p14="http://schemas.microsoft.com/office/powerpoint/2010/main" val="5493227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g2e3973fcde6_0_96: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9" name="Google Shape;839;g2e3973fcde6_0_96: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0" name="Google Shape;840;g2e3973fcde6_0_96: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25</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2e5afd072fa_0_86: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1" name="Google Shape;671;g2e5afd072fa_0_86: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2" name="Google Shape;672;g2e5afd072fa_0_86: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26</a:t>
            </a:fld>
            <a:endParaRPr/>
          </a:p>
        </p:txBody>
      </p:sp>
    </p:spTree>
    <p:extLst>
      <p:ext uri="{BB962C8B-B14F-4D97-AF65-F5344CB8AC3E}">
        <p14:creationId xmlns:p14="http://schemas.microsoft.com/office/powerpoint/2010/main" val="35325333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g2c8bc7dcf1c_1_2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2" name="Google Shape;852;g2c8bc7dcf1c_1_2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3" name="Google Shape;853;g2c8bc7dcf1c_1_2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27</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g1f530dce034_13_1: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1" name="Google Shape;861;g1f530dce034_13_1: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2" name="Google Shape;862;g1f530dce034_13_1: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ZA"/>
              <a:t>28</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g2ef2993c73b_0_483: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8" name="Google Shape;888;g2ef2993c73b_0_483: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9" name="Google Shape;889;g2ef2993c73b_0_483: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ZA"/>
              <a:t>29</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g2c8bc7dcf1c_1_52: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9" name="Google Shape;869;g2c8bc7dcf1c_1_52: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0" name="Google Shape;870;g2c8bc7dcf1c_1_52: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30</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g2ef2993c73b_0_49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6" name="Google Shape;896;g2ef2993c73b_0_49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7" name="Google Shape;897;g2ef2993c73b_0_49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31</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9"/>
        <p:cNvGrpSpPr/>
        <p:nvPr/>
      </p:nvGrpSpPr>
      <p:grpSpPr>
        <a:xfrm>
          <a:off x="0" y="0"/>
          <a:ext cx="0" cy="0"/>
          <a:chOff x="0" y="0"/>
          <a:chExt cx="0" cy="0"/>
        </a:xfrm>
      </p:grpSpPr>
      <p:sp>
        <p:nvSpPr>
          <p:cNvPr id="910" name="Google Shape;910;g2f4c64b9f4b_0_108: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1" name="Google Shape;911;g2f4c64b9f4b_0_108: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2" name="Google Shape;912;g2f4c64b9f4b_0_108: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32</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p:cNvGrpSpPr/>
        <p:nvPr/>
      </p:nvGrpSpPr>
      <p:grpSpPr>
        <a:xfrm>
          <a:off x="0" y="0"/>
          <a:ext cx="0" cy="0"/>
          <a:chOff x="0" y="0"/>
          <a:chExt cx="0" cy="0"/>
        </a:xfrm>
      </p:grpSpPr>
      <p:sp>
        <p:nvSpPr>
          <p:cNvPr id="925" name="Google Shape;925;g2d128171aec_2_28: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6" name="Google Shape;926;g2d128171aec_2_28: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7" name="Google Shape;927;g2d128171aec_2_28: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33</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g2c8bc7dcf1c_1_92: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7" name="Google Shape;937;g2c8bc7dcf1c_1_92: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8" name="Google Shape;938;g2c8bc7dcf1c_1_92: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34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ACD923CB-D486-4735-BB77-5B2B42577D83}"/>
              </a:ext>
            </a:extLst>
          </p:cNvPr>
          <p:cNvSpPr>
            <a:spLocks noGrp="1"/>
          </p:cNvSpPr>
          <p:nvPr>
            <p:ph type="body" idx="1"/>
          </p:nvPr>
        </p:nvSpPr>
        <p:spPr/>
        <p:txBody>
          <a:bodyPr/>
          <a:lstStyle/>
          <a:p>
            <a:r>
              <a:rPr lang="en-US"/>
              <a:t>The Bronze registration module is the first module to support Provincial Education Departments.  Next will come </a:t>
            </a:r>
            <a:r>
              <a:rPr lang="en-US" err="1"/>
              <a:t>Organisation</a:t>
            </a:r>
            <a:r>
              <a:rPr lang="en-US"/>
              <a:t> Profiles for managing information on registered ECDs.  Then the full Silver/Gold registration module followed by Funding applications and approvals, Quality Assurance and Support modules and a Maintenance Grant module.</a:t>
            </a:r>
            <a:endParaRPr lang="en-ZA"/>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8"/>
        <p:cNvGrpSpPr/>
        <p:nvPr/>
      </p:nvGrpSpPr>
      <p:grpSpPr>
        <a:xfrm>
          <a:off x="0" y="0"/>
          <a:ext cx="0" cy="0"/>
          <a:chOff x="0" y="0"/>
          <a:chExt cx="0" cy="0"/>
        </a:xfrm>
      </p:grpSpPr>
      <p:sp>
        <p:nvSpPr>
          <p:cNvPr id="949" name="Google Shape;949;g2e3973fcde6_0_13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0" name="Google Shape;950;g2e3973fcde6_0_13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1" name="Google Shape;951;g2e3973fcde6_0_13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35</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1"/>
        <p:cNvGrpSpPr/>
        <p:nvPr/>
      </p:nvGrpSpPr>
      <p:grpSpPr>
        <a:xfrm>
          <a:off x="0" y="0"/>
          <a:ext cx="0" cy="0"/>
          <a:chOff x="0" y="0"/>
          <a:chExt cx="0" cy="0"/>
        </a:xfrm>
      </p:grpSpPr>
      <p:sp>
        <p:nvSpPr>
          <p:cNvPr id="962" name="Google Shape;962;g2c8bc7dcf1c_1_117: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3" name="Google Shape;963;g2c8bc7dcf1c_1_117: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64" name="Google Shape;964;g2c8bc7dcf1c_1_117: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36</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4"/>
        <p:cNvGrpSpPr/>
        <p:nvPr/>
      </p:nvGrpSpPr>
      <p:grpSpPr>
        <a:xfrm>
          <a:off x="0" y="0"/>
          <a:ext cx="0" cy="0"/>
          <a:chOff x="0" y="0"/>
          <a:chExt cx="0" cy="0"/>
        </a:xfrm>
      </p:grpSpPr>
      <p:sp>
        <p:nvSpPr>
          <p:cNvPr id="975" name="Google Shape;975;g2c8bc7dcf1c_1_13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6" name="Google Shape;976;g2c8bc7dcf1c_1_13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7" name="Google Shape;977;g2c8bc7dcf1c_1_13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37</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g2c8bc7dcf1c_1_147: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9" name="Google Shape;989;g2c8bc7dcf1c_1_147: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0" name="Google Shape;990;g2c8bc7dcf1c_1_147: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38</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g2d128171aec_3_24: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3" name="Google Shape;1003;g2d128171aec_3_24: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4" name="Google Shape;1004;g2d128171aec_3_24: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39</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7"/>
        <p:cNvGrpSpPr/>
        <p:nvPr/>
      </p:nvGrpSpPr>
      <p:grpSpPr>
        <a:xfrm>
          <a:off x="0" y="0"/>
          <a:ext cx="0" cy="0"/>
          <a:chOff x="0" y="0"/>
          <a:chExt cx="0" cy="0"/>
        </a:xfrm>
      </p:grpSpPr>
      <p:sp>
        <p:nvSpPr>
          <p:cNvPr id="1018" name="Google Shape;1018;g2e287cab74e_0_11: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9" name="Google Shape;1019;g2e287cab74e_0_11: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0" name="Google Shape;1020;g2e287cab74e_0_11: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40</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g2f578851bfd_0_234: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6" name="Google Shape;806;g2f578851bfd_0_234: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7" name="Google Shape;807;g2f578851bfd_0_234: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ZA"/>
              <a:t>41</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0"/>
        <p:cNvGrpSpPr/>
        <p:nvPr/>
      </p:nvGrpSpPr>
      <p:grpSpPr>
        <a:xfrm>
          <a:off x="0" y="0"/>
          <a:ext cx="0" cy="0"/>
          <a:chOff x="0" y="0"/>
          <a:chExt cx="0" cy="0"/>
        </a:xfrm>
      </p:grpSpPr>
      <p:sp>
        <p:nvSpPr>
          <p:cNvPr id="1031" name="Google Shape;1031;g2df61567b4f_1_13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2" name="Google Shape;1032;g2df61567b4f_1_13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3" name="Google Shape;1033;g2df61567b4f_1_13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42</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g2df61567b4f_1_139: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2" name="Google Shape;1042;g2df61567b4f_1_139: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3" name="Google Shape;1043;g2df61567b4f_1_139: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43</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0"/>
        <p:cNvGrpSpPr/>
        <p:nvPr/>
      </p:nvGrpSpPr>
      <p:grpSpPr>
        <a:xfrm>
          <a:off x="0" y="0"/>
          <a:ext cx="0" cy="0"/>
          <a:chOff x="0" y="0"/>
          <a:chExt cx="0" cy="0"/>
        </a:xfrm>
      </p:grpSpPr>
      <p:sp>
        <p:nvSpPr>
          <p:cNvPr id="1051" name="Google Shape;1051;g2df61567b4f_1_148: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2" name="Google Shape;1052;g2df61567b4f_1_148: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3" name="Google Shape;1053;g2df61567b4f_1_148: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44</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3"/>
        <p:cNvGrpSpPr/>
        <p:nvPr/>
      </p:nvGrpSpPr>
      <p:grpSpPr>
        <a:xfrm>
          <a:off x="0" y="0"/>
          <a:ext cx="0" cy="0"/>
          <a:chOff x="0" y="0"/>
          <a:chExt cx="0" cy="0"/>
        </a:xfrm>
      </p:grpSpPr>
      <p:sp>
        <p:nvSpPr>
          <p:cNvPr id="1764" name="Google Shape;1764;g2f31a1b7454_0_2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5" name="Google Shape;1765;g2f31a1b7454_0_25: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6" name="Google Shape;1766;g2f31a1b7454_0_25:notes"/>
          <p:cNvSpPr txBox="1">
            <a:spLocks noGrp="1"/>
          </p:cNvSpPr>
          <p:nvPr>
            <p:ph type="sldNum" idx="12"/>
          </p:nvPr>
        </p:nvSpPr>
        <p:spPr>
          <a:xfrm>
            <a:off x="3850443" y="9431600"/>
            <a:ext cx="2945700" cy="4983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ZA"/>
              <a:t>6</a:t>
            </a:fld>
            <a:endParaRPr/>
          </a:p>
        </p:txBody>
      </p:sp>
    </p:spTree>
    <p:extLst>
      <p:ext uri="{BB962C8B-B14F-4D97-AF65-F5344CB8AC3E}">
        <p14:creationId xmlns:p14="http://schemas.microsoft.com/office/powerpoint/2010/main" val="40492523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1"/>
        <p:cNvGrpSpPr/>
        <p:nvPr/>
      </p:nvGrpSpPr>
      <p:grpSpPr>
        <a:xfrm>
          <a:off x="0" y="0"/>
          <a:ext cx="0" cy="0"/>
          <a:chOff x="0" y="0"/>
          <a:chExt cx="0" cy="0"/>
        </a:xfrm>
      </p:grpSpPr>
      <p:sp>
        <p:nvSpPr>
          <p:cNvPr id="1062" name="Google Shape;1062;g2df61567b4f_1_157: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3" name="Google Shape;1063;g2df61567b4f_1_157: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4" name="Google Shape;1064;g2df61567b4f_1_157: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45</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g2df61567b4f_1_167: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4" name="Google Shape;1074;g2df61567b4f_1_167: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5" name="Google Shape;1075;g2df61567b4f_1_167: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46</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1"/>
        <p:cNvGrpSpPr/>
        <p:nvPr/>
      </p:nvGrpSpPr>
      <p:grpSpPr>
        <a:xfrm>
          <a:off x="0" y="0"/>
          <a:ext cx="0" cy="0"/>
          <a:chOff x="0" y="0"/>
          <a:chExt cx="0" cy="0"/>
        </a:xfrm>
      </p:grpSpPr>
      <p:sp>
        <p:nvSpPr>
          <p:cNvPr id="1082" name="Google Shape;1082;g2df61567b4f_1_17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3" name="Google Shape;1083;g2df61567b4f_1_17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4" name="Google Shape;1084;g2df61567b4f_1_17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47</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g2ef2993c73b_0_483: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8" name="Google Shape;888;g2ef2993c73b_0_483: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9" name="Google Shape;889;g2ef2993c73b_0_483: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ZA"/>
              <a:t>48</a:t>
            </a:fld>
            <a:endParaRPr/>
          </a:p>
        </p:txBody>
      </p:sp>
    </p:spTree>
    <p:extLst>
      <p:ext uri="{BB962C8B-B14F-4D97-AF65-F5344CB8AC3E}">
        <p14:creationId xmlns:p14="http://schemas.microsoft.com/office/powerpoint/2010/main" val="158588161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2"/>
        <p:cNvGrpSpPr/>
        <p:nvPr/>
      </p:nvGrpSpPr>
      <p:grpSpPr>
        <a:xfrm>
          <a:off x="0" y="0"/>
          <a:ext cx="0" cy="0"/>
          <a:chOff x="0" y="0"/>
          <a:chExt cx="0" cy="0"/>
        </a:xfrm>
      </p:grpSpPr>
      <p:sp>
        <p:nvSpPr>
          <p:cNvPr id="1093" name="Google Shape;1093;g2c8bc7dcf1c_1_309: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4" name="Google Shape;1094;g2c8bc7dcf1c_1_309: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5" name="Google Shape;1095;g2c8bc7dcf1c_1_309: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49</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0"/>
        <p:cNvGrpSpPr/>
        <p:nvPr/>
      </p:nvGrpSpPr>
      <p:grpSpPr>
        <a:xfrm>
          <a:off x="0" y="0"/>
          <a:ext cx="0" cy="0"/>
          <a:chOff x="0" y="0"/>
          <a:chExt cx="0" cy="0"/>
        </a:xfrm>
      </p:grpSpPr>
      <p:sp>
        <p:nvSpPr>
          <p:cNvPr id="1111" name="Google Shape;1111;g2e4f3d5d7ff_0_9: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2" name="Google Shape;1112;g2e4f3d5d7ff_0_9: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3" name="Google Shape;1113;g2e4f3d5d7ff_0_9: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50</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g2f31a1b7454_0_46: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8" name="Google Shape;768;g2f31a1b7454_0_46: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9" name="Google Shape;769;g2f31a1b7454_0_46:notes"/>
          <p:cNvSpPr txBox="1">
            <a:spLocks noGrp="1"/>
          </p:cNvSpPr>
          <p:nvPr>
            <p:ph type="sldNum" idx="12"/>
          </p:nvPr>
        </p:nvSpPr>
        <p:spPr>
          <a:xfrm>
            <a:off x="3850443" y="9431600"/>
            <a:ext cx="2945700" cy="4983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ZA"/>
              <a:t>51</a:t>
            </a:fld>
            <a:endParaRPr/>
          </a:p>
        </p:txBody>
      </p:sp>
    </p:spTree>
    <p:extLst>
      <p:ext uri="{BB962C8B-B14F-4D97-AF65-F5344CB8AC3E}">
        <p14:creationId xmlns:p14="http://schemas.microsoft.com/office/powerpoint/2010/main" val="27048109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71671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7"/>
        <p:cNvGrpSpPr/>
        <p:nvPr/>
      </p:nvGrpSpPr>
      <p:grpSpPr>
        <a:xfrm>
          <a:off x="0" y="0"/>
          <a:ext cx="0" cy="0"/>
          <a:chOff x="0" y="0"/>
          <a:chExt cx="0" cy="0"/>
        </a:xfrm>
      </p:grpSpPr>
      <p:sp>
        <p:nvSpPr>
          <p:cNvPr id="1128" name="Google Shape;1128;g2f578851bfd_0_319: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9" name="Google Shape;1129;g2f578851bfd_0_319: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0" name="Google Shape;1130;g2f578851bfd_0_319: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53</a:t>
            </a:fld>
            <a:endParaRPr/>
          </a:p>
        </p:txBody>
      </p:sp>
    </p:spTree>
    <p:extLst>
      <p:ext uri="{BB962C8B-B14F-4D97-AF65-F5344CB8AC3E}">
        <p14:creationId xmlns:p14="http://schemas.microsoft.com/office/powerpoint/2010/main" val="35712107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8"/>
        <p:cNvGrpSpPr/>
        <p:nvPr/>
      </p:nvGrpSpPr>
      <p:grpSpPr>
        <a:xfrm>
          <a:off x="0" y="0"/>
          <a:ext cx="0" cy="0"/>
          <a:chOff x="0" y="0"/>
          <a:chExt cx="0" cy="0"/>
        </a:xfrm>
      </p:grpSpPr>
      <p:sp>
        <p:nvSpPr>
          <p:cNvPr id="1169" name="Google Shape;1169;g2e3973fcde6_0_232: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0" name="Google Shape;1170;g2e3973fcde6_0_232: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1" name="Google Shape;1171;g2e3973fcde6_0_232: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54</a:t>
            </a:fld>
            <a:endParaRPr/>
          </a:p>
        </p:txBody>
      </p:sp>
    </p:spTree>
    <p:extLst>
      <p:ext uri="{BB962C8B-B14F-4D97-AF65-F5344CB8AC3E}">
        <p14:creationId xmlns:p14="http://schemas.microsoft.com/office/powerpoint/2010/main" val="1635489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9"/>
        <p:cNvGrpSpPr/>
        <p:nvPr/>
      </p:nvGrpSpPr>
      <p:grpSpPr>
        <a:xfrm>
          <a:off x="0" y="0"/>
          <a:ext cx="0" cy="0"/>
          <a:chOff x="0" y="0"/>
          <a:chExt cx="0" cy="0"/>
        </a:xfrm>
      </p:grpSpPr>
      <p:sp>
        <p:nvSpPr>
          <p:cNvPr id="1180" name="Google Shape;1180;g2e527ca4c70_1_2: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1" name="Google Shape;1181;g2e527ca4c70_1_2: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2" name="Google Shape;1182;g2e527ca4c70_1_2: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55</a:t>
            </a:fld>
            <a:endParaRPr/>
          </a:p>
        </p:txBody>
      </p:sp>
    </p:spTree>
    <p:extLst>
      <p:ext uri="{BB962C8B-B14F-4D97-AF65-F5344CB8AC3E}">
        <p14:creationId xmlns:p14="http://schemas.microsoft.com/office/powerpoint/2010/main" val="2528381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2e5afd072fa_0_86: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1" name="Google Shape;671;g2e5afd072fa_0_86: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2" name="Google Shape;672;g2e5afd072fa_0_86: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56</a:t>
            </a:fld>
            <a:endParaRPr/>
          </a:p>
        </p:txBody>
      </p:sp>
    </p:spTree>
    <p:extLst>
      <p:ext uri="{BB962C8B-B14F-4D97-AF65-F5344CB8AC3E}">
        <p14:creationId xmlns:p14="http://schemas.microsoft.com/office/powerpoint/2010/main" val="330183332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8"/>
        <p:cNvGrpSpPr/>
        <p:nvPr/>
      </p:nvGrpSpPr>
      <p:grpSpPr>
        <a:xfrm>
          <a:off x="0" y="0"/>
          <a:ext cx="0" cy="0"/>
          <a:chOff x="0" y="0"/>
          <a:chExt cx="0" cy="0"/>
        </a:xfrm>
      </p:grpSpPr>
      <p:sp>
        <p:nvSpPr>
          <p:cNvPr id="1189" name="Google Shape;1189;g2e4f3d5d7ff_0_33: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0" name="Google Shape;1190;g2e4f3d5d7ff_0_33: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1" name="Google Shape;1191;g2e4f3d5d7ff_0_33: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57</a:t>
            </a:fld>
            <a:endParaRPr/>
          </a:p>
        </p:txBody>
      </p:sp>
    </p:spTree>
    <p:extLst>
      <p:ext uri="{BB962C8B-B14F-4D97-AF65-F5344CB8AC3E}">
        <p14:creationId xmlns:p14="http://schemas.microsoft.com/office/powerpoint/2010/main" val="6983376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g2c8bc7dcf1c_1_2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2" name="Google Shape;852;g2c8bc7dcf1c_1_2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3" name="Google Shape;853;g2c8bc7dcf1c_1_2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58</a:t>
            </a:fld>
            <a:endParaRPr/>
          </a:p>
        </p:txBody>
      </p:sp>
    </p:spTree>
    <p:extLst>
      <p:ext uri="{BB962C8B-B14F-4D97-AF65-F5344CB8AC3E}">
        <p14:creationId xmlns:p14="http://schemas.microsoft.com/office/powerpoint/2010/main" val="348417740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g1f530dce034_13_1: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1" name="Google Shape;861;g1f530dce034_13_1: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2" name="Google Shape;862;g1f530dce034_13_1: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ZA"/>
              <a:t>59</a:t>
            </a:fld>
            <a:endParaRPr/>
          </a:p>
        </p:txBody>
      </p:sp>
    </p:spTree>
    <p:extLst>
      <p:ext uri="{BB962C8B-B14F-4D97-AF65-F5344CB8AC3E}">
        <p14:creationId xmlns:p14="http://schemas.microsoft.com/office/powerpoint/2010/main" val="19011290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g2ef2993c73b_0_483: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8" name="Google Shape;888;g2ef2993c73b_0_483: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9" name="Google Shape;889;g2ef2993c73b_0_483: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ZA"/>
              <a:t>60</a:t>
            </a:fld>
            <a:endParaRPr/>
          </a:p>
        </p:txBody>
      </p:sp>
    </p:spTree>
    <p:extLst>
      <p:ext uri="{BB962C8B-B14F-4D97-AF65-F5344CB8AC3E}">
        <p14:creationId xmlns:p14="http://schemas.microsoft.com/office/powerpoint/2010/main" val="322833838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g2c8bc7dcf1c_1_52: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9" name="Google Shape;869;g2c8bc7dcf1c_1_52: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0" name="Google Shape;870;g2c8bc7dcf1c_1_52: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61</a:t>
            </a:fld>
            <a:endParaRPr/>
          </a:p>
        </p:txBody>
      </p:sp>
    </p:spTree>
    <p:extLst>
      <p:ext uri="{BB962C8B-B14F-4D97-AF65-F5344CB8AC3E}">
        <p14:creationId xmlns:p14="http://schemas.microsoft.com/office/powerpoint/2010/main" val="110809841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g2ef2993c73b_0_49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6" name="Google Shape;896;g2ef2993c73b_0_49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7" name="Google Shape;897;g2ef2993c73b_0_49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62</a:t>
            </a:fld>
            <a:endParaRPr/>
          </a:p>
        </p:txBody>
      </p:sp>
    </p:spTree>
    <p:extLst>
      <p:ext uri="{BB962C8B-B14F-4D97-AF65-F5344CB8AC3E}">
        <p14:creationId xmlns:p14="http://schemas.microsoft.com/office/powerpoint/2010/main" val="7794133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9"/>
        <p:cNvGrpSpPr/>
        <p:nvPr/>
      </p:nvGrpSpPr>
      <p:grpSpPr>
        <a:xfrm>
          <a:off x="0" y="0"/>
          <a:ext cx="0" cy="0"/>
          <a:chOff x="0" y="0"/>
          <a:chExt cx="0" cy="0"/>
        </a:xfrm>
      </p:grpSpPr>
      <p:sp>
        <p:nvSpPr>
          <p:cNvPr id="910" name="Google Shape;910;g2f4c64b9f4b_0_108: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1" name="Google Shape;911;g2f4c64b9f4b_0_108: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2" name="Google Shape;912;g2f4c64b9f4b_0_108: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63</a:t>
            </a:fld>
            <a:endParaRPr/>
          </a:p>
        </p:txBody>
      </p:sp>
    </p:spTree>
    <p:extLst>
      <p:ext uri="{BB962C8B-B14F-4D97-AF65-F5344CB8AC3E}">
        <p14:creationId xmlns:p14="http://schemas.microsoft.com/office/powerpoint/2010/main" val="17666764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p:cNvGrpSpPr/>
        <p:nvPr/>
      </p:nvGrpSpPr>
      <p:grpSpPr>
        <a:xfrm>
          <a:off x="0" y="0"/>
          <a:ext cx="0" cy="0"/>
          <a:chOff x="0" y="0"/>
          <a:chExt cx="0" cy="0"/>
        </a:xfrm>
      </p:grpSpPr>
      <p:sp>
        <p:nvSpPr>
          <p:cNvPr id="925" name="Google Shape;925;g2d128171aec_2_28: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6" name="Google Shape;926;g2d128171aec_2_28: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7" name="Google Shape;927;g2d128171aec_2_28: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64</a:t>
            </a:fld>
            <a:endParaRPr/>
          </a:p>
        </p:txBody>
      </p:sp>
    </p:spTree>
    <p:extLst>
      <p:ext uri="{BB962C8B-B14F-4D97-AF65-F5344CB8AC3E}">
        <p14:creationId xmlns:p14="http://schemas.microsoft.com/office/powerpoint/2010/main" val="4098076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part of eCares that we are training you on today is to support STAGE 1 – the apply stage which results in an initial conditional registration valid for 1 year.  After this every ECD will need to complete the other steps towards silver or gold registration.</a:t>
            </a:r>
            <a:endParaRPr lang="en-ZA"/>
          </a:p>
        </p:txBody>
      </p:sp>
      <p:sp>
        <p:nvSpPr>
          <p:cNvPr id="4" name="Slide Number Placeholder 3"/>
          <p:cNvSpPr>
            <a:spLocks noGrp="1"/>
          </p:cNvSpPr>
          <p:nvPr>
            <p:ph type="sldNum" sz="quarter" idx="10"/>
          </p:nvPr>
        </p:nvSpPr>
        <p:spPr/>
        <p:txBody>
          <a:bodyPr/>
          <a:lstStyle/>
          <a:p>
            <a:fld id="{0AD03525-B855-47D1-835E-BD2355D7435D}" type="slidenum">
              <a:rPr lang="en-ZA" smtClean="0"/>
              <a:t>8</a:t>
            </a:fld>
            <a:endParaRPr lang="en-ZA"/>
          </a:p>
        </p:txBody>
      </p:sp>
    </p:spTree>
    <p:extLst>
      <p:ext uri="{BB962C8B-B14F-4D97-AF65-F5344CB8AC3E}">
        <p14:creationId xmlns:p14="http://schemas.microsoft.com/office/powerpoint/2010/main" val="182331690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g2c8bc7dcf1c_1_92: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7" name="Google Shape;937;g2c8bc7dcf1c_1_92: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8" name="Google Shape;938;g2c8bc7dcf1c_1_92: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65</a:t>
            </a:fld>
            <a:endParaRPr/>
          </a:p>
        </p:txBody>
      </p:sp>
    </p:spTree>
    <p:extLst>
      <p:ext uri="{BB962C8B-B14F-4D97-AF65-F5344CB8AC3E}">
        <p14:creationId xmlns:p14="http://schemas.microsoft.com/office/powerpoint/2010/main" val="67408514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8"/>
        <p:cNvGrpSpPr/>
        <p:nvPr/>
      </p:nvGrpSpPr>
      <p:grpSpPr>
        <a:xfrm>
          <a:off x="0" y="0"/>
          <a:ext cx="0" cy="0"/>
          <a:chOff x="0" y="0"/>
          <a:chExt cx="0" cy="0"/>
        </a:xfrm>
      </p:grpSpPr>
      <p:sp>
        <p:nvSpPr>
          <p:cNvPr id="949" name="Google Shape;949;g2e3973fcde6_0_13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0" name="Google Shape;950;g2e3973fcde6_0_13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1" name="Google Shape;951;g2e3973fcde6_0_13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66</a:t>
            </a:fld>
            <a:endParaRPr/>
          </a:p>
        </p:txBody>
      </p:sp>
    </p:spTree>
    <p:extLst>
      <p:ext uri="{BB962C8B-B14F-4D97-AF65-F5344CB8AC3E}">
        <p14:creationId xmlns:p14="http://schemas.microsoft.com/office/powerpoint/2010/main" val="1988110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1"/>
        <p:cNvGrpSpPr/>
        <p:nvPr/>
      </p:nvGrpSpPr>
      <p:grpSpPr>
        <a:xfrm>
          <a:off x="0" y="0"/>
          <a:ext cx="0" cy="0"/>
          <a:chOff x="0" y="0"/>
          <a:chExt cx="0" cy="0"/>
        </a:xfrm>
      </p:grpSpPr>
      <p:sp>
        <p:nvSpPr>
          <p:cNvPr id="962" name="Google Shape;962;g2c8bc7dcf1c_1_117: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3" name="Google Shape;963;g2c8bc7dcf1c_1_117: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64" name="Google Shape;964;g2c8bc7dcf1c_1_117: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67</a:t>
            </a:fld>
            <a:endParaRPr/>
          </a:p>
        </p:txBody>
      </p:sp>
    </p:spTree>
    <p:extLst>
      <p:ext uri="{BB962C8B-B14F-4D97-AF65-F5344CB8AC3E}">
        <p14:creationId xmlns:p14="http://schemas.microsoft.com/office/powerpoint/2010/main" val="150665823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4"/>
        <p:cNvGrpSpPr/>
        <p:nvPr/>
      </p:nvGrpSpPr>
      <p:grpSpPr>
        <a:xfrm>
          <a:off x="0" y="0"/>
          <a:ext cx="0" cy="0"/>
          <a:chOff x="0" y="0"/>
          <a:chExt cx="0" cy="0"/>
        </a:xfrm>
      </p:grpSpPr>
      <p:sp>
        <p:nvSpPr>
          <p:cNvPr id="975" name="Google Shape;975;g2c8bc7dcf1c_1_13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6" name="Google Shape;976;g2c8bc7dcf1c_1_13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7" name="Google Shape;977;g2c8bc7dcf1c_1_13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68</a:t>
            </a:fld>
            <a:endParaRPr/>
          </a:p>
        </p:txBody>
      </p:sp>
    </p:spTree>
    <p:extLst>
      <p:ext uri="{BB962C8B-B14F-4D97-AF65-F5344CB8AC3E}">
        <p14:creationId xmlns:p14="http://schemas.microsoft.com/office/powerpoint/2010/main" val="180493600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g2c8bc7dcf1c_1_147: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9" name="Google Shape;989;g2c8bc7dcf1c_1_147: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0" name="Google Shape;990;g2c8bc7dcf1c_1_147: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69</a:t>
            </a:fld>
            <a:endParaRPr/>
          </a:p>
        </p:txBody>
      </p:sp>
    </p:spTree>
    <p:extLst>
      <p:ext uri="{BB962C8B-B14F-4D97-AF65-F5344CB8AC3E}">
        <p14:creationId xmlns:p14="http://schemas.microsoft.com/office/powerpoint/2010/main" val="76834187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g2d128171aec_3_24: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3" name="Google Shape;1003;g2d128171aec_3_24: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4" name="Google Shape;1004;g2d128171aec_3_24: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70</a:t>
            </a:fld>
            <a:endParaRPr/>
          </a:p>
        </p:txBody>
      </p:sp>
    </p:spTree>
    <p:extLst>
      <p:ext uri="{BB962C8B-B14F-4D97-AF65-F5344CB8AC3E}">
        <p14:creationId xmlns:p14="http://schemas.microsoft.com/office/powerpoint/2010/main" val="5390843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7"/>
        <p:cNvGrpSpPr/>
        <p:nvPr/>
      </p:nvGrpSpPr>
      <p:grpSpPr>
        <a:xfrm>
          <a:off x="0" y="0"/>
          <a:ext cx="0" cy="0"/>
          <a:chOff x="0" y="0"/>
          <a:chExt cx="0" cy="0"/>
        </a:xfrm>
      </p:grpSpPr>
      <p:sp>
        <p:nvSpPr>
          <p:cNvPr id="1018" name="Google Shape;1018;g2e287cab74e_0_11: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9" name="Google Shape;1019;g2e287cab74e_0_11: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0" name="Google Shape;1020;g2e287cab74e_0_11: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71</a:t>
            </a:fld>
            <a:endParaRPr/>
          </a:p>
        </p:txBody>
      </p:sp>
    </p:spTree>
    <p:extLst>
      <p:ext uri="{BB962C8B-B14F-4D97-AF65-F5344CB8AC3E}">
        <p14:creationId xmlns:p14="http://schemas.microsoft.com/office/powerpoint/2010/main" val="176229072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g2f578851bfd_0_234: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6" name="Google Shape;806;g2f578851bfd_0_234: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7" name="Google Shape;807;g2f578851bfd_0_234: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ZA"/>
              <a:t>72</a:t>
            </a:fld>
            <a:endParaRPr/>
          </a:p>
        </p:txBody>
      </p:sp>
    </p:spTree>
    <p:extLst>
      <p:ext uri="{BB962C8B-B14F-4D97-AF65-F5344CB8AC3E}">
        <p14:creationId xmlns:p14="http://schemas.microsoft.com/office/powerpoint/2010/main" val="325089962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0"/>
        <p:cNvGrpSpPr/>
        <p:nvPr/>
      </p:nvGrpSpPr>
      <p:grpSpPr>
        <a:xfrm>
          <a:off x="0" y="0"/>
          <a:ext cx="0" cy="0"/>
          <a:chOff x="0" y="0"/>
          <a:chExt cx="0" cy="0"/>
        </a:xfrm>
      </p:grpSpPr>
      <p:sp>
        <p:nvSpPr>
          <p:cNvPr id="1031" name="Google Shape;1031;g2df61567b4f_1_13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2" name="Google Shape;1032;g2df61567b4f_1_13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3" name="Google Shape;1033;g2df61567b4f_1_13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73</a:t>
            </a:fld>
            <a:endParaRPr/>
          </a:p>
        </p:txBody>
      </p:sp>
    </p:spTree>
    <p:extLst>
      <p:ext uri="{BB962C8B-B14F-4D97-AF65-F5344CB8AC3E}">
        <p14:creationId xmlns:p14="http://schemas.microsoft.com/office/powerpoint/2010/main" val="342145603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7"/>
        <p:cNvGrpSpPr/>
        <p:nvPr/>
      </p:nvGrpSpPr>
      <p:grpSpPr>
        <a:xfrm>
          <a:off x="0" y="0"/>
          <a:ext cx="0" cy="0"/>
          <a:chOff x="0" y="0"/>
          <a:chExt cx="0" cy="0"/>
        </a:xfrm>
      </p:grpSpPr>
      <p:sp>
        <p:nvSpPr>
          <p:cNvPr id="1348" name="Google Shape;1348;g2e4f3d5d7ff_0_56: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9" name="Google Shape;1349;g2e4f3d5d7ff_0_56: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50" name="Google Shape;1350;g2e4f3d5d7ff_0_56: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74</a:t>
            </a:fld>
            <a:endParaRPr/>
          </a:p>
        </p:txBody>
      </p:sp>
    </p:spTree>
    <p:extLst>
      <p:ext uri="{BB962C8B-B14F-4D97-AF65-F5344CB8AC3E}">
        <p14:creationId xmlns:p14="http://schemas.microsoft.com/office/powerpoint/2010/main" val="3944225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pictures of files might seem familiar to you.  The old way of registration took a long time to get information to ECDs, get paper documents back from them, tell them when they had mistakes to correct and </a:t>
            </a:r>
            <a:r>
              <a:rPr lang="en-US" err="1"/>
              <a:t>finalise</a:t>
            </a:r>
            <a:r>
              <a:rPr lang="en-US"/>
              <a:t> a file with a recommendation.  Those files had to be transported backwards and forwards to get sign off and then filed somewhere.</a:t>
            </a:r>
            <a:endParaRPr lang="en-ZA"/>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9</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4832895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2e4f3d5d7ff_0_67: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9" name="Google Shape;1359;g2e4f3d5d7ff_0_67: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60" name="Google Shape;1360;g2e4f3d5d7ff_0_67: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75</a:t>
            </a:fld>
            <a:endParaRPr/>
          </a:p>
        </p:txBody>
      </p:sp>
    </p:spTree>
    <p:extLst>
      <p:ext uri="{BB962C8B-B14F-4D97-AF65-F5344CB8AC3E}">
        <p14:creationId xmlns:p14="http://schemas.microsoft.com/office/powerpoint/2010/main" val="225520701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1"/>
        <p:cNvGrpSpPr/>
        <p:nvPr/>
      </p:nvGrpSpPr>
      <p:grpSpPr>
        <a:xfrm>
          <a:off x="0" y="0"/>
          <a:ext cx="0" cy="0"/>
          <a:chOff x="0" y="0"/>
          <a:chExt cx="0" cy="0"/>
        </a:xfrm>
      </p:grpSpPr>
      <p:sp>
        <p:nvSpPr>
          <p:cNvPr id="1062" name="Google Shape;1062;g2df61567b4f_1_157: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3" name="Google Shape;1063;g2df61567b4f_1_157: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4" name="Google Shape;1064;g2df61567b4f_1_157: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76</a:t>
            </a:fld>
            <a:endParaRPr/>
          </a:p>
        </p:txBody>
      </p:sp>
    </p:spTree>
    <p:extLst>
      <p:ext uri="{BB962C8B-B14F-4D97-AF65-F5344CB8AC3E}">
        <p14:creationId xmlns:p14="http://schemas.microsoft.com/office/powerpoint/2010/main" val="266379873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g2df61567b4f_1_167: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4" name="Google Shape;1074;g2df61567b4f_1_167: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5" name="Google Shape;1075;g2df61567b4f_1_167: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77</a:t>
            </a:fld>
            <a:endParaRPr/>
          </a:p>
        </p:txBody>
      </p:sp>
    </p:spTree>
    <p:extLst>
      <p:ext uri="{BB962C8B-B14F-4D97-AF65-F5344CB8AC3E}">
        <p14:creationId xmlns:p14="http://schemas.microsoft.com/office/powerpoint/2010/main" val="364103108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1"/>
        <p:cNvGrpSpPr/>
        <p:nvPr/>
      </p:nvGrpSpPr>
      <p:grpSpPr>
        <a:xfrm>
          <a:off x="0" y="0"/>
          <a:ext cx="0" cy="0"/>
          <a:chOff x="0" y="0"/>
          <a:chExt cx="0" cy="0"/>
        </a:xfrm>
      </p:grpSpPr>
      <p:sp>
        <p:nvSpPr>
          <p:cNvPr id="1082" name="Google Shape;1082;g2df61567b4f_1_17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3" name="Google Shape;1083;g2df61567b4f_1_17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4" name="Google Shape;1084;g2df61567b4f_1_17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78</a:t>
            </a:fld>
            <a:endParaRPr/>
          </a:p>
        </p:txBody>
      </p:sp>
    </p:spTree>
    <p:extLst>
      <p:ext uri="{BB962C8B-B14F-4D97-AF65-F5344CB8AC3E}">
        <p14:creationId xmlns:p14="http://schemas.microsoft.com/office/powerpoint/2010/main" val="129469332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g2ef2993c73b_0_483: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8" name="Google Shape;888;g2ef2993c73b_0_483: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9" name="Google Shape;889;g2ef2993c73b_0_483: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ZA"/>
              <a:t>79</a:t>
            </a:fld>
            <a:endParaRPr/>
          </a:p>
        </p:txBody>
      </p:sp>
    </p:spTree>
    <p:extLst>
      <p:ext uri="{BB962C8B-B14F-4D97-AF65-F5344CB8AC3E}">
        <p14:creationId xmlns:p14="http://schemas.microsoft.com/office/powerpoint/2010/main" val="43086921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2"/>
        <p:cNvGrpSpPr/>
        <p:nvPr/>
      </p:nvGrpSpPr>
      <p:grpSpPr>
        <a:xfrm>
          <a:off x="0" y="0"/>
          <a:ext cx="0" cy="0"/>
          <a:chOff x="0" y="0"/>
          <a:chExt cx="0" cy="0"/>
        </a:xfrm>
      </p:grpSpPr>
      <p:sp>
        <p:nvSpPr>
          <p:cNvPr id="1093" name="Google Shape;1093;g2c8bc7dcf1c_1_309: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4" name="Google Shape;1094;g2c8bc7dcf1c_1_309: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5" name="Google Shape;1095;g2c8bc7dcf1c_1_309: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80</a:t>
            </a:fld>
            <a:endParaRPr/>
          </a:p>
        </p:txBody>
      </p:sp>
    </p:spTree>
    <p:extLst>
      <p:ext uri="{BB962C8B-B14F-4D97-AF65-F5344CB8AC3E}">
        <p14:creationId xmlns:p14="http://schemas.microsoft.com/office/powerpoint/2010/main" val="2277188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1"/>
        <p:cNvGrpSpPr/>
        <p:nvPr/>
      </p:nvGrpSpPr>
      <p:grpSpPr>
        <a:xfrm>
          <a:off x="0" y="0"/>
          <a:ext cx="0" cy="0"/>
          <a:chOff x="0" y="0"/>
          <a:chExt cx="0" cy="0"/>
        </a:xfrm>
      </p:grpSpPr>
      <p:sp>
        <p:nvSpPr>
          <p:cNvPr id="1432" name="Google Shape;1432;g2e5afd072fa_0_47: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3" name="Google Shape;1433;g2e5afd072fa_0_47: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34" name="Google Shape;1434;g2e5afd072fa_0_47: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81</a:t>
            </a:fld>
            <a:endParaRPr/>
          </a:p>
        </p:txBody>
      </p:sp>
    </p:spTree>
    <p:extLst>
      <p:ext uri="{BB962C8B-B14F-4D97-AF65-F5344CB8AC3E}">
        <p14:creationId xmlns:p14="http://schemas.microsoft.com/office/powerpoint/2010/main" val="225111769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1"/>
        <p:cNvGrpSpPr/>
        <p:nvPr/>
      </p:nvGrpSpPr>
      <p:grpSpPr>
        <a:xfrm>
          <a:off x="0" y="0"/>
          <a:ext cx="0" cy="0"/>
          <a:chOff x="0" y="0"/>
          <a:chExt cx="0" cy="0"/>
        </a:xfrm>
      </p:grpSpPr>
      <p:sp>
        <p:nvSpPr>
          <p:cNvPr id="1432" name="Google Shape;1432;g2e5afd072fa_0_47: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3" name="Google Shape;1433;g2e5afd072fa_0_47: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34" name="Google Shape;1434;g2e5afd072fa_0_47: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82</a:t>
            </a:fld>
            <a:endParaRPr/>
          </a:p>
        </p:txBody>
      </p:sp>
    </p:spTree>
    <p:extLst>
      <p:ext uri="{BB962C8B-B14F-4D97-AF65-F5344CB8AC3E}">
        <p14:creationId xmlns:p14="http://schemas.microsoft.com/office/powerpoint/2010/main" val="276692265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0"/>
        <p:cNvGrpSpPr/>
        <p:nvPr/>
      </p:nvGrpSpPr>
      <p:grpSpPr>
        <a:xfrm>
          <a:off x="0" y="0"/>
          <a:ext cx="0" cy="0"/>
          <a:chOff x="0" y="0"/>
          <a:chExt cx="0" cy="0"/>
        </a:xfrm>
      </p:grpSpPr>
      <p:sp>
        <p:nvSpPr>
          <p:cNvPr id="1111" name="Google Shape;1111;g2e4f3d5d7ff_0_9: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2" name="Google Shape;1112;g2e4f3d5d7ff_0_9: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3" name="Google Shape;1113;g2e4f3d5d7ff_0_9: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83</a:t>
            </a:fld>
            <a:endParaRPr/>
          </a:p>
        </p:txBody>
      </p:sp>
    </p:spTree>
    <p:extLst>
      <p:ext uri="{BB962C8B-B14F-4D97-AF65-F5344CB8AC3E}">
        <p14:creationId xmlns:p14="http://schemas.microsoft.com/office/powerpoint/2010/main" val="141408927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g2f31a1b7454_0_46: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8" name="Google Shape;768;g2f31a1b7454_0_46: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9" name="Google Shape;769;g2f31a1b7454_0_46:notes"/>
          <p:cNvSpPr txBox="1">
            <a:spLocks noGrp="1"/>
          </p:cNvSpPr>
          <p:nvPr>
            <p:ph type="sldNum" idx="12"/>
          </p:nvPr>
        </p:nvSpPr>
        <p:spPr>
          <a:xfrm>
            <a:off x="3850443" y="9431600"/>
            <a:ext cx="2945700" cy="4983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ZA"/>
              <a:t>84</a:t>
            </a:fld>
            <a:endParaRPr/>
          </a:p>
        </p:txBody>
      </p:sp>
    </p:spTree>
    <p:extLst>
      <p:ext uri="{BB962C8B-B14F-4D97-AF65-F5344CB8AC3E}">
        <p14:creationId xmlns:p14="http://schemas.microsoft.com/office/powerpoint/2010/main" val="4109171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new way of registration allows ECDs to apply themselves through an online form that collects the same information.  It then allows the PED to immediately review the application and send notes back to the applicant if corrections are needed.  If the application is complete a certificate can be immediately generated with the details after approval.  All the information is stored so there is no need for paper files and you can always look it up later.  </a:t>
            </a:r>
            <a:endParaRPr lang="en-ZA"/>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10</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492509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70367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3"/>
        <p:cNvGrpSpPr/>
        <p:nvPr/>
      </p:nvGrpSpPr>
      <p:grpSpPr>
        <a:xfrm>
          <a:off x="0" y="0"/>
          <a:ext cx="0" cy="0"/>
          <a:chOff x="0" y="0"/>
          <a:chExt cx="0" cy="0"/>
        </a:xfrm>
      </p:grpSpPr>
      <p:sp>
        <p:nvSpPr>
          <p:cNvPr id="1454" name="Google Shape;1454;g2f578851bfd_0_422: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5" name="Google Shape;1455;g2f578851bfd_0_422: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56" name="Google Shape;1456;g2f578851bfd_0_422: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86</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5"/>
        <p:cNvGrpSpPr/>
        <p:nvPr/>
      </p:nvGrpSpPr>
      <p:grpSpPr>
        <a:xfrm>
          <a:off x="0" y="0"/>
          <a:ext cx="0" cy="0"/>
          <a:chOff x="0" y="0"/>
          <a:chExt cx="0" cy="0"/>
        </a:xfrm>
      </p:grpSpPr>
      <p:sp>
        <p:nvSpPr>
          <p:cNvPr id="1476" name="Google Shape;1476;g2f578851bfd_0_443: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7" name="Google Shape;1477;g2f578851bfd_0_443: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78" name="Google Shape;1478;g2f578851bfd_0_443: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87</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g2e898af6957_0_46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9" name="Google Shape;1499;g2e898af6957_0_46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00" name="Google Shape;1500;g2e898af6957_0_46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88</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8"/>
        <p:cNvGrpSpPr/>
        <p:nvPr/>
      </p:nvGrpSpPr>
      <p:grpSpPr>
        <a:xfrm>
          <a:off x="0" y="0"/>
          <a:ext cx="0" cy="0"/>
          <a:chOff x="0" y="0"/>
          <a:chExt cx="0" cy="0"/>
        </a:xfrm>
      </p:grpSpPr>
      <p:sp>
        <p:nvSpPr>
          <p:cNvPr id="1509" name="Google Shape;1509;g2e4f3d5d7ff_0_82: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0" name="Google Shape;1510;g2e4f3d5d7ff_0_82: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1" name="Google Shape;1511;g2e4f3d5d7ff_0_82: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89</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2e5afd072fa_0_86: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1" name="Google Shape;671;g2e5afd072fa_0_86: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2" name="Google Shape;672;g2e5afd072fa_0_86: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90</a:t>
            </a:fld>
            <a:endParaRPr/>
          </a:p>
        </p:txBody>
      </p:sp>
    </p:spTree>
    <p:extLst>
      <p:ext uri="{BB962C8B-B14F-4D97-AF65-F5344CB8AC3E}">
        <p14:creationId xmlns:p14="http://schemas.microsoft.com/office/powerpoint/2010/main" val="176580657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1"/>
        <p:cNvGrpSpPr/>
        <p:nvPr/>
      </p:nvGrpSpPr>
      <p:grpSpPr>
        <a:xfrm>
          <a:off x="0" y="0"/>
          <a:ext cx="0" cy="0"/>
          <a:chOff x="0" y="0"/>
          <a:chExt cx="0" cy="0"/>
        </a:xfrm>
      </p:grpSpPr>
      <p:sp>
        <p:nvSpPr>
          <p:cNvPr id="1522" name="Google Shape;1522;g2e898af6957_0_316: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3" name="Google Shape;1523;g2e898af6957_0_316: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24" name="Google Shape;1524;g2e898af6957_0_316: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91</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5"/>
        <p:cNvGrpSpPr/>
        <p:nvPr/>
      </p:nvGrpSpPr>
      <p:grpSpPr>
        <a:xfrm>
          <a:off x="0" y="0"/>
          <a:ext cx="0" cy="0"/>
          <a:chOff x="0" y="0"/>
          <a:chExt cx="0" cy="0"/>
        </a:xfrm>
      </p:grpSpPr>
      <p:sp>
        <p:nvSpPr>
          <p:cNvPr id="1566" name="Google Shape;1566;g2e898af6957_0_32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7" name="Google Shape;1567;g2e898af6957_0_32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68" name="Google Shape;1568;g2e898af6957_0_32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92</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g1f530dce034_13_1: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1" name="Google Shape;861;g1f530dce034_13_1: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2" name="Google Shape;862;g1f530dce034_13_1: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ZA"/>
              <a:t>93</a:t>
            </a:fld>
            <a:endParaRPr/>
          </a:p>
        </p:txBody>
      </p:sp>
    </p:spTree>
    <p:extLst>
      <p:ext uri="{BB962C8B-B14F-4D97-AF65-F5344CB8AC3E}">
        <p14:creationId xmlns:p14="http://schemas.microsoft.com/office/powerpoint/2010/main" val="381641164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g2ef2993c73b_0_483: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8" name="Google Shape;888;g2ef2993c73b_0_483: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9" name="Google Shape;889;g2ef2993c73b_0_483: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ZA"/>
              <a:t>94</a:t>
            </a:fld>
            <a:endParaRPr/>
          </a:p>
        </p:txBody>
      </p:sp>
    </p:spTree>
    <p:extLst>
      <p:ext uri="{BB962C8B-B14F-4D97-AF65-F5344CB8AC3E}">
        <p14:creationId xmlns:p14="http://schemas.microsoft.com/office/powerpoint/2010/main" val="25235215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 name="Google Shape;85;p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At the bronze level we are not worried about checking against the full list of norms and standards – this will happen when we visit the site.  We want to know that the adults caring for the children are safe – they are not on the child protection register and that the ECD understands the minimum safety requirements they must meet.</a:t>
            </a:r>
            <a:endParaRPr/>
          </a:p>
        </p:txBody>
      </p:sp>
      <p:sp>
        <p:nvSpPr>
          <p:cNvPr id="86" name="Google Shape;86;p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11</a:t>
            </a:fld>
            <a:endParaRPr/>
          </a:p>
        </p:txBody>
      </p:sp>
    </p:spTree>
    <p:extLst>
      <p:ext uri="{BB962C8B-B14F-4D97-AF65-F5344CB8AC3E}">
        <p14:creationId xmlns:p14="http://schemas.microsoft.com/office/powerpoint/2010/main" val="396811205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3"/>
        <p:cNvGrpSpPr/>
        <p:nvPr/>
      </p:nvGrpSpPr>
      <p:grpSpPr>
        <a:xfrm>
          <a:off x="0" y="0"/>
          <a:ext cx="0" cy="0"/>
          <a:chOff x="0" y="0"/>
          <a:chExt cx="0" cy="0"/>
        </a:xfrm>
      </p:grpSpPr>
      <p:sp>
        <p:nvSpPr>
          <p:cNvPr id="1584" name="Google Shape;1584;g2e898af6957_0_33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5" name="Google Shape;1585;g2e898af6957_0_33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86" name="Google Shape;1586;g2e898af6957_0_33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95</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2"/>
        <p:cNvGrpSpPr/>
        <p:nvPr/>
      </p:nvGrpSpPr>
      <p:grpSpPr>
        <a:xfrm>
          <a:off x="0" y="0"/>
          <a:ext cx="0" cy="0"/>
          <a:chOff x="0" y="0"/>
          <a:chExt cx="0" cy="0"/>
        </a:xfrm>
      </p:grpSpPr>
      <p:sp>
        <p:nvSpPr>
          <p:cNvPr id="1593" name="Google Shape;1593;g2e898af6957_0_34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4" name="Google Shape;1594;g2e898af6957_0_34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95" name="Google Shape;1595;g2e898af6957_0_34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96</a:t>
            </a:fld>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1"/>
        <p:cNvGrpSpPr/>
        <p:nvPr/>
      </p:nvGrpSpPr>
      <p:grpSpPr>
        <a:xfrm>
          <a:off x="0" y="0"/>
          <a:ext cx="0" cy="0"/>
          <a:chOff x="0" y="0"/>
          <a:chExt cx="0" cy="0"/>
        </a:xfrm>
      </p:grpSpPr>
      <p:sp>
        <p:nvSpPr>
          <p:cNvPr id="962" name="Google Shape;962;g2c8bc7dcf1c_1_117: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3" name="Google Shape;963;g2c8bc7dcf1c_1_117: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64" name="Google Shape;964;g2c8bc7dcf1c_1_117: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97</a:t>
            </a:fld>
            <a:endParaRPr/>
          </a:p>
        </p:txBody>
      </p:sp>
    </p:spTree>
    <p:extLst>
      <p:ext uri="{BB962C8B-B14F-4D97-AF65-F5344CB8AC3E}">
        <p14:creationId xmlns:p14="http://schemas.microsoft.com/office/powerpoint/2010/main" val="405871752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4"/>
        <p:cNvGrpSpPr/>
        <p:nvPr/>
      </p:nvGrpSpPr>
      <p:grpSpPr>
        <a:xfrm>
          <a:off x="0" y="0"/>
          <a:ext cx="0" cy="0"/>
          <a:chOff x="0" y="0"/>
          <a:chExt cx="0" cy="0"/>
        </a:xfrm>
      </p:grpSpPr>
      <p:sp>
        <p:nvSpPr>
          <p:cNvPr id="975" name="Google Shape;975;g2c8bc7dcf1c_1_130: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6" name="Google Shape;976;g2c8bc7dcf1c_1_130: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7" name="Google Shape;977;g2c8bc7dcf1c_1_130: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98</a:t>
            </a:fld>
            <a:endParaRPr/>
          </a:p>
        </p:txBody>
      </p:sp>
    </p:spTree>
    <p:extLst>
      <p:ext uri="{BB962C8B-B14F-4D97-AF65-F5344CB8AC3E}">
        <p14:creationId xmlns:p14="http://schemas.microsoft.com/office/powerpoint/2010/main" val="266878880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g2c8bc7dcf1c_1_147: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9" name="Google Shape;989;g2c8bc7dcf1c_1_147: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0" name="Google Shape;990;g2c8bc7dcf1c_1_147: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99</a:t>
            </a:fld>
            <a:endParaRPr/>
          </a:p>
        </p:txBody>
      </p:sp>
    </p:spTree>
    <p:extLst>
      <p:ext uri="{BB962C8B-B14F-4D97-AF65-F5344CB8AC3E}">
        <p14:creationId xmlns:p14="http://schemas.microsoft.com/office/powerpoint/2010/main" val="1154965205"/>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g2d128171aec_3_24: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3" name="Google Shape;1003;g2d128171aec_3_24: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4" name="Google Shape;1004;g2d128171aec_3_24: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100</a:t>
            </a:fld>
            <a:endParaRPr/>
          </a:p>
        </p:txBody>
      </p:sp>
    </p:spTree>
    <p:extLst>
      <p:ext uri="{BB962C8B-B14F-4D97-AF65-F5344CB8AC3E}">
        <p14:creationId xmlns:p14="http://schemas.microsoft.com/office/powerpoint/2010/main" val="309904021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7"/>
        <p:cNvGrpSpPr/>
        <p:nvPr/>
      </p:nvGrpSpPr>
      <p:grpSpPr>
        <a:xfrm>
          <a:off x="0" y="0"/>
          <a:ext cx="0" cy="0"/>
          <a:chOff x="0" y="0"/>
          <a:chExt cx="0" cy="0"/>
        </a:xfrm>
      </p:grpSpPr>
      <p:sp>
        <p:nvSpPr>
          <p:cNvPr id="1018" name="Google Shape;1018;g2e287cab74e_0_11: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9" name="Google Shape;1019;g2e287cab74e_0_11: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0" name="Google Shape;1020;g2e287cab74e_0_11: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101</a:t>
            </a:fld>
            <a:endParaRPr/>
          </a:p>
        </p:txBody>
      </p:sp>
    </p:spTree>
    <p:extLst>
      <p:ext uri="{BB962C8B-B14F-4D97-AF65-F5344CB8AC3E}">
        <p14:creationId xmlns:p14="http://schemas.microsoft.com/office/powerpoint/2010/main" val="137531176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1"/>
        <p:cNvGrpSpPr/>
        <p:nvPr/>
      </p:nvGrpSpPr>
      <p:grpSpPr>
        <a:xfrm>
          <a:off x="0" y="0"/>
          <a:ext cx="0" cy="0"/>
          <a:chOff x="0" y="0"/>
          <a:chExt cx="0" cy="0"/>
        </a:xfrm>
      </p:grpSpPr>
      <p:sp>
        <p:nvSpPr>
          <p:cNvPr id="1682" name="Google Shape;1682;g2e898af6957_0_418: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3" name="Google Shape;1683;g2e898af6957_0_418: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84" name="Google Shape;1684;g2e898af6957_0_418: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102</a:t>
            </a:fld>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3"/>
        <p:cNvGrpSpPr/>
        <p:nvPr/>
      </p:nvGrpSpPr>
      <p:grpSpPr>
        <a:xfrm>
          <a:off x="0" y="0"/>
          <a:ext cx="0" cy="0"/>
          <a:chOff x="0" y="0"/>
          <a:chExt cx="0" cy="0"/>
        </a:xfrm>
      </p:grpSpPr>
      <p:sp>
        <p:nvSpPr>
          <p:cNvPr id="1694" name="Google Shape;1694;g2e4f3d5d7ff_0_95: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5" name="Google Shape;1695;g2e4f3d5d7ff_0_95: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6" name="Google Shape;1696;g2e4f3d5d7ff_0_95: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103</a:t>
            </a:fld>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3"/>
        <p:cNvGrpSpPr/>
        <p:nvPr/>
      </p:nvGrpSpPr>
      <p:grpSpPr>
        <a:xfrm>
          <a:off x="0" y="0"/>
          <a:ext cx="0" cy="0"/>
          <a:chOff x="0" y="0"/>
          <a:chExt cx="0" cy="0"/>
        </a:xfrm>
      </p:grpSpPr>
      <p:sp>
        <p:nvSpPr>
          <p:cNvPr id="1704" name="Google Shape;1704;g2e4f3d5d7ff_0_113:notes"/>
          <p:cNvSpPr>
            <a:spLocks noGrp="1" noRot="1" noChangeAspect="1"/>
          </p:cNvSpPr>
          <p:nvPr>
            <p:ph type="sldImg" idx="2"/>
          </p:nvPr>
        </p:nvSpPr>
        <p:spPr>
          <a:xfrm>
            <a:off x="420688" y="1241425"/>
            <a:ext cx="59563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5" name="Google Shape;1705;g2e4f3d5d7ff_0_113:notes"/>
          <p:cNvSpPr txBox="1">
            <a:spLocks noGrp="1"/>
          </p:cNvSpPr>
          <p:nvPr>
            <p:ph type="body" idx="1"/>
          </p:nvPr>
        </p:nvSpPr>
        <p:spPr>
          <a:xfrm>
            <a:off x="679768" y="4778722"/>
            <a:ext cx="5438100" cy="390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06" name="Google Shape;1706;g2e4f3d5d7ff_0_113:notes"/>
          <p:cNvSpPr txBox="1">
            <a:spLocks noGrp="1"/>
          </p:cNvSpPr>
          <p:nvPr>
            <p:ph type="sldNum" idx="12"/>
          </p:nvPr>
        </p:nvSpPr>
        <p:spPr>
          <a:xfrm>
            <a:off x="3850443" y="9431600"/>
            <a:ext cx="2945700" cy="4983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104</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14"/>
          <p:cNvSpPr txBox="1">
            <a:spLocks noGrp="1"/>
          </p:cNvSpPr>
          <p:nvPr>
            <p:ph type="ctrTitle"/>
          </p:nvPr>
        </p:nvSpPr>
        <p:spPr>
          <a:xfrm>
            <a:off x="914400" y="1988841"/>
            <a:ext cx="103632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C00000"/>
              </a:buClr>
              <a:buSzPts val="4000"/>
              <a:buFont typeface="Calibri"/>
              <a:buNone/>
              <a:defRPr sz="4000" b="1">
                <a:solidFill>
                  <a:srgbClr val="C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4"/>
          <p:cNvSpPr txBox="1">
            <a:spLocks noGrp="1"/>
          </p:cNvSpPr>
          <p:nvPr>
            <p:ph type="subTitle" idx="1"/>
          </p:nvPr>
        </p:nvSpPr>
        <p:spPr>
          <a:xfrm>
            <a:off x="1828800" y="3573016"/>
            <a:ext cx="85344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4"/>
          <p:cNvSpPr txBox="1">
            <a:spLocks noGrp="1"/>
          </p:cNvSpPr>
          <p:nvPr>
            <p:ph type="sldNum" idx="12"/>
          </p:nvPr>
        </p:nvSpPr>
        <p:spPr>
          <a:xfrm>
            <a:off x="8737600" y="6356352"/>
            <a:ext cx="28448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ZA"/>
              <a:t>‹#›</a:t>
            </a:fld>
            <a:endParaRPr/>
          </a:p>
        </p:txBody>
      </p:sp>
      <p:pic>
        <p:nvPicPr>
          <p:cNvPr id="5" name="Google Shape;82;p1">
            <a:extLst>
              <a:ext uri="{FF2B5EF4-FFF2-40B4-BE49-F238E27FC236}">
                <a16:creationId xmlns:a16="http://schemas.microsoft.com/office/drawing/2014/main" id="{D166CC92-2ED6-48B8-B119-A8FDDD014F65}"/>
              </a:ext>
            </a:extLst>
          </p:cNvPr>
          <p:cNvPicPr preferRelativeResize="0">
            <a:picLocks noChangeAspect="1"/>
          </p:cNvPicPr>
          <p:nvPr userDrawn="1"/>
        </p:nvPicPr>
        <p:blipFill rotWithShape="1">
          <a:blip r:embed="rId3">
            <a:alphaModFix/>
          </a:blip>
          <a:srcRect t="29567" b="17768"/>
          <a:stretch/>
        </p:blipFill>
        <p:spPr>
          <a:xfrm>
            <a:off x="102742" y="118663"/>
            <a:ext cx="4629464" cy="1052912"/>
          </a:xfrm>
          <a:prstGeom prst="rect">
            <a:avLst/>
          </a:prstGeom>
          <a:noFill/>
          <a:ln>
            <a:noFill/>
          </a:ln>
        </p:spPr>
      </p:pic>
      <p:pic>
        <p:nvPicPr>
          <p:cNvPr id="6" name="Picture 5">
            <a:extLst>
              <a:ext uri="{FF2B5EF4-FFF2-40B4-BE49-F238E27FC236}">
                <a16:creationId xmlns:a16="http://schemas.microsoft.com/office/drawing/2014/main" id="{7D92F36B-5408-4EC0-ADA7-0AB5856341BA}"/>
              </a:ext>
            </a:extLst>
          </p:cNvPr>
          <p:cNvPicPr>
            <a:picLocks noChangeAspect="1"/>
          </p:cNvPicPr>
          <p:nvPr userDrawn="1"/>
        </p:nvPicPr>
        <p:blipFill>
          <a:blip r:embed="rId4"/>
          <a:stretch>
            <a:fillRect/>
          </a:stretch>
        </p:blipFill>
        <p:spPr>
          <a:xfrm>
            <a:off x="10991355" y="6356352"/>
            <a:ext cx="1200645" cy="501648"/>
          </a:xfrm>
          <a:prstGeom prst="rect">
            <a:avLst/>
          </a:prstGeom>
          <a:effectLst>
            <a:softEdge rad="12700"/>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6"/>
        <p:cNvGrpSpPr/>
        <p:nvPr/>
      </p:nvGrpSpPr>
      <p:grpSpPr>
        <a:xfrm>
          <a:off x="0" y="0"/>
          <a:ext cx="0" cy="0"/>
          <a:chOff x="0" y="0"/>
          <a:chExt cx="0" cy="0"/>
        </a:xfrm>
      </p:grpSpPr>
      <p:sp>
        <p:nvSpPr>
          <p:cNvPr id="67" name="Google Shape;67;p24"/>
          <p:cNvSpPr txBox="1">
            <a:spLocks noGrp="1"/>
          </p:cNvSpPr>
          <p:nvPr>
            <p:ph type="title"/>
          </p:nvPr>
        </p:nvSpPr>
        <p:spPr>
          <a:xfrm rot="5400000">
            <a:off x="7285038" y="1828803"/>
            <a:ext cx="5851525" cy="27432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4"/>
          <p:cNvSpPr txBox="1">
            <a:spLocks noGrp="1"/>
          </p:cNvSpPr>
          <p:nvPr>
            <p:ph type="body" idx="1"/>
          </p:nvPr>
        </p:nvSpPr>
        <p:spPr>
          <a:xfrm rot="5400000">
            <a:off x="1697038" y="-812797"/>
            <a:ext cx="5851525" cy="8026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69" name="Google Shape;69;p24"/>
          <p:cNvSpPr txBox="1">
            <a:spLocks noGrp="1"/>
          </p:cNvSpPr>
          <p:nvPr>
            <p:ph type="dt" idx="10"/>
          </p:nvPr>
        </p:nvSpPr>
        <p:spPr>
          <a:xfrm>
            <a:off x="609600" y="6356352"/>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4"/>
          <p:cNvSpPr txBox="1">
            <a:spLocks noGrp="1"/>
          </p:cNvSpPr>
          <p:nvPr>
            <p:ph type="ftr" idx="11"/>
          </p:nvPr>
        </p:nvSpPr>
        <p:spPr>
          <a:xfrm>
            <a:off x="4165600" y="6356352"/>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4"/>
          <p:cNvSpPr txBox="1">
            <a:spLocks noGrp="1"/>
          </p:cNvSpPr>
          <p:nvPr>
            <p:ph type="sldNum" idx="12"/>
          </p:nvPr>
        </p:nvSpPr>
        <p:spPr>
          <a:xfrm>
            <a:off x="8737600" y="6356352"/>
            <a:ext cx="28448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Content">
  <p:cSld name="Title, Content">
    <p:spTree>
      <p:nvGrpSpPr>
        <p:cNvPr id="1" name="Shape 72"/>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blipFill>
          <a:blip r:embed="rId2">
            <a:alphaModFix/>
          </a:blip>
          <a:stretch>
            <a:fillRect/>
          </a:stretch>
        </a:blipFill>
        <a:effectLst/>
      </p:bgPr>
    </p:bg>
    <p:spTree>
      <p:nvGrpSpPr>
        <p:cNvPr id="1" name="Shape 19"/>
        <p:cNvGrpSpPr/>
        <p:nvPr/>
      </p:nvGrpSpPr>
      <p:grpSpPr>
        <a:xfrm>
          <a:off x="0" y="0"/>
          <a:ext cx="0" cy="0"/>
          <a:chOff x="0" y="0"/>
          <a:chExt cx="0" cy="0"/>
        </a:xfrm>
      </p:grpSpPr>
      <p:sp>
        <p:nvSpPr>
          <p:cNvPr id="20" name="Google Shape;20;p15"/>
          <p:cNvSpPr txBox="1">
            <a:spLocks noGrp="1"/>
          </p:cNvSpPr>
          <p:nvPr>
            <p:ph type="title"/>
          </p:nvPr>
        </p:nvSpPr>
        <p:spPr>
          <a:xfrm>
            <a:off x="0" y="-47623"/>
            <a:ext cx="10608501" cy="1196751"/>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C00000"/>
              </a:buClr>
              <a:buSzPts val="4000"/>
              <a:buFont typeface="Calibri"/>
              <a:buNone/>
              <a:defRPr sz="4000" b="1">
                <a:solidFill>
                  <a:srgbClr val="C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5"/>
          <p:cNvSpPr txBox="1">
            <a:spLocks noGrp="1"/>
          </p:cNvSpPr>
          <p:nvPr>
            <p:ph type="body" idx="1"/>
          </p:nvPr>
        </p:nvSpPr>
        <p:spPr>
          <a:xfrm>
            <a:off x="609600" y="1600202"/>
            <a:ext cx="10972800" cy="4525963"/>
          </a:xfrm>
          <a:prstGeom prst="rect">
            <a:avLst/>
          </a:prstGeom>
          <a:noFill/>
          <a:ln>
            <a:noFill/>
          </a:ln>
        </p:spPr>
        <p:txBody>
          <a:bodyPr spcFirstLastPara="1" wrap="square" lIns="91425" tIns="45700" rIns="91425" bIns="45700" anchor="t" anchorCtr="0">
            <a:normAutofit/>
          </a:bodyPr>
          <a:lstStyle>
            <a:lvl1pPr marL="457200" lvl="0" indent="-431800" algn="just">
              <a:lnSpc>
                <a:spcPct val="100000"/>
              </a:lnSpc>
              <a:spcBef>
                <a:spcPts val="640"/>
              </a:spcBef>
              <a:spcAft>
                <a:spcPts val="0"/>
              </a:spcAft>
              <a:buClr>
                <a:schemeClr val="dk1"/>
              </a:buClr>
              <a:buSzPts val="3200"/>
              <a:buChar char="•"/>
              <a:defRPr/>
            </a:lvl1pPr>
            <a:lvl2pPr marL="914400" lvl="1" indent="-406400" algn="just">
              <a:lnSpc>
                <a:spcPct val="100000"/>
              </a:lnSpc>
              <a:spcBef>
                <a:spcPts val="560"/>
              </a:spcBef>
              <a:spcAft>
                <a:spcPts val="0"/>
              </a:spcAft>
              <a:buClr>
                <a:schemeClr val="dk1"/>
              </a:buClr>
              <a:buSzPts val="2800"/>
              <a:buChar char="–"/>
              <a:defRPr/>
            </a:lvl2pPr>
            <a:lvl3pPr marL="1371600" lvl="2" indent="-381000" algn="just">
              <a:lnSpc>
                <a:spcPct val="100000"/>
              </a:lnSpc>
              <a:spcBef>
                <a:spcPts val="480"/>
              </a:spcBef>
              <a:spcAft>
                <a:spcPts val="0"/>
              </a:spcAft>
              <a:buClr>
                <a:schemeClr val="dk1"/>
              </a:buClr>
              <a:buSzPts val="2400"/>
              <a:buChar char="•"/>
              <a:defRPr/>
            </a:lvl3pPr>
            <a:lvl4pPr marL="1828800" lvl="3" indent="-355600" algn="just">
              <a:lnSpc>
                <a:spcPct val="100000"/>
              </a:lnSpc>
              <a:spcBef>
                <a:spcPts val="400"/>
              </a:spcBef>
              <a:spcAft>
                <a:spcPts val="0"/>
              </a:spcAft>
              <a:buClr>
                <a:schemeClr val="dk1"/>
              </a:buClr>
              <a:buSzPts val="2000"/>
              <a:buChar char="–"/>
              <a:defRPr/>
            </a:lvl4pPr>
            <a:lvl5pPr marL="2286000" lvl="4" indent="-355600" algn="just">
              <a:lnSpc>
                <a:spcPct val="100000"/>
              </a:lnSpc>
              <a:spcBef>
                <a:spcPts val="400"/>
              </a:spcBef>
              <a:spcAft>
                <a:spcPts val="0"/>
              </a:spcAft>
              <a:buClr>
                <a:schemeClr val="dk1"/>
              </a:buClr>
              <a:buSzPts val="20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2" name="Google Shape;22;p15"/>
          <p:cNvSpPr txBox="1">
            <a:spLocks noGrp="1"/>
          </p:cNvSpPr>
          <p:nvPr>
            <p:ph type="sldNum" idx="12"/>
          </p:nvPr>
        </p:nvSpPr>
        <p:spPr>
          <a:xfrm>
            <a:off x="8737600" y="6356352"/>
            <a:ext cx="28448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ZA"/>
              <a:t>‹#›</a:t>
            </a:fld>
            <a:endParaRPr/>
          </a:p>
        </p:txBody>
      </p:sp>
      <p:pic>
        <p:nvPicPr>
          <p:cNvPr id="5" name="Picture 4">
            <a:extLst>
              <a:ext uri="{FF2B5EF4-FFF2-40B4-BE49-F238E27FC236}">
                <a16:creationId xmlns:a16="http://schemas.microsoft.com/office/drawing/2014/main" id="{03DC5C32-87B4-4D8E-A7C7-4D1D311D6523}"/>
              </a:ext>
            </a:extLst>
          </p:cNvPr>
          <p:cNvPicPr>
            <a:picLocks noChangeAspect="1"/>
          </p:cNvPicPr>
          <p:nvPr userDrawn="1"/>
        </p:nvPicPr>
        <p:blipFill>
          <a:blip r:embed="rId3"/>
          <a:stretch>
            <a:fillRect/>
          </a:stretch>
        </p:blipFill>
        <p:spPr>
          <a:xfrm>
            <a:off x="10438543" y="6189770"/>
            <a:ext cx="1599343" cy="668230"/>
          </a:xfrm>
          <a:prstGeom prst="rect">
            <a:avLst/>
          </a:prstGeom>
        </p:spPr>
      </p:pic>
      <p:pic>
        <p:nvPicPr>
          <p:cNvPr id="6" name="Google Shape;82;p1">
            <a:extLst>
              <a:ext uri="{FF2B5EF4-FFF2-40B4-BE49-F238E27FC236}">
                <a16:creationId xmlns:a16="http://schemas.microsoft.com/office/drawing/2014/main" id="{66A1784D-C1E2-4EE6-8D14-D6F2BCDE0767}"/>
              </a:ext>
            </a:extLst>
          </p:cNvPr>
          <p:cNvPicPr preferRelativeResize="0">
            <a:picLocks noChangeAspect="1"/>
          </p:cNvPicPr>
          <p:nvPr userDrawn="1"/>
        </p:nvPicPr>
        <p:blipFill rotWithShape="1">
          <a:blip r:embed="rId4">
            <a:alphaModFix/>
          </a:blip>
          <a:srcRect t="29567" b="17768"/>
          <a:stretch/>
        </p:blipFill>
        <p:spPr>
          <a:xfrm>
            <a:off x="102742" y="118663"/>
            <a:ext cx="2849139" cy="648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bg>
      <p:bgPr>
        <a:blipFill>
          <a:blip r:embed="rId2">
            <a:alphaModFix/>
          </a:blip>
          <a:stretch>
            <a:fillRect/>
          </a:stretch>
        </a:blipFill>
        <a:effectLst/>
      </p:bgPr>
    </p:bg>
    <p:spTree>
      <p:nvGrpSpPr>
        <p:cNvPr id="1" name="Shape 23"/>
        <p:cNvGrpSpPr/>
        <p:nvPr/>
      </p:nvGrpSpPr>
      <p:grpSpPr>
        <a:xfrm>
          <a:off x="0" y="0"/>
          <a:ext cx="0" cy="0"/>
          <a:chOff x="0" y="0"/>
          <a:chExt cx="0" cy="0"/>
        </a:xfrm>
      </p:grpSpPr>
      <p:sp>
        <p:nvSpPr>
          <p:cNvPr id="24" name="Google Shape;24;p17"/>
          <p:cNvSpPr txBox="1">
            <a:spLocks noGrp="1"/>
          </p:cNvSpPr>
          <p:nvPr>
            <p:ph type="sldNum" idx="12"/>
          </p:nvPr>
        </p:nvSpPr>
        <p:spPr>
          <a:xfrm>
            <a:off x="8737600" y="6356352"/>
            <a:ext cx="28448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ZA"/>
              <a:t>‹#›</a:t>
            </a:fld>
            <a:endParaRPr/>
          </a:p>
        </p:txBody>
      </p:sp>
      <p:pic>
        <p:nvPicPr>
          <p:cNvPr id="3" name="Picture 2">
            <a:extLst>
              <a:ext uri="{FF2B5EF4-FFF2-40B4-BE49-F238E27FC236}">
                <a16:creationId xmlns:a16="http://schemas.microsoft.com/office/drawing/2014/main" id="{9F2DE37E-83BE-4860-A06E-A60A57C3AEF9}"/>
              </a:ext>
            </a:extLst>
          </p:cNvPr>
          <p:cNvPicPr>
            <a:picLocks noChangeAspect="1"/>
          </p:cNvPicPr>
          <p:nvPr userDrawn="1"/>
        </p:nvPicPr>
        <p:blipFill>
          <a:blip r:embed="rId3"/>
          <a:stretch>
            <a:fillRect/>
          </a:stretch>
        </p:blipFill>
        <p:spPr>
          <a:xfrm>
            <a:off x="10438543" y="6189770"/>
            <a:ext cx="1599343" cy="668230"/>
          </a:xfrm>
          <a:prstGeom prst="rect">
            <a:avLst/>
          </a:prstGeom>
        </p:spPr>
      </p:pic>
      <p:pic>
        <p:nvPicPr>
          <p:cNvPr id="4" name="Google Shape;82;p1">
            <a:extLst>
              <a:ext uri="{FF2B5EF4-FFF2-40B4-BE49-F238E27FC236}">
                <a16:creationId xmlns:a16="http://schemas.microsoft.com/office/drawing/2014/main" id="{021AFF5D-E464-40FD-827B-9020A146485B}"/>
              </a:ext>
            </a:extLst>
          </p:cNvPr>
          <p:cNvPicPr preferRelativeResize="0">
            <a:picLocks noChangeAspect="1"/>
          </p:cNvPicPr>
          <p:nvPr userDrawn="1"/>
        </p:nvPicPr>
        <p:blipFill rotWithShape="1">
          <a:blip r:embed="rId4">
            <a:alphaModFix/>
          </a:blip>
          <a:srcRect t="29567" b="17768"/>
          <a:stretch/>
        </p:blipFill>
        <p:spPr>
          <a:xfrm>
            <a:off x="0" y="1595038"/>
            <a:ext cx="2849139" cy="648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blipFill>
          <a:blip r:embed="rId2">
            <a:alphaModFix/>
          </a:blip>
          <a:stretch>
            <a:fillRect/>
          </a:stretch>
        </a:blipFill>
        <a:effectLst/>
      </p:bgPr>
    </p:bg>
    <p:spTree>
      <p:nvGrpSpPr>
        <p:cNvPr id="1" name="Shape 25"/>
        <p:cNvGrpSpPr/>
        <p:nvPr/>
      </p:nvGrpSpPr>
      <p:grpSpPr>
        <a:xfrm>
          <a:off x="0" y="0"/>
          <a:ext cx="0" cy="0"/>
          <a:chOff x="0" y="0"/>
          <a:chExt cx="0" cy="0"/>
        </a:xfrm>
      </p:grpSpPr>
      <p:sp>
        <p:nvSpPr>
          <p:cNvPr id="26" name="Google Shape;26;p16"/>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6"/>
          <p:cNvSpPr txBox="1">
            <a:spLocks noGrp="1"/>
          </p:cNvSpPr>
          <p:nvPr>
            <p:ph type="body" idx="1"/>
          </p:nvPr>
        </p:nvSpPr>
        <p:spPr>
          <a:xfrm>
            <a:off x="609600" y="1535114"/>
            <a:ext cx="5386917" cy="639763"/>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28" name="Google Shape;28;p16"/>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29" name="Google Shape;29;p16"/>
          <p:cNvSpPr txBox="1">
            <a:spLocks noGrp="1"/>
          </p:cNvSpPr>
          <p:nvPr>
            <p:ph type="body" idx="3"/>
          </p:nvPr>
        </p:nvSpPr>
        <p:spPr>
          <a:xfrm>
            <a:off x="6193370" y="1535114"/>
            <a:ext cx="5389033" cy="639763"/>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30" name="Google Shape;30;p16"/>
          <p:cNvSpPr txBox="1">
            <a:spLocks noGrp="1"/>
          </p:cNvSpPr>
          <p:nvPr>
            <p:ph type="body" idx="4"/>
          </p:nvPr>
        </p:nvSpPr>
        <p:spPr>
          <a:xfrm>
            <a:off x="6193370"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31" name="Google Shape;31;p16"/>
          <p:cNvSpPr txBox="1">
            <a:spLocks noGrp="1"/>
          </p:cNvSpPr>
          <p:nvPr>
            <p:ph type="sldNum" idx="12"/>
          </p:nvPr>
        </p:nvSpPr>
        <p:spPr>
          <a:xfrm>
            <a:off x="8737600" y="6356352"/>
            <a:ext cx="28448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ZA"/>
              <a:t>‹#›</a:t>
            </a:fld>
            <a:endParaRPr/>
          </a:p>
        </p:txBody>
      </p:sp>
      <p:pic>
        <p:nvPicPr>
          <p:cNvPr id="8" name="Picture 7">
            <a:extLst>
              <a:ext uri="{FF2B5EF4-FFF2-40B4-BE49-F238E27FC236}">
                <a16:creationId xmlns:a16="http://schemas.microsoft.com/office/drawing/2014/main" id="{E005BB96-7CBE-4C2C-8BBF-5820A13A8DD9}"/>
              </a:ext>
            </a:extLst>
          </p:cNvPr>
          <p:cNvPicPr>
            <a:picLocks noChangeAspect="1"/>
          </p:cNvPicPr>
          <p:nvPr userDrawn="1"/>
        </p:nvPicPr>
        <p:blipFill>
          <a:blip r:embed="rId3"/>
          <a:stretch>
            <a:fillRect/>
          </a:stretch>
        </p:blipFill>
        <p:spPr>
          <a:xfrm>
            <a:off x="10438543" y="6189770"/>
            <a:ext cx="1599343" cy="668230"/>
          </a:xfrm>
          <a:prstGeom prst="rect">
            <a:avLst/>
          </a:prstGeom>
        </p:spPr>
      </p:pic>
      <p:pic>
        <p:nvPicPr>
          <p:cNvPr id="9" name="Google Shape;82;p1">
            <a:extLst>
              <a:ext uri="{FF2B5EF4-FFF2-40B4-BE49-F238E27FC236}">
                <a16:creationId xmlns:a16="http://schemas.microsoft.com/office/drawing/2014/main" id="{D0424EAA-B089-4352-80E0-D0C861A68660}"/>
              </a:ext>
            </a:extLst>
          </p:cNvPr>
          <p:cNvPicPr preferRelativeResize="0">
            <a:picLocks noChangeAspect="1"/>
          </p:cNvPicPr>
          <p:nvPr userDrawn="1"/>
        </p:nvPicPr>
        <p:blipFill rotWithShape="1">
          <a:blip r:embed="rId4">
            <a:alphaModFix/>
          </a:blip>
          <a:srcRect t="29567" b="17768"/>
          <a:stretch/>
        </p:blipFill>
        <p:spPr>
          <a:xfrm>
            <a:off x="102742" y="118663"/>
            <a:ext cx="2849139" cy="648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blipFill>
          <a:blip r:embed="rId2">
            <a:alphaModFix/>
          </a:blip>
          <a:stretch>
            <a:fillRect/>
          </a:stretch>
        </a:blipFill>
        <a:effectLst/>
      </p:bgPr>
    </p:bg>
    <p:spTree>
      <p:nvGrpSpPr>
        <p:cNvPr id="1" name="Shape 32"/>
        <p:cNvGrpSpPr/>
        <p:nvPr/>
      </p:nvGrpSpPr>
      <p:grpSpPr>
        <a:xfrm>
          <a:off x="0" y="0"/>
          <a:ext cx="0" cy="0"/>
          <a:chOff x="0" y="0"/>
          <a:chExt cx="0" cy="0"/>
        </a:xfrm>
      </p:grpSpPr>
      <p:sp>
        <p:nvSpPr>
          <p:cNvPr id="33" name="Google Shape;33;p18"/>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8"/>
          <p:cNvSpPr txBox="1">
            <a:spLocks noGrp="1"/>
          </p:cNvSpPr>
          <p:nvPr>
            <p:ph type="body" idx="1"/>
          </p:nvPr>
        </p:nvSpPr>
        <p:spPr>
          <a:xfrm>
            <a:off x="609600" y="1600202"/>
            <a:ext cx="53848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5" name="Google Shape;35;p18"/>
          <p:cNvSpPr txBox="1">
            <a:spLocks noGrp="1"/>
          </p:cNvSpPr>
          <p:nvPr>
            <p:ph type="body" idx="2"/>
          </p:nvPr>
        </p:nvSpPr>
        <p:spPr>
          <a:xfrm>
            <a:off x="6197600" y="1600202"/>
            <a:ext cx="53848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8"/>
          <p:cNvSpPr txBox="1">
            <a:spLocks noGrp="1"/>
          </p:cNvSpPr>
          <p:nvPr>
            <p:ph type="sldNum" idx="12"/>
          </p:nvPr>
        </p:nvSpPr>
        <p:spPr>
          <a:xfrm>
            <a:off x="8737600" y="6356352"/>
            <a:ext cx="28448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ZA"/>
              <a:t>‹#›</a:t>
            </a:fld>
            <a:endParaRPr/>
          </a:p>
        </p:txBody>
      </p:sp>
      <p:pic>
        <p:nvPicPr>
          <p:cNvPr id="6" name="Picture 5">
            <a:extLst>
              <a:ext uri="{FF2B5EF4-FFF2-40B4-BE49-F238E27FC236}">
                <a16:creationId xmlns:a16="http://schemas.microsoft.com/office/drawing/2014/main" id="{78120B9C-F94C-4687-8FC7-61CE9E43E709}"/>
              </a:ext>
            </a:extLst>
          </p:cNvPr>
          <p:cNvPicPr>
            <a:picLocks noChangeAspect="1"/>
          </p:cNvPicPr>
          <p:nvPr userDrawn="1"/>
        </p:nvPicPr>
        <p:blipFill>
          <a:blip r:embed="rId3"/>
          <a:stretch>
            <a:fillRect/>
          </a:stretch>
        </p:blipFill>
        <p:spPr>
          <a:xfrm>
            <a:off x="10438543" y="6189770"/>
            <a:ext cx="1599343" cy="668230"/>
          </a:xfrm>
          <a:prstGeom prst="rect">
            <a:avLst/>
          </a:prstGeom>
        </p:spPr>
      </p:pic>
      <p:pic>
        <p:nvPicPr>
          <p:cNvPr id="7" name="Google Shape;82;p1">
            <a:extLst>
              <a:ext uri="{FF2B5EF4-FFF2-40B4-BE49-F238E27FC236}">
                <a16:creationId xmlns:a16="http://schemas.microsoft.com/office/drawing/2014/main" id="{CD6E82C8-6A9A-40D3-B880-43FD3DA5D285}"/>
              </a:ext>
            </a:extLst>
          </p:cNvPr>
          <p:cNvPicPr preferRelativeResize="0">
            <a:picLocks noChangeAspect="1"/>
          </p:cNvPicPr>
          <p:nvPr userDrawn="1"/>
        </p:nvPicPr>
        <p:blipFill rotWithShape="1">
          <a:blip r:embed="rId4">
            <a:alphaModFix/>
          </a:blip>
          <a:srcRect t="29567" b="17768"/>
          <a:stretch/>
        </p:blipFill>
        <p:spPr>
          <a:xfrm>
            <a:off x="102742" y="118663"/>
            <a:ext cx="3259583" cy="7413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0"/>
          <p:cNvSpPr txBox="1">
            <a:spLocks noGrp="1"/>
          </p:cNvSpPr>
          <p:nvPr>
            <p:ph type="dt" idx="10"/>
          </p:nvPr>
        </p:nvSpPr>
        <p:spPr>
          <a:xfrm>
            <a:off x="609600" y="6356352"/>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0"/>
          <p:cNvSpPr txBox="1">
            <a:spLocks noGrp="1"/>
          </p:cNvSpPr>
          <p:nvPr>
            <p:ph type="ftr" idx="11"/>
          </p:nvPr>
        </p:nvSpPr>
        <p:spPr>
          <a:xfrm>
            <a:off x="4165600" y="6356352"/>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0"/>
          <p:cNvSpPr txBox="1">
            <a:spLocks noGrp="1"/>
          </p:cNvSpPr>
          <p:nvPr>
            <p:ph type="sldNum" idx="12"/>
          </p:nvPr>
        </p:nvSpPr>
        <p:spPr>
          <a:xfrm>
            <a:off x="8737600" y="6356352"/>
            <a:ext cx="28448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6"/>
        <p:cNvGrpSpPr/>
        <p:nvPr/>
      </p:nvGrpSpPr>
      <p:grpSpPr>
        <a:xfrm>
          <a:off x="0" y="0"/>
          <a:ext cx="0" cy="0"/>
          <a:chOff x="0" y="0"/>
          <a:chExt cx="0" cy="0"/>
        </a:xfrm>
      </p:grpSpPr>
      <p:sp>
        <p:nvSpPr>
          <p:cNvPr id="47" name="Google Shape;47;p21"/>
          <p:cNvSpPr txBox="1">
            <a:spLocks noGrp="1"/>
          </p:cNvSpPr>
          <p:nvPr>
            <p:ph type="title"/>
          </p:nvPr>
        </p:nvSpPr>
        <p:spPr>
          <a:xfrm>
            <a:off x="609603" y="273050"/>
            <a:ext cx="4011084" cy="1162051"/>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1"/>
          <p:cNvSpPr txBox="1">
            <a:spLocks noGrp="1"/>
          </p:cNvSpPr>
          <p:nvPr>
            <p:ph type="body" idx="1"/>
          </p:nvPr>
        </p:nvSpPr>
        <p:spPr>
          <a:xfrm>
            <a:off x="4766733" y="273053"/>
            <a:ext cx="6815667"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49" name="Google Shape;49;p21"/>
          <p:cNvSpPr txBox="1">
            <a:spLocks noGrp="1"/>
          </p:cNvSpPr>
          <p:nvPr>
            <p:ph type="body" idx="2"/>
          </p:nvPr>
        </p:nvSpPr>
        <p:spPr>
          <a:xfrm>
            <a:off x="609603" y="1435103"/>
            <a:ext cx="4011084"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0" name="Google Shape;50;p21"/>
          <p:cNvSpPr txBox="1">
            <a:spLocks noGrp="1"/>
          </p:cNvSpPr>
          <p:nvPr>
            <p:ph type="dt" idx="10"/>
          </p:nvPr>
        </p:nvSpPr>
        <p:spPr>
          <a:xfrm>
            <a:off x="609600" y="6356352"/>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1"/>
          <p:cNvSpPr txBox="1">
            <a:spLocks noGrp="1"/>
          </p:cNvSpPr>
          <p:nvPr>
            <p:ph type="ftr" idx="11"/>
          </p:nvPr>
        </p:nvSpPr>
        <p:spPr>
          <a:xfrm>
            <a:off x="4165600" y="6356352"/>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1"/>
          <p:cNvSpPr txBox="1">
            <a:spLocks noGrp="1"/>
          </p:cNvSpPr>
          <p:nvPr>
            <p:ph type="sldNum" idx="12"/>
          </p:nvPr>
        </p:nvSpPr>
        <p:spPr>
          <a:xfrm>
            <a:off x="8737600" y="6356352"/>
            <a:ext cx="28448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3"/>
        <p:cNvGrpSpPr/>
        <p:nvPr/>
      </p:nvGrpSpPr>
      <p:grpSpPr>
        <a:xfrm>
          <a:off x="0" y="0"/>
          <a:ext cx="0" cy="0"/>
          <a:chOff x="0" y="0"/>
          <a:chExt cx="0" cy="0"/>
        </a:xfrm>
      </p:grpSpPr>
      <p:sp>
        <p:nvSpPr>
          <p:cNvPr id="54" name="Google Shape;54;p22"/>
          <p:cNvSpPr txBox="1">
            <a:spLocks noGrp="1"/>
          </p:cNvSpPr>
          <p:nvPr>
            <p:ph type="title"/>
          </p:nvPr>
        </p:nvSpPr>
        <p:spPr>
          <a:xfrm>
            <a:off x="2389717" y="4800601"/>
            <a:ext cx="7315200" cy="566739"/>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2"/>
          <p:cNvSpPr>
            <a:spLocks noGrp="1"/>
          </p:cNvSpPr>
          <p:nvPr>
            <p:ph type="pic" idx="2"/>
          </p:nvPr>
        </p:nvSpPr>
        <p:spPr>
          <a:xfrm>
            <a:off x="2389717" y="612775"/>
            <a:ext cx="7315200" cy="4114800"/>
          </a:xfrm>
          <a:prstGeom prst="rect">
            <a:avLst/>
          </a:prstGeom>
          <a:noFill/>
          <a:ln>
            <a:noFill/>
          </a:ln>
        </p:spPr>
      </p:sp>
      <p:sp>
        <p:nvSpPr>
          <p:cNvPr id="56" name="Google Shape;56;p22"/>
          <p:cNvSpPr txBox="1">
            <a:spLocks noGrp="1"/>
          </p:cNvSpPr>
          <p:nvPr>
            <p:ph type="body" idx="1"/>
          </p:nvPr>
        </p:nvSpPr>
        <p:spPr>
          <a:xfrm>
            <a:off x="2389717" y="5367339"/>
            <a:ext cx="7315200" cy="8048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7" name="Google Shape;57;p22"/>
          <p:cNvSpPr txBox="1">
            <a:spLocks noGrp="1"/>
          </p:cNvSpPr>
          <p:nvPr>
            <p:ph type="dt" idx="10"/>
          </p:nvPr>
        </p:nvSpPr>
        <p:spPr>
          <a:xfrm>
            <a:off x="609600" y="6356352"/>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2"/>
          <p:cNvSpPr txBox="1">
            <a:spLocks noGrp="1"/>
          </p:cNvSpPr>
          <p:nvPr>
            <p:ph type="ftr" idx="11"/>
          </p:nvPr>
        </p:nvSpPr>
        <p:spPr>
          <a:xfrm>
            <a:off x="4165600" y="6356352"/>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2"/>
          <p:cNvSpPr txBox="1">
            <a:spLocks noGrp="1"/>
          </p:cNvSpPr>
          <p:nvPr>
            <p:ph type="sldNum" idx="12"/>
          </p:nvPr>
        </p:nvSpPr>
        <p:spPr>
          <a:xfrm>
            <a:off x="8737600" y="6356352"/>
            <a:ext cx="28448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0"/>
        <p:cNvGrpSpPr/>
        <p:nvPr/>
      </p:nvGrpSpPr>
      <p:grpSpPr>
        <a:xfrm>
          <a:off x="0" y="0"/>
          <a:ext cx="0" cy="0"/>
          <a:chOff x="0" y="0"/>
          <a:chExt cx="0" cy="0"/>
        </a:xfrm>
      </p:grpSpPr>
      <p:sp>
        <p:nvSpPr>
          <p:cNvPr id="61" name="Google Shape;61;p23"/>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3"/>
          <p:cNvSpPr txBox="1">
            <a:spLocks noGrp="1"/>
          </p:cNvSpPr>
          <p:nvPr>
            <p:ph type="body" idx="1"/>
          </p:nvPr>
        </p:nvSpPr>
        <p:spPr>
          <a:xfrm rot="5400000">
            <a:off x="3833019" y="-1623216"/>
            <a:ext cx="4525963" cy="10972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63" name="Google Shape;63;p23"/>
          <p:cNvSpPr txBox="1">
            <a:spLocks noGrp="1"/>
          </p:cNvSpPr>
          <p:nvPr>
            <p:ph type="dt" idx="10"/>
          </p:nvPr>
        </p:nvSpPr>
        <p:spPr>
          <a:xfrm>
            <a:off x="609600" y="6356352"/>
            <a:ext cx="284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3"/>
          <p:cNvSpPr txBox="1">
            <a:spLocks noGrp="1"/>
          </p:cNvSpPr>
          <p:nvPr>
            <p:ph type="ftr" idx="11"/>
          </p:nvPr>
        </p:nvSpPr>
        <p:spPr>
          <a:xfrm>
            <a:off x="4165600" y="6356352"/>
            <a:ext cx="3860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3"/>
          <p:cNvSpPr txBox="1">
            <a:spLocks noGrp="1"/>
          </p:cNvSpPr>
          <p:nvPr>
            <p:ph type="sldNum" idx="12"/>
          </p:nvPr>
        </p:nvSpPr>
        <p:spPr>
          <a:xfrm>
            <a:off x="8737600" y="6356352"/>
            <a:ext cx="28448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3"/>
          <p:cNvSpPr txBox="1">
            <a:spLocks noGrp="1"/>
          </p:cNvSpPr>
          <p:nvPr>
            <p:ph type="title"/>
          </p:nvPr>
        </p:nvSpPr>
        <p:spPr>
          <a:xfrm>
            <a:off x="609600" y="274639"/>
            <a:ext cx="109728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3"/>
          <p:cNvSpPr txBox="1">
            <a:spLocks noGrp="1"/>
          </p:cNvSpPr>
          <p:nvPr>
            <p:ph type="body" idx="1"/>
          </p:nvPr>
        </p:nvSpPr>
        <p:spPr>
          <a:xfrm>
            <a:off x="609600" y="1600202"/>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3"/>
          <p:cNvSpPr txBox="1">
            <a:spLocks noGrp="1"/>
          </p:cNvSpPr>
          <p:nvPr>
            <p:ph type="dt" idx="10"/>
          </p:nvPr>
        </p:nvSpPr>
        <p:spPr>
          <a:xfrm>
            <a:off x="609600" y="6356352"/>
            <a:ext cx="28448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3"/>
          <p:cNvSpPr txBox="1">
            <a:spLocks noGrp="1"/>
          </p:cNvSpPr>
          <p:nvPr>
            <p:ph type="ftr" idx="11"/>
          </p:nvPr>
        </p:nvSpPr>
        <p:spPr>
          <a:xfrm>
            <a:off x="4165600" y="6356352"/>
            <a:ext cx="3860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3"/>
          <p:cNvSpPr txBox="1">
            <a:spLocks noGrp="1"/>
          </p:cNvSpPr>
          <p:nvPr>
            <p:ph type="sldNum" idx="12"/>
          </p:nvPr>
        </p:nvSpPr>
        <p:spPr>
          <a:xfrm>
            <a:off x="8737600" y="6356352"/>
            <a:ext cx="2844800" cy="365125"/>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200"/>
              <a:buFont typeface="Arial"/>
              <a:buNone/>
              <a:defRPr sz="1200" b="1" i="0" u="none" strike="noStrike" cap="none">
                <a:solidFill>
                  <a:schemeClr val="dk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 id="2147483657" r:id="rId8"/>
    <p:sldLayoutId id="2147483658" r:id="rId9"/>
    <p:sldLayoutId id="2147483659" r:id="rId10"/>
    <p:sldLayoutId id="2147483660"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image" Target="../media/image15.jpeg"/><Relationship Id="rId5" Type="http://schemas.openxmlformats.org/officeDocument/2006/relationships/diagramQuickStyle" Target="../diagrams/quickStyle3.xml"/><Relationship Id="rId10" Type="http://schemas.openxmlformats.org/officeDocument/2006/relationships/image" Target="../media/image14.jpeg"/><Relationship Id="rId4" Type="http://schemas.openxmlformats.org/officeDocument/2006/relationships/diagramLayout" Target="../diagrams/layout3.xml"/><Relationship Id="rId9" Type="http://schemas.openxmlformats.org/officeDocument/2006/relationships/image" Target="../media/image13.jpeg"/></Relationships>
</file>

<file path=ppt/slides/_rels/slide10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5.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10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6.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10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97.xml"/><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78.png"/></Relationships>
</file>

<file path=ppt/slides/_rels/slide10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00.xml"/><Relationship Id="rId1" Type="http://schemas.openxmlformats.org/officeDocument/2006/relationships/slideLayout" Target="../slideLayouts/slideLayout2.xml"/><Relationship Id="rId5" Type="http://schemas.openxmlformats.org/officeDocument/2006/relationships/image" Target="../media/image84.png"/><Relationship Id="rId4" Type="http://schemas.openxmlformats.org/officeDocument/2006/relationships/image" Target="../media/image83.png"/></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education.gov.za/LinkClick.aspx?link=https%3a%2f%2fwww.education.gov.za%2fProgrammes%2fECD%2fBanaPeleECDRegistrationDrive.aspx&amp;tabid=4748&amp;portalid=0&amp;mid=12852"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hyperlink" Target="mailto:Malaudzi.A@dbe.gov.za" TargetMode="External"/><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25.xml"/><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33.xml"/><Relationship Id="rId1" Type="http://schemas.openxmlformats.org/officeDocument/2006/relationships/slideLayout" Target="../slideLayouts/slideLayout2.xml"/><Relationship Id="rId4" Type="http://schemas.openxmlformats.org/officeDocument/2006/relationships/image" Target="../media/image103.png"/></Relationships>
</file>

<file path=ppt/slides/_rels/slide14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3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05.png"/></Relationships>
</file>

<file path=ppt/slides/_rels/slide1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36.xml"/><Relationship Id="rId1" Type="http://schemas.openxmlformats.org/officeDocument/2006/relationships/slideLayout" Target="../slideLayouts/slideLayout2.xml"/><Relationship Id="rId5" Type="http://schemas.openxmlformats.org/officeDocument/2006/relationships/image" Target="../media/image108.png"/><Relationship Id="rId4" Type="http://schemas.openxmlformats.org/officeDocument/2006/relationships/image" Target="../media/image107.png"/></Relationships>
</file>

<file path=ppt/slides/_rels/slide14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37.xml"/><Relationship Id="rId1" Type="http://schemas.openxmlformats.org/officeDocument/2006/relationships/slideLayout" Target="../slideLayouts/slideLayout2.xml"/><Relationship Id="rId5" Type="http://schemas.openxmlformats.org/officeDocument/2006/relationships/image" Target="../media/image109.jpeg"/><Relationship Id="rId4" Type="http://schemas.openxmlformats.org/officeDocument/2006/relationships/image" Target="../media/image108.png"/></Relationships>
</file>

<file path=ppt/slides/_rels/slide14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39.xml"/><Relationship Id="rId1" Type="http://schemas.openxmlformats.org/officeDocument/2006/relationships/slideLayout" Target="../slideLayouts/slideLayout2.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42.xml"/><Relationship Id="rId1" Type="http://schemas.openxmlformats.org/officeDocument/2006/relationships/slideLayout" Target="../slideLayouts/slideLayout2.xml"/><Relationship Id="rId5" Type="http://schemas.openxmlformats.org/officeDocument/2006/relationships/image" Target="../media/image119.png"/><Relationship Id="rId4" Type="http://schemas.openxmlformats.org/officeDocument/2006/relationships/image" Target="../media/image118.png"/></Relationships>
</file>

<file path=ppt/slides/_rels/slide153.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44.xml"/><Relationship Id="rId1" Type="http://schemas.openxmlformats.org/officeDocument/2006/relationships/slideLayout" Target="../slideLayouts/slideLayout2.xml"/><Relationship Id="rId5" Type="http://schemas.openxmlformats.org/officeDocument/2006/relationships/image" Target="../media/image123.png"/><Relationship Id="rId4" Type="http://schemas.openxmlformats.org/officeDocument/2006/relationships/image" Target="../media/image122.png"/></Relationships>
</file>

<file path=ppt/slides/_rels/slide155.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46.xml"/><Relationship Id="rId1" Type="http://schemas.openxmlformats.org/officeDocument/2006/relationships/slideLayout" Target="../slideLayouts/slideLayout2.xml"/><Relationship Id="rId4" Type="http://schemas.openxmlformats.org/officeDocument/2006/relationships/image" Target="../media/image126.png"/></Relationships>
</file>

<file path=ppt/slides/_rels/slide157.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48.xml"/><Relationship Id="rId1" Type="http://schemas.openxmlformats.org/officeDocument/2006/relationships/slideLayout" Target="../slideLayouts/slideLayout2.xml"/><Relationship Id="rId4" Type="http://schemas.openxmlformats.org/officeDocument/2006/relationships/image" Target="../media/image129.png"/></Relationships>
</file>

<file path=ppt/slides/_rels/slide159.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pedusers.dbecares.gov.za/" TargetMode="Externa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0.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151.xml"/><Relationship Id="rId1" Type="http://schemas.openxmlformats.org/officeDocument/2006/relationships/slideLayout" Target="../slideLayouts/slideLayout2.xml"/><Relationship Id="rId5" Type="http://schemas.openxmlformats.org/officeDocument/2006/relationships/image" Target="../media/image134.png"/><Relationship Id="rId4" Type="http://schemas.openxmlformats.org/officeDocument/2006/relationships/image" Target="../media/image133.png"/></Relationships>
</file>

<file path=ppt/slides/_rels/slide162.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152.xml"/><Relationship Id="rId1" Type="http://schemas.openxmlformats.org/officeDocument/2006/relationships/slideLayout" Target="../slideLayouts/slideLayout2.xml"/><Relationship Id="rId5" Type="http://schemas.openxmlformats.org/officeDocument/2006/relationships/image" Target="../media/image137.png"/><Relationship Id="rId4" Type="http://schemas.openxmlformats.org/officeDocument/2006/relationships/image" Target="../media/image136.png"/></Relationships>
</file>

<file path=ppt/slides/_rels/slide163.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153.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154.xml"/><Relationship Id="rId1" Type="http://schemas.openxmlformats.org/officeDocument/2006/relationships/slideLayout" Target="../slideLayouts/slideLayout2.xml"/><Relationship Id="rId6" Type="http://schemas.openxmlformats.org/officeDocument/2006/relationships/comments" Target="../comments/comment2.xml"/><Relationship Id="rId5" Type="http://schemas.openxmlformats.org/officeDocument/2006/relationships/image" Target="../media/image141.png"/><Relationship Id="rId4" Type="http://schemas.openxmlformats.org/officeDocument/2006/relationships/image" Target="../media/image140.png"/></Relationships>
</file>

<file path=ppt/slides/_rels/slide165.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155.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8" Type="http://schemas.openxmlformats.org/officeDocument/2006/relationships/comments" Target="../comments/comment3.xml"/><Relationship Id="rId3" Type="http://schemas.openxmlformats.org/officeDocument/2006/relationships/image" Target="../media/image143.png"/><Relationship Id="rId7" Type="http://schemas.openxmlformats.org/officeDocument/2006/relationships/image" Target="../media/image147.png"/><Relationship Id="rId2" Type="http://schemas.openxmlformats.org/officeDocument/2006/relationships/notesSlide" Target="../notesSlides/notesSlide156.xml"/><Relationship Id="rId1" Type="http://schemas.openxmlformats.org/officeDocument/2006/relationships/slideLayout" Target="../slideLayouts/slideLayout2.xml"/><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44.png"/></Relationships>
</file>

<file path=ppt/slides/_rels/slide167.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157.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158.xml"/><Relationship Id="rId1" Type="http://schemas.openxmlformats.org/officeDocument/2006/relationships/slideLayout" Target="../slideLayouts/slideLayout2.xml"/><Relationship Id="rId4" Type="http://schemas.openxmlformats.org/officeDocument/2006/relationships/image" Target="../media/image150.png"/></Relationships>
</file>

<file path=ppt/slides/_rels/slide169.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15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70.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160.xml"/><Relationship Id="rId1" Type="http://schemas.openxmlformats.org/officeDocument/2006/relationships/slideLayout" Target="../slideLayouts/slideLayout2.xml"/><Relationship Id="rId4" Type="http://schemas.openxmlformats.org/officeDocument/2006/relationships/image" Target="../media/image153.png"/></Relationships>
</file>

<file path=ppt/slides/_rels/slide171.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161.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62.xml"/><Relationship Id="rId1" Type="http://schemas.openxmlformats.org/officeDocument/2006/relationships/slideLayout" Target="../slideLayouts/slideLayout2.xml"/><Relationship Id="rId5" Type="http://schemas.openxmlformats.org/officeDocument/2006/relationships/comments" Target="../comments/comment4.xml"/><Relationship Id="rId4" Type="http://schemas.openxmlformats.org/officeDocument/2006/relationships/image" Target="../media/image156.png"/></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164.xml"/><Relationship Id="rId1" Type="http://schemas.openxmlformats.org/officeDocument/2006/relationships/slideLayout" Target="../slideLayouts/slideLayout2.xml"/><Relationship Id="rId5" Type="http://schemas.openxmlformats.org/officeDocument/2006/relationships/comments" Target="../comments/comment5.xml"/><Relationship Id="rId4" Type="http://schemas.openxmlformats.org/officeDocument/2006/relationships/image" Target="../media/image158.png"/></Relationships>
</file>

<file path=ppt/slides/_rels/slide175.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165.xml"/><Relationship Id="rId1" Type="http://schemas.openxmlformats.org/officeDocument/2006/relationships/slideLayout" Target="../slideLayouts/slideLayout2.xml"/><Relationship Id="rId5" Type="http://schemas.openxmlformats.org/officeDocument/2006/relationships/comments" Target="../comments/comment6.xml"/><Relationship Id="rId4" Type="http://schemas.openxmlformats.org/officeDocument/2006/relationships/image" Target="../media/image160.png"/></Relationships>
</file>

<file path=ppt/slides/_rels/slide176.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166.xml"/><Relationship Id="rId1" Type="http://schemas.openxmlformats.org/officeDocument/2006/relationships/slideLayout" Target="../slideLayouts/slideLayout2.xml"/><Relationship Id="rId4" Type="http://schemas.openxmlformats.org/officeDocument/2006/relationships/image" Target="../media/image162.png"/></Relationships>
</file>

<file path=ppt/slides/_rels/slide177.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167.xml"/><Relationship Id="rId1" Type="http://schemas.openxmlformats.org/officeDocument/2006/relationships/slideLayout" Target="../slideLayouts/slideLayout2.xml"/><Relationship Id="rId5" Type="http://schemas.openxmlformats.org/officeDocument/2006/relationships/image" Target="../media/image165.png"/><Relationship Id="rId4" Type="http://schemas.openxmlformats.org/officeDocument/2006/relationships/image" Target="../media/image164.png"/></Relationships>
</file>

<file path=ppt/slides/_rels/slide178.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168.xml"/><Relationship Id="rId1" Type="http://schemas.openxmlformats.org/officeDocument/2006/relationships/slideLayout" Target="../slideLayouts/slideLayout2.xml"/><Relationship Id="rId4" Type="http://schemas.openxmlformats.org/officeDocument/2006/relationships/comments" Target="../comments/comment7.xml"/></Relationships>
</file>

<file path=ppt/slides/_rels/slide179.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169.xml"/><Relationship Id="rId1" Type="http://schemas.openxmlformats.org/officeDocument/2006/relationships/slideLayout" Target="../slideLayouts/slideLayout2.xml"/><Relationship Id="rId5" Type="http://schemas.openxmlformats.org/officeDocument/2006/relationships/comments" Target="../comments/comment8.xml"/><Relationship Id="rId4" Type="http://schemas.openxmlformats.org/officeDocument/2006/relationships/image" Target="../media/image167.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170.xml"/><Relationship Id="rId1" Type="http://schemas.openxmlformats.org/officeDocument/2006/relationships/slideLayout" Target="../slideLayouts/slideLayout2.xml"/><Relationship Id="rId5" Type="http://schemas.openxmlformats.org/officeDocument/2006/relationships/image" Target="../media/image167.png"/><Relationship Id="rId4" Type="http://schemas.openxmlformats.org/officeDocument/2006/relationships/image" Target="../media/image169.png"/></Relationships>
</file>

<file path=ppt/slides/_rels/slide181.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71.xml"/><Relationship Id="rId1" Type="http://schemas.openxmlformats.org/officeDocument/2006/relationships/slideLayout" Target="../slideLayouts/slideLayout2.xml"/><Relationship Id="rId4" Type="http://schemas.openxmlformats.org/officeDocument/2006/relationships/image" Target="../media/image171.png"/></Relationships>
</file>

<file path=ppt/slides/_rels/slide182.xml.rels><?xml version="1.0" encoding="UTF-8" standalone="yes"?>
<Relationships xmlns="http://schemas.openxmlformats.org/package/2006/relationships"><Relationship Id="rId3" Type="http://schemas.openxmlformats.org/officeDocument/2006/relationships/comments" Target="../comments/comment9.xml"/><Relationship Id="rId2" Type="http://schemas.openxmlformats.org/officeDocument/2006/relationships/notesSlide" Target="../notesSlides/notesSlide172.xml"/><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173.xml"/><Relationship Id="rId1" Type="http://schemas.openxmlformats.org/officeDocument/2006/relationships/slideLayout" Target="../slideLayouts/slideLayout2.xml"/><Relationship Id="rId5" Type="http://schemas.openxmlformats.org/officeDocument/2006/relationships/image" Target="../media/image174.png"/><Relationship Id="rId4" Type="http://schemas.openxmlformats.org/officeDocument/2006/relationships/image" Target="../media/image173.png"/></Relationships>
</file>

<file path=ppt/slides/_rels/slide184.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174.xml"/><Relationship Id="rId1" Type="http://schemas.openxmlformats.org/officeDocument/2006/relationships/slideLayout" Target="../slideLayouts/slideLayout2.xml"/><Relationship Id="rId6" Type="http://schemas.openxmlformats.org/officeDocument/2006/relationships/comments" Target="../comments/comment10.xml"/><Relationship Id="rId5" Type="http://schemas.openxmlformats.org/officeDocument/2006/relationships/image" Target="../media/image177.png"/><Relationship Id="rId4" Type="http://schemas.openxmlformats.org/officeDocument/2006/relationships/image" Target="../media/image176.png"/></Relationships>
</file>

<file path=ppt/slides/_rels/slide185.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175.xml"/><Relationship Id="rId1" Type="http://schemas.openxmlformats.org/officeDocument/2006/relationships/slideLayout" Target="../slideLayouts/slideLayout2.xml"/><Relationship Id="rId5" Type="http://schemas.openxmlformats.org/officeDocument/2006/relationships/image" Target="../media/image176.png"/><Relationship Id="rId4" Type="http://schemas.openxmlformats.org/officeDocument/2006/relationships/image" Target="../media/image175.png"/></Relationships>
</file>

<file path=ppt/slides/_rels/slide186.xml.rels><?xml version="1.0" encoding="UTF-8" standalone="yes"?>
<Relationships xmlns="http://schemas.openxmlformats.org/package/2006/relationships"><Relationship Id="rId3" Type="http://schemas.openxmlformats.org/officeDocument/2006/relationships/comments" Target="../comments/comment11.xml"/><Relationship Id="rId2" Type="http://schemas.openxmlformats.org/officeDocument/2006/relationships/notesSlide" Target="../notesSlides/notesSlide176.xml"/><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3" Type="http://schemas.openxmlformats.org/officeDocument/2006/relationships/comments" Target="../comments/comment12.xml"/><Relationship Id="rId2" Type="http://schemas.openxmlformats.org/officeDocument/2006/relationships/notesSlide" Target="../notesSlides/notesSlide177.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178.xml"/><Relationship Id="rId1" Type="http://schemas.openxmlformats.org/officeDocument/2006/relationships/slideLayout" Target="../slideLayouts/slideLayout2.xml"/><Relationship Id="rId4" Type="http://schemas.openxmlformats.org/officeDocument/2006/relationships/image" Target="../media/image180.png"/></Relationships>
</file>

<file path=ppt/slides/_rels/slide18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9.xml"/><Relationship Id="rId1" Type="http://schemas.openxmlformats.org/officeDocument/2006/relationships/slideLayout" Target="../slideLayouts/slideLayout2.xml"/><Relationship Id="rId4" Type="http://schemas.openxmlformats.org/officeDocument/2006/relationships/comments" Target="../comments/commen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80.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91.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181.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182.xml"/><Relationship Id="rId1" Type="http://schemas.openxmlformats.org/officeDocument/2006/relationships/slideLayout" Target="../slideLayouts/slideLayout2.xml"/><Relationship Id="rId4" Type="http://schemas.openxmlformats.org/officeDocument/2006/relationships/image" Target="../media/image110.png"/></Relationships>
</file>

<file path=ppt/slides/_rels/slide193.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183.xml"/><Relationship Id="rId1" Type="http://schemas.openxmlformats.org/officeDocument/2006/relationships/slideLayout" Target="../slideLayouts/slideLayout2.xml"/><Relationship Id="rId5" Type="http://schemas.openxmlformats.org/officeDocument/2006/relationships/image" Target="../media/image185.png"/><Relationship Id="rId4" Type="http://schemas.openxmlformats.org/officeDocument/2006/relationships/image" Target="../media/image184.png"/></Relationships>
</file>

<file path=ppt/slides/_rels/slide194.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184.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185.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18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3.jpeg"/></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5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5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6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6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6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7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6.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6.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8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8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8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2.jpeg"/><Relationship Id="rId7" Type="http://schemas.openxmlformats.org/officeDocument/2006/relationships/diagramLayout" Target="../diagrams/layout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openxmlformats.org/officeDocument/2006/relationships/image" Target="../media/image3.jpeg"/><Relationship Id="rId10" Type="http://schemas.microsoft.com/office/2007/relationships/diagramDrawing" Target="../diagrams/drawing2.xml"/><Relationship Id="rId4" Type="http://schemas.openxmlformats.org/officeDocument/2006/relationships/image" Target="../media/image2.png"/><Relationship Id="rId9" Type="http://schemas.openxmlformats.org/officeDocument/2006/relationships/diagramColors" Target="../diagrams/colors2.xml"/></Relationships>
</file>

<file path=ppt/slides/_rels/slide9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85.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9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11291-131B-D847-D0BD-55F623931FDC}"/>
              </a:ext>
            </a:extLst>
          </p:cNvPr>
          <p:cNvSpPr>
            <a:spLocks noGrp="1"/>
          </p:cNvSpPr>
          <p:nvPr>
            <p:ph type="title"/>
          </p:nvPr>
        </p:nvSpPr>
        <p:spPr>
          <a:xfrm>
            <a:off x="791749" y="2445279"/>
            <a:ext cx="10608501" cy="1196751"/>
          </a:xfrm>
        </p:spPr>
        <p:txBody>
          <a:bodyPr>
            <a:normAutofit fontScale="90000"/>
          </a:bodyPr>
          <a:lstStyle/>
          <a:p>
            <a:r>
              <a:rPr lang="en-ZA"/>
              <a:t>eCares Training for ECD Registration Drive</a:t>
            </a:r>
            <a:br>
              <a:rPr lang="en-ZA"/>
            </a:br>
            <a:r>
              <a:rPr lang="en-ZA"/>
              <a:t> Bronze Review &amp; Approval</a:t>
            </a:r>
            <a:br>
              <a:rPr lang="en-ZA"/>
            </a:br>
            <a:br>
              <a:rPr lang="en-ZA"/>
            </a:br>
            <a:br>
              <a:rPr lang="en-ZA"/>
            </a:br>
            <a:r>
              <a:rPr lang="en-ZA"/>
              <a:t>Provincial and District Education officials</a:t>
            </a:r>
          </a:p>
        </p:txBody>
      </p:sp>
      <p:pic>
        <p:nvPicPr>
          <p:cNvPr id="6" name="Picture 5">
            <a:extLst>
              <a:ext uri="{FF2B5EF4-FFF2-40B4-BE49-F238E27FC236}">
                <a16:creationId xmlns:a16="http://schemas.microsoft.com/office/drawing/2014/main" id="{3DF5E69F-81BC-446E-89E3-2EBD5B791E1E}"/>
              </a:ext>
            </a:extLst>
          </p:cNvPr>
          <p:cNvPicPr>
            <a:picLocks noChangeAspect="1"/>
          </p:cNvPicPr>
          <p:nvPr/>
        </p:nvPicPr>
        <p:blipFill>
          <a:blip r:embed="rId2"/>
          <a:stretch>
            <a:fillRect/>
          </a:stretch>
        </p:blipFill>
        <p:spPr>
          <a:xfrm>
            <a:off x="3985020" y="4381589"/>
            <a:ext cx="4221957" cy="1764000"/>
          </a:xfrm>
          <a:prstGeom prst="rect">
            <a:avLst/>
          </a:prstGeom>
        </p:spPr>
      </p:pic>
      <p:sp>
        <p:nvSpPr>
          <p:cNvPr id="3" name="TextBox 2">
            <a:extLst>
              <a:ext uri="{FF2B5EF4-FFF2-40B4-BE49-F238E27FC236}">
                <a16:creationId xmlns:a16="http://schemas.microsoft.com/office/drawing/2014/main" id="{174734CE-7080-66DB-527B-152DA67F4BD6}"/>
              </a:ext>
            </a:extLst>
          </p:cNvPr>
          <p:cNvSpPr txBox="1"/>
          <p:nvPr/>
        </p:nvSpPr>
        <p:spPr>
          <a:xfrm>
            <a:off x="141515" y="5524846"/>
            <a:ext cx="1611086" cy="261610"/>
          </a:xfrm>
          <a:prstGeom prst="rect">
            <a:avLst/>
          </a:prstGeom>
          <a:noFill/>
        </p:spPr>
        <p:txBody>
          <a:bodyPr wrap="square" rtlCol="0">
            <a:spAutoFit/>
          </a:bodyPr>
          <a:lstStyle/>
          <a:p>
            <a:r>
              <a:rPr kumimoji="0" lang="en-ZA" sz="1100" b="1" i="0" u="none" strike="noStrike" kern="0" cap="none" spc="0" normalizeH="0" baseline="0" noProof="0">
                <a:ln>
                  <a:noFill/>
                </a:ln>
                <a:solidFill>
                  <a:srgbClr val="C00000"/>
                </a:solidFill>
                <a:effectLst/>
                <a:uLnTx/>
                <a:uFillTx/>
                <a:latin typeface="Calibri"/>
                <a:cs typeface="Calibri"/>
                <a:sym typeface="Calibri"/>
              </a:rPr>
              <a:t>13 November 2024</a:t>
            </a:r>
            <a:endParaRPr lang="en-US" sz="1100"/>
          </a:p>
        </p:txBody>
      </p:sp>
    </p:spTree>
    <p:extLst>
      <p:ext uri="{BB962C8B-B14F-4D97-AF65-F5344CB8AC3E}">
        <p14:creationId xmlns:p14="http://schemas.microsoft.com/office/powerpoint/2010/main" val="2497589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105AFFDA-9222-4B1C-B3BA-BAAD44EB8668}"/>
              </a:ext>
            </a:extLst>
          </p:cNvPr>
          <p:cNvGraphicFramePr/>
          <p:nvPr>
            <p:extLst>
              <p:ext uri="{D42A27DB-BD31-4B8C-83A1-F6EECF244321}">
                <p14:modId xmlns:p14="http://schemas.microsoft.com/office/powerpoint/2010/main" val="3743953422"/>
              </p:ext>
            </p:extLst>
          </p:nvPr>
        </p:nvGraphicFramePr>
        <p:xfrm>
          <a:off x="-2107804" y="982275"/>
          <a:ext cx="11983835" cy="56582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 2">
            <a:extLst>
              <a:ext uri="{FF2B5EF4-FFF2-40B4-BE49-F238E27FC236}">
                <a16:creationId xmlns:a16="http://schemas.microsoft.com/office/drawing/2014/main" id="{8E68FFBD-9FB3-4CF9-813C-E836DCAEE379}"/>
              </a:ext>
            </a:extLst>
          </p:cNvPr>
          <p:cNvSpPr/>
          <p:nvPr/>
        </p:nvSpPr>
        <p:spPr>
          <a:xfrm>
            <a:off x="2867400" y="-3964"/>
            <a:ext cx="5886149" cy="819368"/>
          </a:xfrm>
          <a:prstGeom prst="rect">
            <a:avLst/>
          </a:prstGeom>
          <a:noFill/>
          <a:ln/>
        </p:spPr>
        <p:txBody>
          <a:bodyPr wrap="none" lIns="91440" tIns="45720" rIns="91440" bIns="45720" rtlCol="0" anchor="t"/>
          <a:lstStyle/>
          <a:p>
            <a:r>
              <a:rPr lang="en-US" sz="2800" kern="0" spc="-109">
                <a:solidFill>
                  <a:srgbClr val="2C3F42"/>
                </a:solidFill>
                <a:latin typeface="Calibri" panose="020F0502020204030204" pitchFamily="34" charset="0"/>
                <a:ea typeface="Bitter" pitchFamily="34" charset="-122"/>
                <a:cs typeface="Calibri" panose="020F0502020204030204" pitchFamily="34" charset="0"/>
              </a:rPr>
              <a:t>What is the NEW way for BRONZE</a:t>
            </a:r>
          </a:p>
          <a:p>
            <a:r>
              <a:rPr lang="en-US" sz="2800" kern="0" spc="-109">
                <a:solidFill>
                  <a:srgbClr val="2C3F42"/>
                </a:solidFill>
                <a:latin typeface="Calibri"/>
                <a:ea typeface="Bitter" pitchFamily="34" charset="-122"/>
                <a:cs typeface="Calibri"/>
              </a:rPr>
              <a:t> application </a:t>
            </a:r>
            <a:r>
              <a:rPr lang="en-US" sz="2800" spc="-109">
                <a:solidFill>
                  <a:srgbClr val="2C3F42"/>
                </a:solidFill>
                <a:latin typeface="Calibri"/>
                <a:ea typeface="Bitter" pitchFamily="34" charset="-122"/>
                <a:cs typeface="Calibri"/>
              </a:rPr>
              <a:t>S</a:t>
            </a:r>
            <a:r>
              <a:rPr lang="en-US" sz="2800" kern="0" spc="-109">
                <a:solidFill>
                  <a:srgbClr val="2C3F42"/>
                </a:solidFill>
                <a:latin typeface="Calibri"/>
                <a:ea typeface="Bitter" pitchFamily="34" charset="-122"/>
                <a:cs typeface="Calibri"/>
              </a:rPr>
              <a:t>ubmission, review and approval?</a:t>
            </a:r>
            <a:endParaRPr lang="en-US" sz="2800">
              <a:latin typeface="Calibri"/>
              <a:cs typeface="Calibri"/>
            </a:endParaRPr>
          </a:p>
        </p:txBody>
      </p:sp>
      <p:pic>
        <p:nvPicPr>
          <p:cNvPr id="16" name="Picture 15">
            <a:extLst>
              <a:ext uri="{FF2B5EF4-FFF2-40B4-BE49-F238E27FC236}">
                <a16:creationId xmlns:a16="http://schemas.microsoft.com/office/drawing/2014/main" id="{A162968B-B566-4EDF-9E0E-EBBAF724A271}"/>
              </a:ext>
            </a:extLst>
          </p:cNvPr>
          <p:cNvPicPr>
            <a:picLocks noChangeAspect="1"/>
          </p:cNvPicPr>
          <p:nvPr/>
        </p:nvPicPr>
        <p:blipFill>
          <a:blip r:embed="rId8"/>
          <a:stretch>
            <a:fillRect/>
          </a:stretch>
        </p:blipFill>
        <p:spPr>
          <a:xfrm>
            <a:off x="10438543" y="6189770"/>
            <a:ext cx="1599343" cy="668230"/>
          </a:xfrm>
          <a:prstGeom prst="rect">
            <a:avLst/>
          </a:prstGeom>
        </p:spPr>
      </p:pic>
      <p:pic>
        <p:nvPicPr>
          <p:cNvPr id="25" name="Picture 24" descr="A person looking at a cellphone&#10;&#10;Description automatically generated">
            <a:extLst>
              <a:ext uri="{FF2B5EF4-FFF2-40B4-BE49-F238E27FC236}">
                <a16:creationId xmlns:a16="http://schemas.microsoft.com/office/drawing/2014/main" id="{16136A6D-7B27-3A75-CA6C-6B38D6D617C1}"/>
              </a:ext>
            </a:extLst>
          </p:cNvPr>
          <p:cNvPicPr>
            <a:picLocks noChangeAspect="1"/>
          </p:cNvPicPr>
          <p:nvPr/>
        </p:nvPicPr>
        <p:blipFill>
          <a:blip r:embed="rId9"/>
          <a:stretch>
            <a:fillRect/>
          </a:stretch>
        </p:blipFill>
        <p:spPr>
          <a:xfrm>
            <a:off x="9189731" y="404666"/>
            <a:ext cx="2276593" cy="2343318"/>
          </a:xfrm>
          <a:prstGeom prst="rect">
            <a:avLst/>
          </a:prstGeom>
        </p:spPr>
      </p:pic>
      <p:pic>
        <p:nvPicPr>
          <p:cNvPr id="38" name="Picture 37" descr="A group of women sitting at desks with computer and papers&#10;&#10;Description automatically generated">
            <a:extLst>
              <a:ext uri="{FF2B5EF4-FFF2-40B4-BE49-F238E27FC236}">
                <a16:creationId xmlns:a16="http://schemas.microsoft.com/office/drawing/2014/main" id="{ADDC7DFA-E8B1-C8C4-E35E-63D4AE6A8776}"/>
              </a:ext>
            </a:extLst>
          </p:cNvPr>
          <p:cNvPicPr>
            <a:picLocks noChangeAspect="1"/>
          </p:cNvPicPr>
          <p:nvPr/>
        </p:nvPicPr>
        <p:blipFill>
          <a:blip r:embed="rId10"/>
          <a:stretch>
            <a:fillRect/>
          </a:stretch>
        </p:blipFill>
        <p:spPr>
          <a:xfrm>
            <a:off x="8307887" y="3260942"/>
            <a:ext cx="2935266" cy="2924829"/>
          </a:xfrm>
          <a:prstGeom prst="rect">
            <a:avLst/>
          </a:prstGeom>
        </p:spPr>
      </p:pic>
      <p:pic>
        <p:nvPicPr>
          <p:cNvPr id="39" name="Picture 38" descr="A logo with black text">
            <a:extLst>
              <a:ext uri="{FF2B5EF4-FFF2-40B4-BE49-F238E27FC236}">
                <a16:creationId xmlns:a16="http://schemas.microsoft.com/office/drawing/2014/main" id="{29E1EE5D-AFE1-81D2-D971-4649BD4D3A32}"/>
              </a:ext>
            </a:extLst>
          </p:cNvPr>
          <p:cNvPicPr>
            <a:picLocks noChangeAspect="1"/>
          </p:cNvPicPr>
          <p:nvPr/>
        </p:nvPicPr>
        <p:blipFill>
          <a:blip r:embed="rId11"/>
          <a:srcRect l="33253" t="39939" r="33733" b="36336"/>
          <a:stretch/>
        </p:blipFill>
        <p:spPr>
          <a:xfrm rot="21190940">
            <a:off x="9476387" y="1156121"/>
            <a:ext cx="694484" cy="314956"/>
          </a:xfrm>
          <a:prstGeom prst="rect">
            <a:avLst/>
          </a:prstGeom>
        </p:spPr>
      </p:pic>
      <p:pic>
        <p:nvPicPr>
          <p:cNvPr id="40" name="Picture 39" descr="A logo with black text">
            <a:extLst>
              <a:ext uri="{FF2B5EF4-FFF2-40B4-BE49-F238E27FC236}">
                <a16:creationId xmlns:a16="http://schemas.microsoft.com/office/drawing/2014/main" id="{4EF9644B-B97B-EC2B-53AB-FCBD95382A0F}"/>
              </a:ext>
            </a:extLst>
          </p:cNvPr>
          <p:cNvPicPr>
            <a:picLocks noChangeAspect="1"/>
          </p:cNvPicPr>
          <p:nvPr/>
        </p:nvPicPr>
        <p:blipFill>
          <a:blip r:embed="rId11"/>
          <a:srcRect l="33253" t="39939" r="33733" b="36336"/>
          <a:stretch/>
        </p:blipFill>
        <p:spPr>
          <a:xfrm rot="833792">
            <a:off x="10336863" y="5054505"/>
            <a:ext cx="547540" cy="248315"/>
          </a:xfrm>
          <a:prstGeom prst="rect">
            <a:avLst/>
          </a:prstGeom>
        </p:spPr>
      </p:pic>
    </p:spTree>
    <p:extLst>
      <p:ext uri="{BB962C8B-B14F-4D97-AF65-F5344CB8AC3E}">
        <p14:creationId xmlns:p14="http://schemas.microsoft.com/office/powerpoint/2010/main" val="68747919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7" name="Google Shape;1007;g2d128171aec_3_24"/>
          <p:cNvSpPr txBox="1">
            <a:spLocks noGrp="1"/>
          </p:cNvSpPr>
          <p:nvPr>
            <p:ph type="title"/>
          </p:nvPr>
        </p:nvSpPr>
        <p:spPr>
          <a:xfrm>
            <a:off x="2876764" y="0"/>
            <a:ext cx="7274103" cy="1196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Approver Step 8/13 - Health and Safety </a:t>
            </a:r>
            <a:br>
              <a:rPr lang="en-ZA" sz="3200">
                <a:solidFill>
                  <a:srgbClr val="C98241"/>
                </a:solidFill>
                <a:latin typeface="Avenir"/>
                <a:ea typeface="Avenir"/>
                <a:cs typeface="Avenir"/>
                <a:sym typeface="Avenir"/>
              </a:rPr>
            </a:br>
            <a:r>
              <a:rPr lang="en-ZA" sz="3200">
                <a:solidFill>
                  <a:srgbClr val="C98241"/>
                </a:solidFill>
                <a:latin typeface="Avenir"/>
                <a:ea typeface="Avenir"/>
                <a:cs typeface="Avenir"/>
                <a:sym typeface="Avenir"/>
              </a:rPr>
              <a:t>Self-Assessment </a:t>
            </a:r>
            <a:endParaRPr sz="3200">
              <a:solidFill>
                <a:srgbClr val="C98241"/>
              </a:solidFill>
              <a:latin typeface="Avenir"/>
              <a:ea typeface="Avenir"/>
              <a:cs typeface="Avenir"/>
              <a:sym typeface="Avenir"/>
            </a:endParaRPr>
          </a:p>
        </p:txBody>
      </p:sp>
      <p:sp>
        <p:nvSpPr>
          <p:cNvPr id="1006" name="Google Shape;1006;g2d128171aec_3_24"/>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100</a:t>
            </a:fld>
            <a:endParaRPr/>
          </a:p>
        </p:txBody>
      </p:sp>
      <p:sp>
        <p:nvSpPr>
          <p:cNvPr id="1008" name="Google Shape;1008;g2d128171aec_3_24"/>
          <p:cNvSpPr/>
          <p:nvPr/>
        </p:nvSpPr>
        <p:spPr>
          <a:xfrm>
            <a:off x="8414950" y="1077875"/>
            <a:ext cx="3694500" cy="3049200"/>
          </a:xfrm>
          <a:prstGeom prst="wedgeRoundRectCallout">
            <a:avLst>
              <a:gd name="adj1" fmla="val -49300"/>
              <a:gd name="adj2" fmla="val 24341"/>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ZA">
                <a:solidFill>
                  <a:schemeClr val="dk1"/>
                </a:solidFill>
                <a:latin typeface="Avenir"/>
                <a:ea typeface="Avenir"/>
                <a:cs typeface="Avenir"/>
                <a:sym typeface="Avenir"/>
              </a:rPr>
              <a:t>P</a:t>
            </a:r>
            <a:r>
              <a:rPr lang="en-ZA" b="0" i="0" u="none" strike="noStrike" cap="none">
                <a:solidFill>
                  <a:schemeClr val="dk1"/>
                </a:solidFill>
                <a:latin typeface="Avenir"/>
                <a:ea typeface="Avenir"/>
                <a:cs typeface="Avenir"/>
                <a:sym typeface="Avenir"/>
              </a:rPr>
              <a:t>roceed to the Health and safety assessment for ECD Registration. </a:t>
            </a:r>
            <a:endParaRPr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b="0" i="0" u="none" strike="noStrike" cap="none">
                <a:solidFill>
                  <a:schemeClr val="dk1"/>
                </a:solidFill>
                <a:latin typeface="Avenir"/>
                <a:ea typeface="Avenir"/>
                <a:cs typeface="Avenir"/>
                <a:sym typeface="Avenir"/>
              </a:rPr>
              <a:t>No applicant information is captured in Step </a:t>
            </a:r>
            <a:r>
              <a:rPr lang="en-ZA">
                <a:solidFill>
                  <a:schemeClr val="dk1"/>
                </a:solidFill>
                <a:latin typeface="Avenir"/>
                <a:ea typeface="Avenir"/>
                <a:cs typeface="Avenir"/>
                <a:sym typeface="Avenir"/>
              </a:rPr>
              <a:t>8</a:t>
            </a:r>
            <a:r>
              <a:rPr lang="en-ZA" b="0" i="0" u="none" strike="noStrike" cap="none">
                <a:solidFill>
                  <a:schemeClr val="dk1"/>
                </a:solidFill>
                <a:latin typeface="Avenir"/>
                <a:ea typeface="Avenir"/>
                <a:cs typeface="Avenir"/>
                <a:sym typeface="Avenir"/>
              </a:rPr>
              <a:t> to 1</a:t>
            </a:r>
            <a:r>
              <a:rPr lang="en-ZA">
                <a:solidFill>
                  <a:schemeClr val="dk1"/>
                </a:solidFill>
                <a:latin typeface="Avenir"/>
                <a:ea typeface="Avenir"/>
                <a:cs typeface="Avenir"/>
                <a:sym typeface="Avenir"/>
              </a:rPr>
              <a:t>1</a:t>
            </a:r>
            <a:r>
              <a:rPr lang="en-ZA" b="0" i="0" u="none" strike="noStrike" cap="none">
                <a:solidFill>
                  <a:schemeClr val="dk1"/>
                </a:solidFill>
                <a:latin typeface="Avenir"/>
                <a:ea typeface="Avenir"/>
                <a:cs typeface="Avenir"/>
                <a:sym typeface="Avenir"/>
              </a:rPr>
              <a:t>. </a:t>
            </a:r>
            <a:endParaRPr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a:solidFill>
                <a:schemeClr val="dk1"/>
              </a:solidFill>
              <a:latin typeface="Avenir"/>
              <a:ea typeface="Avenir"/>
              <a:cs typeface="Avenir"/>
              <a:sym typeface="Avenir"/>
            </a:endParaRPr>
          </a:p>
          <a:p>
            <a:pPr marL="0" lvl="0" indent="0" algn="l" rtl="0">
              <a:spcBef>
                <a:spcPts val="0"/>
              </a:spcBef>
              <a:spcAft>
                <a:spcPts val="0"/>
              </a:spcAft>
              <a:buNone/>
            </a:pPr>
            <a:r>
              <a:rPr lang="en-US" b="1">
                <a:solidFill>
                  <a:schemeClr val="dk1"/>
                </a:solidFill>
                <a:latin typeface="Avenir"/>
                <a:ea typeface="Avenir"/>
                <a:cs typeface="Avenir"/>
                <a:sym typeface="Avenir"/>
              </a:rPr>
              <a:t>The applicant is simply confirming that they understand that they have to meet norms and standards and that they will be checked when a site visit happens</a:t>
            </a:r>
            <a:endParaRPr b="1">
              <a:solidFill>
                <a:schemeClr val="dk1"/>
              </a:solidFill>
              <a:latin typeface="Avenir"/>
              <a:ea typeface="Avenir"/>
              <a:cs typeface="Avenir"/>
              <a:sym typeface="Avenir"/>
            </a:endParaRPr>
          </a:p>
        </p:txBody>
      </p:sp>
      <p:pic>
        <p:nvPicPr>
          <p:cNvPr id="1009" name="Google Shape;1009;g2d128171aec_3_24"/>
          <p:cNvPicPr preferRelativeResize="0"/>
          <p:nvPr/>
        </p:nvPicPr>
        <p:blipFill rotWithShape="1">
          <a:blip r:embed="rId3">
            <a:alphaModFix/>
          </a:blip>
          <a:srcRect r="1351" b="25216"/>
          <a:stretch/>
        </p:blipFill>
        <p:spPr>
          <a:xfrm>
            <a:off x="90600" y="1077863"/>
            <a:ext cx="8200776" cy="3630676"/>
          </a:xfrm>
          <a:prstGeom prst="rect">
            <a:avLst/>
          </a:prstGeom>
          <a:noFill/>
          <a:ln w="9525" cap="flat" cmpd="sng">
            <a:solidFill>
              <a:srgbClr val="9E9E9E"/>
            </a:solidFill>
            <a:prstDash val="solid"/>
            <a:round/>
            <a:headEnd type="none" w="sm" len="sm"/>
            <a:tailEnd type="none" w="sm" len="sm"/>
          </a:ln>
        </p:spPr>
      </p:pic>
      <p:pic>
        <p:nvPicPr>
          <p:cNvPr id="1010" name="Google Shape;1010;g2d128171aec_3_24"/>
          <p:cNvPicPr preferRelativeResize="0"/>
          <p:nvPr/>
        </p:nvPicPr>
        <p:blipFill>
          <a:blip r:embed="rId4">
            <a:alphaModFix/>
          </a:blip>
          <a:stretch>
            <a:fillRect/>
          </a:stretch>
        </p:blipFill>
        <p:spPr>
          <a:xfrm>
            <a:off x="4448400" y="4201965"/>
            <a:ext cx="6061327" cy="2275961"/>
          </a:xfrm>
          <a:prstGeom prst="rect">
            <a:avLst/>
          </a:prstGeom>
          <a:noFill/>
          <a:ln w="9525" cap="flat" cmpd="sng">
            <a:solidFill>
              <a:srgbClr val="9E9E9E"/>
            </a:solidFill>
            <a:prstDash val="solid"/>
            <a:round/>
            <a:headEnd type="none" w="sm" len="sm"/>
            <a:tailEnd type="none" w="sm" len="sm"/>
          </a:ln>
        </p:spPr>
      </p:pic>
      <p:sp>
        <p:nvSpPr>
          <p:cNvPr id="1011" name="Google Shape;1011;g2d128171aec_3_24"/>
          <p:cNvSpPr/>
          <p:nvPr/>
        </p:nvSpPr>
        <p:spPr>
          <a:xfrm rot="1747619">
            <a:off x="3867248" y="4870279"/>
            <a:ext cx="438215" cy="20534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4" name="Google Shape;1014;g2d128171aec_3_24"/>
          <p:cNvSpPr/>
          <p:nvPr/>
        </p:nvSpPr>
        <p:spPr>
          <a:xfrm>
            <a:off x="4997546" y="6301630"/>
            <a:ext cx="259500" cy="2175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9509424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021"/>
        <p:cNvGrpSpPr/>
        <p:nvPr/>
      </p:nvGrpSpPr>
      <p:grpSpPr>
        <a:xfrm>
          <a:off x="0" y="0"/>
          <a:ext cx="0" cy="0"/>
          <a:chOff x="0" y="0"/>
          <a:chExt cx="0" cy="0"/>
        </a:xfrm>
      </p:grpSpPr>
      <p:sp>
        <p:nvSpPr>
          <p:cNvPr id="1023" name="Google Shape;1023;g2e287cab74e_0_11"/>
          <p:cNvSpPr txBox="1">
            <a:spLocks noGrp="1"/>
          </p:cNvSpPr>
          <p:nvPr>
            <p:ph type="title"/>
          </p:nvPr>
        </p:nvSpPr>
        <p:spPr>
          <a:xfrm>
            <a:off x="2969231" y="-47623"/>
            <a:ext cx="7639270"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Approver Step 9-11/13 - Health &amp; Safety Self Assessment </a:t>
            </a:r>
            <a:endParaRPr sz="3200">
              <a:solidFill>
                <a:srgbClr val="C98241"/>
              </a:solidFill>
              <a:latin typeface="Avenir"/>
              <a:ea typeface="Avenir"/>
              <a:cs typeface="Avenir"/>
              <a:sym typeface="Avenir"/>
            </a:endParaRPr>
          </a:p>
        </p:txBody>
      </p:sp>
      <p:sp>
        <p:nvSpPr>
          <p:cNvPr id="1022" name="Google Shape;1022;g2e287cab74e_0_11"/>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101</a:t>
            </a:fld>
            <a:endParaRPr/>
          </a:p>
        </p:txBody>
      </p:sp>
      <p:pic>
        <p:nvPicPr>
          <p:cNvPr id="1025" name="Google Shape;1025;g2e287cab74e_0_11"/>
          <p:cNvPicPr preferRelativeResize="0"/>
          <p:nvPr/>
        </p:nvPicPr>
        <p:blipFill rotWithShape="1">
          <a:blip r:embed="rId3">
            <a:alphaModFix/>
          </a:blip>
          <a:srcRect l="-1967" t="-2326" b="-3426"/>
          <a:stretch/>
        </p:blipFill>
        <p:spPr>
          <a:xfrm>
            <a:off x="76375" y="1087400"/>
            <a:ext cx="7908326" cy="4967400"/>
          </a:xfrm>
          <a:prstGeom prst="rect">
            <a:avLst/>
          </a:prstGeom>
          <a:noFill/>
          <a:ln w="9525" cap="flat" cmpd="sng">
            <a:solidFill>
              <a:srgbClr val="9E9E9E"/>
            </a:solidFill>
            <a:prstDash val="solid"/>
            <a:round/>
            <a:headEnd type="none" w="sm" len="sm"/>
            <a:tailEnd type="none" w="sm" len="sm"/>
          </a:ln>
        </p:spPr>
      </p:pic>
      <p:pic>
        <p:nvPicPr>
          <p:cNvPr id="1026" name="Google Shape;1026;g2e287cab74e_0_11"/>
          <p:cNvPicPr preferRelativeResize="0"/>
          <p:nvPr/>
        </p:nvPicPr>
        <p:blipFill>
          <a:blip r:embed="rId4">
            <a:alphaModFix/>
          </a:blip>
          <a:stretch>
            <a:fillRect/>
          </a:stretch>
        </p:blipFill>
        <p:spPr>
          <a:xfrm>
            <a:off x="4191150" y="3546200"/>
            <a:ext cx="4740448" cy="2508599"/>
          </a:xfrm>
          <a:prstGeom prst="rect">
            <a:avLst/>
          </a:prstGeom>
          <a:noFill/>
          <a:ln w="9525" cap="flat" cmpd="sng">
            <a:solidFill>
              <a:srgbClr val="9E9E9E"/>
            </a:solidFill>
            <a:prstDash val="solid"/>
            <a:round/>
            <a:headEnd type="none" w="sm" len="sm"/>
            <a:tailEnd type="none" w="sm" len="sm"/>
          </a:ln>
        </p:spPr>
      </p:pic>
      <p:pic>
        <p:nvPicPr>
          <p:cNvPr id="1027" name="Google Shape;1027;g2e287cab74e_0_11"/>
          <p:cNvPicPr preferRelativeResize="0"/>
          <p:nvPr/>
        </p:nvPicPr>
        <p:blipFill rotWithShape="1">
          <a:blip r:embed="rId5">
            <a:alphaModFix/>
          </a:blip>
          <a:srcRect r="36728"/>
          <a:stretch/>
        </p:blipFill>
        <p:spPr>
          <a:xfrm>
            <a:off x="8081325" y="4582825"/>
            <a:ext cx="3853075" cy="1719100"/>
          </a:xfrm>
          <a:prstGeom prst="rect">
            <a:avLst/>
          </a:prstGeom>
          <a:noFill/>
          <a:ln w="9525" cap="flat" cmpd="sng">
            <a:solidFill>
              <a:srgbClr val="9E9E9E"/>
            </a:solidFill>
            <a:prstDash val="solid"/>
            <a:round/>
            <a:headEnd type="none" w="sm" len="sm"/>
            <a:tailEnd type="none" w="sm" len="sm"/>
          </a:ln>
        </p:spPr>
      </p:pic>
      <p:sp>
        <p:nvSpPr>
          <p:cNvPr id="1028" name="Google Shape;1028;g2e287cab74e_0_11"/>
          <p:cNvSpPr/>
          <p:nvPr/>
        </p:nvSpPr>
        <p:spPr>
          <a:xfrm>
            <a:off x="3657173" y="5661845"/>
            <a:ext cx="438300" cy="20520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29" name="Google Shape;1029;g2e287cab74e_0_11"/>
          <p:cNvSpPr/>
          <p:nvPr/>
        </p:nvSpPr>
        <p:spPr>
          <a:xfrm>
            <a:off x="7524248" y="5755720"/>
            <a:ext cx="438300" cy="20520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 name="Google Shape;1008;g2d128171aec_3_24">
            <a:extLst>
              <a:ext uri="{FF2B5EF4-FFF2-40B4-BE49-F238E27FC236}">
                <a16:creationId xmlns:a16="http://schemas.microsoft.com/office/drawing/2014/main" id="{809AEDE2-4DCF-4267-A9B4-15303AC617E8}"/>
              </a:ext>
            </a:extLst>
          </p:cNvPr>
          <p:cNvSpPr/>
          <p:nvPr/>
        </p:nvSpPr>
        <p:spPr>
          <a:xfrm>
            <a:off x="8414950" y="1077875"/>
            <a:ext cx="3694500" cy="3049200"/>
          </a:xfrm>
          <a:prstGeom prst="wedgeRoundRectCallout">
            <a:avLst>
              <a:gd name="adj1" fmla="val -49300"/>
              <a:gd name="adj2" fmla="val 24341"/>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ZA">
                <a:solidFill>
                  <a:schemeClr val="dk1"/>
                </a:solidFill>
                <a:latin typeface="Avenir"/>
                <a:ea typeface="Avenir"/>
                <a:cs typeface="Avenir"/>
                <a:sym typeface="Avenir"/>
              </a:rPr>
              <a:t>Continue</a:t>
            </a:r>
            <a:r>
              <a:rPr lang="en-ZA" b="0" i="0" u="none" strike="noStrike" cap="none">
                <a:solidFill>
                  <a:schemeClr val="dk1"/>
                </a:solidFill>
                <a:latin typeface="Avenir"/>
                <a:ea typeface="Avenir"/>
                <a:cs typeface="Avenir"/>
                <a:sym typeface="Avenir"/>
              </a:rPr>
              <a:t> to the Health and safety assessment for ECD Registration. </a:t>
            </a:r>
            <a:endParaRPr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b="0" i="0" u="none" strike="noStrike" cap="none">
                <a:solidFill>
                  <a:schemeClr val="dk1"/>
                </a:solidFill>
                <a:latin typeface="Avenir"/>
                <a:ea typeface="Avenir"/>
                <a:cs typeface="Avenir"/>
                <a:sym typeface="Avenir"/>
              </a:rPr>
              <a:t>No applicant information is captured in Step </a:t>
            </a:r>
            <a:r>
              <a:rPr lang="en-ZA">
                <a:solidFill>
                  <a:schemeClr val="dk1"/>
                </a:solidFill>
                <a:latin typeface="Avenir"/>
                <a:ea typeface="Avenir"/>
                <a:cs typeface="Avenir"/>
                <a:sym typeface="Avenir"/>
              </a:rPr>
              <a:t>8</a:t>
            </a:r>
            <a:r>
              <a:rPr lang="en-ZA" b="0" i="0" u="none" strike="noStrike" cap="none">
                <a:solidFill>
                  <a:schemeClr val="dk1"/>
                </a:solidFill>
                <a:latin typeface="Avenir"/>
                <a:ea typeface="Avenir"/>
                <a:cs typeface="Avenir"/>
                <a:sym typeface="Avenir"/>
              </a:rPr>
              <a:t> to 1</a:t>
            </a:r>
            <a:r>
              <a:rPr lang="en-ZA">
                <a:solidFill>
                  <a:schemeClr val="dk1"/>
                </a:solidFill>
                <a:latin typeface="Avenir"/>
                <a:ea typeface="Avenir"/>
                <a:cs typeface="Avenir"/>
                <a:sym typeface="Avenir"/>
              </a:rPr>
              <a:t>1</a:t>
            </a:r>
            <a:r>
              <a:rPr lang="en-ZA" b="0" i="0" u="none" strike="noStrike" cap="none">
                <a:solidFill>
                  <a:schemeClr val="dk1"/>
                </a:solidFill>
                <a:latin typeface="Avenir"/>
                <a:ea typeface="Avenir"/>
                <a:cs typeface="Avenir"/>
                <a:sym typeface="Avenir"/>
              </a:rPr>
              <a:t>. </a:t>
            </a:r>
            <a:endParaRPr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a:solidFill>
                <a:schemeClr val="dk1"/>
              </a:solidFill>
              <a:latin typeface="Avenir"/>
              <a:ea typeface="Avenir"/>
              <a:cs typeface="Avenir"/>
              <a:sym typeface="Avenir"/>
            </a:endParaRPr>
          </a:p>
          <a:p>
            <a:pPr marL="0" lvl="0" indent="0" algn="l" rtl="0">
              <a:spcBef>
                <a:spcPts val="0"/>
              </a:spcBef>
              <a:spcAft>
                <a:spcPts val="0"/>
              </a:spcAft>
              <a:buNone/>
            </a:pPr>
            <a:r>
              <a:rPr lang="en-US" b="1">
                <a:solidFill>
                  <a:schemeClr val="dk1"/>
                </a:solidFill>
                <a:latin typeface="Avenir"/>
                <a:ea typeface="Avenir"/>
                <a:cs typeface="Avenir"/>
                <a:sym typeface="Avenir"/>
              </a:rPr>
              <a:t>The applicant is simply confirming that they understand that they have to meet norms and standards and that they will be checked when a site visit happens.</a:t>
            </a:r>
          </a:p>
          <a:p>
            <a:pPr marL="0" lvl="0" indent="0" algn="l" rtl="0">
              <a:spcBef>
                <a:spcPts val="0"/>
              </a:spcBef>
              <a:spcAft>
                <a:spcPts val="0"/>
              </a:spcAft>
              <a:buNone/>
            </a:pPr>
            <a:endParaRPr lang="en-US">
              <a:solidFill>
                <a:schemeClr val="dk1"/>
              </a:solidFill>
              <a:latin typeface="Avenir"/>
              <a:ea typeface="Avenir"/>
              <a:cs typeface="Avenir"/>
              <a:sym typeface="Avenir"/>
            </a:endParaRPr>
          </a:p>
          <a:p>
            <a:pPr marL="0" lvl="0" indent="0" algn="l" rtl="0">
              <a:spcBef>
                <a:spcPts val="0"/>
              </a:spcBef>
              <a:spcAft>
                <a:spcPts val="0"/>
              </a:spcAft>
              <a:buNone/>
            </a:pPr>
            <a:r>
              <a:rPr lang="en-US" b="1">
                <a:solidFill>
                  <a:schemeClr val="dk1"/>
                </a:solidFill>
                <a:latin typeface="Avenir"/>
                <a:ea typeface="Avenir"/>
                <a:cs typeface="Avenir"/>
                <a:sym typeface="Avenir"/>
              </a:rPr>
              <a:t>Step 11 questions are used to inform what should be delivered in H&amp;S packs.</a:t>
            </a:r>
            <a:endParaRPr b="1">
              <a:solidFill>
                <a:schemeClr val="dk1"/>
              </a:solidFill>
              <a:latin typeface="Avenir"/>
              <a:ea typeface="Avenir"/>
              <a:cs typeface="Avenir"/>
              <a:sym typeface="Avenir"/>
            </a:endParaRPr>
          </a:p>
        </p:txBody>
      </p:sp>
    </p:spTree>
    <p:extLst>
      <p:ext uri="{BB962C8B-B14F-4D97-AF65-F5344CB8AC3E}">
        <p14:creationId xmlns:p14="http://schemas.microsoft.com/office/powerpoint/2010/main" val="343549243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sp>
        <p:nvSpPr>
          <p:cNvPr id="1687" name="Google Shape;1687;g2e898af6957_0_418"/>
          <p:cNvSpPr txBox="1">
            <a:spLocks noGrp="1"/>
          </p:cNvSpPr>
          <p:nvPr>
            <p:ph type="title"/>
          </p:nvPr>
        </p:nvSpPr>
        <p:spPr>
          <a:xfrm>
            <a:off x="2961475" y="136523"/>
            <a:ext cx="7712017" cy="8709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Approver</a:t>
            </a:r>
            <a:r>
              <a:rPr lang="en-ZA" sz="3400">
                <a:solidFill>
                  <a:srgbClr val="C98241"/>
                </a:solidFill>
                <a:latin typeface="Avenir"/>
                <a:ea typeface="Avenir"/>
                <a:cs typeface="Avenir"/>
                <a:sym typeface="Avenir"/>
              </a:rPr>
              <a:t> Step 12 / 13 - Review Staff Documents</a:t>
            </a:r>
            <a:endParaRPr sz="2600">
              <a:solidFill>
                <a:srgbClr val="C98241"/>
              </a:solidFill>
              <a:latin typeface="Avenir"/>
              <a:ea typeface="Avenir"/>
              <a:cs typeface="Avenir"/>
              <a:sym typeface="Avenir"/>
            </a:endParaRPr>
          </a:p>
        </p:txBody>
      </p:sp>
      <p:sp>
        <p:nvSpPr>
          <p:cNvPr id="1686" name="Google Shape;1686;g2e898af6957_0_418"/>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102</a:t>
            </a:fld>
            <a:endParaRPr/>
          </a:p>
        </p:txBody>
      </p:sp>
      <p:sp>
        <p:nvSpPr>
          <p:cNvPr id="1688" name="Google Shape;1688;g2e898af6957_0_418"/>
          <p:cNvSpPr/>
          <p:nvPr/>
        </p:nvSpPr>
        <p:spPr>
          <a:xfrm>
            <a:off x="9472302" y="1804595"/>
            <a:ext cx="2544000" cy="1331700"/>
          </a:xfrm>
          <a:prstGeom prst="wedgeRoundRectCallout">
            <a:avLst>
              <a:gd name="adj1" fmla="val -56315"/>
              <a:gd name="adj2" fmla="val 17283"/>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ZA" sz="1500">
                <a:solidFill>
                  <a:schemeClr val="dk1"/>
                </a:solidFill>
                <a:latin typeface="Avenir"/>
                <a:ea typeface="Avenir"/>
                <a:cs typeface="Avenir"/>
                <a:sym typeface="Avenir"/>
              </a:rPr>
              <a:t>S</a:t>
            </a:r>
            <a:r>
              <a:rPr lang="en-ZA" sz="1500" b="0" i="0" u="none" strike="noStrike" cap="none">
                <a:solidFill>
                  <a:schemeClr val="dk1"/>
                </a:solidFill>
                <a:latin typeface="Avenir"/>
                <a:ea typeface="Avenir"/>
                <a:cs typeface="Avenir"/>
                <a:sym typeface="Avenir"/>
              </a:rPr>
              <a:t>elect “V</a:t>
            </a:r>
            <a:r>
              <a:rPr lang="en-ZA" sz="1500">
                <a:solidFill>
                  <a:schemeClr val="dk1"/>
                </a:solidFill>
                <a:latin typeface="Avenir"/>
                <a:ea typeface="Avenir"/>
                <a:cs typeface="Avenir"/>
                <a:sym typeface="Avenir"/>
              </a:rPr>
              <a:t>IEW</a:t>
            </a:r>
            <a:r>
              <a:rPr lang="en-ZA" sz="1500" b="0" i="0" u="none" strike="noStrike" cap="none">
                <a:solidFill>
                  <a:schemeClr val="dk1"/>
                </a:solidFill>
                <a:latin typeface="Avenir"/>
                <a:ea typeface="Avenir"/>
                <a:cs typeface="Avenir"/>
                <a:sym typeface="Avenir"/>
              </a:rPr>
              <a:t>” </a:t>
            </a:r>
            <a:r>
              <a:rPr lang="en-ZA" sz="1500">
                <a:solidFill>
                  <a:schemeClr val="dk1"/>
                </a:solidFill>
                <a:latin typeface="Avenir"/>
                <a:ea typeface="Avenir"/>
                <a:cs typeface="Avenir"/>
                <a:sym typeface="Avenir"/>
              </a:rPr>
              <a:t>on Staff Member to select a staff member whose documents you would like to review.</a:t>
            </a:r>
            <a:endParaRPr sz="1500" b="0" i="0" u="none" strike="noStrike" cap="none">
              <a:solidFill>
                <a:schemeClr val="dk1"/>
              </a:solidFill>
              <a:latin typeface="Avenir"/>
              <a:ea typeface="Avenir"/>
              <a:cs typeface="Avenir"/>
              <a:sym typeface="Avenir"/>
            </a:endParaRPr>
          </a:p>
        </p:txBody>
      </p:sp>
      <p:pic>
        <p:nvPicPr>
          <p:cNvPr id="1689" name="Google Shape;1689;g2e898af6957_0_418"/>
          <p:cNvPicPr preferRelativeResize="0"/>
          <p:nvPr/>
        </p:nvPicPr>
        <p:blipFill>
          <a:blip r:embed="rId3">
            <a:alphaModFix/>
          </a:blip>
          <a:stretch>
            <a:fillRect/>
          </a:stretch>
        </p:blipFill>
        <p:spPr>
          <a:xfrm>
            <a:off x="127675" y="1149150"/>
            <a:ext cx="9140372" cy="3472274"/>
          </a:xfrm>
          <a:prstGeom prst="rect">
            <a:avLst/>
          </a:prstGeom>
          <a:noFill/>
          <a:ln w="9525" cap="flat" cmpd="sng">
            <a:solidFill>
              <a:srgbClr val="9E9E9E"/>
            </a:solidFill>
            <a:prstDash val="solid"/>
            <a:round/>
            <a:headEnd type="none" w="sm" len="sm"/>
            <a:tailEnd type="none" w="sm" len="sm"/>
          </a:ln>
        </p:spPr>
      </p:pic>
      <p:sp>
        <p:nvSpPr>
          <p:cNvPr id="1690" name="Google Shape;1690;g2e898af6957_0_418"/>
          <p:cNvSpPr/>
          <p:nvPr/>
        </p:nvSpPr>
        <p:spPr>
          <a:xfrm>
            <a:off x="271425" y="2944350"/>
            <a:ext cx="542700" cy="6762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1691" name="Google Shape;1691;g2e898af6957_0_418"/>
          <p:cNvPicPr preferRelativeResize="0"/>
          <p:nvPr/>
        </p:nvPicPr>
        <p:blipFill>
          <a:blip r:embed="rId4">
            <a:alphaModFix/>
          </a:blip>
          <a:stretch>
            <a:fillRect/>
          </a:stretch>
        </p:blipFill>
        <p:spPr>
          <a:xfrm>
            <a:off x="5132175" y="1289225"/>
            <a:ext cx="4049348" cy="365100"/>
          </a:xfrm>
          <a:prstGeom prst="rect">
            <a:avLst/>
          </a:prstGeom>
          <a:noFill/>
          <a:ln>
            <a:noFill/>
          </a:ln>
        </p:spPr>
      </p:pic>
      <p:pic>
        <p:nvPicPr>
          <p:cNvPr id="1692" name="Google Shape;1692;g2e898af6957_0_418"/>
          <p:cNvPicPr preferRelativeResize="0"/>
          <p:nvPr/>
        </p:nvPicPr>
        <p:blipFill>
          <a:blip r:embed="rId5">
            <a:alphaModFix/>
          </a:blip>
          <a:stretch>
            <a:fillRect/>
          </a:stretch>
        </p:blipFill>
        <p:spPr>
          <a:xfrm>
            <a:off x="197775" y="4074032"/>
            <a:ext cx="4049350" cy="476868"/>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697"/>
        <p:cNvGrpSpPr/>
        <p:nvPr/>
      </p:nvGrpSpPr>
      <p:grpSpPr>
        <a:xfrm>
          <a:off x="0" y="0"/>
          <a:ext cx="0" cy="0"/>
          <a:chOff x="0" y="0"/>
          <a:chExt cx="0" cy="0"/>
        </a:xfrm>
      </p:grpSpPr>
      <p:sp>
        <p:nvSpPr>
          <p:cNvPr id="1699" name="Google Shape;1699;g2e4f3d5d7ff_0_95"/>
          <p:cNvSpPr txBox="1">
            <a:spLocks noGrp="1"/>
          </p:cNvSpPr>
          <p:nvPr>
            <p:ph type="title"/>
          </p:nvPr>
        </p:nvSpPr>
        <p:spPr>
          <a:xfrm>
            <a:off x="2996872" y="0"/>
            <a:ext cx="7611728" cy="8709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Approver </a:t>
            </a:r>
            <a:r>
              <a:rPr lang="en-ZA" sz="3400">
                <a:solidFill>
                  <a:srgbClr val="C98241"/>
                </a:solidFill>
                <a:latin typeface="Avenir"/>
                <a:ea typeface="Avenir"/>
                <a:cs typeface="Avenir"/>
                <a:sym typeface="Avenir"/>
              </a:rPr>
              <a:t>Step 12 / 13 - Review Staff Documents</a:t>
            </a:r>
            <a:endParaRPr sz="2600">
              <a:solidFill>
                <a:srgbClr val="C98241"/>
              </a:solidFill>
              <a:latin typeface="Avenir"/>
              <a:ea typeface="Avenir"/>
              <a:cs typeface="Avenir"/>
              <a:sym typeface="Avenir"/>
            </a:endParaRPr>
          </a:p>
        </p:txBody>
      </p:sp>
      <p:sp>
        <p:nvSpPr>
          <p:cNvPr id="1698" name="Google Shape;1698;g2e4f3d5d7ff_0_9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103</a:t>
            </a:fld>
            <a:endParaRPr/>
          </a:p>
        </p:txBody>
      </p:sp>
      <p:sp>
        <p:nvSpPr>
          <p:cNvPr id="1700" name="Google Shape;1700;g2e4f3d5d7ff_0_95"/>
          <p:cNvSpPr/>
          <p:nvPr/>
        </p:nvSpPr>
        <p:spPr>
          <a:xfrm>
            <a:off x="8488525" y="1263600"/>
            <a:ext cx="3703500" cy="3086100"/>
          </a:xfrm>
          <a:prstGeom prst="wedgeRoundRectCallout">
            <a:avLst>
              <a:gd name="adj1" fmla="val -50473"/>
              <a:gd name="adj2" fmla="val 23441"/>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In this step, as a Reg Application Approver, you are able to view documents uploaded by Applicants, Administrators, and Reviewers.</a:t>
            </a: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To review the document, click on “VIEW” next to a  particular document for the staff member to view the documents uploaded and the clearance certificate.</a:t>
            </a:r>
            <a:endParaRPr sz="1500">
              <a:solidFill>
                <a:schemeClr val="dk1"/>
              </a:solidFill>
              <a:latin typeface="Avenir"/>
              <a:ea typeface="Avenir"/>
              <a:cs typeface="Avenir"/>
              <a:sym typeface="Avenir"/>
            </a:endParaRPr>
          </a:p>
        </p:txBody>
      </p:sp>
      <p:pic>
        <p:nvPicPr>
          <p:cNvPr id="1701" name="Google Shape;1701;g2e4f3d5d7ff_0_95"/>
          <p:cNvPicPr preferRelativeResize="0"/>
          <p:nvPr/>
        </p:nvPicPr>
        <p:blipFill>
          <a:blip r:embed="rId3">
            <a:alphaModFix/>
          </a:blip>
          <a:stretch>
            <a:fillRect/>
          </a:stretch>
        </p:blipFill>
        <p:spPr>
          <a:xfrm>
            <a:off x="60625" y="926725"/>
            <a:ext cx="8292552" cy="3930026"/>
          </a:xfrm>
          <a:prstGeom prst="rect">
            <a:avLst/>
          </a:prstGeom>
          <a:noFill/>
          <a:ln w="9525" cap="flat" cmpd="sng">
            <a:solidFill>
              <a:srgbClr val="9E9E9E"/>
            </a:solidFill>
            <a:prstDash val="solid"/>
            <a:round/>
            <a:headEnd type="none" w="sm" len="sm"/>
            <a:tailEnd type="none" w="sm" len="sm"/>
          </a:ln>
        </p:spPr>
      </p:pic>
      <p:sp>
        <p:nvSpPr>
          <p:cNvPr id="1702" name="Google Shape;1702;g2e4f3d5d7ff_0_95"/>
          <p:cNvSpPr/>
          <p:nvPr/>
        </p:nvSpPr>
        <p:spPr>
          <a:xfrm>
            <a:off x="234350" y="2725425"/>
            <a:ext cx="542700" cy="10680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 name="Google Shape;1702;g2e4f3d5d7ff_0_95">
            <a:extLst>
              <a:ext uri="{FF2B5EF4-FFF2-40B4-BE49-F238E27FC236}">
                <a16:creationId xmlns:a16="http://schemas.microsoft.com/office/drawing/2014/main" id="{C897C85A-1F09-4E12-A73F-C2ACE4687D11}"/>
              </a:ext>
            </a:extLst>
          </p:cNvPr>
          <p:cNvSpPr/>
          <p:nvPr/>
        </p:nvSpPr>
        <p:spPr>
          <a:xfrm>
            <a:off x="5501491" y="2712783"/>
            <a:ext cx="1442050" cy="10680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707"/>
        <p:cNvGrpSpPr/>
        <p:nvPr/>
      </p:nvGrpSpPr>
      <p:grpSpPr>
        <a:xfrm>
          <a:off x="0" y="0"/>
          <a:ext cx="0" cy="0"/>
          <a:chOff x="0" y="0"/>
          <a:chExt cx="0" cy="0"/>
        </a:xfrm>
      </p:grpSpPr>
      <p:sp>
        <p:nvSpPr>
          <p:cNvPr id="1709" name="Google Shape;1709;g2e4f3d5d7ff_0_113"/>
          <p:cNvSpPr txBox="1">
            <a:spLocks noGrp="1"/>
          </p:cNvSpPr>
          <p:nvPr>
            <p:ph type="title"/>
          </p:nvPr>
        </p:nvSpPr>
        <p:spPr>
          <a:xfrm>
            <a:off x="2884784" y="0"/>
            <a:ext cx="7723815" cy="8709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rgbClr val="C98241"/>
              </a:buClr>
              <a:buSzPct val="112500"/>
              <a:buFont typeface="Avenir"/>
              <a:buNone/>
            </a:pPr>
            <a:r>
              <a:rPr lang="en-ZA" sz="3200">
                <a:solidFill>
                  <a:srgbClr val="C98241"/>
                </a:solidFill>
                <a:latin typeface="Avenir"/>
                <a:ea typeface="Avenir"/>
                <a:cs typeface="Avenir"/>
                <a:sym typeface="Avenir"/>
              </a:rPr>
              <a:t>Approver</a:t>
            </a:r>
            <a:r>
              <a:rPr lang="en-ZA" sz="3400">
                <a:solidFill>
                  <a:srgbClr val="C98241"/>
                </a:solidFill>
                <a:latin typeface="Avenir"/>
                <a:ea typeface="Avenir"/>
                <a:cs typeface="Avenir"/>
                <a:sym typeface="Avenir"/>
              </a:rPr>
              <a:t> Step 12 / 13 - Review Staff Documents (</a:t>
            </a:r>
            <a:r>
              <a:rPr lang="en-ZA" sz="3400" err="1">
                <a:solidFill>
                  <a:srgbClr val="C98241"/>
                </a:solidFill>
                <a:latin typeface="Avenir"/>
                <a:ea typeface="Avenir"/>
                <a:cs typeface="Avenir"/>
                <a:sym typeface="Avenir"/>
              </a:rPr>
              <a:t>Cont</a:t>
            </a:r>
            <a:r>
              <a:rPr lang="en-ZA" sz="3400">
                <a:solidFill>
                  <a:srgbClr val="C98241"/>
                </a:solidFill>
                <a:latin typeface="Avenir"/>
                <a:ea typeface="Avenir"/>
                <a:cs typeface="Avenir"/>
                <a:sym typeface="Avenir"/>
              </a:rPr>
              <a:t>)</a:t>
            </a:r>
            <a:r>
              <a:rPr lang="en-ZA" sz="2600">
                <a:solidFill>
                  <a:srgbClr val="C98241"/>
                </a:solidFill>
                <a:latin typeface="Avenir"/>
                <a:ea typeface="Avenir"/>
                <a:cs typeface="Avenir"/>
                <a:sym typeface="Avenir"/>
              </a:rPr>
              <a:t> </a:t>
            </a:r>
            <a:endParaRPr sz="2600">
              <a:solidFill>
                <a:srgbClr val="C98241"/>
              </a:solidFill>
              <a:latin typeface="Avenir"/>
              <a:ea typeface="Avenir"/>
              <a:cs typeface="Avenir"/>
              <a:sym typeface="Avenir"/>
            </a:endParaRPr>
          </a:p>
        </p:txBody>
      </p:sp>
      <p:sp>
        <p:nvSpPr>
          <p:cNvPr id="1708" name="Google Shape;1708;g2e4f3d5d7ff_0_11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104</a:t>
            </a:fld>
            <a:endParaRPr/>
          </a:p>
        </p:txBody>
      </p:sp>
      <p:pic>
        <p:nvPicPr>
          <p:cNvPr id="1711" name="Google Shape;1711;g2e4f3d5d7ff_0_113"/>
          <p:cNvPicPr preferRelativeResize="0"/>
          <p:nvPr/>
        </p:nvPicPr>
        <p:blipFill>
          <a:blip r:embed="rId3">
            <a:alphaModFix/>
          </a:blip>
          <a:stretch>
            <a:fillRect/>
          </a:stretch>
        </p:blipFill>
        <p:spPr>
          <a:xfrm>
            <a:off x="90600" y="800875"/>
            <a:ext cx="8307850" cy="5078823"/>
          </a:xfrm>
          <a:prstGeom prst="rect">
            <a:avLst/>
          </a:prstGeom>
          <a:noFill/>
          <a:ln w="9525" cap="flat" cmpd="sng">
            <a:solidFill>
              <a:srgbClr val="9E9E9E"/>
            </a:solidFill>
            <a:prstDash val="solid"/>
            <a:round/>
            <a:headEnd type="none" w="sm" len="sm"/>
            <a:tailEnd type="none" w="sm" len="sm"/>
          </a:ln>
        </p:spPr>
      </p:pic>
      <p:sp>
        <p:nvSpPr>
          <p:cNvPr id="1710" name="Google Shape;1710;g2e4f3d5d7ff_0_113"/>
          <p:cNvSpPr/>
          <p:nvPr/>
        </p:nvSpPr>
        <p:spPr>
          <a:xfrm>
            <a:off x="7787148" y="313423"/>
            <a:ext cx="4168878" cy="6544577"/>
          </a:xfrm>
          <a:prstGeom prst="wedgeRoundRectCallout">
            <a:avLst>
              <a:gd name="adj1" fmla="val -51001"/>
              <a:gd name="adj2" fmla="val -13052"/>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ZA" b="0" i="0" u="none" strike="noStrike" cap="none">
                <a:solidFill>
                  <a:schemeClr val="dk1"/>
                </a:solidFill>
                <a:latin typeface="Avenir"/>
                <a:ea typeface="Avenir"/>
                <a:cs typeface="Avenir"/>
                <a:sym typeface="Avenir"/>
              </a:rPr>
              <a:t>Please note - applications should include: </a:t>
            </a:r>
            <a:endParaRPr b="0" i="0" u="none" strike="noStrike" cap="none">
              <a:solidFill>
                <a:schemeClr val="dk1"/>
              </a:solidFill>
              <a:latin typeface="Avenir"/>
              <a:ea typeface="Avenir"/>
              <a:cs typeface="Avenir"/>
              <a:sym typeface="Avenir"/>
            </a:endParaRPr>
          </a:p>
          <a:p>
            <a:pPr marL="457200" marR="0" lvl="0" indent="-317500" algn="l" rtl="0">
              <a:lnSpc>
                <a:spcPct val="100000"/>
              </a:lnSpc>
              <a:spcBef>
                <a:spcPts val="0"/>
              </a:spcBef>
              <a:spcAft>
                <a:spcPts val="0"/>
              </a:spcAft>
              <a:buClr>
                <a:schemeClr val="dk1"/>
              </a:buClr>
              <a:buSzPts val="1400"/>
              <a:buFont typeface="Avenir"/>
              <a:buChar char="-"/>
            </a:pPr>
            <a:r>
              <a:rPr lang="en-ZA" b="0" i="0" u="none" strike="noStrike" cap="none">
                <a:solidFill>
                  <a:schemeClr val="dk1"/>
                </a:solidFill>
                <a:latin typeface="Avenir"/>
                <a:ea typeface="Avenir"/>
                <a:cs typeface="Avenir"/>
                <a:sym typeface="Avenir"/>
              </a:rPr>
              <a:t>A certified copy of the staff member ID</a:t>
            </a:r>
            <a:endParaRPr b="0" i="0" u="none" strike="noStrike" cap="none">
              <a:solidFill>
                <a:schemeClr val="dk1"/>
              </a:solidFill>
              <a:latin typeface="Avenir"/>
              <a:ea typeface="Avenir"/>
              <a:cs typeface="Avenir"/>
              <a:sym typeface="Avenir"/>
            </a:endParaRPr>
          </a:p>
          <a:p>
            <a:pPr marL="457200" marR="0" lvl="0" indent="-317500" algn="l" rtl="0">
              <a:lnSpc>
                <a:spcPct val="100000"/>
              </a:lnSpc>
              <a:spcBef>
                <a:spcPts val="0"/>
              </a:spcBef>
              <a:spcAft>
                <a:spcPts val="0"/>
              </a:spcAft>
              <a:buClr>
                <a:schemeClr val="dk1"/>
              </a:buClr>
              <a:buSzPts val="1400"/>
              <a:buFont typeface="Avenir"/>
              <a:buChar char="-"/>
            </a:pPr>
            <a:r>
              <a:rPr lang="en-ZA" b="0" i="0" u="none" strike="noStrike" cap="none">
                <a:solidFill>
                  <a:schemeClr val="dk1"/>
                </a:solidFill>
                <a:latin typeface="Avenir"/>
                <a:ea typeface="Avenir"/>
                <a:cs typeface="Avenir"/>
                <a:sym typeface="Avenir"/>
              </a:rPr>
              <a:t>Form 30 for each staff member and applicant. </a:t>
            </a:r>
            <a:endParaRPr b="0" i="0" u="none" strike="noStrike" cap="none">
              <a:solidFill>
                <a:schemeClr val="dk1"/>
              </a:solidFill>
              <a:latin typeface="Avenir"/>
              <a:ea typeface="Avenir"/>
              <a:cs typeface="Avenir"/>
              <a:sym typeface="Avenir"/>
            </a:endParaRPr>
          </a:p>
          <a:p>
            <a:pPr marL="457200" marR="0" lvl="0" indent="-317500" algn="l" rtl="0">
              <a:lnSpc>
                <a:spcPct val="100000"/>
              </a:lnSpc>
              <a:spcBef>
                <a:spcPts val="0"/>
              </a:spcBef>
              <a:spcAft>
                <a:spcPts val="0"/>
              </a:spcAft>
              <a:buClr>
                <a:schemeClr val="dk1"/>
              </a:buClr>
              <a:buSzPts val="1400"/>
              <a:buFont typeface="Avenir"/>
              <a:buChar char="-"/>
            </a:pPr>
            <a:r>
              <a:rPr lang="en-ZA">
                <a:solidFill>
                  <a:schemeClr val="dk1"/>
                </a:solidFill>
                <a:latin typeface="Avenir"/>
                <a:ea typeface="Avenir"/>
                <a:cs typeface="Avenir"/>
                <a:sym typeface="Avenir"/>
              </a:rPr>
              <a:t>Clearance Certificate for each staff member.</a:t>
            </a:r>
            <a:endParaRPr>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a:solidFill>
                  <a:schemeClr val="dk1"/>
                </a:solidFill>
                <a:latin typeface="Avenir"/>
                <a:ea typeface="Avenir"/>
                <a:cs typeface="Avenir"/>
                <a:sym typeface="Avenir"/>
              </a:rPr>
              <a:t>C</a:t>
            </a:r>
            <a:r>
              <a:rPr lang="en-ZA" b="0" i="0" u="none" strike="noStrike" cap="none">
                <a:solidFill>
                  <a:schemeClr val="dk1"/>
                </a:solidFill>
                <a:latin typeface="Avenir"/>
                <a:ea typeface="Avenir"/>
                <a:cs typeface="Avenir"/>
                <a:sym typeface="Avenir"/>
              </a:rPr>
              <a:t>onfirm this information is available</a:t>
            </a:r>
            <a:r>
              <a:rPr lang="en-ZA">
                <a:solidFill>
                  <a:schemeClr val="dk1"/>
                </a:solidFill>
                <a:latin typeface="Avenir"/>
                <a:ea typeface="Avenir"/>
                <a:cs typeface="Avenir"/>
                <a:sym typeface="Avenir"/>
              </a:rPr>
              <a:t> by clicking on “</a:t>
            </a:r>
            <a:r>
              <a:rPr lang="en-ZA" b="1">
                <a:solidFill>
                  <a:schemeClr val="dk1"/>
                </a:solidFill>
                <a:latin typeface="Avenir"/>
                <a:ea typeface="Avenir"/>
                <a:cs typeface="Avenir"/>
                <a:sym typeface="Avenir"/>
              </a:rPr>
              <a:t>OPEN</a:t>
            </a:r>
            <a:r>
              <a:rPr lang="en-ZA">
                <a:solidFill>
                  <a:schemeClr val="dk1"/>
                </a:solidFill>
                <a:latin typeface="Avenir"/>
                <a:ea typeface="Avenir"/>
                <a:cs typeface="Avenir"/>
                <a:sym typeface="Avenir"/>
              </a:rPr>
              <a:t>”</a:t>
            </a:r>
            <a:r>
              <a:rPr lang="en-ZA" b="1">
                <a:solidFill>
                  <a:schemeClr val="dk1"/>
                </a:solidFill>
                <a:latin typeface="Avenir"/>
                <a:ea typeface="Avenir"/>
                <a:cs typeface="Avenir"/>
                <a:sym typeface="Avenir"/>
              </a:rPr>
              <a:t>[1]</a:t>
            </a:r>
            <a:r>
              <a:rPr lang="en-ZA">
                <a:solidFill>
                  <a:schemeClr val="dk1"/>
                </a:solidFill>
                <a:latin typeface="Avenir"/>
                <a:ea typeface="Avenir"/>
                <a:cs typeface="Avenir"/>
                <a:sym typeface="Avenir"/>
              </a:rPr>
              <a:t> next to a document uploaded.</a:t>
            </a:r>
          </a:p>
          <a:p>
            <a:pPr marL="0" marR="0" lvl="0" indent="0" algn="l" rtl="0">
              <a:lnSpc>
                <a:spcPct val="100000"/>
              </a:lnSpc>
              <a:spcBef>
                <a:spcPts val="0"/>
              </a:spcBef>
              <a:spcAft>
                <a:spcPts val="0"/>
              </a:spcAft>
              <a:buClr>
                <a:srgbClr val="000000"/>
              </a:buClr>
              <a:buSzPts val="1500"/>
              <a:buFont typeface="Arial"/>
              <a:buNone/>
            </a:pPr>
            <a:endParaRPr lang="en-ZA">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b="1">
                <a:solidFill>
                  <a:schemeClr val="dk1"/>
                </a:solidFill>
                <a:latin typeface="Avenir"/>
                <a:ea typeface="Avenir"/>
                <a:cs typeface="Avenir"/>
                <a:sym typeface="Avenir"/>
              </a:rPr>
              <a:t>CANCEL[2] </a:t>
            </a:r>
            <a:r>
              <a:rPr lang="en-ZA">
                <a:solidFill>
                  <a:schemeClr val="dk1"/>
                </a:solidFill>
                <a:latin typeface="Avenir"/>
                <a:ea typeface="Avenir"/>
                <a:cs typeface="Avenir"/>
                <a:sym typeface="Avenir"/>
              </a:rPr>
              <a:t>closes the document you have open.</a:t>
            </a:r>
            <a:endParaRPr b="1">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US">
                <a:solidFill>
                  <a:schemeClr val="dk1"/>
                </a:solidFill>
                <a:latin typeface="Avenir"/>
                <a:ea typeface="Avenir"/>
                <a:cs typeface="Avenir"/>
                <a:sym typeface="Avenir"/>
              </a:rPr>
              <a:t>If the Staff Clearance Certificate has been Declined this should mean that the staff member was listed on the NCPR and shouldn’t be working with children.  You can check this on the certificate uploaded.</a:t>
            </a:r>
          </a:p>
          <a:p>
            <a:pPr marL="0" marR="0" lvl="0" indent="0" algn="l" rtl="0">
              <a:lnSpc>
                <a:spcPct val="100000"/>
              </a:lnSpc>
              <a:spcBef>
                <a:spcPts val="0"/>
              </a:spcBef>
              <a:spcAft>
                <a:spcPts val="0"/>
              </a:spcAft>
              <a:buClr>
                <a:srgbClr val="000000"/>
              </a:buClr>
              <a:buSzPts val="1500"/>
              <a:buFont typeface="Arial"/>
              <a:buNone/>
            </a:pPr>
            <a:endParaRPr lang="en-US">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US">
                <a:solidFill>
                  <a:schemeClr val="dk1"/>
                </a:solidFill>
                <a:latin typeface="Avenir"/>
                <a:ea typeface="Avenir"/>
                <a:cs typeface="Avenir"/>
                <a:sym typeface="Avenir"/>
              </a:rPr>
              <a:t>In this case the application should be rejected in the final step.</a:t>
            </a:r>
          </a:p>
          <a:p>
            <a:pPr marL="0" marR="0" lvl="0" indent="0" algn="l" rtl="0">
              <a:lnSpc>
                <a:spcPct val="100000"/>
              </a:lnSpc>
              <a:spcBef>
                <a:spcPts val="0"/>
              </a:spcBef>
              <a:spcAft>
                <a:spcPts val="0"/>
              </a:spcAft>
              <a:buClr>
                <a:srgbClr val="000000"/>
              </a:buClr>
              <a:buSzPts val="1500"/>
              <a:buFont typeface="Arial"/>
              <a:buNone/>
            </a:pPr>
            <a:endParaRPr lang="en-US">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US">
                <a:solidFill>
                  <a:schemeClr val="dk1"/>
                </a:solidFill>
                <a:latin typeface="Avenir"/>
                <a:ea typeface="Avenir"/>
                <a:cs typeface="Avenir"/>
                <a:sym typeface="Avenir"/>
              </a:rPr>
              <a:t>If there are still issues with documents that the reviewers did not pick up you are able to </a:t>
            </a:r>
            <a:r>
              <a:rPr lang="en-US" b="1">
                <a:solidFill>
                  <a:schemeClr val="dk1"/>
                </a:solidFill>
                <a:latin typeface="Avenir"/>
                <a:ea typeface="Avenir"/>
                <a:cs typeface="Avenir"/>
                <a:sym typeface="Avenir"/>
              </a:rPr>
              <a:t>ADD CORRECTIONS[3]</a:t>
            </a:r>
            <a:r>
              <a:rPr lang="en-US">
                <a:solidFill>
                  <a:schemeClr val="dk1"/>
                </a:solidFill>
                <a:latin typeface="Avenir"/>
                <a:ea typeface="Avenir"/>
                <a:cs typeface="Avenir"/>
                <a:sym typeface="Avenir"/>
              </a:rPr>
              <a:t> and choose to send corrections at the end of the review rather than approve/decline.</a:t>
            </a:r>
          </a:p>
          <a:p>
            <a:pPr marL="0" marR="0" lvl="0" indent="0" algn="l" rtl="0">
              <a:lnSpc>
                <a:spcPct val="100000"/>
              </a:lnSpc>
              <a:spcBef>
                <a:spcPts val="0"/>
              </a:spcBef>
              <a:spcAft>
                <a:spcPts val="0"/>
              </a:spcAft>
              <a:buClr>
                <a:srgbClr val="000000"/>
              </a:buClr>
              <a:buSzPts val="1500"/>
              <a:buFont typeface="Arial"/>
              <a:buNone/>
            </a:pPr>
            <a:endParaRPr lang="en-US">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US" b="1">
                <a:solidFill>
                  <a:schemeClr val="dk1"/>
                </a:solidFill>
                <a:latin typeface="Avenir"/>
                <a:ea typeface="Avenir"/>
                <a:cs typeface="Avenir"/>
                <a:sym typeface="Avenir"/>
              </a:rPr>
              <a:t>CLOSE DOCUMENTS[4] </a:t>
            </a:r>
            <a:r>
              <a:rPr lang="en-US">
                <a:solidFill>
                  <a:schemeClr val="dk1"/>
                </a:solidFill>
                <a:latin typeface="Avenir"/>
                <a:ea typeface="Avenir"/>
                <a:cs typeface="Avenir"/>
                <a:sym typeface="Avenir"/>
              </a:rPr>
              <a:t>takes you back to the staff list.</a:t>
            </a:r>
            <a:endParaRPr>
              <a:solidFill>
                <a:schemeClr val="dk1"/>
              </a:solidFill>
              <a:latin typeface="Avenir"/>
              <a:ea typeface="Avenir"/>
              <a:cs typeface="Avenir"/>
              <a:sym typeface="Avenir"/>
            </a:endParaRPr>
          </a:p>
        </p:txBody>
      </p:sp>
      <p:sp>
        <p:nvSpPr>
          <p:cNvPr id="1712" name="Google Shape;1712;g2e4f3d5d7ff_0_113"/>
          <p:cNvSpPr/>
          <p:nvPr/>
        </p:nvSpPr>
        <p:spPr>
          <a:xfrm>
            <a:off x="61775" y="3154450"/>
            <a:ext cx="1977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1713" name="Google Shape;1713;g2e4f3d5d7ff_0_113"/>
          <p:cNvSpPr/>
          <p:nvPr/>
        </p:nvSpPr>
        <p:spPr>
          <a:xfrm>
            <a:off x="61775" y="3476751"/>
            <a:ext cx="1977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8" name="Google Shape;1713;g2e4f3d5d7ff_0_113">
            <a:extLst>
              <a:ext uri="{FF2B5EF4-FFF2-40B4-BE49-F238E27FC236}">
                <a16:creationId xmlns:a16="http://schemas.microsoft.com/office/drawing/2014/main" id="{0BF6BCD0-AA72-4602-B7F0-1FD90B9565E3}"/>
              </a:ext>
            </a:extLst>
          </p:cNvPr>
          <p:cNvSpPr/>
          <p:nvPr/>
        </p:nvSpPr>
        <p:spPr>
          <a:xfrm>
            <a:off x="2296862" y="5427967"/>
            <a:ext cx="1977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
        <p:nvSpPr>
          <p:cNvPr id="9" name="Google Shape;1713;g2e4f3d5d7ff_0_113">
            <a:extLst>
              <a:ext uri="{FF2B5EF4-FFF2-40B4-BE49-F238E27FC236}">
                <a16:creationId xmlns:a16="http://schemas.microsoft.com/office/drawing/2014/main" id="{C78DF915-D2C4-4704-AE6A-3E564F36AD6F}"/>
              </a:ext>
            </a:extLst>
          </p:cNvPr>
          <p:cNvSpPr/>
          <p:nvPr/>
        </p:nvSpPr>
        <p:spPr>
          <a:xfrm>
            <a:off x="153189" y="5434857"/>
            <a:ext cx="1977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718"/>
        <p:cNvGrpSpPr/>
        <p:nvPr/>
      </p:nvGrpSpPr>
      <p:grpSpPr>
        <a:xfrm>
          <a:off x="0" y="0"/>
          <a:ext cx="0" cy="0"/>
          <a:chOff x="0" y="0"/>
          <a:chExt cx="0" cy="0"/>
        </a:xfrm>
      </p:grpSpPr>
      <p:sp>
        <p:nvSpPr>
          <p:cNvPr id="1720" name="Google Shape;1720;g2242c496dd0_0_0"/>
          <p:cNvSpPr txBox="1">
            <a:spLocks noGrp="1"/>
          </p:cNvSpPr>
          <p:nvPr>
            <p:ph type="title"/>
          </p:nvPr>
        </p:nvSpPr>
        <p:spPr>
          <a:xfrm>
            <a:off x="2890684" y="0"/>
            <a:ext cx="7717916" cy="87090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rgbClr val="C98241"/>
              </a:buClr>
              <a:buSzPct val="112500"/>
              <a:buFont typeface="Avenir"/>
              <a:buNone/>
            </a:pPr>
            <a:r>
              <a:rPr lang="en-ZA" sz="3200">
                <a:solidFill>
                  <a:srgbClr val="C98241"/>
                </a:solidFill>
                <a:latin typeface="Avenir"/>
                <a:ea typeface="Avenir"/>
                <a:cs typeface="Avenir"/>
                <a:sym typeface="Avenir"/>
              </a:rPr>
              <a:t>Approver</a:t>
            </a:r>
            <a:r>
              <a:rPr lang="en-ZA" sz="3400">
                <a:solidFill>
                  <a:srgbClr val="C98241"/>
                </a:solidFill>
                <a:latin typeface="Avenir"/>
                <a:ea typeface="Avenir"/>
                <a:cs typeface="Avenir"/>
                <a:sym typeface="Avenir"/>
              </a:rPr>
              <a:t> Step 12 / 13 - Review Staff Documents (</a:t>
            </a:r>
            <a:r>
              <a:rPr lang="en-ZA" sz="3400" err="1">
                <a:solidFill>
                  <a:srgbClr val="C98241"/>
                </a:solidFill>
                <a:latin typeface="Avenir"/>
                <a:ea typeface="Avenir"/>
                <a:cs typeface="Avenir"/>
                <a:sym typeface="Avenir"/>
              </a:rPr>
              <a:t>Cont</a:t>
            </a:r>
            <a:r>
              <a:rPr lang="en-ZA" sz="3400">
                <a:solidFill>
                  <a:srgbClr val="C98241"/>
                </a:solidFill>
                <a:latin typeface="Avenir"/>
                <a:ea typeface="Avenir"/>
                <a:cs typeface="Avenir"/>
                <a:sym typeface="Avenir"/>
              </a:rPr>
              <a:t>)</a:t>
            </a:r>
            <a:r>
              <a:rPr lang="en-ZA" sz="2600">
                <a:solidFill>
                  <a:srgbClr val="C98241"/>
                </a:solidFill>
                <a:latin typeface="Avenir"/>
                <a:ea typeface="Avenir"/>
                <a:cs typeface="Avenir"/>
                <a:sym typeface="Avenir"/>
              </a:rPr>
              <a:t> </a:t>
            </a:r>
            <a:endParaRPr sz="3200">
              <a:solidFill>
                <a:srgbClr val="C98241"/>
              </a:solidFill>
              <a:latin typeface="Avenir"/>
              <a:ea typeface="Avenir"/>
              <a:cs typeface="Avenir"/>
              <a:sym typeface="Avenir"/>
            </a:endParaRPr>
          </a:p>
        </p:txBody>
      </p:sp>
      <p:sp>
        <p:nvSpPr>
          <p:cNvPr id="1719" name="Google Shape;1719;g2242c496dd0_0_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105</a:t>
            </a:fld>
            <a:endParaRPr/>
          </a:p>
        </p:txBody>
      </p:sp>
      <p:sp>
        <p:nvSpPr>
          <p:cNvPr id="1721" name="Google Shape;1721;g2242c496dd0_0_0"/>
          <p:cNvSpPr/>
          <p:nvPr/>
        </p:nvSpPr>
        <p:spPr>
          <a:xfrm>
            <a:off x="8612650" y="1332125"/>
            <a:ext cx="3470931" cy="4535242"/>
          </a:xfrm>
          <a:prstGeom prst="wedgeRoundRectCallout">
            <a:avLst>
              <a:gd name="adj1" fmla="val -54795"/>
              <a:gd name="adj2" fmla="val -14815"/>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1000"/>
              </a:spcBef>
              <a:spcAft>
                <a:spcPts val="0"/>
              </a:spcAft>
              <a:buClr>
                <a:schemeClr val="dk1"/>
              </a:buClr>
              <a:buSzPts val="1100"/>
              <a:buFont typeface="Arial"/>
              <a:buNone/>
            </a:pPr>
            <a:r>
              <a:rPr lang="en-ZA" sz="1500">
                <a:solidFill>
                  <a:schemeClr val="dk1"/>
                </a:solidFill>
                <a:latin typeface="Avenir"/>
                <a:ea typeface="Avenir"/>
                <a:cs typeface="Avenir"/>
                <a:sym typeface="Avenir"/>
              </a:rPr>
              <a:t>After clicking on “CLOSE DOCUMENTS” the system will take you to the Staff list  in order to review documents for other staff members. Click on “</a:t>
            </a:r>
            <a:r>
              <a:rPr lang="en-ZA" sz="1500" b="1">
                <a:solidFill>
                  <a:schemeClr val="dk1"/>
                </a:solidFill>
                <a:latin typeface="Avenir"/>
                <a:ea typeface="Avenir"/>
                <a:cs typeface="Avenir"/>
                <a:sym typeface="Avenir"/>
              </a:rPr>
              <a:t>VIEW</a:t>
            </a:r>
            <a:r>
              <a:rPr lang="en-ZA" sz="1500">
                <a:solidFill>
                  <a:schemeClr val="dk1"/>
                </a:solidFill>
                <a:latin typeface="Avenir"/>
                <a:ea typeface="Avenir"/>
                <a:cs typeface="Avenir"/>
                <a:sym typeface="Avenir"/>
              </a:rPr>
              <a:t>” to start the process of reviewing the next Staff member.  </a:t>
            </a:r>
            <a:endParaRPr sz="1500">
              <a:solidFill>
                <a:schemeClr val="dk1"/>
              </a:solidFill>
              <a:latin typeface="Avenir"/>
              <a:ea typeface="Avenir"/>
              <a:cs typeface="Avenir"/>
              <a:sym typeface="Avenir"/>
            </a:endParaRPr>
          </a:p>
          <a:p>
            <a:pPr marL="0" lvl="0" indent="0" algn="l" rtl="0">
              <a:lnSpc>
                <a:spcPct val="115000"/>
              </a:lnSpc>
              <a:spcBef>
                <a:spcPts val="1000"/>
              </a:spcBef>
              <a:spcAft>
                <a:spcPts val="0"/>
              </a:spcAft>
              <a:buClr>
                <a:schemeClr val="dk1"/>
              </a:buClr>
              <a:buSzPts val="1100"/>
              <a:buFont typeface="Arial"/>
              <a:buNone/>
            </a:pPr>
            <a:r>
              <a:rPr lang="en-ZA" sz="1500">
                <a:solidFill>
                  <a:schemeClr val="dk1"/>
                </a:solidFill>
                <a:latin typeface="Avenir"/>
                <a:ea typeface="Avenir"/>
                <a:cs typeface="Avenir"/>
                <a:sym typeface="Avenir"/>
              </a:rPr>
              <a:t>If an error is noted, Capture corrections notes by clicking on ‘ADD CORRECTIONS</a:t>
            </a: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When all staff have been checked and no issues detected or once correction notes have been added for issues, click “NEXT” to continue to the next step.</a:t>
            </a:r>
          </a:p>
          <a:p>
            <a:pPr marL="0" lvl="0" indent="0" algn="l" rtl="0">
              <a:spcBef>
                <a:spcPts val="0"/>
              </a:spcBef>
              <a:spcAft>
                <a:spcPts val="0"/>
              </a:spcAft>
              <a:buClr>
                <a:schemeClr val="dk1"/>
              </a:buClr>
              <a:buSzPts val="1100"/>
              <a:buFont typeface="Arial"/>
              <a:buNone/>
            </a:pPr>
            <a:endParaRPr lang="en-ZA"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p:txBody>
      </p:sp>
      <p:pic>
        <p:nvPicPr>
          <p:cNvPr id="1722" name="Google Shape;1722;g2242c496dd0_0_0"/>
          <p:cNvPicPr preferRelativeResize="0"/>
          <p:nvPr/>
        </p:nvPicPr>
        <p:blipFill>
          <a:blip r:embed="rId3">
            <a:alphaModFix/>
          </a:blip>
          <a:stretch>
            <a:fillRect/>
          </a:stretch>
        </p:blipFill>
        <p:spPr>
          <a:xfrm>
            <a:off x="152400" y="1023300"/>
            <a:ext cx="8307850" cy="4535242"/>
          </a:xfrm>
          <a:prstGeom prst="rect">
            <a:avLst/>
          </a:prstGeom>
          <a:noFill/>
          <a:ln w="9525" cap="flat" cmpd="sng">
            <a:solidFill>
              <a:srgbClr val="9E9E9E"/>
            </a:solidFill>
            <a:prstDash val="solid"/>
            <a:round/>
            <a:headEnd type="none" w="sm" len="sm"/>
            <a:tailEnd type="none" w="sm" len="sm"/>
          </a:ln>
        </p:spPr>
      </p:pic>
      <p:pic>
        <p:nvPicPr>
          <p:cNvPr id="1723" name="Google Shape;1723;g2242c496dd0_0_0"/>
          <p:cNvPicPr preferRelativeResize="0"/>
          <p:nvPr/>
        </p:nvPicPr>
        <p:blipFill>
          <a:blip r:embed="rId4">
            <a:alphaModFix/>
          </a:blip>
          <a:stretch>
            <a:fillRect/>
          </a:stretch>
        </p:blipFill>
        <p:spPr>
          <a:xfrm>
            <a:off x="251250" y="1262525"/>
            <a:ext cx="4135400" cy="365100"/>
          </a:xfrm>
          <a:prstGeom prst="rect">
            <a:avLst/>
          </a:prstGeom>
          <a:noFill/>
          <a:ln>
            <a:noFill/>
          </a:ln>
        </p:spPr>
      </p:pic>
      <p:pic>
        <p:nvPicPr>
          <p:cNvPr id="1724" name="Google Shape;1724;g2242c496dd0_0_0"/>
          <p:cNvPicPr preferRelativeResize="0"/>
          <p:nvPr/>
        </p:nvPicPr>
        <p:blipFill>
          <a:blip r:embed="rId5">
            <a:alphaModFix/>
          </a:blip>
          <a:stretch>
            <a:fillRect/>
          </a:stretch>
        </p:blipFill>
        <p:spPr>
          <a:xfrm>
            <a:off x="5239275" y="1077175"/>
            <a:ext cx="3150974" cy="365100"/>
          </a:xfrm>
          <a:prstGeom prst="rect">
            <a:avLst/>
          </a:prstGeom>
          <a:noFill/>
          <a:ln>
            <a:noFill/>
          </a:ln>
        </p:spPr>
      </p:pic>
      <p:sp>
        <p:nvSpPr>
          <p:cNvPr id="1725" name="Google Shape;1725;g2242c496dd0_0_0"/>
          <p:cNvSpPr/>
          <p:nvPr/>
        </p:nvSpPr>
        <p:spPr>
          <a:xfrm>
            <a:off x="251250" y="4485500"/>
            <a:ext cx="542700" cy="4449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g2ef2993c73b_0_483"/>
          <p:cNvSpPr txBox="1">
            <a:spLocks noGrp="1"/>
          </p:cNvSpPr>
          <p:nvPr>
            <p:ph type="title"/>
          </p:nvPr>
        </p:nvSpPr>
        <p:spPr>
          <a:xfrm>
            <a:off x="3000054" y="-47623"/>
            <a:ext cx="7608447"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Note on Document Review</a:t>
            </a:r>
            <a:endParaRPr sz="3700"/>
          </a:p>
        </p:txBody>
      </p:sp>
      <p:sp>
        <p:nvSpPr>
          <p:cNvPr id="893" name="Google Shape;893;g2ef2993c73b_0_483"/>
          <p:cNvSpPr txBox="1">
            <a:spLocks noGrp="1"/>
          </p:cNvSpPr>
          <p:nvPr>
            <p:ph type="body" idx="1"/>
          </p:nvPr>
        </p:nvSpPr>
        <p:spPr>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115000"/>
              </a:lnSpc>
              <a:spcBef>
                <a:spcPts val="640"/>
              </a:spcBef>
              <a:spcAft>
                <a:spcPts val="0"/>
              </a:spcAft>
              <a:buSzPts val="3200"/>
              <a:buNone/>
            </a:pPr>
            <a:r>
              <a:rPr lang="en-US">
                <a:solidFill>
                  <a:srgbClr val="434343"/>
                </a:solidFill>
                <a:latin typeface="Avenir"/>
                <a:ea typeface="Avenir"/>
                <a:cs typeface="Avenir"/>
                <a:sym typeface="Avenir"/>
              </a:rPr>
              <a:t>By the time an Reviewer has reviewed an application to the point that it is ready to submit for approval:</a:t>
            </a:r>
          </a:p>
          <a:p>
            <a:pPr marL="0" lvl="0" indent="0" algn="l" rtl="0">
              <a:lnSpc>
                <a:spcPct val="115000"/>
              </a:lnSpc>
              <a:spcBef>
                <a:spcPts val="640"/>
              </a:spcBef>
              <a:spcAft>
                <a:spcPts val="0"/>
              </a:spcAft>
              <a:buSzPts val="3200"/>
              <a:buNone/>
            </a:pPr>
            <a:r>
              <a:rPr lang="en-US">
                <a:solidFill>
                  <a:srgbClr val="434343"/>
                </a:solidFill>
                <a:latin typeface="Avenir"/>
                <a:ea typeface="Avenir"/>
                <a:cs typeface="Avenir"/>
                <a:sym typeface="Avenir"/>
              </a:rPr>
              <a:t> </a:t>
            </a:r>
            <a:r>
              <a:rPr lang="en-US" b="1">
                <a:solidFill>
                  <a:srgbClr val="434343"/>
                </a:solidFill>
                <a:latin typeface="Avenir"/>
                <a:ea typeface="Avenir"/>
                <a:cs typeface="Avenir"/>
                <a:sym typeface="Avenir"/>
              </a:rPr>
              <a:t>every</a:t>
            </a:r>
            <a:r>
              <a:rPr lang="en-US">
                <a:solidFill>
                  <a:srgbClr val="434343"/>
                </a:solidFill>
                <a:latin typeface="Avenir"/>
                <a:ea typeface="Avenir"/>
                <a:cs typeface="Avenir"/>
                <a:sym typeface="Avenir"/>
              </a:rPr>
              <a:t> staff member should have</a:t>
            </a:r>
          </a:p>
          <a:p>
            <a:pPr indent="-457200" algn="l">
              <a:lnSpc>
                <a:spcPct val="115000"/>
              </a:lnSpc>
            </a:pPr>
            <a:r>
              <a:rPr lang="en-US">
                <a:solidFill>
                  <a:srgbClr val="434343"/>
                </a:solidFill>
                <a:latin typeface="Avenir"/>
                <a:ea typeface="Avenir"/>
                <a:cs typeface="Avenir"/>
                <a:sym typeface="Avenir"/>
              </a:rPr>
              <a:t> an ID in Approved Status</a:t>
            </a:r>
          </a:p>
          <a:p>
            <a:pPr indent="-457200" algn="l">
              <a:lnSpc>
                <a:spcPct val="115000"/>
              </a:lnSpc>
            </a:pPr>
            <a:r>
              <a:rPr lang="en-US">
                <a:solidFill>
                  <a:srgbClr val="434343"/>
                </a:solidFill>
                <a:latin typeface="Avenir"/>
                <a:ea typeface="Avenir"/>
                <a:cs typeface="Avenir"/>
                <a:sym typeface="Avenir"/>
              </a:rPr>
              <a:t>a Form 30 in Approved Status</a:t>
            </a:r>
          </a:p>
          <a:p>
            <a:pPr indent="-457200" algn="l">
              <a:lnSpc>
                <a:spcPct val="115000"/>
              </a:lnSpc>
            </a:pPr>
            <a:r>
              <a:rPr lang="en-US">
                <a:solidFill>
                  <a:srgbClr val="434343"/>
                </a:solidFill>
                <a:latin typeface="Avenir"/>
                <a:ea typeface="Avenir"/>
                <a:cs typeface="Avenir"/>
                <a:sym typeface="Avenir"/>
              </a:rPr>
              <a:t>an NCPR certificate in approved or rejected status</a:t>
            </a:r>
            <a:endParaRPr>
              <a:solidFill>
                <a:srgbClr val="434343"/>
              </a:solidFill>
              <a:latin typeface="Avenir"/>
              <a:ea typeface="Avenir"/>
              <a:cs typeface="Avenir"/>
              <a:sym typeface="Avenir"/>
            </a:endParaRPr>
          </a:p>
          <a:p>
            <a:pPr marL="0" lvl="0" indent="0" algn="l" rtl="0">
              <a:lnSpc>
                <a:spcPct val="115000"/>
              </a:lnSpc>
              <a:spcBef>
                <a:spcPts val="640"/>
              </a:spcBef>
              <a:spcAft>
                <a:spcPts val="0"/>
              </a:spcAft>
              <a:buSzPts val="3200"/>
              <a:buNone/>
            </a:pPr>
            <a:endParaRPr>
              <a:solidFill>
                <a:srgbClr val="434343"/>
              </a:solidFill>
              <a:latin typeface="Avenir"/>
              <a:ea typeface="Avenir"/>
              <a:cs typeface="Avenir"/>
              <a:sym typeface="Avenir"/>
            </a:endParaRPr>
          </a:p>
          <a:p>
            <a:pPr marL="0" lvl="0" indent="0" algn="l" rtl="0">
              <a:lnSpc>
                <a:spcPct val="115000"/>
              </a:lnSpc>
              <a:spcBef>
                <a:spcPts val="1000"/>
              </a:spcBef>
              <a:spcAft>
                <a:spcPts val="1000"/>
              </a:spcAft>
              <a:buSzPts val="3200"/>
              <a:buNone/>
            </a:pPr>
            <a:r>
              <a:rPr lang="en-ZA">
                <a:solidFill>
                  <a:srgbClr val="434343"/>
                </a:solidFill>
                <a:latin typeface="Avenir"/>
                <a:ea typeface="Avenir"/>
                <a:cs typeface="Avenir"/>
                <a:sym typeface="Avenir"/>
              </a:rPr>
              <a:t>If this is not the case you should:</a:t>
            </a:r>
          </a:p>
          <a:p>
            <a:pPr indent="-457200" algn="l">
              <a:lnSpc>
                <a:spcPct val="115000"/>
              </a:lnSpc>
              <a:spcBef>
                <a:spcPts val="1000"/>
              </a:spcBef>
              <a:spcAft>
                <a:spcPts val="1000"/>
              </a:spcAft>
            </a:pPr>
            <a:r>
              <a:rPr lang="en-ZA">
                <a:solidFill>
                  <a:srgbClr val="434343"/>
                </a:solidFill>
                <a:latin typeface="Avenir"/>
                <a:sym typeface="Avenir"/>
              </a:rPr>
              <a:t>Add Admin Notes to tell the Reviewer that they did not complete the document review</a:t>
            </a:r>
          </a:p>
          <a:p>
            <a:pPr indent="-457200" algn="l">
              <a:lnSpc>
                <a:spcPct val="115000"/>
              </a:lnSpc>
              <a:spcBef>
                <a:spcPts val="1000"/>
              </a:spcBef>
              <a:spcAft>
                <a:spcPts val="1000"/>
              </a:spcAft>
            </a:pPr>
            <a:r>
              <a:rPr lang="en-ZA">
                <a:solidFill>
                  <a:srgbClr val="434343"/>
                </a:solidFill>
                <a:latin typeface="Avenir"/>
                <a:sym typeface="Avenir"/>
              </a:rPr>
              <a:t>Go to the last step and select </a:t>
            </a:r>
            <a:r>
              <a:rPr lang="en-ZA" b="1">
                <a:solidFill>
                  <a:srgbClr val="434343"/>
                </a:solidFill>
                <a:latin typeface="Avenir"/>
                <a:sym typeface="Avenir"/>
              </a:rPr>
              <a:t>SEND TO REVIEWER </a:t>
            </a:r>
            <a:r>
              <a:rPr lang="en-ZA">
                <a:solidFill>
                  <a:srgbClr val="434343"/>
                </a:solidFill>
                <a:latin typeface="Avenir"/>
                <a:sym typeface="Avenir"/>
              </a:rPr>
              <a:t>to return the application to the reviewer to complete the document check</a:t>
            </a:r>
          </a:p>
        </p:txBody>
      </p:sp>
      <p:sp>
        <p:nvSpPr>
          <p:cNvPr id="892" name="Google Shape;892;g2ef2993c73b_0_48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200"/>
              <a:buFont typeface="Arial"/>
              <a:buNone/>
            </a:pPr>
            <a:fld id="{00000000-1234-1234-1234-123412341234}" type="slidenum">
              <a:rPr lang="en-ZA"/>
              <a:t>106</a:t>
            </a:fld>
            <a:endParaRPr/>
          </a:p>
        </p:txBody>
      </p:sp>
    </p:spTree>
    <p:extLst>
      <p:ext uri="{BB962C8B-B14F-4D97-AF65-F5344CB8AC3E}">
        <p14:creationId xmlns:p14="http://schemas.microsoft.com/office/powerpoint/2010/main" val="142643759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1540"/>
        <p:cNvGrpSpPr/>
        <p:nvPr/>
      </p:nvGrpSpPr>
      <p:grpSpPr>
        <a:xfrm>
          <a:off x="0" y="0"/>
          <a:ext cx="0" cy="0"/>
          <a:chOff x="0" y="0"/>
          <a:chExt cx="0" cy="0"/>
        </a:xfrm>
      </p:grpSpPr>
      <p:sp>
        <p:nvSpPr>
          <p:cNvPr id="1543" name="Google Shape;1543;g2df61567b4f_1_288"/>
          <p:cNvSpPr txBox="1">
            <a:spLocks noGrp="1"/>
          </p:cNvSpPr>
          <p:nvPr>
            <p:ph type="title"/>
          </p:nvPr>
        </p:nvSpPr>
        <p:spPr>
          <a:xfrm>
            <a:off x="3144356" y="0"/>
            <a:ext cx="9047644" cy="87900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Approver - Social Worker Report </a:t>
            </a:r>
            <a:endParaRPr sz="3200">
              <a:solidFill>
                <a:srgbClr val="C98241"/>
              </a:solidFill>
              <a:latin typeface="Avenir"/>
              <a:ea typeface="Avenir"/>
              <a:cs typeface="Avenir"/>
              <a:sym typeface="Avenir"/>
            </a:endParaRPr>
          </a:p>
        </p:txBody>
      </p:sp>
      <p:sp>
        <p:nvSpPr>
          <p:cNvPr id="1541" name="Google Shape;1541;g2df61567b4f_1_288"/>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107</a:t>
            </a:fld>
            <a:endParaRPr/>
          </a:p>
        </p:txBody>
      </p:sp>
      <p:pic>
        <p:nvPicPr>
          <p:cNvPr id="1544" name="Google Shape;1544;g2df61567b4f_1_288"/>
          <p:cNvPicPr preferRelativeResize="0"/>
          <p:nvPr/>
        </p:nvPicPr>
        <p:blipFill rotWithShape="1">
          <a:blip r:embed="rId3">
            <a:alphaModFix/>
          </a:blip>
          <a:srcRect r="1516" b="1719"/>
          <a:stretch/>
        </p:blipFill>
        <p:spPr>
          <a:xfrm>
            <a:off x="102974" y="938074"/>
            <a:ext cx="10305229" cy="5634559"/>
          </a:xfrm>
          <a:prstGeom prst="rect">
            <a:avLst/>
          </a:prstGeom>
          <a:noFill/>
          <a:ln w="9525" cap="flat" cmpd="sng">
            <a:solidFill>
              <a:srgbClr val="9E9E9E"/>
            </a:solidFill>
            <a:prstDash val="solid"/>
            <a:round/>
            <a:headEnd type="none" w="sm" len="sm"/>
            <a:tailEnd type="none" w="sm" len="sm"/>
          </a:ln>
        </p:spPr>
      </p:pic>
      <p:sp>
        <p:nvSpPr>
          <p:cNvPr id="1542" name="Google Shape;1542;g2df61567b4f_1_288"/>
          <p:cNvSpPr/>
          <p:nvPr/>
        </p:nvSpPr>
        <p:spPr>
          <a:xfrm>
            <a:off x="9347050" y="938074"/>
            <a:ext cx="2844900" cy="5863881"/>
          </a:xfrm>
          <a:prstGeom prst="wedgeRoundRectCallout">
            <a:avLst>
              <a:gd name="adj1" fmla="val -50652"/>
              <a:gd name="adj2" fmla="val -15125"/>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ZA" sz="1300">
                <a:solidFill>
                  <a:schemeClr val="dk1"/>
                </a:solidFill>
                <a:latin typeface="Avenir"/>
                <a:ea typeface="Avenir"/>
                <a:cs typeface="Avenir"/>
                <a:sym typeface="Avenir"/>
              </a:rPr>
              <a:t>This is an example of a Social report after clicking on Social Work Report on each step of the page on the top right. </a:t>
            </a:r>
            <a:endParaRPr sz="13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300">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r>
              <a:rPr lang="en-ZA" sz="1300">
                <a:solidFill>
                  <a:schemeClr val="dk1"/>
                </a:solidFill>
                <a:latin typeface="Avenir"/>
                <a:ea typeface="Avenir"/>
                <a:cs typeface="Avenir"/>
                <a:sym typeface="Avenir"/>
              </a:rPr>
              <a:t>It contains </a:t>
            </a:r>
          </a:p>
          <a:p>
            <a:pPr marL="0" marR="0" lvl="0" indent="0" algn="l" rtl="0">
              <a:lnSpc>
                <a:spcPct val="100000"/>
              </a:lnSpc>
              <a:spcBef>
                <a:spcPts val="0"/>
              </a:spcBef>
              <a:spcAft>
                <a:spcPts val="0"/>
              </a:spcAft>
              <a:buNone/>
            </a:pPr>
            <a:endParaRPr lang="en-ZA" sz="1300">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r>
              <a:rPr lang="en-ZA" sz="1300">
                <a:solidFill>
                  <a:schemeClr val="dk1"/>
                </a:solidFill>
                <a:latin typeface="Avenir"/>
                <a:ea typeface="Avenir"/>
                <a:cs typeface="Avenir"/>
                <a:sym typeface="Avenir"/>
              </a:rPr>
              <a:t>The ECD program details</a:t>
            </a:r>
            <a:endParaRPr sz="1300">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endParaRPr lang="en-ZA" sz="1300" b="1">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r>
              <a:rPr lang="en-ZA" sz="1300" b="1">
                <a:solidFill>
                  <a:schemeClr val="dk1"/>
                </a:solidFill>
                <a:latin typeface="Avenir"/>
                <a:ea typeface="Avenir"/>
                <a:cs typeface="Avenir"/>
                <a:sym typeface="Avenir"/>
              </a:rPr>
              <a:t>Completeness of the application- </a:t>
            </a:r>
            <a:r>
              <a:rPr lang="en-ZA" sz="1300">
                <a:solidFill>
                  <a:schemeClr val="dk1"/>
                </a:solidFill>
                <a:latin typeface="Avenir"/>
                <a:ea typeface="Avenir"/>
                <a:cs typeface="Avenir"/>
                <a:sym typeface="Avenir"/>
              </a:rPr>
              <a:t>Confirmation by the Reviewer that   Staff ID and Form 30 for all Staff members have been checked.</a:t>
            </a:r>
            <a:endParaRPr sz="1300">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endParaRPr sz="1300">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r>
              <a:rPr lang="en-ZA" sz="1300" b="1">
                <a:solidFill>
                  <a:schemeClr val="dk1"/>
                </a:solidFill>
                <a:latin typeface="Avenir"/>
                <a:ea typeface="Avenir"/>
                <a:cs typeface="Avenir"/>
                <a:sym typeface="Avenir"/>
              </a:rPr>
              <a:t>Suitability of Application and staff-</a:t>
            </a:r>
            <a:r>
              <a:rPr lang="en-ZA" sz="1300">
                <a:solidFill>
                  <a:schemeClr val="dk1"/>
                </a:solidFill>
                <a:latin typeface="Avenir"/>
                <a:ea typeface="Avenir"/>
                <a:cs typeface="Avenir"/>
                <a:sym typeface="Avenir"/>
              </a:rPr>
              <a:t> based on the number of NCPR certificates that were approved, how many staff were cleared on the NCPR or not. </a:t>
            </a:r>
            <a:endParaRPr sz="1300">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endParaRPr sz="1300">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r>
              <a:rPr lang="en-ZA" sz="1300" b="1">
                <a:solidFill>
                  <a:schemeClr val="dk1"/>
                </a:solidFill>
                <a:latin typeface="Avenir"/>
                <a:ea typeface="Avenir"/>
                <a:cs typeface="Avenir"/>
                <a:sym typeface="Avenir"/>
              </a:rPr>
              <a:t>Compliance with norms and Standards -</a:t>
            </a:r>
            <a:r>
              <a:rPr lang="en-ZA" sz="1300">
                <a:solidFill>
                  <a:schemeClr val="dk1"/>
                </a:solidFill>
                <a:latin typeface="Avenir"/>
                <a:ea typeface="Avenir"/>
                <a:cs typeface="Avenir"/>
                <a:sym typeface="Avenir"/>
              </a:rPr>
              <a:t>  Confirmation of norms and standards.</a:t>
            </a:r>
            <a:endParaRPr sz="1300">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endParaRPr sz="1300">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r>
              <a:rPr lang="en-ZA" sz="1300" b="1">
                <a:solidFill>
                  <a:schemeClr val="dk1"/>
                </a:solidFill>
                <a:latin typeface="Avenir"/>
                <a:ea typeface="Avenir"/>
                <a:cs typeface="Avenir"/>
                <a:sym typeface="Avenir"/>
              </a:rPr>
              <a:t>Recommendation- </a:t>
            </a:r>
            <a:r>
              <a:rPr lang="en-ZA" sz="1300">
                <a:solidFill>
                  <a:schemeClr val="dk1"/>
                </a:solidFill>
                <a:latin typeface="Avenir"/>
                <a:ea typeface="Avenir"/>
                <a:cs typeface="Avenir"/>
                <a:sym typeface="Avenir"/>
              </a:rPr>
              <a:t>Recommendation of the application by the Reviewer with comments for recommendations. </a:t>
            </a:r>
            <a:endParaRPr sz="1300" b="0" i="0" u="none" strike="noStrike" cap="none">
              <a:solidFill>
                <a:schemeClr val="dk1"/>
              </a:solidFill>
              <a:latin typeface="Avenir"/>
              <a:ea typeface="Avenir"/>
              <a:cs typeface="Avenir"/>
              <a:sym typeface="Avenir"/>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739"/>
        <p:cNvGrpSpPr/>
        <p:nvPr/>
      </p:nvGrpSpPr>
      <p:grpSpPr>
        <a:xfrm>
          <a:off x="0" y="0"/>
          <a:ext cx="0" cy="0"/>
          <a:chOff x="0" y="0"/>
          <a:chExt cx="0" cy="0"/>
        </a:xfrm>
      </p:grpSpPr>
      <p:sp>
        <p:nvSpPr>
          <p:cNvPr id="1741" name="Google Shape;1741;g2242c496dd0_0_19"/>
          <p:cNvSpPr txBox="1">
            <a:spLocks noGrp="1"/>
          </p:cNvSpPr>
          <p:nvPr>
            <p:ph type="title"/>
          </p:nvPr>
        </p:nvSpPr>
        <p:spPr>
          <a:xfrm>
            <a:off x="2906038" y="0"/>
            <a:ext cx="9285962" cy="1196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Approver Step 13/13 – Final Decision</a:t>
            </a:r>
            <a:endParaRPr sz="3200">
              <a:solidFill>
                <a:srgbClr val="C98241"/>
              </a:solidFill>
              <a:latin typeface="Avenir"/>
              <a:ea typeface="Avenir"/>
              <a:cs typeface="Avenir"/>
              <a:sym typeface="Avenir"/>
            </a:endParaRPr>
          </a:p>
        </p:txBody>
      </p:sp>
      <p:pic>
        <p:nvPicPr>
          <p:cNvPr id="5" name="Picture 4">
            <a:extLst>
              <a:ext uri="{FF2B5EF4-FFF2-40B4-BE49-F238E27FC236}">
                <a16:creationId xmlns:a16="http://schemas.microsoft.com/office/drawing/2014/main" id="{940CFB77-9210-4B53-AE14-9F819C975215}"/>
              </a:ext>
            </a:extLst>
          </p:cNvPr>
          <p:cNvPicPr>
            <a:picLocks noChangeAspect="1"/>
          </p:cNvPicPr>
          <p:nvPr/>
        </p:nvPicPr>
        <p:blipFill>
          <a:blip r:embed="rId3"/>
          <a:stretch>
            <a:fillRect/>
          </a:stretch>
        </p:blipFill>
        <p:spPr>
          <a:xfrm>
            <a:off x="0" y="826885"/>
            <a:ext cx="12192000" cy="5712029"/>
          </a:xfrm>
          <a:prstGeom prst="rect">
            <a:avLst/>
          </a:prstGeom>
        </p:spPr>
      </p:pic>
      <p:sp>
        <p:nvSpPr>
          <p:cNvPr id="1740" name="Google Shape;1740;g2242c496dd0_0_19"/>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108</a:t>
            </a:fld>
            <a:endParaRPr/>
          </a:p>
        </p:txBody>
      </p:sp>
      <p:sp>
        <p:nvSpPr>
          <p:cNvPr id="1742" name="Google Shape;1742;g2242c496dd0_0_19"/>
          <p:cNvSpPr/>
          <p:nvPr/>
        </p:nvSpPr>
        <p:spPr>
          <a:xfrm>
            <a:off x="4921805" y="1106022"/>
            <a:ext cx="6400799" cy="4459852"/>
          </a:xfrm>
          <a:prstGeom prst="wedgeRoundRectCallout">
            <a:avLst>
              <a:gd name="adj1" fmla="val -50606"/>
              <a:gd name="adj2" fmla="val 19601"/>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139700" lvl="0" algn="l" rtl="0">
              <a:spcBef>
                <a:spcPts val="0"/>
              </a:spcBef>
              <a:spcAft>
                <a:spcPts val="0"/>
              </a:spcAft>
              <a:buClr>
                <a:schemeClr val="dk1"/>
              </a:buClr>
              <a:buSzPts val="1400"/>
            </a:pPr>
            <a:r>
              <a:rPr lang="en-US">
                <a:solidFill>
                  <a:schemeClr val="dk1"/>
                </a:solidFill>
                <a:latin typeface="Avenir"/>
                <a:ea typeface="Avenir"/>
                <a:cs typeface="Avenir"/>
                <a:sym typeface="Avenir"/>
              </a:rPr>
              <a:t>In this final step of the review the Approver is making the final decision to approve or reject the application.   If not ready to make this decision there are options to send corrections to the applicant or return to a reviewer for NCPR certificate issues.</a:t>
            </a:r>
          </a:p>
          <a:p>
            <a:pPr marL="139700" lvl="0" algn="l" rtl="0">
              <a:spcBef>
                <a:spcPts val="0"/>
              </a:spcBef>
              <a:spcAft>
                <a:spcPts val="0"/>
              </a:spcAft>
              <a:buClr>
                <a:schemeClr val="dk1"/>
              </a:buClr>
              <a:buSzPts val="1400"/>
            </a:pPr>
            <a:endParaRPr lang="en-US">
              <a:solidFill>
                <a:schemeClr val="dk1"/>
              </a:solidFill>
              <a:latin typeface="Avenir"/>
              <a:ea typeface="Avenir"/>
              <a:cs typeface="Avenir"/>
              <a:sym typeface="Avenir"/>
            </a:endParaRPr>
          </a:p>
          <a:p>
            <a:pPr marL="482600" lvl="0" indent="-342900" algn="l" rtl="0">
              <a:spcBef>
                <a:spcPts val="0"/>
              </a:spcBef>
              <a:spcAft>
                <a:spcPts val="0"/>
              </a:spcAft>
              <a:buClr>
                <a:schemeClr val="dk1"/>
              </a:buClr>
              <a:buSzPts val="1400"/>
              <a:buAutoNum type="arabicPeriod"/>
            </a:pPr>
            <a:r>
              <a:rPr lang="en-US" b="1">
                <a:solidFill>
                  <a:schemeClr val="dk1"/>
                </a:solidFill>
                <a:latin typeface="Avenir"/>
                <a:ea typeface="Avenir"/>
                <a:cs typeface="Avenir"/>
                <a:sym typeface="Avenir"/>
              </a:rPr>
              <a:t>REJECT APPLICATION </a:t>
            </a:r>
            <a:r>
              <a:rPr lang="en-US">
                <a:solidFill>
                  <a:schemeClr val="dk1"/>
                </a:solidFill>
                <a:latin typeface="Avenir"/>
                <a:ea typeface="Avenir"/>
                <a:cs typeface="Avenir"/>
                <a:sym typeface="Avenir"/>
              </a:rPr>
              <a:t>– the only reason at Bronze level for rejecting registration is if a staff member has been found on the NCPR (not fit to work with children) or another very big risk that the Approver has been made aware of.  The applicant will receive an official rejection notice (see next pages).</a:t>
            </a:r>
          </a:p>
          <a:p>
            <a:pPr marL="482600" lvl="0" indent="-342900" algn="l" rtl="0">
              <a:spcBef>
                <a:spcPts val="0"/>
              </a:spcBef>
              <a:spcAft>
                <a:spcPts val="0"/>
              </a:spcAft>
              <a:buClr>
                <a:schemeClr val="dk1"/>
              </a:buClr>
              <a:buSzPts val="1400"/>
              <a:buAutoNum type="arabicPeriod"/>
            </a:pPr>
            <a:r>
              <a:rPr lang="en-US" b="1">
                <a:solidFill>
                  <a:schemeClr val="dk1"/>
                </a:solidFill>
                <a:latin typeface="Avenir"/>
                <a:ea typeface="Avenir"/>
                <a:cs typeface="Avenir"/>
                <a:sym typeface="Avenir"/>
              </a:rPr>
              <a:t>APPROVE APPLICATION </a:t>
            </a:r>
            <a:r>
              <a:rPr lang="en-US">
                <a:solidFill>
                  <a:schemeClr val="dk1"/>
                </a:solidFill>
                <a:latin typeface="Avenir"/>
                <a:ea typeface="Avenir"/>
                <a:cs typeface="Avenir"/>
                <a:sym typeface="Avenir"/>
              </a:rPr>
              <a:t>– if the application is complete and all staff are clear on the NCPR then the application should be approved for Bronze.  A certificate will be generated.</a:t>
            </a:r>
          </a:p>
          <a:p>
            <a:pPr marL="482600" lvl="0" indent="-342900" algn="l" rtl="0">
              <a:spcBef>
                <a:spcPts val="0"/>
              </a:spcBef>
              <a:spcAft>
                <a:spcPts val="0"/>
              </a:spcAft>
              <a:buClr>
                <a:schemeClr val="dk1"/>
              </a:buClr>
              <a:buSzPts val="1400"/>
              <a:buAutoNum type="arabicPeriod"/>
            </a:pPr>
            <a:endParaRPr lang="en-US">
              <a:solidFill>
                <a:schemeClr val="dk1"/>
              </a:solidFill>
              <a:latin typeface="Avenir"/>
              <a:ea typeface="Avenir"/>
              <a:cs typeface="Avenir"/>
              <a:sym typeface="Avenir"/>
            </a:endParaRPr>
          </a:p>
          <a:p>
            <a:pPr marL="482600" lvl="0" indent="-342900" algn="l" rtl="0">
              <a:spcBef>
                <a:spcPts val="0"/>
              </a:spcBef>
              <a:spcAft>
                <a:spcPts val="0"/>
              </a:spcAft>
              <a:buClr>
                <a:schemeClr val="dk1"/>
              </a:buClr>
              <a:buSzPts val="1400"/>
              <a:buAutoNum type="arabicPeriod"/>
            </a:pPr>
            <a:r>
              <a:rPr lang="en-US" b="1">
                <a:solidFill>
                  <a:schemeClr val="dk1"/>
                </a:solidFill>
                <a:latin typeface="Avenir"/>
                <a:ea typeface="Avenir"/>
                <a:cs typeface="Avenir"/>
                <a:sym typeface="Avenir"/>
              </a:rPr>
              <a:t>SEND CORRECTIONS – </a:t>
            </a:r>
            <a:r>
              <a:rPr lang="en-US">
                <a:solidFill>
                  <a:schemeClr val="dk1"/>
                </a:solidFill>
                <a:latin typeface="Avenir"/>
                <a:ea typeface="Avenir"/>
                <a:cs typeface="Avenir"/>
                <a:sym typeface="Avenir"/>
              </a:rPr>
              <a:t>if the approver found issues in the documents that were missed by the reviewers and the applicant needs to correct.</a:t>
            </a:r>
          </a:p>
          <a:p>
            <a:pPr marL="482600" lvl="0" indent="-342900" algn="l" rtl="0">
              <a:spcBef>
                <a:spcPts val="0"/>
              </a:spcBef>
              <a:spcAft>
                <a:spcPts val="0"/>
              </a:spcAft>
              <a:buClr>
                <a:schemeClr val="dk1"/>
              </a:buClr>
              <a:buSzPts val="1400"/>
              <a:buAutoNum type="arabicPeriod"/>
            </a:pPr>
            <a:r>
              <a:rPr lang="en-US" b="1">
                <a:solidFill>
                  <a:schemeClr val="dk1"/>
                </a:solidFill>
                <a:latin typeface="Avenir"/>
                <a:ea typeface="Avenir"/>
                <a:cs typeface="Avenir"/>
                <a:sym typeface="Avenir"/>
              </a:rPr>
              <a:t>SEND TO REVIEWER </a:t>
            </a:r>
            <a:r>
              <a:rPr lang="en-US">
                <a:solidFill>
                  <a:schemeClr val="dk1"/>
                </a:solidFill>
                <a:latin typeface="Avenir"/>
                <a:ea typeface="Avenir"/>
                <a:cs typeface="Avenir"/>
                <a:sym typeface="Avenir"/>
              </a:rPr>
              <a:t>– if the reviewer did not upload NCPR certificates and/or approve them, add </a:t>
            </a:r>
            <a:r>
              <a:rPr lang="en-US" b="1">
                <a:solidFill>
                  <a:schemeClr val="dk1"/>
                </a:solidFill>
                <a:latin typeface="Avenir"/>
                <a:ea typeface="Avenir"/>
                <a:cs typeface="Avenir"/>
                <a:sym typeface="Avenir"/>
              </a:rPr>
              <a:t>ADMIN NOTES[5] </a:t>
            </a:r>
            <a:r>
              <a:rPr lang="en-US">
                <a:solidFill>
                  <a:schemeClr val="dk1"/>
                </a:solidFill>
                <a:latin typeface="Avenir"/>
                <a:ea typeface="Avenir"/>
                <a:cs typeface="Avenir"/>
                <a:sym typeface="Avenir"/>
              </a:rPr>
              <a:t>and send back to reviewer to complete. </a:t>
            </a:r>
            <a:endParaRPr>
              <a:solidFill>
                <a:schemeClr val="dk1"/>
              </a:solidFill>
              <a:latin typeface="Avenir"/>
              <a:ea typeface="Avenir"/>
              <a:cs typeface="Avenir"/>
              <a:sym typeface="Avenir"/>
            </a:endParaRPr>
          </a:p>
        </p:txBody>
      </p:sp>
      <p:sp>
        <p:nvSpPr>
          <p:cNvPr id="8" name="Google Shape;1712;g2e4f3d5d7ff_0_113">
            <a:extLst>
              <a:ext uri="{FF2B5EF4-FFF2-40B4-BE49-F238E27FC236}">
                <a16:creationId xmlns:a16="http://schemas.microsoft.com/office/drawing/2014/main" id="{67BBDB5C-3FDD-4E3A-A8CC-F545FF0FE88D}"/>
              </a:ext>
            </a:extLst>
          </p:cNvPr>
          <p:cNvSpPr/>
          <p:nvPr/>
        </p:nvSpPr>
        <p:spPr>
          <a:xfrm>
            <a:off x="5792437" y="5815524"/>
            <a:ext cx="1977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9" name="Google Shape;1712;g2e4f3d5d7ff_0_113">
            <a:extLst>
              <a:ext uri="{FF2B5EF4-FFF2-40B4-BE49-F238E27FC236}">
                <a16:creationId xmlns:a16="http://schemas.microsoft.com/office/drawing/2014/main" id="{ECCB8F27-AA31-47F8-86D7-C645471A6C29}"/>
              </a:ext>
            </a:extLst>
          </p:cNvPr>
          <p:cNvSpPr/>
          <p:nvPr/>
        </p:nvSpPr>
        <p:spPr>
          <a:xfrm>
            <a:off x="7271169" y="5847713"/>
            <a:ext cx="1977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10" name="Google Shape;1712;g2e4f3d5d7ff_0_113">
            <a:extLst>
              <a:ext uri="{FF2B5EF4-FFF2-40B4-BE49-F238E27FC236}">
                <a16:creationId xmlns:a16="http://schemas.microsoft.com/office/drawing/2014/main" id="{74B9A00E-964F-4911-98F8-1ADF8E9C5053}"/>
              </a:ext>
            </a:extLst>
          </p:cNvPr>
          <p:cNvSpPr/>
          <p:nvPr/>
        </p:nvSpPr>
        <p:spPr>
          <a:xfrm>
            <a:off x="2698519" y="5847713"/>
            <a:ext cx="1977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
        <p:nvSpPr>
          <p:cNvPr id="11" name="Google Shape;1712;g2e4f3d5d7ff_0_113">
            <a:extLst>
              <a:ext uri="{FF2B5EF4-FFF2-40B4-BE49-F238E27FC236}">
                <a16:creationId xmlns:a16="http://schemas.microsoft.com/office/drawing/2014/main" id="{F2DC7A56-D5D4-49D7-B106-70D259809A65}"/>
              </a:ext>
            </a:extLst>
          </p:cNvPr>
          <p:cNvSpPr/>
          <p:nvPr/>
        </p:nvSpPr>
        <p:spPr>
          <a:xfrm>
            <a:off x="4170871" y="5865518"/>
            <a:ext cx="1977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
        <p:nvSpPr>
          <p:cNvPr id="12" name="Google Shape;1712;g2e4f3d5d7ff_0_113">
            <a:extLst>
              <a:ext uri="{FF2B5EF4-FFF2-40B4-BE49-F238E27FC236}">
                <a16:creationId xmlns:a16="http://schemas.microsoft.com/office/drawing/2014/main" id="{DE68DAD0-33B9-484C-81C3-22BF9F9FE66C}"/>
              </a:ext>
            </a:extLst>
          </p:cNvPr>
          <p:cNvSpPr/>
          <p:nvPr/>
        </p:nvSpPr>
        <p:spPr>
          <a:xfrm>
            <a:off x="8998865" y="5847713"/>
            <a:ext cx="1977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5</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B4E0F-0023-42E7-965B-D911A85B1E91}"/>
              </a:ext>
            </a:extLst>
          </p:cNvPr>
          <p:cNvSpPr>
            <a:spLocks noGrp="1"/>
          </p:cNvSpPr>
          <p:nvPr>
            <p:ph type="title"/>
          </p:nvPr>
        </p:nvSpPr>
        <p:spPr>
          <a:xfrm>
            <a:off x="3145359" y="0"/>
            <a:ext cx="7075118" cy="1196751"/>
          </a:xfrm>
        </p:spPr>
        <p:txBody>
          <a:bodyPr>
            <a:normAutofit fontScale="90000"/>
          </a:bodyPr>
          <a:lstStyle/>
          <a:p>
            <a:pPr algn="l"/>
            <a:r>
              <a:rPr lang="en-US">
                <a:solidFill>
                  <a:srgbClr val="C67F0C"/>
                </a:solidFill>
              </a:rPr>
              <a:t>Approval Notification to the applicant</a:t>
            </a:r>
            <a:endParaRPr lang="en-ZA">
              <a:solidFill>
                <a:srgbClr val="C67F0C"/>
              </a:solidFill>
            </a:endParaRPr>
          </a:p>
        </p:txBody>
      </p:sp>
      <p:sp>
        <p:nvSpPr>
          <p:cNvPr id="4" name="Slide Number Placeholder 3">
            <a:extLst>
              <a:ext uri="{FF2B5EF4-FFF2-40B4-BE49-F238E27FC236}">
                <a16:creationId xmlns:a16="http://schemas.microsoft.com/office/drawing/2014/main" id="{8035ED7E-7CA2-4263-A4B0-95934403CCD4}"/>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ZA" smtClean="0"/>
              <a:t>109</a:t>
            </a:fld>
            <a:endParaRPr lang="en-ZA"/>
          </a:p>
        </p:txBody>
      </p:sp>
      <p:pic>
        <p:nvPicPr>
          <p:cNvPr id="5" name="Google Shape;1762;g2e898af6957_0_440">
            <a:extLst>
              <a:ext uri="{FF2B5EF4-FFF2-40B4-BE49-F238E27FC236}">
                <a16:creationId xmlns:a16="http://schemas.microsoft.com/office/drawing/2014/main" id="{0F829671-B44A-4974-BCE9-BF0AD626E2B7}"/>
              </a:ext>
            </a:extLst>
          </p:cNvPr>
          <p:cNvPicPr preferRelativeResize="0"/>
          <p:nvPr/>
        </p:nvPicPr>
        <p:blipFill>
          <a:blip r:embed="rId2">
            <a:alphaModFix/>
          </a:blip>
          <a:stretch>
            <a:fillRect/>
          </a:stretch>
        </p:blipFill>
        <p:spPr>
          <a:xfrm>
            <a:off x="1785814" y="1461669"/>
            <a:ext cx="4013737" cy="4281515"/>
          </a:xfrm>
          <a:prstGeom prst="rect">
            <a:avLst/>
          </a:prstGeom>
          <a:solidFill>
            <a:srgbClr val="C98241"/>
          </a:solidFill>
          <a:ln w="9525" cap="flat" cmpd="sng">
            <a:solidFill>
              <a:srgbClr val="9E9E9E"/>
            </a:solidFill>
            <a:prstDash val="solid"/>
            <a:round/>
            <a:headEnd type="none" w="sm" len="sm"/>
            <a:tailEnd type="none" w="sm" len="sm"/>
          </a:ln>
        </p:spPr>
      </p:pic>
      <p:sp>
        <p:nvSpPr>
          <p:cNvPr id="6" name="Google Shape;1742;g2242c496dd0_0_19">
            <a:extLst>
              <a:ext uri="{FF2B5EF4-FFF2-40B4-BE49-F238E27FC236}">
                <a16:creationId xmlns:a16="http://schemas.microsoft.com/office/drawing/2014/main" id="{2FF3E999-A43D-43BC-A050-7418238FAE13}"/>
              </a:ext>
            </a:extLst>
          </p:cNvPr>
          <p:cNvSpPr/>
          <p:nvPr/>
        </p:nvSpPr>
        <p:spPr>
          <a:xfrm>
            <a:off x="6227995" y="1372259"/>
            <a:ext cx="4503600" cy="2404292"/>
          </a:xfrm>
          <a:prstGeom prst="wedgeRoundRectCallout">
            <a:avLst>
              <a:gd name="adj1" fmla="val -50606"/>
              <a:gd name="adj2" fmla="val 19601"/>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139700" lvl="0" algn="l" rtl="0">
              <a:spcBef>
                <a:spcPts val="0"/>
              </a:spcBef>
              <a:spcAft>
                <a:spcPts val="0"/>
              </a:spcAft>
              <a:buClr>
                <a:schemeClr val="dk1"/>
              </a:buClr>
              <a:buSzPts val="1400"/>
            </a:pPr>
            <a:r>
              <a:rPr lang="en-US">
                <a:solidFill>
                  <a:schemeClr val="dk1"/>
                </a:solidFill>
                <a:latin typeface="Avenir"/>
                <a:ea typeface="Avenir"/>
                <a:cs typeface="Avenir"/>
                <a:sym typeface="Avenir"/>
              </a:rPr>
              <a:t>After the final decision; the applicant will get a notification.</a:t>
            </a:r>
          </a:p>
          <a:p>
            <a:pPr marL="139700" lvl="0" algn="l" rtl="0">
              <a:spcBef>
                <a:spcPts val="0"/>
              </a:spcBef>
              <a:spcAft>
                <a:spcPts val="0"/>
              </a:spcAft>
              <a:buClr>
                <a:schemeClr val="dk1"/>
              </a:buClr>
              <a:buSzPts val="1400"/>
            </a:pPr>
            <a:endParaRPr lang="en-US">
              <a:solidFill>
                <a:schemeClr val="dk1"/>
              </a:solidFill>
              <a:latin typeface="Avenir"/>
              <a:ea typeface="Avenir"/>
              <a:cs typeface="Avenir"/>
              <a:sym typeface="Avenir"/>
            </a:endParaRPr>
          </a:p>
          <a:p>
            <a:pPr marL="482600" lvl="0" indent="-342900" algn="l" rtl="0">
              <a:spcBef>
                <a:spcPts val="0"/>
              </a:spcBef>
              <a:spcAft>
                <a:spcPts val="0"/>
              </a:spcAft>
              <a:buClr>
                <a:schemeClr val="dk1"/>
              </a:buClr>
              <a:buSzPts val="1400"/>
              <a:buAutoNum type="arabicPeriod"/>
            </a:pPr>
            <a:r>
              <a:rPr lang="en-US" b="1">
                <a:solidFill>
                  <a:schemeClr val="dk1"/>
                </a:solidFill>
                <a:latin typeface="Avenir"/>
                <a:ea typeface="Avenir"/>
                <a:cs typeface="Avenir"/>
                <a:sym typeface="Avenir"/>
              </a:rPr>
              <a:t>Approval message</a:t>
            </a:r>
            <a:r>
              <a:rPr lang="en-US">
                <a:solidFill>
                  <a:schemeClr val="dk1"/>
                </a:solidFill>
                <a:latin typeface="Avenir"/>
                <a:ea typeface="Avenir"/>
                <a:cs typeface="Avenir"/>
                <a:sym typeface="Avenir"/>
              </a:rPr>
              <a:t>– tells the applicant they have been registered with a Bronze Conditional Certificate and gives them a reference number.  This is the same number you will see in your list of approved applications.</a:t>
            </a:r>
          </a:p>
          <a:p>
            <a:pPr marL="482600" lvl="0" indent="-342900" algn="l" rtl="0">
              <a:spcBef>
                <a:spcPts val="0"/>
              </a:spcBef>
              <a:spcAft>
                <a:spcPts val="0"/>
              </a:spcAft>
              <a:buClr>
                <a:schemeClr val="dk1"/>
              </a:buClr>
              <a:buSzPts val="1400"/>
              <a:buAutoNum type="arabicPeriod"/>
            </a:pPr>
            <a:endParaRPr lang="en-US">
              <a:solidFill>
                <a:schemeClr val="dk1"/>
              </a:solidFill>
              <a:latin typeface="Avenir"/>
              <a:ea typeface="Avenir"/>
              <a:cs typeface="Avenir"/>
              <a:sym typeface="Avenir"/>
            </a:endParaRPr>
          </a:p>
        </p:txBody>
      </p:sp>
    </p:spTree>
    <p:extLst>
      <p:ext uri="{BB962C8B-B14F-4D97-AF65-F5344CB8AC3E}">
        <p14:creationId xmlns:p14="http://schemas.microsoft.com/office/powerpoint/2010/main" val="4112066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11</a:t>
            </a:fld>
            <a:endParaRPr/>
          </a:p>
        </p:txBody>
      </p:sp>
      <p:sp>
        <p:nvSpPr>
          <p:cNvPr id="90" name="Google Shape;90;p5"/>
          <p:cNvSpPr/>
          <p:nvPr/>
        </p:nvSpPr>
        <p:spPr>
          <a:xfrm>
            <a:off x="318000" y="914400"/>
            <a:ext cx="11556000" cy="4914900"/>
          </a:xfrm>
          <a:prstGeom prst="rect">
            <a:avLst/>
          </a:prstGeom>
          <a:solidFill>
            <a:schemeClr val="lt2"/>
          </a:solidFill>
          <a:ln w="9525" cap="flat" cmpd="sng">
            <a:solidFill>
              <a:srgbClr val="9E9E9E"/>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50000"/>
              </a:lnSpc>
              <a:spcBef>
                <a:spcPts val="0"/>
              </a:spcBef>
              <a:spcAft>
                <a:spcPts val="0"/>
              </a:spcAft>
              <a:buClr>
                <a:srgbClr val="000000"/>
              </a:buClr>
              <a:buSzPts val="1400"/>
              <a:buFont typeface="Arial"/>
              <a:buNone/>
            </a:pPr>
            <a:r>
              <a:rPr lang="en-US" sz="2000" b="1" kern="100">
                <a:solidFill>
                  <a:srgbClr val="2F5496"/>
                </a:solidFill>
                <a:latin typeface="Avenir"/>
                <a:cs typeface="Calibri" panose="020F0502020204030204" pitchFamily="34" charset="0"/>
                <a:sym typeface="Avenir"/>
              </a:rPr>
              <a:t>Requirements to achieve Bronze level registration:</a:t>
            </a:r>
          </a:p>
          <a:p>
            <a:pPr marL="285750" marR="0" lvl="0" indent="-285750" algn="l" rtl="0">
              <a:lnSpc>
                <a:spcPct val="150000"/>
              </a:lnSpc>
              <a:spcBef>
                <a:spcPts val="0"/>
              </a:spcBef>
              <a:spcAft>
                <a:spcPts val="0"/>
              </a:spcAft>
              <a:buClr>
                <a:srgbClr val="000000"/>
              </a:buClr>
              <a:buSzPts val="1400"/>
              <a:buFont typeface="Arial" panose="020B0604020202020204" pitchFamily="34" charset="0"/>
              <a:buChar char="•"/>
            </a:pPr>
            <a:r>
              <a:rPr lang="en-US" sz="2000" b="0" i="0" u="none" strike="noStrike" cap="none">
                <a:solidFill>
                  <a:srgbClr val="000000"/>
                </a:solidFill>
                <a:latin typeface="Avenir"/>
                <a:ea typeface="Avenir"/>
                <a:cs typeface="Avenir"/>
                <a:sym typeface="Avenir"/>
              </a:rPr>
              <a:t>Complete details about the </a:t>
            </a:r>
            <a:r>
              <a:rPr lang="en-US" sz="2000" b="0" i="0" u="none" strike="noStrike" cap="none" err="1">
                <a:solidFill>
                  <a:srgbClr val="000000"/>
                </a:solidFill>
                <a:latin typeface="Avenir"/>
                <a:ea typeface="Avenir"/>
                <a:cs typeface="Avenir"/>
                <a:sym typeface="Avenir"/>
              </a:rPr>
              <a:t>programme</a:t>
            </a:r>
            <a:r>
              <a:rPr lang="en-US" sz="2000" b="0" i="0" u="none" strike="noStrike" cap="none">
                <a:solidFill>
                  <a:srgbClr val="000000"/>
                </a:solidFill>
                <a:latin typeface="Avenir"/>
                <a:ea typeface="Avenir"/>
                <a:cs typeface="Avenir"/>
                <a:sym typeface="Avenir"/>
              </a:rPr>
              <a:t> and applicant in an online application form – combined Form 11 and Form 16</a:t>
            </a:r>
          </a:p>
          <a:p>
            <a:pPr marL="285750" marR="0" lvl="0" indent="-285750" algn="l" rtl="0">
              <a:lnSpc>
                <a:spcPct val="150000"/>
              </a:lnSpc>
              <a:spcBef>
                <a:spcPts val="0"/>
              </a:spcBef>
              <a:spcAft>
                <a:spcPts val="0"/>
              </a:spcAft>
              <a:buClr>
                <a:srgbClr val="000000"/>
              </a:buClr>
              <a:buSzPts val="1400"/>
              <a:buFont typeface="Arial" panose="020B0604020202020204" pitchFamily="34" charset="0"/>
              <a:buChar char="•"/>
            </a:pPr>
            <a:r>
              <a:rPr lang="en-US" sz="2000" b="0" i="0" u="none" strike="noStrike" cap="none">
                <a:solidFill>
                  <a:srgbClr val="000000"/>
                </a:solidFill>
                <a:latin typeface="Avenir"/>
                <a:ea typeface="Avenir"/>
                <a:cs typeface="Avenir"/>
                <a:sym typeface="Avenir"/>
              </a:rPr>
              <a:t>Complete an online health and safety self-assessment </a:t>
            </a:r>
            <a:r>
              <a:rPr lang="en-US" sz="2000">
                <a:latin typeface="Avenir"/>
                <a:ea typeface="Avenir"/>
                <a:cs typeface="Avenir"/>
                <a:sym typeface="Avenir"/>
              </a:rPr>
              <a:t>confirming minimum standards have been/will be met</a:t>
            </a:r>
            <a:r>
              <a:rPr lang="en-US" sz="2000" b="0" i="0" u="none" strike="noStrike" cap="none">
                <a:solidFill>
                  <a:srgbClr val="000000"/>
                </a:solidFill>
                <a:latin typeface="Avenir"/>
                <a:ea typeface="Avenir"/>
                <a:cs typeface="Avenir"/>
                <a:sym typeface="Avenir"/>
              </a:rPr>
              <a:t>.</a:t>
            </a:r>
          </a:p>
          <a:p>
            <a:pPr marL="285750" marR="0" lvl="0" indent="-285750" algn="l" rtl="0">
              <a:lnSpc>
                <a:spcPct val="150000"/>
              </a:lnSpc>
              <a:spcBef>
                <a:spcPts val="0"/>
              </a:spcBef>
              <a:spcAft>
                <a:spcPts val="0"/>
              </a:spcAft>
              <a:buClr>
                <a:srgbClr val="000000"/>
              </a:buClr>
              <a:buSzPts val="1400"/>
              <a:buFont typeface="Arial" panose="020B0604020202020204" pitchFamily="34" charset="0"/>
              <a:buChar char="•"/>
            </a:pPr>
            <a:r>
              <a:rPr lang="en-US" sz="2000" b="0" i="0" u="none" strike="noStrike" cap="none">
                <a:solidFill>
                  <a:srgbClr val="000000"/>
                </a:solidFill>
                <a:latin typeface="Avenir"/>
                <a:ea typeface="Avenir"/>
                <a:cs typeface="Avenir"/>
                <a:sym typeface="Avenir"/>
              </a:rPr>
              <a:t>Provide information and documents so that all staff members can be checked against the National Child Protection Register. (some form of identification and form 30)</a:t>
            </a:r>
          </a:p>
          <a:p>
            <a:pPr marL="0" marR="0" lvl="0" indent="0" algn="l" rtl="0">
              <a:lnSpc>
                <a:spcPct val="115000"/>
              </a:lnSpc>
              <a:spcBef>
                <a:spcPts val="0"/>
              </a:spcBef>
              <a:spcAft>
                <a:spcPts val="0"/>
              </a:spcAft>
              <a:buClr>
                <a:srgbClr val="000000"/>
              </a:buClr>
              <a:buSzPts val="1400"/>
              <a:buFont typeface="Arial"/>
              <a:buNone/>
            </a:pPr>
            <a:endParaRPr lang="en-US" sz="2400" b="0" i="0" u="none" strike="noStrike" cap="none">
              <a:solidFill>
                <a:srgbClr val="000000"/>
              </a:solidFill>
              <a:latin typeface="Avenir"/>
              <a:ea typeface="Avenir"/>
              <a:cs typeface="Avenir"/>
              <a:sym typeface="Avenir"/>
            </a:endParaRPr>
          </a:p>
        </p:txBody>
      </p:sp>
      <p:sp>
        <p:nvSpPr>
          <p:cNvPr id="4" name="Speech Bubble: Rectangle with Corners Rounded 3">
            <a:extLst>
              <a:ext uri="{FF2B5EF4-FFF2-40B4-BE49-F238E27FC236}">
                <a16:creationId xmlns:a16="http://schemas.microsoft.com/office/drawing/2014/main" id="{39ED381D-14FC-45E8-8F95-E6F48C76DEA1}"/>
              </a:ext>
            </a:extLst>
          </p:cNvPr>
          <p:cNvSpPr/>
          <p:nvPr/>
        </p:nvSpPr>
        <p:spPr>
          <a:xfrm>
            <a:off x="8737600" y="3857980"/>
            <a:ext cx="2789987" cy="2272864"/>
          </a:xfrm>
          <a:prstGeom prst="wedgeRoundRectCallout">
            <a:avLst>
              <a:gd name="adj1" fmla="val -35610"/>
              <a:gd name="adj2" fmla="val 60601"/>
              <a:gd name="adj3" fmla="val 16667"/>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2800" b="1">
                <a:solidFill>
                  <a:schemeClr val="tx1"/>
                </a:solidFill>
              </a:rPr>
              <a:t>Key point: </a:t>
            </a:r>
            <a:r>
              <a:rPr lang="en-GB" sz="2000">
                <a:solidFill>
                  <a:schemeClr val="tx1"/>
                </a:solidFill>
              </a:rPr>
              <a:t>Bronze Apply requirements ensure safe adults and minimum standards are met.</a:t>
            </a:r>
          </a:p>
        </p:txBody>
      </p:sp>
      <p:sp>
        <p:nvSpPr>
          <p:cNvPr id="5" name="Graphic 5" descr="Comment Important with solid fill">
            <a:extLst>
              <a:ext uri="{FF2B5EF4-FFF2-40B4-BE49-F238E27FC236}">
                <a16:creationId xmlns:a16="http://schemas.microsoft.com/office/drawing/2014/main" id="{6FE4E9B7-557E-4DFA-9A51-21C96CACF814}"/>
              </a:ext>
            </a:extLst>
          </p:cNvPr>
          <p:cNvSpPr/>
          <p:nvPr/>
        </p:nvSpPr>
        <p:spPr>
          <a:xfrm>
            <a:off x="8522809" y="5982587"/>
            <a:ext cx="841533" cy="767250"/>
          </a:xfrm>
          <a:prstGeom prst="ellipse">
            <a:avLst/>
          </a:prstGeom>
          <a:solidFill>
            <a:srgbClr val="000000"/>
          </a:solidFill>
          <a:ln w="12303" cap="flat">
            <a:noFill/>
            <a:prstDash val="solid"/>
            <a:miter/>
          </a:ln>
        </p:spPr>
        <p:txBody>
          <a:bodyPr rtlCol="0" anchor="ctr"/>
          <a:lstStyle/>
          <a:p>
            <a:pPr algn="ctr"/>
            <a:r>
              <a:rPr lang="en-GB" sz="4800" b="1">
                <a:solidFill>
                  <a:schemeClr val="bg1"/>
                </a:solidFill>
              </a:rPr>
              <a:t>!</a:t>
            </a:r>
          </a:p>
        </p:txBody>
      </p:sp>
    </p:spTree>
    <p:extLst>
      <p:ext uri="{BB962C8B-B14F-4D97-AF65-F5344CB8AC3E}">
        <p14:creationId xmlns:p14="http://schemas.microsoft.com/office/powerpoint/2010/main" val="372486274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560"/>
        <p:cNvGrpSpPr/>
        <p:nvPr/>
      </p:nvGrpSpPr>
      <p:grpSpPr>
        <a:xfrm>
          <a:off x="0" y="0"/>
          <a:ext cx="0" cy="0"/>
          <a:chOff x="0" y="0"/>
          <a:chExt cx="0" cy="0"/>
        </a:xfrm>
      </p:grpSpPr>
      <p:sp>
        <p:nvSpPr>
          <p:cNvPr id="1563" name="Google Shape;1563;g2242c496dd0_0_36"/>
          <p:cNvSpPr txBox="1">
            <a:spLocks noGrp="1"/>
          </p:cNvSpPr>
          <p:nvPr>
            <p:ph type="title"/>
          </p:nvPr>
        </p:nvSpPr>
        <p:spPr>
          <a:xfrm>
            <a:off x="3144032" y="0"/>
            <a:ext cx="9047967" cy="1196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Rejection Notification to the applicant</a:t>
            </a:r>
            <a:endParaRPr sz="3200">
              <a:solidFill>
                <a:srgbClr val="C98241"/>
              </a:solidFill>
              <a:latin typeface="Avenir"/>
              <a:ea typeface="Avenir"/>
              <a:cs typeface="Avenir"/>
              <a:sym typeface="Avenir"/>
            </a:endParaRPr>
          </a:p>
        </p:txBody>
      </p:sp>
      <p:sp>
        <p:nvSpPr>
          <p:cNvPr id="1561" name="Google Shape;1561;g2242c496dd0_0_36"/>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110</a:t>
            </a:fld>
            <a:endParaRPr/>
          </a:p>
        </p:txBody>
      </p:sp>
      <p:pic>
        <p:nvPicPr>
          <p:cNvPr id="1564" name="Google Shape;1564;g2242c496dd0_0_36"/>
          <p:cNvPicPr preferRelativeResize="0"/>
          <p:nvPr/>
        </p:nvPicPr>
        <p:blipFill>
          <a:blip r:embed="rId3">
            <a:alphaModFix/>
          </a:blip>
          <a:stretch>
            <a:fillRect/>
          </a:stretch>
        </p:blipFill>
        <p:spPr>
          <a:xfrm>
            <a:off x="448443" y="1157498"/>
            <a:ext cx="8830950" cy="4462925"/>
          </a:xfrm>
          <a:prstGeom prst="rect">
            <a:avLst/>
          </a:prstGeom>
          <a:solidFill>
            <a:schemeClr val="lt2"/>
          </a:solidFill>
          <a:ln w="9525" cap="flat" cmpd="sng">
            <a:solidFill>
              <a:srgbClr val="9E9E9E"/>
            </a:solidFill>
            <a:prstDash val="solid"/>
            <a:round/>
            <a:headEnd type="none" w="sm" len="sm"/>
            <a:tailEnd type="none" w="sm" len="sm"/>
          </a:ln>
        </p:spPr>
      </p:pic>
      <p:sp>
        <p:nvSpPr>
          <p:cNvPr id="1562" name="Google Shape;1562;g2242c496dd0_0_36"/>
          <p:cNvSpPr/>
          <p:nvPr/>
        </p:nvSpPr>
        <p:spPr>
          <a:xfrm>
            <a:off x="8302733" y="2204188"/>
            <a:ext cx="3146700" cy="3073557"/>
          </a:xfrm>
          <a:prstGeom prst="wedgeRoundRectCallout">
            <a:avLst>
              <a:gd name="adj1" fmla="val -50652"/>
              <a:gd name="adj2" fmla="val -15125"/>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ZA" sz="1500">
                <a:solidFill>
                  <a:schemeClr val="dk1"/>
                </a:solidFill>
                <a:latin typeface="Avenir"/>
                <a:ea typeface="Avenir"/>
                <a:cs typeface="Avenir"/>
                <a:sym typeface="Avenir"/>
              </a:rPr>
              <a:t>This is an example of a Application Rejection report after clicking of “APPLICATION REJECTION”. The rejection note will be available on each step if the application that was rejected.</a:t>
            </a:r>
            <a:endParaRPr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r>
              <a:rPr lang="en-ZA" sz="1500">
                <a:solidFill>
                  <a:schemeClr val="dk1"/>
                </a:solidFill>
                <a:latin typeface="Avenir"/>
                <a:ea typeface="Avenir"/>
                <a:cs typeface="Avenir"/>
                <a:sym typeface="Avenir"/>
              </a:rPr>
              <a:t>The document has the ECD program details and reason for rejection, details of the person who rejected the application and date the application was rejected.</a:t>
            </a:r>
            <a:endParaRPr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endParaRPr sz="1300">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endParaRPr sz="1300" b="0" i="0" u="none" strike="noStrike" cap="none">
              <a:solidFill>
                <a:schemeClr val="dk1"/>
              </a:solidFill>
              <a:latin typeface="Avenir"/>
              <a:ea typeface="Avenir"/>
              <a:cs typeface="Avenir"/>
              <a:sym typeface="Avenir"/>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748"/>
        <p:cNvGrpSpPr/>
        <p:nvPr/>
      </p:nvGrpSpPr>
      <p:grpSpPr>
        <a:xfrm>
          <a:off x="0" y="0"/>
          <a:ext cx="0" cy="0"/>
          <a:chOff x="0" y="0"/>
          <a:chExt cx="0" cy="0"/>
        </a:xfrm>
      </p:grpSpPr>
      <p:sp>
        <p:nvSpPr>
          <p:cNvPr id="1749" name="Google Shape;1749;g28f84aa4378_0_11"/>
          <p:cNvSpPr txBox="1">
            <a:spLocks noGrp="1"/>
          </p:cNvSpPr>
          <p:nvPr>
            <p:ph type="title"/>
          </p:nvPr>
        </p:nvSpPr>
        <p:spPr>
          <a:xfrm>
            <a:off x="3056350" y="1"/>
            <a:ext cx="7552249" cy="9078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Approver Generate Certificate</a:t>
            </a:r>
            <a:endParaRPr sz="3200">
              <a:solidFill>
                <a:srgbClr val="C98241"/>
              </a:solidFill>
              <a:latin typeface="Avenir"/>
              <a:ea typeface="Avenir"/>
              <a:cs typeface="Avenir"/>
              <a:sym typeface="Avenir"/>
            </a:endParaRPr>
          </a:p>
        </p:txBody>
      </p:sp>
      <p:sp>
        <p:nvSpPr>
          <p:cNvPr id="1750" name="Google Shape;1750;g28f84aa4378_0_11"/>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111</a:t>
            </a:fld>
            <a:endParaRPr/>
          </a:p>
        </p:txBody>
      </p:sp>
      <p:sp>
        <p:nvSpPr>
          <p:cNvPr id="1751" name="Google Shape;1751;g28f84aa4378_0_11"/>
          <p:cNvSpPr/>
          <p:nvPr/>
        </p:nvSpPr>
        <p:spPr>
          <a:xfrm>
            <a:off x="9025325" y="831575"/>
            <a:ext cx="3066900" cy="5213100"/>
          </a:xfrm>
          <a:prstGeom prst="wedgeRoundRectCallout">
            <a:avLst>
              <a:gd name="adj1" fmla="val -49902"/>
              <a:gd name="adj2" fmla="val 1751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ZA">
                <a:solidFill>
                  <a:schemeClr val="dk1"/>
                </a:solidFill>
                <a:latin typeface="Avenir"/>
                <a:ea typeface="Avenir"/>
                <a:cs typeface="Avenir"/>
                <a:sym typeface="Avenir"/>
              </a:rPr>
              <a:t>After approving the application, you can generate the certificate for approved applications.</a:t>
            </a:r>
            <a:endParaRPr>
              <a:solidFill>
                <a:schemeClr val="dk1"/>
              </a:solidFill>
              <a:latin typeface="Avenir"/>
              <a:ea typeface="Avenir"/>
              <a:cs typeface="Avenir"/>
              <a:sym typeface="Avenir"/>
            </a:endParaRPr>
          </a:p>
          <a:p>
            <a:pPr marL="0" lvl="0" indent="0" algn="l" rtl="0">
              <a:lnSpc>
                <a:spcPct val="115000"/>
              </a:lnSpc>
              <a:spcBef>
                <a:spcPts val="1200"/>
              </a:spcBef>
              <a:spcAft>
                <a:spcPts val="0"/>
              </a:spcAft>
              <a:buClr>
                <a:schemeClr val="dk1"/>
              </a:buClr>
              <a:buSzPts val="1100"/>
              <a:buFont typeface="Arial"/>
              <a:buNone/>
            </a:pPr>
            <a:r>
              <a:rPr lang="en-ZA">
                <a:solidFill>
                  <a:schemeClr val="dk1"/>
                </a:solidFill>
                <a:latin typeface="Avenir"/>
                <a:ea typeface="Avenir"/>
                <a:cs typeface="Avenir"/>
                <a:sym typeface="Avenir"/>
              </a:rPr>
              <a:t>On the top right of the Approver Landing page, click on ‘</a:t>
            </a:r>
            <a:r>
              <a:rPr lang="en-ZA" b="1">
                <a:solidFill>
                  <a:schemeClr val="dk1"/>
                </a:solidFill>
                <a:latin typeface="Avenir"/>
                <a:ea typeface="Avenir"/>
                <a:cs typeface="Avenir"/>
                <a:sym typeface="Avenir"/>
              </a:rPr>
              <a:t>GENERATE CERTIFICATE</a:t>
            </a:r>
            <a:r>
              <a:rPr lang="en-ZA">
                <a:solidFill>
                  <a:schemeClr val="dk1"/>
                </a:solidFill>
                <a:latin typeface="Avenir"/>
                <a:ea typeface="Avenir"/>
                <a:cs typeface="Avenir"/>
                <a:sym typeface="Avenir"/>
              </a:rPr>
              <a:t>’(1) and follow the steps explained in the </a:t>
            </a:r>
            <a:r>
              <a:rPr lang="en-ZA" b="1" u="sng">
                <a:solidFill>
                  <a:schemeClr val="dk1"/>
                </a:solidFill>
                <a:latin typeface="Avenir"/>
                <a:ea typeface="Avenir"/>
                <a:cs typeface="Avenir"/>
                <a:sym typeface="Avenir"/>
              </a:rPr>
              <a:t>Section 6</a:t>
            </a:r>
            <a:r>
              <a:rPr lang="en-ZA" b="1">
                <a:solidFill>
                  <a:schemeClr val="dk1"/>
                </a:solidFill>
                <a:latin typeface="Avenir"/>
                <a:ea typeface="Avenir"/>
                <a:cs typeface="Avenir"/>
                <a:sym typeface="Avenir"/>
              </a:rPr>
              <a:t> </a:t>
            </a:r>
            <a:r>
              <a:rPr lang="en-ZA">
                <a:solidFill>
                  <a:schemeClr val="dk1"/>
                </a:solidFill>
                <a:latin typeface="Avenir"/>
                <a:ea typeface="Avenir"/>
                <a:cs typeface="Avenir"/>
                <a:sym typeface="Avenir"/>
              </a:rPr>
              <a:t> on how to generate the certificate.  </a:t>
            </a:r>
            <a:endParaRPr>
              <a:solidFill>
                <a:schemeClr val="dk1"/>
              </a:solidFill>
              <a:latin typeface="Avenir"/>
              <a:ea typeface="Avenir"/>
              <a:cs typeface="Avenir"/>
              <a:sym typeface="Avenir"/>
            </a:endParaRPr>
          </a:p>
          <a:p>
            <a:pPr marL="0" lvl="0" indent="0" algn="l" rtl="0">
              <a:lnSpc>
                <a:spcPct val="115000"/>
              </a:lnSpc>
              <a:spcBef>
                <a:spcPts val="1200"/>
              </a:spcBef>
              <a:spcAft>
                <a:spcPts val="0"/>
              </a:spcAft>
              <a:buClr>
                <a:schemeClr val="dk1"/>
              </a:buClr>
              <a:buSzPts val="1100"/>
              <a:buFont typeface="Arial"/>
              <a:buNone/>
            </a:pPr>
            <a:r>
              <a:rPr lang="en-ZA">
                <a:solidFill>
                  <a:schemeClr val="dk1"/>
                </a:solidFill>
                <a:latin typeface="Avenir"/>
                <a:ea typeface="Avenir"/>
                <a:cs typeface="Avenir"/>
                <a:sym typeface="Avenir"/>
              </a:rPr>
              <a:t>You also have access to view the reports. The report provides a view-only list of all applications initiated, with snapshot details of each application, such as the status of the application. To access the Applications report, navigate to the top right and click on "</a:t>
            </a:r>
            <a:r>
              <a:rPr lang="en-ZA" b="1">
                <a:solidFill>
                  <a:schemeClr val="dk1"/>
                </a:solidFill>
                <a:latin typeface="Avenir"/>
                <a:ea typeface="Avenir"/>
                <a:cs typeface="Avenir"/>
                <a:sym typeface="Avenir"/>
              </a:rPr>
              <a:t>VIEW REPORTS"(2).</a:t>
            </a:r>
            <a:endParaRPr b="1">
              <a:solidFill>
                <a:schemeClr val="dk1"/>
              </a:solidFill>
              <a:latin typeface="Avenir"/>
              <a:ea typeface="Avenir"/>
              <a:cs typeface="Avenir"/>
              <a:sym typeface="Avenir"/>
            </a:endParaRPr>
          </a:p>
          <a:p>
            <a:pPr marL="0" lvl="0" indent="0" algn="l" rtl="0">
              <a:spcBef>
                <a:spcPts val="1200"/>
              </a:spcBef>
              <a:spcAft>
                <a:spcPts val="0"/>
              </a:spcAft>
              <a:buClr>
                <a:schemeClr val="dk1"/>
              </a:buClr>
              <a:buSzPts val="1100"/>
              <a:buFont typeface="Arial"/>
              <a:buNone/>
            </a:pPr>
            <a:endParaRPr>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b="1">
              <a:solidFill>
                <a:schemeClr val="dk1"/>
              </a:solidFill>
              <a:latin typeface="Avenir"/>
              <a:ea typeface="Avenir"/>
              <a:cs typeface="Avenir"/>
              <a:sym typeface="Avenir"/>
            </a:endParaRPr>
          </a:p>
        </p:txBody>
      </p:sp>
      <p:pic>
        <p:nvPicPr>
          <p:cNvPr id="1752" name="Google Shape;1752;g28f84aa4378_0_11"/>
          <p:cNvPicPr preferRelativeResize="0"/>
          <p:nvPr/>
        </p:nvPicPr>
        <p:blipFill>
          <a:blip r:embed="rId3">
            <a:alphaModFix/>
          </a:blip>
          <a:stretch>
            <a:fillRect/>
          </a:stretch>
        </p:blipFill>
        <p:spPr>
          <a:xfrm>
            <a:off x="152400" y="1060201"/>
            <a:ext cx="8720527" cy="4539103"/>
          </a:xfrm>
          <a:prstGeom prst="rect">
            <a:avLst/>
          </a:prstGeom>
          <a:noFill/>
          <a:ln w="9525" cap="flat" cmpd="sng">
            <a:solidFill>
              <a:srgbClr val="9E9E9E"/>
            </a:solidFill>
            <a:prstDash val="solid"/>
            <a:round/>
            <a:headEnd type="none" w="sm" len="sm"/>
            <a:tailEnd type="none" w="sm" len="sm"/>
          </a:ln>
        </p:spPr>
      </p:pic>
      <p:sp>
        <p:nvSpPr>
          <p:cNvPr id="6" name="Google Shape;1712;g2e4f3d5d7ff_0_113">
            <a:extLst>
              <a:ext uri="{FF2B5EF4-FFF2-40B4-BE49-F238E27FC236}">
                <a16:creationId xmlns:a16="http://schemas.microsoft.com/office/drawing/2014/main" id="{CF31A38D-6534-4E44-87C7-B50F50B7DA89}"/>
              </a:ext>
            </a:extLst>
          </p:cNvPr>
          <p:cNvSpPr/>
          <p:nvPr/>
        </p:nvSpPr>
        <p:spPr>
          <a:xfrm>
            <a:off x="6044657" y="1060201"/>
            <a:ext cx="1977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7" name="Google Shape;1712;g2e4f3d5d7ff_0_113">
            <a:extLst>
              <a:ext uri="{FF2B5EF4-FFF2-40B4-BE49-F238E27FC236}">
                <a16:creationId xmlns:a16="http://schemas.microsoft.com/office/drawing/2014/main" id="{DB20E295-59C8-420B-B8D9-17AB38272E0D}"/>
              </a:ext>
            </a:extLst>
          </p:cNvPr>
          <p:cNvSpPr/>
          <p:nvPr/>
        </p:nvSpPr>
        <p:spPr>
          <a:xfrm>
            <a:off x="7261092" y="1031896"/>
            <a:ext cx="1977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1757"/>
        <p:cNvGrpSpPr/>
        <p:nvPr/>
      </p:nvGrpSpPr>
      <p:grpSpPr>
        <a:xfrm>
          <a:off x="0" y="0"/>
          <a:ext cx="0" cy="0"/>
          <a:chOff x="0" y="0"/>
          <a:chExt cx="0" cy="0"/>
        </a:xfrm>
      </p:grpSpPr>
      <p:sp>
        <p:nvSpPr>
          <p:cNvPr id="1758" name="Google Shape;1758;g2e898af6957_0_440"/>
          <p:cNvSpPr txBox="1">
            <a:spLocks noGrp="1"/>
          </p:cNvSpPr>
          <p:nvPr>
            <p:ph type="title"/>
          </p:nvPr>
        </p:nvSpPr>
        <p:spPr>
          <a:xfrm>
            <a:off x="2981194" y="1"/>
            <a:ext cx="7627405" cy="9078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Approver Generate Certificate</a:t>
            </a:r>
            <a:endParaRPr sz="3200">
              <a:solidFill>
                <a:srgbClr val="C98241"/>
              </a:solidFill>
              <a:latin typeface="Avenir"/>
              <a:ea typeface="Avenir"/>
              <a:cs typeface="Avenir"/>
              <a:sym typeface="Avenir"/>
            </a:endParaRPr>
          </a:p>
        </p:txBody>
      </p:sp>
      <p:sp>
        <p:nvSpPr>
          <p:cNvPr id="1759" name="Google Shape;1759;g2e898af6957_0_44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112</a:t>
            </a:fld>
            <a:endParaRPr/>
          </a:p>
        </p:txBody>
      </p:sp>
      <p:sp>
        <p:nvSpPr>
          <p:cNvPr id="1760" name="Google Shape;1760;g2e898af6957_0_440"/>
          <p:cNvSpPr/>
          <p:nvPr/>
        </p:nvSpPr>
        <p:spPr>
          <a:xfrm>
            <a:off x="7553195" y="831575"/>
            <a:ext cx="4539105" cy="5889902"/>
          </a:xfrm>
          <a:prstGeom prst="wedgeRoundRectCallout">
            <a:avLst>
              <a:gd name="adj1" fmla="val -49902"/>
              <a:gd name="adj2" fmla="val 1751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solidFill>
                  <a:schemeClr val="dk1"/>
                </a:solidFill>
                <a:latin typeface="Avenir"/>
                <a:ea typeface="Avenir"/>
                <a:cs typeface="Avenir"/>
                <a:sym typeface="Avenir"/>
              </a:rPr>
              <a:t>Once in the list of approved applications you can sort by the Last Updated Date or search by ECD Name to find the certificate you want to print.</a:t>
            </a:r>
            <a:endParaRPr>
              <a:solidFill>
                <a:schemeClr val="dk1"/>
              </a:solidFill>
              <a:latin typeface="Avenir"/>
              <a:ea typeface="Avenir"/>
              <a:cs typeface="Avenir"/>
              <a:sym typeface="Avenir"/>
            </a:endParaRPr>
          </a:p>
          <a:p>
            <a:pPr marL="0" lvl="0" indent="0" algn="l" rtl="0">
              <a:spcBef>
                <a:spcPts val="1200"/>
              </a:spcBef>
              <a:spcAft>
                <a:spcPts val="0"/>
              </a:spcAft>
              <a:buClr>
                <a:schemeClr val="dk1"/>
              </a:buClr>
              <a:buSzPts val="1100"/>
              <a:buFont typeface="Arial"/>
              <a:buNone/>
            </a:pPr>
            <a:r>
              <a:rPr lang="en-US">
                <a:solidFill>
                  <a:schemeClr val="dk1"/>
                </a:solidFill>
                <a:latin typeface="Avenir"/>
                <a:ea typeface="Avenir"/>
                <a:cs typeface="Avenir"/>
                <a:sym typeface="Avenir"/>
              </a:rPr>
              <a:t>Click on GENERATE CERTIFICATE[1]</a:t>
            </a:r>
          </a:p>
          <a:p>
            <a:pPr marL="0" lvl="0" indent="0" algn="l" rtl="0">
              <a:spcBef>
                <a:spcPts val="1200"/>
              </a:spcBef>
              <a:spcAft>
                <a:spcPts val="0"/>
              </a:spcAft>
              <a:buClr>
                <a:schemeClr val="dk1"/>
              </a:buClr>
              <a:buSzPts val="1100"/>
              <a:buFont typeface="Arial"/>
              <a:buNone/>
            </a:pPr>
            <a:r>
              <a:rPr lang="en-US">
                <a:solidFill>
                  <a:schemeClr val="dk1"/>
                </a:solidFill>
                <a:latin typeface="Avenir"/>
                <a:ea typeface="Avenir"/>
                <a:cs typeface="Avenir"/>
                <a:sym typeface="Avenir"/>
              </a:rPr>
              <a:t>An email will be sent to you with the certificate attached.</a:t>
            </a:r>
          </a:p>
          <a:p>
            <a:pPr marL="0" lvl="0" indent="0" algn="l" rtl="0">
              <a:spcBef>
                <a:spcPts val="1200"/>
              </a:spcBef>
              <a:spcAft>
                <a:spcPts val="0"/>
              </a:spcAft>
              <a:buClr>
                <a:schemeClr val="dk1"/>
              </a:buClr>
              <a:buSzPts val="1100"/>
              <a:buFont typeface="Arial"/>
              <a:buNone/>
            </a:pPr>
            <a:r>
              <a:rPr lang="en-US">
                <a:solidFill>
                  <a:schemeClr val="dk1"/>
                </a:solidFill>
                <a:latin typeface="Avenir"/>
                <a:ea typeface="Avenir"/>
                <a:cs typeface="Avenir"/>
                <a:sym typeface="Avenir"/>
              </a:rPr>
              <a:t>If you are having issues receiving emails</a:t>
            </a:r>
          </a:p>
          <a:p>
            <a:pPr marL="0" lvl="0" indent="0" algn="l" rtl="0">
              <a:spcBef>
                <a:spcPts val="1200"/>
              </a:spcBef>
              <a:spcAft>
                <a:spcPts val="0"/>
              </a:spcAft>
              <a:buClr>
                <a:schemeClr val="dk1"/>
              </a:buClr>
              <a:buSzPts val="1100"/>
              <a:buFont typeface="Arial"/>
              <a:buNone/>
            </a:pPr>
            <a:r>
              <a:rPr lang="en-US">
                <a:solidFill>
                  <a:schemeClr val="dk1"/>
                </a:solidFill>
                <a:latin typeface="Avenir"/>
                <a:ea typeface="Avenir"/>
                <a:cs typeface="Avenir"/>
                <a:sym typeface="Avenir"/>
              </a:rPr>
              <a:t>1. Check your email address in the blue box above[2] – if it is not correct contact the WhatsApp support line to correct your user details.</a:t>
            </a:r>
          </a:p>
          <a:p>
            <a:pPr marL="0" lvl="0" indent="0" algn="l" rtl="0">
              <a:spcBef>
                <a:spcPts val="1200"/>
              </a:spcBef>
              <a:spcAft>
                <a:spcPts val="0"/>
              </a:spcAft>
              <a:buClr>
                <a:schemeClr val="dk1"/>
              </a:buClr>
              <a:buSzPts val="1100"/>
              <a:buFont typeface="Arial"/>
              <a:buNone/>
            </a:pPr>
            <a:r>
              <a:rPr lang="en-US">
                <a:solidFill>
                  <a:schemeClr val="dk1"/>
                </a:solidFill>
                <a:latin typeface="Avenir"/>
                <a:ea typeface="Avenir"/>
                <a:cs typeface="Avenir"/>
                <a:sym typeface="Avenir"/>
              </a:rPr>
              <a:t>2. Check your Spam or Junk folder.</a:t>
            </a:r>
          </a:p>
          <a:p>
            <a:pPr marL="0" lvl="0" indent="0" algn="l" rtl="0">
              <a:spcBef>
                <a:spcPts val="1200"/>
              </a:spcBef>
              <a:spcAft>
                <a:spcPts val="0"/>
              </a:spcAft>
              <a:buClr>
                <a:schemeClr val="dk1"/>
              </a:buClr>
              <a:buSzPts val="1100"/>
              <a:buFont typeface="Arial"/>
              <a:buNone/>
            </a:pPr>
            <a:r>
              <a:rPr lang="en-US">
                <a:solidFill>
                  <a:schemeClr val="dk1"/>
                </a:solidFill>
                <a:latin typeface="Avenir"/>
                <a:ea typeface="Avenir"/>
                <a:cs typeface="Avenir"/>
                <a:sym typeface="Avenir"/>
              </a:rPr>
              <a:t>3. Ask your IT department to make sure that your Provincial server is not blocking emails from Mezzanine.</a:t>
            </a:r>
          </a:p>
          <a:p>
            <a:pPr marL="0" lvl="0" indent="0" algn="l" rtl="0">
              <a:spcBef>
                <a:spcPts val="1200"/>
              </a:spcBef>
              <a:spcAft>
                <a:spcPts val="0"/>
              </a:spcAft>
              <a:buClr>
                <a:schemeClr val="dk1"/>
              </a:buClr>
              <a:buSzPts val="1100"/>
              <a:buFont typeface="Arial"/>
              <a:buNone/>
            </a:pPr>
            <a:r>
              <a:rPr lang="en-US">
                <a:solidFill>
                  <a:schemeClr val="dk1"/>
                </a:solidFill>
                <a:latin typeface="Avenir"/>
                <a:ea typeface="Avenir"/>
                <a:cs typeface="Avenir"/>
                <a:sym typeface="Avenir"/>
              </a:rPr>
              <a:t>4. If none of these options work contact the WhatsApp support line to give you Reporting access and see the Reporting section for an alternate option.</a:t>
            </a:r>
            <a:endParaRPr>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b="1">
              <a:solidFill>
                <a:schemeClr val="dk1"/>
              </a:solidFill>
              <a:latin typeface="Avenir"/>
              <a:ea typeface="Avenir"/>
              <a:cs typeface="Avenir"/>
              <a:sym typeface="Avenir"/>
            </a:endParaRPr>
          </a:p>
        </p:txBody>
      </p:sp>
      <p:pic>
        <p:nvPicPr>
          <p:cNvPr id="1761" name="Google Shape;1761;g2e898af6957_0_440"/>
          <p:cNvPicPr preferRelativeResize="0"/>
          <p:nvPr/>
        </p:nvPicPr>
        <p:blipFill rotWithShape="1">
          <a:blip r:embed="rId3">
            <a:alphaModFix/>
          </a:blip>
          <a:srcRect r="1361"/>
          <a:stretch/>
        </p:blipFill>
        <p:spPr>
          <a:xfrm>
            <a:off x="103000" y="775975"/>
            <a:ext cx="7323402" cy="4364774"/>
          </a:xfrm>
          <a:prstGeom prst="rect">
            <a:avLst/>
          </a:prstGeom>
          <a:noFill/>
          <a:ln w="9525" cap="flat" cmpd="sng">
            <a:solidFill>
              <a:srgbClr val="9E9E9E"/>
            </a:solidFill>
            <a:prstDash val="solid"/>
            <a:round/>
            <a:headEnd type="none" w="sm" len="sm"/>
            <a:tailEnd type="none" w="sm" len="sm"/>
          </a:ln>
        </p:spPr>
      </p:pic>
      <p:sp>
        <p:nvSpPr>
          <p:cNvPr id="7" name="Google Shape;1712;g2e4f3d5d7ff_0_113">
            <a:extLst>
              <a:ext uri="{FF2B5EF4-FFF2-40B4-BE49-F238E27FC236}">
                <a16:creationId xmlns:a16="http://schemas.microsoft.com/office/drawing/2014/main" id="{DDBE9458-0BFE-48BA-A326-559A8996BEAC}"/>
              </a:ext>
            </a:extLst>
          </p:cNvPr>
          <p:cNvSpPr/>
          <p:nvPr/>
        </p:nvSpPr>
        <p:spPr>
          <a:xfrm>
            <a:off x="169951" y="1699028"/>
            <a:ext cx="1977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8" name="Google Shape;1712;g2e4f3d5d7ff_0_113">
            <a:extLst>
              <a:ext uri="{FF2B5EF4-FFF2-40B4-BE49-F238E27FC236}">
                <a16:creationId xmlns:a16="http://schemas.microsoft.com/office/drawing/2014/main" id="{6682696F-F523-4E6F-996B-AFEE4E3BEF16}"/>
              </a:ext>
            </a:extLst>
          </p:cNvPr>
          <p:cNvSpPr/>
          <p:nvPr/>
        </p:nvSpPr>
        <p:spPr>
          <a:xfrm>
            <a:off x="5696017" y="831575"/>
            <a:ext cx="1977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1819"/>
        <p:cNvGrpSpPr/>
        <p:nvPr/>
      </p:nvGrpSpPr>
      <p:grpSpPr>
        <a:xfrm>
          <a:off x="0" y="0"/>
          <a:ext cx="0" cy="0"/>
          <a:chOff x="0" y="0"/>
          <a:chExt cx="0" cy="0"/>
        </a:xfrm>
      </p:grpSpPr>
      <p:sp>
        <p:nvSpPr>
          <p:cNvPr id="1820" name="Google Shape;1820;g2f31a1b7454_0_32"/>
          <p:cNvSpPr txBox="1">
            <a:spLocks noGrp="1"/>
          </p:cNvSpPr>
          <p:nvPr>
            <p:ph type="ctrTitle"/>
          </p:nvPr>
        </p:nvSpPr>
        <p:spPr>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ZA">
                <a:solidFill>
                  <a:srgbClr val="C98241"/>
                </a:solidFill>
                <a:latin typeface="Avenir"/>
                <a:ea typeface="Avenir"/>
                <a:cs typeface="Avenir"/>
                <a:sym typeface="Avenir"/>
              </a:rPr>
              <a:t>Reg Application Certificate Generator</a:t>
            </a:r>
            <a:endParaRPr>
              <a:solidFill>
                <a:srgbClr val="C98241"/>
              </a:solidFill>
            </a:endParaRPr>
          </a:p>
        </p:txBody>
      </p:sp>
      <p:sp>
        <p:nvSpPr>
          <p:cNvPr id="1821" name="Google Shape;1821;g2f31a1b7454_0_32"/>
          <p:cNvSpPr txBox="1">
            <a:spLocks noGrp="1"/>
          </p:cNvSpPr>
          <p:nvPr>
            <p:ph type="subTitle" idx="1"/>
          </p:nvPr>
        </p:nvSpPr>
        <p:spPr>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ZA" sz="2000" b="1">
                <a:solidFill>
                  <a:srgbClr val="C98241"/>
                </a:solidFill>
                <a:latin typeface="Avenir"/>
                <a:ea typeface="Avenir"/>
                <a:cs typeface="Avenir"/>
                <a:sym typeface="Avenir"/>
              </a:rPr>
              <a:t>This section covers how to view approved applications and how to generate Bronze registration certificate.</a:t>
            </a:r>
            <a:endParaRPr b="1">
              <a:solidFill>
                <a:srgbClr val="C98241"/>
              </a:solidFill>
            </a:endParaRPr>
          </a:p>
        </p:txBody>
      </p:sp>
      <p:sp>
        <p:nvSpPr>
          <p:cNvPr id="1822" name="Google Shape;1822;g2f31a1b7454_0_32"/>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113</a:t>
            </a:fld>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114</a:t>
            </a:fld>
            <a:endParaRPr/>
          </a:p>
        </p:txBody>
      </p:sp>
      <p:sp>
        <p:nvSpPr>
          <p:cNvPr id="90" name="Google Shape;90;p5"/>
          <p:cNvSpPr/>
          <p:nvPr/>
        </p:nvSpPr>
        <p:spPr>
          <a:xfrm>
            <a:off x="318000" y="891540"/>
            <a:ext cx="11556000" cy="4914900"/>
          </a:xfrm>
          <a:prstGeom prst="rect">
            <a:avLst/>
          </a:prstGeom>
          <a:solidFill>
            <a:schemeClr val="lt2"/>
          </a:solidFill>
          <a:ln w="9525" cap="flat" cmpd="sng">
            <a:solidFill>
              <a:srgbClr val="9E9E9E"/>
            </a:solidFill>
            <a:prstDash val="solid"/>
            <a:round/>
            <a:headEnd type="none" w="sm" len="sm"/>
            <a:tailEnd type="none" w="sm" len="sm"/>
          </a:ln>
        </p:spPr>
        <p:txBody>
          <a:bodyPr spcFirstLastPara="1" wrap="square" lIns="91425" tIns="91425" rIns="91425" bIns="91425" anchor="t" anchorCtr="0">
            <a:noAutofit/>
          </a:bodyPr>
          <a:lstStyle/>
          <a:p>
            <a:pPr algn="just">
              <a:spcBef>
                <a:spcPts val="1200"/>
              </a:spcBef>
              <a:spcAft>
                <a:spcPts val="1200"/>
              </a:spcAft>
            </a:pPr>
            <a:r>
              <a:rPr lang="en-US" sz="2400" b="1">
                <a:effectLst/>
                <a:latin typeface="Avenir"/>
                <a:ea typeface="Roboto" panose="02000000000000000000" pitchFamily="2" charset="0"/>
                <a:cs typeface="Times New Roman" panose="02020603050405020304" pitchFamily="18" charset="0"/>
              </a:rPr>
              <a:t>A Certificate Generator can:</a:t>
            </a:r>
          </a:p>
          <a:p>
            <a:pPr marL="285750" indent="-285750" algn="just">
              <a:spcBef>
                <a:spcPts val="1200"/>
              </a:spcBef>
              <a:spcAft>
                <a:spcPts val="1200"/>
              </a:spcAft>
              <a:buFont typeface="Arial" panose="020B0604020202020204" pitchFamily="34" charset="0"/>
              <a:buChar char="•"/>
            </a:pPr>
            <a:r>
              <a:rPr lang="en-US" sz="2400">
                <a:latin typeface="Avenir"/>
                <a:ea typeface="Roboto" panose="02000000000000000000" pitchFamily="2" charset="0"/>
                <a:cs typeface="Times New Roman" panose="02020603050405020304" pitchFamily="18" charset="0"/>
              </a:rPr>
              <a:t>G</a:t>
            </a:r>
            <a:r>
              <a:rPr lang="en-US" sz="2400">
                <a:effectLst/>
                <a:latin typeface="Avenir"/>
                <a:ea typeface="Roboto" panose="02000000000000000000" pitchFamily="2" charset="0"/>
                <a:cs typeface="Times New Roman" panose="02020603050405020304" pitchFamily="18" charset="0"/>
              </a:rPr>
              <a:t>enerate certificates for all approved ECDs and access reports on application status (approved, rejected, review/approval in progress) and the registration status.</a:t>
            </a:r>
            <a:endParaRPr lang="en-ZA" sz="2400">
              <a:effectLst/>
              <a:latin typeface="Avenir"/>
              <a:ea typeface="MS Mincho" panose="02020609040205080304" pitchFamily="49" charset="-128"/>
              <a:cs typeface="Times New Roman" panose="02020603050405020304" pitchFamily="18" charset="0"/>
            </a:endParaRPr>
          </a:p>
          <a:p>
            <a:pPr marL="285750" indent="-285750" algn="just">
              <a:spcBef>
                <a:spcPts val="1200"/>
              </a:spcBef>
              <a:spcAft>
                <a:spcPts val="1200"/>
              </a:spcAft>
              <a:buFont typeface="Arial" panose="020B0604020202020204" pitchFamily="34" charset="0"/>
              <a:buChar char="•"/>
            </a:pPr>
            <a:r>
              <a:rPr lang="en-US" sz="2400">
                <a:effectLst/>
                <a:latin typeface="Avenir"/>
                <a:ea typeface="Roboto" panose="02000000000000000000" pitchFamily="2" charset="0"/>
                <a:cs typeface="Times New Roman" panose="02020603050405020304" pitchFamily="18" charset="0"/>
              </a:rPr>
              <a:t>Add a search criterion on the list of applications to specify the desired field. </a:t>
            </a:r>
            <a:endParaRPr lang="en-ZA" sz="2400">
              <a:effectLst/>
              <a:latin typeface="Avenir"/>
              <a:ea typeface="MS Mincho" panose="02020609040205080304" pitchFamily="49" charset="-128"/>
              <a:cs typeface="Times New Roman" panose="02020603050405020304" pitchFamily="18" charset="0"/>
            </a:endParaRPr>
          </a:p>
          <a:p>
            <a:pPr marL="285750" indent="-285750" algn="just">
              <a:spcBef>
                <a:spcPts val="1200"/>
              </a:spcBef>
              <a:spcAft>
                <a:spcPts val="1200"/>
              </a:spcAft>
              <a:buFont typeface="Arial" panose="020B0604020202020204" pitchFamily="34" charset="0"/>
              <a:buChar char="•"/>
            </a:pPr>
            <a:r>
              <a:rPr lang="en-US" sz="2400">
                <a:latin typeface="Avenir"/>
                <a:ea typeface="Roboto" panose="02000000000000000000" pitchFamily="2" charset="0"/>
                <a:cs typeface="Times New Roman" panose="02020603050405020304" pitchFamily="18" charset="0"/>
              </a:rPr>
              <a:t>Download</a:t>
            </a:r>
            <a:r>
              <a:rPr lang="en-US" sz="2400">
                <a:effectLst/>
                <a:latin typeface="Avenir"/>
                <a:ea typeface="Roboto" panose="02000000000000000000" pitchFamily="2" charset="0"/>
                <a:cs typeface="Times New Roman" panose="02020603050405020304" pitchFamily="18" charset="0"/>
              </a:rPr>
              <a:t> reports (csv file).</a:t>
            </a:r>
            <a:endParaRPr lang="en-ZA" sz="2400">
              <a:effectLst/>
              <a:latin typeface="Avenir"/>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98189693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1827"/>
        <p:cNvGrpSpPr/>
        <p:nvPr/>
      </p:nvGrpSpPr>
      <p:grpSpPr>
        <a:xfrm>
          <a:off x="0" y="0"/>
          <a:ext cx="0" cy="0"/>
          <a:chOff x="0" y="0"/>
          <a:chExt cx="0" cy="0"/>
        </a:xfrm>
      </p:grpSpPr>
      <p:sp>
        <p:nvSpPr>
          <p:cNvPr id="1828" name="Google Shape;1828;g2f0e596167a_0_568"/>
          <p:cNvSpPr txBox="1">
            <a:spLocks noGrp="1"/>
          </p:cNvSpPr>
          <p:nvPr>
            <p:ph type="title"/>
          </p:nvPr>
        </p:nvSpPr>
        <p:spPr>
          <a:xfrm>
            <a:off x="1409178" y="-90095"/>
            <a:ext cx="10608501" cy="1196751"/>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ZA">
                <a:solidFill>
                  <a:srgbClr val="C98241"/>
                </a:solidFill>
                <a:latin typeface="Avenir"/>
                <a:ea typeface="Avenir"/>
                <a:cs typeface="Avenir"/>
                <a:sym typeface="Avenir"/>
              </a:rPr>
              <a:t>Certificate Generator: Process Flow</a:t>
            </a:r>
            <a:endParaRPr>
              <a:solidFill>
                <a:srgbClr val="C98241"/>
              </a:solidFill>
              <a:latin typeface="Avenir"/>
              <a:ea typeface="Avenir"/>
              <a:cs typeface="Avenir"/>
              <a:sym typeface="Avenir"/>
            </a:endParaRPr>
          </a:p>
        </p:txBody>
      </p:sp>
      <p:sp>
        <p:nvSpPr>
          <p:cNvPr id="1829" name="Google Shape;1829;g2f0e596167a_0_568"/>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ZA"/>
              <a:t>115</a:t>
            </a:fld>
            <a:endParaRPr/>
          </a:p>
        </p:txBody>
      </p:sp>
      <p:grpSp>
        <p:nvGrpSpPr>
          <p:cNvPr id="1830" name="Google Shape;1830;g2f0e596167a_0_568"/>
          <p:cNvGrpSpPr/>
          <p:nvPr/>
        </p:nvGrpSpPr>
        <p:grpSpPr>
          <a:xfrm>
            <a:off x="2451050" y="1586324"/>
            <a:ext cx="2751931" cy="4290362"/>
            <a:chOff x="1838333" y="1189773"/>
            <a:chExt cx="2064000" cy="3217852"/>
          </a:xfrm>
        </p:grpSpPr>
        <p:sp>
          <p:nvSpPr>
            <p:cNvPr id="1831" name="Google Shape;1831;g2f0e596167a_0_568"/>
            <p:cNvSpPr/>
            <p:nvPr/>
          </p:nvSpPr>
          <p:spPr>
            <a:xfrm>
              <a:off x="1838333" y="1189773"/>
              <a:ext cx="2064000" cy="897600"/>
            </a:xfrm>
            <a:prstGeom prst="chevron">
              <a:avLst>
                <a:gd name="adj" fmla="val 50000"/>
              </a:avLst>
            </a:prstGeom>
            <a:solidFill>
              <a:srgbClr val="E69138"/>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ZA" sz="1600" b="1">
                  <a:solidFill>
                    <a:schemeClr val="dk1"/>
                  </a:solidFill>
                  <a:latin typeface="Avenir"/>
                  <a:ea typeface="Avenir"/>
                  <a:cs typeface="Avenir"/>
                  <a:sym typeface="Avenir"/>
                </a:rPr>
                <a:t>Dashboard Overview</a:t>
              </a:r>
              <a:endParaRPr sz="1600" b="1">
                <a:solidFill>
                  <a:schemeClr val="dk1"/>
                </a:solidFill>
                <a:latin typeface="Avenir"/>
                <a:ea typeface="Avenir"/>
                <a:cs typeface="Avenir"/>
                <a:sym typeface="Avenir"/>
              </a:endParaRPr>
            </a:p>
          </p:txBody>
        </p:sp>
        <p:sp>
          <p:nvSpPr>
            <p:cNvPr id="1832" name="Google Shape;1832;g2f0e596167a_0_568"/>
            <p:cNvSpPr txBox="1"/>
            <p:nvPr/>
          </p:nvSpPr>
          <p:spPr>
            <a:xfrm>
              <a:off x="2017250" y="2057125"/>
              <a:ext cx="1624500" cy="2350500"/>
            </a:xfrm>
            <a:prstGeom prst="rect">
              <a:avLst/>
            </a:prstGeom>
            <a:noFill/>
            <a:ln>
              <a:noFill/>
            </a:ln>
          </p:spPr>
          <p:txBody>
            <a:bodyPr spcFirstLastPara="1" wrap="square" lIns="121900" tIns="121900" rIns="121900" bIns="121900" anchor="t" anchorCtr="0">
              <a:noAutofit/>
            </a:bodyPr>
            <a:lstStyle/>
            <a:p>
              <a:pPr marL="457200" lvl="0" indent="-317500" algn="l" rtl="0">
                <a:lnSpc>
                  <a:spcPct val="115000"/>
                </a:lnSpc>
                <a:spcBef>
                  <a:spcPts val="0"/>
                </a:spcBef>
                <a:spcAft>
                  <a:spcPts val="0"/>
                </a:spcAft>
                <a:buSzPts val="1400"/>
                <a:buFont typeface="Avenir"/>
                <a:buChar char="●"/>
              </a:pPr>
              <a:r>
                <a:rPr lang="en-ZA">
                  <a:latin typeface="Avenir"/>
                  <a:ea typeface="Avenir"/>
                  <a:cs typeface="Avenir"/>
                  <a:sym typeface="Avenir"/>
                </a:rPr>
                <a:t>Access the certificates and reports of all submitted applications. </a:t>
              </a:r>
              <a:endParaRPr>
                <a:latin typeface="Avenir"/>
                <a:ea typeface="Avenir"/>
                <a:cs typeface="Avenir"/>
                <a:sym typeface="Avenir"/>
              </a:endParaRPr>
            </a:p>
            <a:p>
              <a:pPr marL="457200" lvl="0" indent="-311150" algn="l" rtl="0">
                <a:lnSpc>
                  <a:spcPct val="115000"/>
                </a:lnSpc>
                <a:spcBef>
                  <a:spcPts val="0"/>
                </a:spcBef>
                <a:spcAft>
                  <a:spcPts val="0"/>
                </a:spcAft>
                <a:buSzPts val="1300"/>
                <a:buFont typeface="Avenir"/>
                <a:buChar char="●"/>
              </a:pPr>
              <a:r>
                <a:rPr lang="en-ZA">
                  <a:latin typeface="Avenir"/>
                  <a:ea typeface="Avenir"/>
                  <a:cs typeface="Avenir"/>
                  <a:sym typeface="Avenir"/>
                </a:rPr>
                <a:t>Open to generate a certificate or view or download a report with the application status.</a:t>
              </a:r>
              <a:r>
                <a:rPr lang="en-ZA" sz="1300">
                  <a:latin typeface="Avenir"/>
                  <a:ea typeface="Avenir"/>
                  <a:cs typeface="Avenir"/>
                  <a:sym typeface="Avenir"/>
                </a:rPr>
                <a:t> </a:t>
              </a:r>
              <a:endParaRPr sz="1300">
                <a:latin typeface="Avenir"/>
                <a:ea typeface="Avenir"/>
                <a:cs typeface="Avenir"/>
                <a:sym typeface="Avenir"/>
              </a:endParaRPr>
            </a:p>
            <a:p>
              <a:pPr marL="457200" lvl="0" indent="0" algn="l" rtl="0">
                <a:lnSpc>
                  <a:spcPct val="115000"/>
                </a:lnSpc>
                <a:spcBef>
                  <a:spcPts val="0"/>
                </a:spcBef>
                <a:spcAft>
                  <a:spcPts val="0"/>
                </a:spcAft>
                <a:buNone/>
              </a:pPr>
              <a:endParaRPr sz="1300">
                <a:latin typeface="Avenir"/>
                <a:ea typeface="Avenir"/>
                <a:cs typeface="Avenir"/>
                <a:sym typeface="Avenir"/>
              </a:endParaRPr>
            </a:p>
          </p:txBody>
        </p:sp>
      </p:grpSp>
      <p:grpSp>
        <p:nvGrpSpPr>
          <p:cNvPr id="1833" name="Google Shape;1833;g2f0e596167a_0_568"/>
          <p:cNvGrpSpPr/>
          <p:nvPr/>
        </p:nvGrpSpPr>
        <p:grpSpPr>
          <a:xfrm>
            <a:off x="4688971" y="1586320"/>
            <a:ext cx="3305496" cy="4290362"/>
            <a:chOff x="3516744" y="1189773"/>
            <a:chExt cx="2064000" cy="3217852"/>
          </a:xfrm>
        </p:grpSpPr>
        <p:sp>
          <p:nvSpPr>
            <p:cNvPr id="1834" name="Google Shape;1834;g2f0e596167a_0_568"/>
            <p:cNvSpPr/>
            <p:nvPr/>
          </p:nvSpPr>
          <p:spPr>
            <a:xfrm>
              <a:off x="3516744" y="1189773"/>
              <a:ext cx="2064000" cy="897600"/>
            </a:xfrm>
            <a:prstGeom prst="chevron">
              <a:avLst>
                <a:gd name="adj" fmla="val 50000"/>
              </a:avLst>
            </a:prstGeom>
            <a:solidFill>
              <a:srgbClr val="F6B26B"/>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ZA" sz="1600">
                  <a:solidFill>
                    <a:schemeClr val="dk1"/>
                  </a:solidFill>
                  <a:latin typeface="Avenir"/>
                  <a:ea typeface="Avenir"/>
                  <a:cs typeface="Avenir"/>
                  <a:sym typeface="Avenir"/>
                </a:rPr>
                <a:t>Certificate Generation</a:t>
              </a:r>
              <a:endParaRPr sz="1600">
                <a:solidFill>
                  <a:schemeClr val="dk1"/>
                </a:solidFill>
                <a:latin typeface="Avenir"/>
                <a:ea typeface="Avenir"/>
                <a:cs typeface="Avenir"/>
                <a:sym typeface="Avenir"/>
              </a:endParaRPr>
            </a:p>
          </p:txBody>
        </p:sp>
        <p:sp>
          <p:nvSpPr>
            <p:cNvPr id="1835" name="Google Shape;1835;g2f0e596167a_0_568"/>
            <p:cNvSpPr txBox="1"/>
            <p:nvPr/>
          </p:nvSpPr>
          <p:spPr>
            <a:xfrm>
              <a:off x="3739450" y="2057125"/>
              <a:ext cx="1624500" cy="2350500"/>
            </a:xfrm>
            <a:prstGeom prst="rect">
              <a:avLst/>
            </a:prstGeom>
            <a:noFill/>
            <a:ln>
              <a:noFill/>
            </a:ln>
          </p:spPr>
          <p:txBody>
            <a:bodyPr spcFirstLastPara="1" wrap="square" lIns="121900" tIns="121900" rIns="121900" bIns="121900" anchor="t" anchorCtr="0">
              <a:noAutofit/>
            </a:bodyPr>
            <a:lstStyle/>
            <a:p>
              <a:pPr marL="457200" lvl="0" indent="-317500" algn="l" rtl="0">
                <a:lnSpc>
                  <a:spcPct val="115000"/>
                </a:lnSpc>
                <a:spcBef>
                  <a:spcPts val="0"/>
                </a:spcBef>
                <a:spcAft>
                  <a:spcPts val="0"/>
                </a:spcAft>
                <a:buSzPts val="1400"/>
                <a:buFont typeface="Avenir"/>
                <a:buChar char="●"/>
              </a:pPr>
              <a:r>
                <a:rPr lang="en-ZA">
                  <a:latin typeface="Avenir"/>
                  <a:ea typeface="Avenir"/>
                  <a:cs typeface="Avenir"/>
                  <a:sym typeface="Avenir"/>
                </a:rPr>
                <a:t>Click on the certificate you wish to generate and it will be downloaded to your PC for printing. </a:t>
              </a:r>
              <a:endParaRPr>
                <a:latin typeface="Avenir"/>
                <a:ea typeface="Avenir"/>
                <a:cs typeface="Avenir"/>
                <a:sym typeface="Avenir"/>
              </a:endParaRPr>
            </a:p>
            <a:p>
              <a:pPr marL="0" lvl="0" indent="0" algn="l" rtl="0">
                <a:lnSpc>
                  <a:spcPct val="115000"/>
                </a:lnSpc>
                <a:spcBef>
                  <a:spcPts val="0"/>
                </a:spcBef>
                <a:spcAft>
                  <a:spcPts val="0"/>
                </a:spcAft>
                <a:buNone/>
              </a:pPr>
              <a:endParaRPr sz="1500">
                <a:latin typeface="Avenir"/>
                <a:ea typeface="Avenir"/>
                <a:cs typeface="Avenir"/>
                <a:sym typeface="Avenir"/>
              </a:endParaRPr>
            </a:p>
          </p:txBody>
        </p:sp>
      </p:grpSp>
      <p:grpSp>
        <p:nvGrpSpPr>
          <p:cNvPr id="1836" name="Google Shape;1836;g2f0e596167a_0_568"/>
          <p:cNvGrpSpPr/>
          <p:nvPr/>
        </p:nvGrpSpPr>
        <p:grpSpPr>
          <a:xfrm>
            <a:off x="11850" y="1586478"/>
            <a:ext cx="2952726" cy="4290058"/>
            <a:chOff x="0" y="1190001"/>
            <a:chExt cx="2214600" cy="3217624"/>
          </a:xfrm>
        </p:grpSpPr>
        <p:sp>
          <p:nvSpPr>
            <p:cNvPr id="1837" name="Google Shape;1837;g2f0e596167a_0_568"/>
            <p:cNvSpPr/>
            <p:nvPr/>
          </p:nvSpPr>
          <p:spPr>
            <a:xfrm>
              <a:off x="0" y="1190001"/>
              <a:ext cx="2214600" cy="897600"/>
            </a:xfrm>
            <a:prstGeom prst="homePlate">
              <a:avLst>
                <a:gd name="adj" fmla="val 50000"/>
              </a:avLst>
            </a:prstGeom>
            <a:solidFill>
              <a:srgbClr val="B45F06"/>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ZA" sz="1600" b="1">
                  <a:solidFill>
                    <a:schemeClr val="dk1"/>
                  </a:solidFill>
                  <a:latin typeface="Avenir"/>
                  <a:ea typeface="Avenir"/>
                  <a:cs typeface="Avenir"/>
                  <a:sym typeface="Avenir"/>
                </a:rPr>
                <a:t>Login</a:t>
              </a:r>
              <a:endParaRPr sz="1600" b="1">
                <a:solidFill>
                  <a:schemeClr val="dk1"/>
                </a:solidFill>
                <a:latin typeface="Avenir"/>
                <a:ea typeface="Avenir"/>
                <a:cs typeface="Avenir"/>
                <a:sym typeface="Avenir"/>
              </a:endParaRPr>
            </a:p>
          </p:txBody>
        </p:sp>
        <p:sp>
          <p:nvSpPr>
            <p:cNvPr id="1838" name="Google Shape;1838;g2f0e596167a_0_568"/>
            <p:cNvSpPr txBox="1"/>
            <p:nvPr/>
          </p:nvSpPr>
          <p:spPr>
            <a:xfrm>
              <a:off x="295050" y="2057125"/>
              <a:ext cx="1624500" cy="2350500"/>
            </a:xfrm>
            <a:prstGeom prst="rect">
              <a:avLst/>
            </a:prstGeom>
            <a:noFill/>
            <a:ln>
              <a:noFill/>
            </a:ln>
          </p:spPr>
          <p:txBody>
            <a:bodyPr spcFirstLastPara="1" wrap="square" lIns="121900" tIns="121900" rIns="121900" bIns="121900" anchor="t" anchorCtr="0">
              <a:noAutofit/>
            </a:bodyPr>
            <a:lstStyle/>
            <a:p>
              <a:pPr marL="457200" lvl="0" indent="-317500" algn="l" rtl="0">
                <a:lnSpc>
                  <a:spcPct val="115000"/>
                </a:lnSpc>
                <a:spcBef>
                  <a:spcPts val="0"/>
                </a:spcBef>
                <a:spcAft>
                  <a:spcPts val="0"/>
                </a:spcAft>
                <a:buSzPts val="1400"/>
                <a:buFont typeface="Avenir"/>
                <a:buChar char="●"/>
              </a:pPr>
              <a:r>
                <a:rPr lang="en-ZA">
                  <a:latin typeface="Avenir"/>
                  <a:ea typeface="Avenir"/>
                  <a:cs typeface="Avenir"/>
                  <a:sym typeface="Avenir"/>
                </a:rPr>
                <a:t>Enter your login credentials</a:t>
              </a:r>
              <a:endParaRPr>
                <a:latin typeface="Avenir"/>
                <a:ea typeface="Avenir"/>
                <a:cs typeface="Avenir"/>
                <a:sym typeface="Avenir"/>
              </a:endParaRPr>
            </a:p>
            <a:p>
              <a:pPr marL="457200" lvl="0" indent="-317500" algn="l" rtl="0">
                <a:lnSpc>
                  <a:spcPct val="115000"/>
                </a:lnSpc>
                <a:spcBef>
                  <a:spcPts val="0"/>
                </a:spcBef>
                <a:spcAft>
                  <a:spcPts val="0"/>
                </a:spcAft>
                <a:buSzPts val="1400"/>
                <a:buFont typeface="Avenir"/>
                <a:buChar char="●"/>
              </a:pPr>
              <a:r>
                <a:rPr lang="en-ZA">
                  <a:latin typeface="Avenir"/>
                  <a:ea typeface="Avenir"/>
                  <a:cs typeface="Avenir"/>
                  <a:sym typeface="Avenir"/>
                </a:rPr>
                <a:t>Access the Certificate generator Dashboard</a:t>
              </a:r>
              <a:endParaRPr>
                <a:latin typeface="Avenir"/>
                <a:ea typeface="Avenir"/>
                <a:cs typeface="Avenir"/>
                <a:sym typeface="Avenir"/>
              </a:endParaRPr>
            </a:p>
          </p:txBody>
        </p:sp>
      </p:grpSp>
      <p:grpSp>
        <p:nvGrpSpPr>
          <p:cNvPr id="1839" name="Google Shape;1839;g2f0e596167a_0_568"/>
          <p:cNvGrpSpPr/>
          <p:nvPr/>
        </p:nvGrpSpPr>
        <p:grpSpPr>
          <a:xfrm>
            <a:off x="7475850" y="1586325"/>
            <a:ext cx="3225110" cy="4290363"/>
            <a:chOff x="5434957" y="1189772"/>
            <a:chExt cx="1651193" cy="3217853"/>
          </a:xfrm>
        </p:grpSpPr>
        <p:sp>
          <p:nvSpPr>
            <p:cNvPr id="1840" name="Google Shape;1840;g2f0e596167a_0_568"/>
            <p:cNvSpPr/>
            <p:nvPr/>
          </p:nvSpPr>
          <p:spPr>
            <a:xfrm>
              <a:off x="5434957" y="1189772"/>
              <a:ext cx="1570500" cy="897600"/>
            </a:xfrm>
            <a:prstGeom prst="chevron">
              <a:avLst>
                <a:gd name="adj" fmla="val 50000"/>
              </a:avLst>
            </a:prstGeom>
            <a:solidFill>
              <a:srgbClr val="F9CB9C"/>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ZA" sz="1600">
                  <a:solidFill>
                    <a:schemeClr val="dk1"/>
                  </a:solidFill>
                  <a:latin typeface="Avenir"/>
                  <a:ea typeface="Avenir"/>
                  <a:cs typeface="Avenir"/>
                  <a:sym typeface="Avenir"/>
                </a:rPr>
                <a:t>Report viewing</a:t>
              </a:r>
              <a:endParaRPr sz="1600">
                <a:solidFill>
                  <a:schemeClr val="dk1"/>
                </a:solidFill>
                <a:latin typeface="Avenir"/>
                <a:ea typeface="Avenir"/>
                <a:cs typeface="Avenir"/>
                <a:sym typeface="Avenir"/>
              </a:endParaRPr>
            </a:p>
          </p:txBody>
        </p:sp>
        <p:sp>
          <p:nvSpPr>
            <p:cNvPr id="1841" name="Google Shape;1841;g2f0e596167a_0_568"/>
            <p:cNvSpPr txBox="1"/>
            <p:nvPr/>
          </p:nvSpPr>
          <p:spPr>
            <a:xfrm>
              <a:off x="5461650" y="2057125"/>
              <a:ext cx="1624500" cy="2350500"/>
            </a:xfrm>
            <a:prstGeom prst="rect">
              <a:avLst/>
            </a:prstGeom>
            <a:noFill/>
            <a:ln>
              <a:noFill/>
            </a:ln>
          </p:spPr>
          <p:txBody>
            <a:bodyPr spcFirstLastPara="1" wrap="square" lIns="121900" tIns="121900" rIns="121900" bIns="121900" anchor="t" anchorCtr="0">
              <a:noAutofit/>
            </a:bodyPr>
            <a:lstStyle/>
            <a:p>
              <a:pPr marL="457200" lvl="0" indent="-317500" algn="l" rtl="0">
                <a:lnSpc>
                  <a:spcPct val="115000"/>
                </a:lnSpc>
                <a:spcBef>
                  <a:spcPts val="0"/>
                </a:spcBef>
                <a:spcAft>
                  <a:spcPts val="0"/>
                </a:spcAft>
                <a:buSzPts val="1400"/>
                <a:buFont typeface="Avenir"/>
                <a:buChar char="●"/>
              </a:pPr>
              <a:r>
                <a:rPr lang="en-ZA">
                  <a:latin typeface="Avenir"/>
                  <a:ea typeface="Avenir"/>
                  <a:cs typeface="Avenir"/>
                  <a:sym typeface="Avenir"/>
                </a:rPr>
                <a:t>Open the report to see all applications and their registration status, </a:t>
              </a:r>
              <a:endParaRPr>
                <a:latin typeface="Avenir"/>
                <a:ea typeface="Avenir"/>
                <a:cs typeface="Avenir"/>
                <a:sym typeface="Avenir"/>
              </a:endParaRPr>
            </a:p>
            <a:p>
              <a:pPr marL="457200" lvl="0" indent="-317500" algn="l" rtl="0">
                <a:lnSpc>
                  <a:spcPct val="115000"/>
                </a:lnSpc>
                <a:spcBef>
                  <a:spcPts val="0"/>
                </a:spcBef>
                <a:spcAft>
                  <a:spcPts val="0"/>
                </a:spcAft>
                <a:buSzPts val="1400"/>
                <a:buFont typeface="Avenir"/>
                <a:buChar char="●"/>
              </a:pPr>
              <a:r>
                <a:rPr lang="en-ZA">
                  <a:latin typeface="Avenir"/>
                  <a:ea typeface="Avenir"/>
                  <a:cs typeface="Avenir"/>
                  <a:sym typeface="Avenir"/>
                </a:rPr>
                <a:t>Download the report in Excel (csv) for analysis. </a:t>
              </a:r>
              <a:endParaRPr>
                <a:latin typeface="Avenir"/>
                <a:ea typeface="Avenir"/>
                <a:cs typeface="Avenir"/>
                <a:sym typeface="Avenir"/>
              </a:endParaRPr>
            </a:p>
          </p:txBody>
        </p:sp>
      </p:gr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1846"/>
        <p:cNvGrpSpPr/>
        <p:nvPr/>
      </p:nvGrpSpPr>
      <p:grpSpPr>
        <a:xfrm>
          <a:off x="0" y="0"/>
          <a:ext cx="0" cy="0"/>
          <a:chOff x="0" y="0"/>
          <a:chExt cx="0" cy="0"/>
        </a:xfrm>
      </p:grpSpPr>
      <p:sp>
        <p:nvSpPr>
          <p:cNvPr id="1848" name="Google Shape;1848;g2d1be6f1ec1_0_85"/>
          <p:cNvSpPr txBox="1">
            <a:spLocks noGrp="1"/>
          </p:cNvSpPr>
          <p:nvPr>
            <p:ph type="title"/>
          </p:nvPr>
        </p:nvSpPr>
        <p:spPr>
          <a:xfrm>
            <a:off x="2724411" y="-47623"/>
            <a:ext cx="7884090"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Reg Application Certificate Generator- Landing Page </a:t>
            </a:r>
            <a:endParaRPr sz="3200">
              <a:solidFill>
                <a:srgbClr val="C98241"/>
              </a:solidFill>
              <a:latin typeface="Avenir"/>
              <a:ea typeface="Avenir"/>
              <a:cs typeface="Avenir"/>
              <a:sym typeface="Avenir"/>
            </a:endParaRPr>
          </a:p>
        </p:txBody>
      </p:sp>
      <p:sp>
        <p:nvSpPr>
          <p:cNvPr id="1847" name="Google Shape;1847;g2d1be6f1ec1_0_8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116</a:t>
            </a:fld>
            <a:endParaRPr/>
          </a:p>
        </p:txBody>
      </p:sp>
      <p:sp>
        <p:nvSpPr>
          <p:cNvPr id="1849" name="Google Shape;1849;g2d1be6f1ec1_0_85"/>
          <p:cNvSpPr/>
          <p:nvPr/>
        </p:nvSpPr>
        <p:spPr>
          <a:xfrm>
            <a:off x="8612650" y="1381425"/>
            <a:ext cx="3497100" cy="4908300"/>
          </a:xfrm>
          <a:prstGeom prst="wedgeRoundRectCallout">
            <a:avLst>
              <a:gd name="adj1" fmla="val -55060"/>
              <a:gd name="adj2" fmla="val -17213"/>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lvl="0" indent="0" algn="l" rtl="0">
              <a:spcBef>
                <a:spcPts val="0"/>
              </a:spcBef>
              <a:spcAft>
                <a:spcPts val="0"/>
              </a:spcAft>
              <a:buNone/>
            </a:pPr>
            <a:r>
              <a:rPr lang="en-ZA">
                <a:solidFill>
                  <a:schemeClr val="dk1"/>
                </a:solidFill>
                <a:latin typeface="Avenir"/>
                <a:ea typeface="Avenir"/>
                <a:cs typeface="Avenir"/>
                <a:sym typeface="Avenir"/>
              </a:rPr>
              <a:t>As a Reg Application Certificate Generator, you can:</a:t>
            </a:r>
            <a:endParaRPr>
              <a:solidFill>
                <a:schemeClr val="dk1"/>
              </a:solidFill>
              <a:latin typeface="Avenir"/>
              <a:ea typeface="Avenir"/>
              <a:cs typeface="Avenir"/>
              <a:sym typeface="Avenir"/>
            </a:endParaRPr>
          </a:p>
          <a:p>
            <a:pPr marL="0" lvl="0" indent="0" algn="l" rtl="0">
              <a:spcBef>
                <a:spcPts val="0"/>
              </a:spcBef>
              <a:spcAft>
                <a:spcPts val="0"/>
              </a:spcAft>
              <a:buNone/>
            </a:pP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Char char="●"/>
            </a:pPr>
            <a:r>
              <a:rPr lang="en-ZA">
                <a:solidFill>
                  <a:schemeClr val="dk1"/>
                </a:solidFill>
                <a:latin typeface="Avenir"/>
                <a:ea typeface="Avenir"/>
                <a:cs typeface="Avenir"/>
                <a:sym typeface="Avenir"/>
              </a:rPr>
              <a:t>Access a list of all approved bronze certificate applications. These applications have undergone the Reviewer and Approver processes.</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Char char="●"/>
            </a:pPr>
            <a:r>
              <a:rPr lang="en-ZA">
                <a:solidFill>
                  <a:schemeClr val="dk1"/>
                </a:solidFill>
                <a:latin typeface="Avenir"/>
                <a:ea typeface="Avenir"/>
                <a:cs typeface="Avenir"/>
                <a:sym typeface="Avenir"/>
              </a:rPr>
              <a:t>View a report of all initiated applications.</a:t>
            </a:r>
            <a:endParaRPr>
              <a:solidFill>
                <a:schemeClr val="dk1"/>
              </a:solidFill>
              <a:latin typeface="Avenir"/>
              <a:ea typeface="Avenir"/>
              <a:cs typeface="Avenir"/>
              <a:sym typeface="Avenir"/>
            </a:endParaRPr>
          </a:p>
          <a:p>
            <a:pPr marL="0" lvl="0" indent="0" algn="l" rtl="0">
              <a:spcBef>
                <a:spcPts val="0"/>
              </a:spcBef>
              <a:spcAft>
                <a:spcPts val="0"/>
              </a:spcAft>
              <a:buNone/>
            </a:pPr>
            <a:endParaRPr>
              <a:solidFill>
                <a:schemeClr val="dk1"/>
              </a:solidFill>
              <a:latin typeface="Avenir"/>
              <a:ea typeface="Avenir"/>
              <a:cs typeface="Avenir"/>
              <a:sym typeface="Avenir"/>
            </a:endParaRPr>
          </a:p>
          <a:p>
            <a:pPr marL="0" lvl="0" indent="0" algn="l" rtl="0">
              <a:spcBef>
                <a:spcPts val="0"/>
              </a:spcBef>
              <a:spcAft>
                <a:spcPts val="0"/>
              </a:spcAft>
              <a:buNone/>
            </a:pPr>
            <a:r>
              <a:rPr lang="en-ZA">
                <a:solidFill>
                  <a:schemeClr val="dk1"/>
                </a:solidFill>
                <a:latin typeface="Avenir"/>
                <a:ea typeface="Avenir"/>
                <a:cs typeface="Avenir"/>
                <a:sym typeface="Avenir"/>
              </a:rPr>
              <a:t>To access the Reg Application Certificate Generator role after logging in:</a:t>
            </a:r>
            <a:endParaRPr>
              <a:solidFill>
                <a:schemeClr val="dk1"/>
              </a:solidFill>
              <a:latin typeface="Avenir"/>
              <a:ea typeface="Avenir"/>
              <a:cs typeface="Avenir"/>
              <a:sym typeface="Avenir"/>
            </a:endParaRPr>
          </a:p>
          <a:p>
            <a:pPr marL="457200" lvl="0" indent="0" algn="l" rtl="0">
              <a:spcBef>
                <a:spcPts val="0"/>
              </a:spcBef>
              <a:spcAft>
                <a:spcPts val="0"/>
              </a:spcAft>
              <a:buNone/>
            </a:pP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Navigate to the Main Menu.</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Click on "Not specified" below Roles to reveal a dropdown list.</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Select "Reg Application Certificate Generator" from the dropdown.</a:t>
            </a:r>
            <a:endParaRPr>
              <a:solidFill>
                <a:schemeClr val="dk1"/>
              </a:solidFill>
              <a:latin typeface="Avenir"/>
              <a:ea typeface="Avenir"/>
              <a:cs typeface="Avenir"/>
              <a:sym typeface="Avenir"/>
            </a:endParaRPr>
          </a:p>
        </p:txBody>
      </p:sp>
      <p:pic>
        <p:nvPicPr>
          <p:cNvPr id="1850" name="Google Shape;1850;g2d1be6f1ec1_0_85"/>
          <p:cNvPicPr preferRelativeResize="0"/>
          <p:nvPr/>
        </p:nvPicPr>
        <p:blipFill>
          <a:blip r:embed="rId3">
            <a:alphaModFix/>
          </a:blip>
          <a:stretch>
            <a:fillRect/>
          </a:stretch>
        </p:blipFill>
        <p:spPr>
          <a:xfrm>
            <a:off x="222025" y="1089800"/>
            <a:ext cx="8136402" cy="5017700"/>
          </a:xfrm>
          <a:prstGeom prst="rect">
            <a:avLst/>
          </a:prstGeom>
          <a:noFill/>
          <a:ln>
            <a:noFill/>
          </a:ln>
        </p:spPr>
      </p:pic>
      <p:sp>
        <p:nvSpPr>
          <p:cNvPr id="1851" name="Google Shape;1851;g2d1be6f1ec1_0_85"/>
          <p:cNvSpPr/>
          <p:nvPr/>
        </p:nvSpPr>
        <p:spPr>
          <a:xfrm>
            <a:off x="1517225" y="2917800"/>
            <a:ext cx="2422500" cy="244500"/>
          </a:xfrm>
          <a:prstGeom prst="rect">
            <a:avLst/>
          </a:prstGeom>
          <a:noFill/>
          <a:ln w="28575"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1856"/>
        <p:cNvGrpSpPr/>
        <p:nvPr/>
      </p:nvGrpSpPr>
      <p:grpSpPr>
        <a:xfrm>
          <a:off x="0" y="0"/>
          <a:ext cx="0" cy="0"/>
          <a:chOff x="0" y="0"/>
          <a:chExt cx="0" cy="0"/>
        </a:xfrm>
      </p:grpSpPr>
      <p:sp>
        <p:nvSpPr>
          <p:cNvPr id="1858" name="Google Shape;1858;g2d1be6f1ec1_0_99"/>
          <p:cNvSpPr txBox="1">
            <a:spLocks noGrp="1"/>
          </p:cNvSpPr>
          <p:nvPr>
            <p:ph type="title"/>
          </p:nvPr>
        </p:nvSpPr>
        <p:spPr>
          <a:xfrm>
            <a:off x="2918564" y="0"/>
            <a:ext cx="8663836" cy="11967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Reg Application Certificate Generator- </a:t>
            </a:r>
            <a:br>
              <a:rPr lang="en-ZA" sz="3200">
                <a:solidFill>
                  <a:srgbClr val="C98241"/>
                </a:solidFill>
                <a:latin typeface="Avenir"/>
                <a:ea typeface="Avenir"/>
                <a:cs typeface="Avenir"/>
                <a:sym typeface="Avenir"/>
              </a:rPr>
            </a:br>
            <a:r>
              <a:rPr lang="en-ZA" sz="3200">
                <a:solidFill>
                  <a:srgbClr val="C98241"/>
                </a:solidFill>
                <a:latin typeface="Avenir"/>
                <a:ea typeface="Avenir"/>
                <a:cs typeface="Avenir"/>
                <a:sym typeface="Avenir"/>
              </a:rPr>
              <a:t>Generate Certificate</a:t>
            </a:r>
            <a:endParaRPr sz="3200">
              <a:solidFill>
                <a:srgbClr val="C98241"/>
              </a:solidFill>
              <a:latin typeface="Avenir"/>
              <a:ea typeface="Avenir"/>
              <a:cs typeface="Avenir"/>
              <a:sym typeface="Avenir"/>
            </a:endParaRPr>
          </a:p>
        </p:txBody>
      </p:sp>
      <p:sp>
        <p:nvSpPr>
          <p:cNvPr id="1857" name="Google Shape;1857;g2d1be6f1ec1_0_99"/>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117</a:t>
            </a:fld>
            <a:endParaRPr/>
          </a:p>
        </p:txBody>
      </p:sp>
      <p:sp>
        <p:nvSpPr>
          <p:cNvPr id="1859" name="Google Shape;1859;g2d1be6f1ec1_0_99"/>
          <p:cNvSpPr/>
          <p:nvPr/>
        </p:nvSpPr>
        <p:spPr>
          <a:xfrm>
            <a:off x="9028850" y="1689825"/>
            <a:ext cx="3083700" cy="1312800"/>
          </a:xfrm>
          <a:prstGeom prst="wedgeRoundRectCallout">
            <a:avLst>
              <a:gd name="adj1" fmla="val -49199"/>
              <a:gd name="adj2" fmla="val -843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ZA" sz="1500">
                <a:solidFill>
                  <a:schemeClr val="dk1"/>
                </a:solidFill>
                <a:latin typeface="Avenir"/>
                <a:ea typeface="Avenir"/>
                <a:cs typeface="Avenir"/>
                <a:sym typeface="Avenir"/>
              </a:rPr>
              <a:t>To retrieve the certificate, navigate to "Generate Certificate" and click on "OPEN."</a:t>
            </a:r>
            <a:endParaRPr sz="1500">
              <a:solidFill>
                <a:schemeClr val="dk1"/>
              </a:solidFill>
              <a:latin typeface="Avenir"/>
              <a:ea typeface="Avenir"/>
              <a:cs typeface="Avenir"/>
              <a:sym typeface="Avenir"/>
            </a:endParaRPr>
          </a:p>
        </p:txBody>
      </p:sp>
      <p:pic>
        <p:nvPicPr>
          <p:cNvPr id="1860" name="Google Shape;1860;g2d1be6f1ec1_0_99"/>
          <p:cNvPicPr preferRelativeResize="0"/>
          <p:nvPr/>
        </p:nvPicPr>
        <p:blipFill>
          <a:blip r:embed="rId3">
            <a:alphaModFix/>
          </a:blip>
          <a:stretch>
            <a:fillRect/>
          </a:stretch>
        </p:blipFill>
        <p:spPr>
          <a:xfrm>
            <a:off x="152400" y="1349102"/>
            <a:ext cx="8724050" cy="3203362"/>
          </a:xfrm>
          <a:prstGeom prst="rect">
            <a:avLst/>
          </a:prstGeom>
          <a:noFill/>
          <a:ln w="9525" cap="flat" cmpd="sng">
            <a:solidFill>
              <a:srgbClr val="9E9E9E"/>
            </a:solidFill>
            <a:prstDash val="solid"/>
            <a:round/>
            <a:headEnd type="none" w="sm" len="sm"/>
            <a:tailEnd type="none" w="sm" len="sm"/>
          </a:ln>
        </p:spPr>
      </p:pic>
      <p:sp>
        <p:nvSpPr>
          <p:cNvPr id="1861" name="Google Shape;1861;g2d1be6f1ec1_0_99"/>
          <p:cNvSpPr/>
          <p:nvPr/>
        </p:nvSpPr>
        <p:spPr>
          <a:xfrm>
            <a:off x="1295125" y="3063325"/>
            <a:ext cx="814200" cy="267900"/>
          </a:xfrm>
          <a:prstGeom prst="rect">
            <a:avLst/>
          </a:prstGeom>
          <a:noFill/>
          <a:ln w="28575"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1757"/>
        <p:cNvGrpSpPr/>
        <p:nvPr/>
      </p:nvGrpSpPr>
      <p:grpSpPr>
        <a:xfrm>
          <a:off x="0" y="0"/>
          <a:ext cx="0" cy="0"/>
          <a:chOff x="0" y="0"/>
          <a:chExt cx="0" cy="0"/>
        </a:xfrm>
      </p:grpSpPr>
      <p:sp>
        <p:nvSpPr>
          <p:cNvPr id="1758" name="Google Shape;1758;g2e898af6957_0_440"/>
          <p:cNvSpPr txBox="1">
            <a:spLocks noGrp="1"/>
          </p:cNvSpPr>
          <p:nvPr>
            <p:ph type="title"/>
          </p:nvPr>
        </p:nvSpPr>
        <p:spPr>
          <a:xfrm>
            <a:off x="2981194" y="1"/>
            <a:ext cx="7627405" cy="9078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Reg Application Certificate Generator- </a:t>
            </a:r>
            <a:br>
              <a:rPr lang="en-ZA" sz="3200">
                <a:solidFill>
                  <a:srgbClr val="C98241"/>
                </a:solidFill>
                <a:latin typeface="Avenir"/>
                <a:ea typeface="Avenir"/>
                <a:cs typeface="Avenir"/>
                <a:sym typeface="Avenir"/>
              </a:rPr>
            </a:br>
            <a:r>
              <a:rPr lang="en-ZA" sz="3200">
                <a:solidFill>
                  <a:srgbClr val="C98241"/>
                </a:solidFill>
                <a:latin typeface="Avenir"/>
                <a:ea typeface="Avenir"/>
                <a:cs typeface="Avenir"/>
                <a:sym typeface="Avenir"/>
              </a:rPr>
              <a:t>Generate Certificate</a:t>
            </a:r>
            <a:endParaRPr sz="3200">
              <a:solidFill>
                <a:srgbClr val="C98241"/>
              </a:solidFill>
              <a:latin typeface="Avenir"/>
              <a:ea typeface="Avenir"/>
              <a:cs typeface="Avenir"/>
              <a:sym typeface="Avenir"/>
            </a:endParaRPr>
          </a:p>
        </p:txBody>
      </p:sp>
      <p:sp>
        <p:nvSpPr>
          <p:cNvPr id="1759" name="Google Shape;1759;g2e898af6957_0_44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118</a:t>
            </a:fld>
            <a:endParaRPr/>
          </a:p>
        </p:txBody>
      </p:sp>
      <p:sp>
        <p:nvSpPr>
          <p:cNvPr id="1760" name="Google Shape;1760;g2e898af6957_0_440"/>
          <p:cNvSpPr/>
          <p:nvPr/>
        </p:nvSpPr>
        <p:spPr>
          <a:xfrm>
            <a:off x="7553195" y="533241"/>
            <a:ext cx="4539105" cy="6130606"/>
          </a:xfrm>
          <a:prstGeom prst="wedgeRoundRectCallout">
            <a:avLst>
              <a:gd name="adj1" fmla="val -49902"/>
              <a:gd name="adj2" fmla="val 1751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solidFill>
                  <a:schemeClr val="dk1"/>
                </a:solidFill>
                <a:latin typeface="Avenir"/>
                <a:ea typeface="Avenir"/>
                <a:cs typeface="Avenir"/>
                <a:sym typeface="Avenir"/>
              </a:rPr>
              <a:t>Once in the list of approved applications you can sort by the Last Updated Date or search by ECD Name to find the certificate you want to print.</a:t>
            </a:r>
            <a:endParaRPr>
              <a:solidFill>
                <a:schemeClr val="dk1"/>
              </a:solidFill>
              <a:latin typeface="Avenir"/>
              <a:ea typeface="Avenir"/>
              <a:cs typeface="Avenir"/>
              <a:sym typeface="Avenir"/>
            </a:endParaRPr>
          </a:p>
          <a:p>
            <a:pPr marL="0" lvl="0" indent="0" algn="l" rtl="0">
              <a:spcBef>
                <a:spcPts val="1200"/>
              </a:spcBef>
              <a:spcAft>
                <a:spcPts val="0"/>
              </a:spcAft>
              <a:buClr>
                <a:schemeClr val="dk1"/>
              </a:buClr>
              <a:buSzPts val="1100"/>
              <a:buFont typeface="Arial"/>
              <a:buNone/>
            </a:pPr>
            <a:r>
              <a:rPr lang="en-US">
                <a:solidFill>
                  <a:schemeClr val="dk1"/>
                </a:solidFill>
                <a:latin typeface="Avenir"/>
                <a:ea typeface="Avenir"/>
                <a:cs typeface="Avenir"/>
                <a:sym typeface="Avenir"/>
              </a:rPr>
              <a:t>Click on GENERATE CERTIFICATE[1]</a:t>
            </a:r>
          </a:p>
          <a:p>
            <a:pPr>
              <a:spcBef>
                <a:spcPts val="1200"/>
              </a:spcBef>
              <a:buClr>
                <a:schemeClr val="dk1"/>
              </a:buClr>
              <a:buSzPts val="1100"/>
            </a:pPr>
            <a:r>
              <a:rPr lang="en-US" sz="1400">
                <a:solidFill>
                  <a:schemeClr val="dk1"/>
                </a:solidFill>
                <a:latin typeface="Avenir"/>
                <a:ea typeface="Avenir"/>
                <a:cs typeface="Avenir"/>
                <a:sym typeface="Avenir"/>
              </a:rPr>
              <a:t>You will receive a notification at the top right confirming that the certificate has been sent to your email address.</a:t>
            </a:r>
            <a:endParaRPr lang="en-US">
              <a:solidFill>
                <a:schemeClr val="dk1"/>
              </a:solidFill>
              <a:latin typeface="Avenir"/>
              <a:ea typeface="Avenir"/>
              <a:cs typeface="Avenir"/>
              <a:sym typeface="Avenir"/>
            </a:endParaRPr>
          </a:p>
          <a:p>
            <a:pPr marL="0" lvl="0" indent="0" algn="l" rtl="0">
              <a:spcBef>
                <a:spcPts val="1200"/>
              </a:spcBef>
              <a:spcAft>
                <a:spcPts val="0"/>
              </a:spcAft>
              <a:buClr>
                <a:schemeClr val="dk1"/>
              </a:buClr>
              <a:buSzPts val="1100"/>
              <a:buFont typeface="Arial"/>
              <a:buNone/>
            </a:pPr>
            <a:r>
              <a:rPr lang="en-US">
                <a:solidFill>
                  <a:schemeClr val="dk1"/>
                </a:solidFill>
                <a:latin typeface="Avenir"/>
                <a:ea typeface="Avenir"/>
                <a:cs typeface="Avenir"/>
                <a:sym typeface="Avenir"/>
              </a:rPr>
              <a:t>An email will be sent to you with the certificate attached.</a:t>
            </a:r>
          </a:p>
          <a:p>
            <a:pPr marL="0" lvl="0" indent="0" algn="l" rtl="0">
              <a:spcBef>
                <a:spcPts val="1200"/>
              </a:spcBef>
              <a:spcAft>
                <a:spcPts val="0"/>
              </a:spcAft>
              <a:buClr>
                <a:schemeClr val="dk1"/>
              </a:buClr>
              <a:buSzPts val="1100"/>
              <a:buFont typeface="Arial"/>
              <a:buNone/>
            </a:pPr>
            <a:r>
              <a:rPr lang="en-US">
                <a:solidFill>
                  <a:schemeClr val="dk1"/>
                </a:solidFill>
                <a:latin typeface="Avenir"/>
                <a:ea typeface="Avenir"/>
                <a:cs typeface="Avenir"/>
                <a:sym typeface="Avenir"/>
              </a:rPr>
              <a:t>If you are having issues receiving emails</a:t>
            </a:r>
          </a:p>
          <a:p>
            <a:pPr marL="0" lvl="0" indent="0" algn="l" rtl="0">
              <a:spcBef>
                <a:spcPts val="1200"/>
              </a:spcBef>
              <a:spcAft>
                <a:spcPts val="0"/>
              </a:spcAft>
              <a:buClr>
                <a:schemeClr val="dk1"/>
              </a:buClr>
              <a:buSzPts val="1100"/>
              <a:buFont typeface="Arial"/>
              <a:buNone/>
            </a:pPr>
            <a:r>
              <a:rPr lang="en-US">
                <a:solidFill>
                  <a:schemeClr val="dk1"/>
                </a:solidFill>
                <a:latin typeface="Avenir"/>
                <a:ea typeface="Avenir"/>
                <a:cs typeface="Avenir"/>
                <a:sym typeface="Avenir"/>
              </a:rPr>
              <a:t>1. Check your email address in the blue box above[2] – if it is not correct contact the WhatsApp support line to correct your user details.</a:t>
            </a:r>
          </a:p>
          <a:p>
            <a:pPr marL="0" lvl="0" indent="0" algn="l" rtl="0">
              <a:spcBef>
                <a:spcPts val="1200"/>
              </a:spcBef>
              <a:spcAft>
                <a:spcPts val="0"/>
              </a:spcAft>
              <a:buClr>
                <a:schemeClr val="dk1"/>
              </a:buClr>
              <a:buSzPts val="1100"/>
              <a:buFont typeface="Arial"/>
              <a:buNone/>
            </a:pPr>
            <a:r>
              <a:rPr lang="en-US">
                <a:solidFill>
                  <a:schemeClr val="dk1"/>
                </a:solidFill>
                <a:latin typeface="Avenir"/>
                <a:ea typeface="Avenir"/>
                <a:cs typeface="Avenir"/>
                <a:sym typeface="Avenir"/>
              </a:rPr>
              <a:t>2. Check your Spam or Junk folder.</a:t>
            </a:r>
          </a:p>
          <a:p>
            <a:pPr marL="0" lvl="0" indent="0" algn="l" rtl="0">
              <a:spcBef>
                <a:spcPts val="1200"/>
              </a:spcBef>
              <a:spcAft>
                <a:spcPts val="0"/>
              </a:spcAft>
              <a:buClr>
                <a:schemeClr val="dk1"/>
              </a:buClr>
              <a:buSzPts val="1100"/>
              <a:buFont typeface="Arial"/>
              <a:buNone/>
            </a:pPr>
            <a:r>
              <a:rPr lang="en-US">
                <a:solidFill>
                  <a:schemeClr val="dk1"/>
                </a:solidFill>
                <a:latin typeface="Avenir"/>
                <a:ea typeface="Avenir"/>
                <a:cs typeface="Avenir"/>
                <a:sym typeface="Avenir"/>
              </a:rPr>
              <a:t>3. Ask your IT department to make sure that your Provincial server is not blocking emails from Mezzanine.</a:t>
            </a:r>
          </a:p>
          <a:p>
            <a:pPr marL="0" lvl="0" indent="0" algn="l" rtl="0">
              <a:spcBef>
                <a:spcPts val="1200"/>
              </a:spcBef>
              <a:spcAft>
                <a:spcPts val="0"/>
              </a:spcAft>
              <a:buClr>
                <a:schemeClr val="dk1"/>
              </a:buClr>
              <a:buSzPts val="1100"/>
              <a:buFont typeface="Arial"/>
              <a:buNone/>
            </a:pPr>
            <a:r>
              <a:rPr lang="en-US">
                <a:solidFill>
                  <a:schemeClr val="dk1"/>
                </a:solidFill>
                <a:latin typeface="Avenir"/>
                <a:ea typeface="Avenir"/>
                <a:cs typeface="Avenir"/>
                <a:sym typeface="Avenir"/>
              </a:rPr>
              <a:t>4. If none of these options work contact the WhatsApp support line to give you Reporting access and see the Reporting section for an alternate option.</a:t>
            </a:r>
            <a:endParaRPr>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b="1">
              <a:solidFill>
                <a:schemeClr val="dk1"/>
              </a:solidFill>
              <a:latin typeface="Avenir"/>
              <a:ea typeface="Avenir"/>
              <a:cs typeface="Avenir"/>
              <a:sym typeface="Avenir"/>
            </a:endParaRPr>
          </a:p>
        </p:txBody>
      </p:sp>
      <p:pic>
        <p:nvPicPr>
          <p:cNvPr id="1761" name="Google Shape;1761;g2e898af6957_0_440"/>
          <p:cNvPicPr preferRelativeResize="0"/>
          <p:nvPr/>
        </p:nvPicPr>
        <p:blipFill rotWithShape="1">
          <a:blip r:embed="rId3">
            <a:alphaModFix/>
          </a:blip>
          <a:srcRect r="1361"/>
          <a:stretch/>
        </p:blipFill>
        <p:spPr>
          <a:xfrm>
            <a:off x="99700" y="1295805"/>
            <a:ext cx="7323402" cy="4364774"/>
          </a:xfrm>
          <a:prstGeom prst="rect">
            <a:avLst/>
          </a:prstGeom>
          <a:noFill/>
          <a:ln w="9525" cap="flat" cmpd="sng">
            <a:solidFill>
              <a:srgbClr val="9E9E9E"/>
            </a:solidFill>
            <a:prstDash val="solid"/>
            <a:round/>
            <a:headEnd type="none" w="sm" len="sm"/>
            <a:tailEnd type="none" w="sm" len="sm"/>
          </a:ln>
        </p:spPr>
      </p:pic>
      <p:sp>
        <p:nvSpPr>
          <p:cNvPr id="7" name="Google Shape;1712;g2e4f3d5d7ff_0_113">
            <a:extLst>
              <a:ext uri="{FF2B5EF4-FFF2-40B4-BE49-F238E27FC236}">
                <a16:creationId xmlns:a16="http://schemas.microsoft.com/office/drawing/2014/main" id="{DDBE9458-0BFE-48BA-A326-559A8996BEAC}"/>
              </a:ext>
            </a:extLst>
          </p:cNvPr>
          <p:cNvSpPr/>
          <p:nvPr/>
        </p:nvSpPr>
        <p:spPr>
          <a:xfrm>
            <a:off x="176214" y="2149965"/>
            <a:ext cx="1977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8" name="Google Shape;1712;g2e4f3d5d7ff_0_113">
            <a:extLst>
              <a:ext uri="{FF2B5EF4-FFF2-40B4-BE49-F238E27FC236}">
                <a16:creationId xmlns:a16="http://schemas.microsoft.com/office/drawing/2014/main" id="{6682696F-F523-4E6F-996B-AFEE4E3BEF16}"/>
              </a:ext>
            </a:extLst>
          </p:cNvPr>
          <p:cNvSpPr/>
          <p:nvPr/>
        </p:nvSpPr>
        <p:spPr>
          <a:xfrm>
            <a:off x="5670965" y="1357668"/>
            <a:ext cx="1977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65030143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1876"/>
        <p:cNvGrpSpPr/>
        <p:nvPr/>
      </p:nvGrpSpPr>
      <p:grpSpPr>
        <a:xfrm>
          <a:off x="0" y="0"/>
          <a:ext cx="0" cy="0"/>
          <a:chOff x="0" y="0"/>
          <a:chExt cx="0" cy="0"/>
        </a:xfrm>
      </p:grpSpPr>
      <p:sp>
        <p:nvSpPr>
          <p:cNvPr id="1878" name="Google Shape;1878;g2e287cab74e_0_33"/>
          <p:cNvSpPr txBox="1">
            <a:spLocks noGrp="1"/>
          </p:cNvSpPr>
          <p:nvPr>
            <p:ph type="title"/>
          </p:nvPr>
        </p:nvSpPr>
        <p:spPr>
          <a:xfrm>
            <a:off x="2887248" y="0"/>
            <a:ext cx="8382251" cy="11967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Reg Application Certificate Generator- </a:t>
            </a:r>
            <a:br>
              <a:rPr lang="en-ZA" sz="3200">
                <a:solidFill>
                  <a:srgbClr val="C98241"/>
                </a:solidFill>
                <a:latin typeface="Avenir"/>
                <a:ea typeface="Avenir"/>
                <a:cs typeface="Avenir"/>
                <a:sym typeface="Avenir"/>
              </a:rPr>
            </a:br>
            <a:r>
              <a:rPr lang="en-ZA" sz="3200">
                <a:solidFill>
                  <a:srgbClr val="C98241"/>
                </a:solidFill>
                <a:latin typeface="Avenir"/>
                <a:ea typeface="Avenir"/>
                <a:cs typeface="Avenir"/>
                <a:sym typeface="Avenir"/>
              </a:rPr>
              <a:t>Generate Certificate</a:t>
            </a:r>
            <a:endParaRPr sz="3200">
              <a:solidFill>
                <a:srgbClr val="C98241"/>
              </a:solidFill>
              <a:latin typeface="Avenir"/>
              <a:ea typeface="Avenir"/>
              <a:cs typeface="Avenir"/>
              <a:sym typeface="Avenir"/>
            </a:endParaRPr>
          </a:p>
        </p:txBody>
      </p:sp>
      <p:sp>
        <p:nvSpPr>
          <p:cNvPr id="1877" name="Google Shape;1877;g2e287cab74e_0_3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119</a:t>
            </a:fld>
            <a:endParaRPr/>
          </a:p>
        </p:txBody>
      </p:sp>
      <p:sp>
        <p:nvSpPr>
          <p:cNvPr id="1879" name="Google Shape;1879;g2e287cab74e_0_33"/>
          <p:cNvSpPr/>
          <p:nvPr/>
        </p:nvSpPr>
        <p:spPr>
          <a:xfrm>
            <a:off x="9041350" y="1887950"/>
            <a:ext cx="2722200" cy="969550"/>
          </a:xfrm>
          <a:prstGeom prst="wedgeRoundRectCallout">
            <a:avLst>
              <a:gd name="adj1" fmla="val -49199"/>
              <a:gd name="adj2" fmla="val -843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ZA" sz="1500">
                <a:solidFill>
                  <a:schemeClr val="dk1"/>
                </a:solidFill>
                <a:latin typeface="Avenir"/>
                <a:ea typeface="Avenir"/>
                <a:cs typeface="Avenir"/>
                <a:sym typeface="Avenir"/>
              </a:rPr>
              <a:t>Here is an example of an email received with the certificate attached.</a:t>
            </a:r>
            <a:endParaRPr sz="1500">
              <a:solidFill>
                <a:schemeClr val="dk1"/>
              </a:solidFill>
              <a:latin typeface="Avenir"/>
              <a:ea typeface="Avenir"/>
              <a:cs typeface="Avenir"/>
              <a:sym typeface="Avenir"/>
            </a:endParaRPr>
          </a:p>
        </p:txBody>
      </p:sp>
      <p:pic>
        <p:nvPicPr>
          <p:cNvPr id="1880" name="Google Shape;1880;g2e287cab74e_0_33"/>
          <p:cNvPicPr preferRelativeResize="0"/>
          <p:nvPr/>
        </p:nvPicPr>
        <p:blipFill>
          <a:blip r:embed="rId3">
            <a:alphaModFix/>
          </a:blip>
          <a:stretch>
            <a:fillRect/>
          </a:stretch>
        </p:blipFill>
        <p:spPr>
          <a:xfrm>
            <a:off x="152400" y="1001575"/>
            <a:ext cx="8676035" cy="485485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12</a:t>
            </a:fld>
            <a:endParaRPr/>
          </a:p>
        </p:txBody>
      </p:sp>
      <p:sp>
        <p:nvSpPr>
          <p:cNvPr id="90" name="Google Shape;90;p5"/>
          <p:cNvSpPr/>
          <p:nvPr/>
        </p:nvSpPr>
        <p:spPr>
          <a:xfrm>
            <a:off x="306105" y="882100"/>
            <a:ext cx="11088000" cy="4104000"/>
          </a:xfrm>
          <a:prstGeom prst="rect">
            <a:avLst/>
          </a:prstGeom>
          <a:solidFill>
            <a:schemeClr val="lt2"/>
          </a:solidFill>
          <a:ln w="9525" cap="flat" cmpd="sng">
            <a:solidFill>
              <a:srgbClr val="9E9E9E"/>
            </a:solidFill>
            <a:prstDash val="solid"/>
            <a:round/>
            <a:headEnd type="none" w="sm" len="sm"/>
            <a:tailEnd type="none" w="sm" len="sm"/>
          </a:ln>
        </p:spPr>
        <p:txBody>
          <a:bodyPr spcFirstLastPara="1" wrap="square" lIns="91425" tIns="91425" rIns="91425" bIns="91425" anchor="t" anchorCtr="0">
            <a:noAutofit/>
          </a:bodyPr>
          <a:lstStyle/>
          <a:p>
            <a:pPr lvl="0">
              <a:lnSpc>
                <a:spcPct val="107000"/>
              </a:lnSpc>
              <a:spcBef>
                <a:spcPts val="1200"/>
              </a:spcBef>
              <a:spcAft>
                <a:spcPts val="400"/>
              </a:spcAft>
            </a:pPr>
            <a:r>
              <a:rPr lang="en-GB" sz="2000" b="1" kern="100">
                <a:solidFill>
                  <a:srgbClr val="1F3864"/>
                </a:solidFill>
                <a:effectLst/>
                <a:latin typeface="Avenir"/>
                <a:ea typeface="Times New Roman" panose="02020603050405020304" pitchFamily="18" charset="0"/>
                <a:cs typeface="Times New Roman" panose="02020603050405020304" pitchFamily="18" charset="0"/>
              </a:rPr>
              <a:t>Where is there more information?</a:t>
            </a:r>
            <a:endParaRPr lang="en-ZA" sz="2000" b="1" kern="100">
              <a:solidFill>
                <a:srgbClr val="1F3864"/>
              </a:solidFill>
              <a:effectLst/>
              <a:latin typeface="Avenir"/>
              <a:ea typeface="Times New Roman" panose="02020603050405020304" pitchFamily="18" charset="0"/>
              <a:cs typeface="Times New Roman" panose="02020603050405020304" pitchFamily="18" charset="0"/>
            </a:endParaRPr>
          </a:p>
          <a:p>
            <a:pPr marL="270510">
              <a:lnSpc>
                <a:spcPct val="107000"/>
              </a:lnSpc>
              <a:spcAft>
                <a:spcPts val="800"/>
              </a:spcAft>
              <a:tabLst>
                <a:tab pos="457200" algn="l"/>
              </a:tabLst>
            </a:pPr>
            <a:r>
              <a:rPr lang="en-GB" sz="2000" kern="100">
                <a:effectLst/>
                <a:latin typeface="Avenir"/>
                <a:ea typeface="Calibri"/>
                <a:cs typeface="Times New Roman"/>
              </a:rPr>
              <a:t>Information, guidelines and tools will be added to DBE’s web page as they become available. Go to: </a:t>
            </a:r>
          </a:p>
          <a:p>
            <a:pPr marL="270510">
              <a:lnSpc>
                <a:spcPct val="107000"/>
              </a:lnSpc>
              <a:spcAft>
                <a:spcPts val="800"/>
              </a:spcAft>
              <a:tabLst>
                <a:tab pos="457200" algn="l"/>
              </a:tabLst>
            </a:pPr>
            <a:r>
              <a:rPr lang="en-GB" sz="2000" kern="100">
                <a:ea typeface="Calibri"/>
                <a:hlinkClick r:id="rId3"/>
              </a:rPr>
              <a:t>Bana Pele ECD Registration Drive info page</a:t>
            </a:r>
            <a:endParaRPr lang="en-GB" sz="2000" kern="100">
              <a:ea typeface="Calibri"/>
            </a:endParaRPr>
          </a:p>
          <a:p>
            <a:pPr algn="just">
              <a:lnSpc>
                <a:spcPct val="107000"/>
              </a:lnSpc>
              <a:spcAft>
                <a:spcPts val="800"/>
              </a:spcAft>
              <a:tabLst>
                <a:tab pos="457200" algn="l"/>
              </a:tabLst>
            </a:pPr>
            <a:endParaRPr lang="en-ZA" sz="2000" kern="100">
              <a:latin typeface="Avenir"/>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357203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1885"/>
        <p:cNvGrpSpPr/>
        <p:nvPr/>
      </p:nvGrpSpPr>
      <p:grpSpPr>
        <a:xfrm>
          <a:off x="0" y="0"/>
          <a:ext cx="0" cy="0"/>
          <a:chOff x="0" y="0"/>
          <a:chExt cx="0" cy="0"/>
        </a:xfrm>
      </p:grpSpPr>
      <p:sp>
        <p:nvSpPr>
          <p:cNvPr id="1887" name="Google Shape;1887;g2c8bc7dcf1c_7_174"/>
          <p:cNvSpPr txBox="1">
            <a:spLocks noGrp="1"/>
          </p:cNvSpPr>
          <p:nvPr>
            <p:ph type="title"/>
          </p:nvPr>
        </p:nvSpPr>
        <p:spPr>
          <a:xfrm>
            <a:off x="5229616" y="0"/>
            <a:ext cx="6039883" cy="11967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Reg Application Certificate Generator- Generate Certificate</a:t>
            </a:r>
            <a:endParaRPr sz="3200">
              <a:solidFill>
                <a:srgbClr val="C98241"/>
              </a:solidFill>
              <a:latin typeface="Avenir"/>
              <a:ea typeface="Avenir"/>
              <a:cs typeface="Avenir"/>
              <a:sym typeface="Avenir"/>
            </a:endParaRPr>
          </a:p>
        </p:txBody>
      </p:sp>
      <p:sp>
        <p:nvSpPr>
          <p:cNvPr id="1886" name="Google Shape;1886;g2c8bc7dcf1c_7_174"/>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120</a:t>
            </a:fld>
            <a:endParaRPr/>
          </a:p>
        </p:txBody>
      </p:sp>
      <p:sp>
        <p:nvSpPr>
          <p:cNvPr id="1888" name="Google Shape;1888;g2c8bc7dcf1c_7_174"/>
          <p:cNvSpPr/>
          <p:nvPr/>
        </p:nvSpPr>
        <p:spPr>
          <a:xfrm>
            <a:off x="6096000" y="1253022"/>
            <a:ext cx="4118975" cy="870140"/>
          </a:xfrm>
          <a:prstGeom prst="wedgeRoundRectCallout">
            <a:avLst>
              <a:gd name="adj1" fmla="val -49199"/>
              <a:gd name="adj2" fmla="val -843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ZA" sz="1500">
                <a:solidFill>
                  <a:schemeClr val="dk1"/>
                </a:solidFill>
                <a:latin typeface="Avenir"/>
                <a:ea typeface="Avenir"/>
                <a:cs typeface="Avenir"/>
                <a:sym typeface="Avenir"/>
              </a:rPr>
              <a:t>Here is an example of a Bronze Conditional registration certificate which is a combination of the prescribed Form 12 and Form 17.</a:t>
            </a:r>
            <a:endParaRPr sz="1500">
              <a:solidFill>
                <a:schemeClr val="dk1"/>
              </a:solidFill>
              <a:latin typeface="Avenir"/>
              <a:ea typeface="Avenir"/>
              <a:cs typeface="Avenir"/>
              <a:sym typeface="Avenir"/>
            </a:endParaRPr>
          </a:p>
        </p:txBody>
      </p:sp>
      <p:pic>
        <p:nvPicPr>
          <p:cNvPr id="1889" name="Google Shape;1889;g2c8bc7dcf1c_7_174"/>
          <p:cNvPicPr preferRelativeResize="0"/>
          <p:nvPr/>
        </p:nvPicPr>
        <p:blipFill>
          <a:blip r:embed="rId3">
            <a:alphaModFix/>
          </a:blip>
          <a:stretch>
            <a:fillRect/>
          </a:stretch>
        </p:blipFill>
        <p:spPr>
          <a:xfrm>
            <a:off x="1312566" y="864975"/>
            <a:ext cx="3789424" cy="5408126"/>
          </a:xfrm>
          <a:prstGeom prst="rect">
            <a:avLst/>
          </a:prstGeom>
          <a:noFill/>
          <a:ln w="9525" cap="flat" cmpd="sng">
            <a:solidFill>
              <a:srgbClr val="9E9E9E"/>
            </a:solidFill>
            <a:prstDash val="solid"/>
            <a:round/>
            <a:headEnd type="none" w="sm" len="sm"/>
            <a:tailEnd type="none" w="sm" len="sm"/>
          </a:ln>
        </p:spPr>
      </p:pic>
      <p:sp>
        <p:nvSpPr>
          <p:cNvPr id="6" name="Google Shape;90;p5">
            <a:extLst>
              <a:ext uri="{FF2B5EF4-FFF2-40B4-BE49-F238E27FC236}">
                <a16:creationId xmlns:a16="http://schemas.microsoft.com/office/drawing/2014/main" id="{CD5C1D2E-4284-436A-AA87-97376C172068}"/>
              </a:ext>
            </a:extLst>
          </p:cNvPr>
          <p:cNvSpPr/>
          <p:nvPr/>
        </p:nvSpPr>
        <p:spPr>
          <a:xfrm>
            <a:off x="5465120" y="2356040"/>
            <a:ext cx="5877121" cy="3248938"/>
          </a:xfrm>
          <a:prstGeom prst="rect">
            <a:avLst/>
          </a:prstGeom>
          <a:solidFill>
            <a:schemeClr val="lt2"/>
          </a:solidFill>
          <a:ln w="9525" cap="flat" cmpd="sng">
            <a:solidFill>
              <a:srgbClr val="9E9E9E"/>
            </a:solidFill>
            <a:prstDash val="solid"/>
            <a:round/>
            <a:headEnd type="none" w="sm" len="sm"/>
            <a:tailEnd type="none" w="sm" len="sm"/>
          </a:ln>
        </p:spPr>
        <p:txBody>
          <a:bodyPr spcFirstLastPara="1" wrap="square" lIns="91425" tIns="91425" rIns="91425" bIns="91425" anchor="t" anchorCtr="0">
            <a:noAutofit/>
          </a:bodyPr>
          <a:lstStyle/>
          <a:p>
            <a:pPr marR="0" lvl="0" algn="l" rtl="0">
              <a:lnSpc>
                <a:spcPct val="150000"/>
              </a:lnSpc>
              <a:spcBef>
                <a:spcPts val="0"/>
              </a:spcBef>
              <a:spcAft>
                <a:spcPts val="0"/>
              </a:spcAft>
              <a:buClr>
                <a:srgbClr val="000000"/>
              </a:buClr>
              <a:buSzPts val="1400"/>
            </a:pPr>
            <a:r>
              <a:rPr lang="en-US" sz="1800" i="0" u="none" strike="noStrike" cap="none">
                <a:solidFill>
                  <a:srgbClr val="000000"/>
                </a:solidFill>
                <a:latin typeface="Avenir"/>
                <a:ea typeface="Avenir"/>
                <a:cs typeface="Avenir"/>
                <a:sym typeface="Avenir"/>
              </a:rPr>
              <a:t>The conditions </a:t>
            </a:r>
            <a:r>
              <a:rPr lang="en-US" sz="1800">
                <a:latin typeface="Avenir"/>
                <a:ea typeface="Avenir"/>
                <a:cs typeface="Avenir"/>
                <a:sym typeface="Avenir"/>
              </a:rPr>
              <a:t>on the Bronze Certificate </a:t>
            </a:r>
            <a:r>
              <a:rPr lang="en-US" sz="1800" i="0" u="none" strike="noStrike" cap="none">
                <a:solidFill>
                  <a:srgbClr val="000000"/>
                </a:solidFill>
                <a:latin typeface="Avenir"/>
                <a:ea typeface="Avenir"/>
                <a:cs typeface="Avenir"/>
                <a:sym typeface="Avenir"/>
              </a:rPr>
              <a:t>relate to three important areas:</a:t>
            </a:r>
          </a:p>
          <a:p>
            <a:pPr marL="285750" marR="0" lvl="0" indent="-285750" algn="l" rtl="0">
              <a:lnSpc>
                <a:spcPct val="150000"/>
              </a:lnSpc>
              <a:spcBef>
                <a:spcPts val="0"/>
              </a:spcBef>
              <a:spcAft>
                <a:spcPts val="0"/>
              </a:spcAft>
              <a:buClr>
                <a:srgbClr val="000000"/>
              </a:buClr>
              <a:buSzPts val="1400"/>
              <a:buFont typeface="Arial" panose="020B0604020202020204" pitchFamily="34" charset="0"/>
              <a:buChar char="•"/>
            </a:pPr>
            <a:r>
              <a:rPr lang="en-US" sz="1800" i="0" u="none" strike="noStrike" cap="none">
                <a:solidFill>
                  <a:srgbClr val="000000"/>
                </a:solidFill>
                <a:latin typeface="Avenir"/>
                <a:ea typeface="Avenir"/>
                <a:cs typeface="Avenir"/>
                <a:sym typeface="Avenir"/>
              </a:rPr>
              <a:t>The minimum floor space that must be provided for each child.</a:t>
            </a:r>
          </a:p>
          <a:p>
            <a:pPr marL="285750" marR="0" lvl="0" indent="-285750" algn="l" rtl="0">
              <a:lnSpc>
                <a:spcPct val="150000"/>
              </a:lnSpc>
              <a:spcBef>
                <a:spcPts val="0"/>
              </a:spcBef>
              <a:spcAft>
                <a:spcPts val="0"/>
              </a:spcAft>
              <a:buClr>
                <a:srgbClr val="000000"/>
              </a:buClr>
              <a:buSzPts val="1400"/>
              <a:buFont typeface="Arial" panose="020B0604020202020204" pitchFamily="34" charset="0"/>
              <a:buChar char="•"/>
            </a:pPr>
            <a:r>
              <a:rPr lang="en-US" sz="1800" i="0" u="none" strike="noStrike" cap="none">
                <a:solidFill>
                  <a:srgbClr val="000000"/>
                </a:solidFill>
                <a:latin typeface="Avenir"/>
                <a:ea typeface="Avenir"/>
                <a:cs typeface="Avenir"/>
                <a:sym typeface="Avenir"/>
              </a:rPr>
              <a:t>Compliance with the relevant norms and standards.</a:t>
            </a:r>
          </a:p>
          <a:p>
            <a:pPr marL="285750" marR="0" lvl="0" indent="-285750" algn="l" rtl="0">
              <a:lnSpc>
                <a:spcPct val="150000"/>
              </a:lnSpc>
              <a:spcBef>
                <a:spcPts val="0"/>
              </a:spcBef>
              <a:spcAft>
                <a:spcPts val="0"/>
              </a:spcAft>
              <a:buClr>
                <a:srgbClr val="000000"/>
              </a:buClr>
              <a:buSzPts val="1400"/>
              <a:buFont typeface="Arial" panose="020B0604020202020204" pitchFamily="34" charset="0"/>
              <a:buChar char="•"/>
            </a:pPr>
            <a:r>
              <a:rPr lang="en-US" sz="1800" i="0" u="none" strike="noStrike" cap="none">
                <a:solidFill>
                  <a:srgbClr val="000000"/>
                </a:solidFill>
                <a:latin typeface="Avenir"/>
                <a:ea typeface="Avenir"/>
                <a:cs typeface="Avenir"/>
                <a:sym typeface="Avenir"/>
              </a:rPr>
              <a:t>Submission of all remaining documents for a full application within one year.</a:t>
            </a:r>
          </a:p>
          <a:p>
            <a:pPr marL="0" marR="0" lvl="0" indent="0" algn="l" rtl="0">
              <a:lnSpc>
                <a:spcPct val="115000"/>
              </a:lnSpc>
              <a:spcBef>
                <a:spcPts val="0"/>
              </a:spcBef>
              <a:spcAft>
                <a:spcPts val="0"/>
              </a:spcAft>
              <a:buClr>
                <a:srgbClr val="000000"/>
              </a:buClr>
              <a:buSzPts val="1400"/>
              <a:buFont typeface="Arial"/>
              <a:buNone/>
            </a:pPr>
            <a:endParaRPr lang="en-US" sz="2000" i="0" u="none" strike="noStrike" cap="none">
              <a:solidFill>
                <a:srgbClr val="000000"/>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400"/>
              <a:buFont typeface="Arial"/>
              <a:buNone/>
            </a:pPr>
            <a:endParaRPr lang="en-US" sz="2000" i="0" u="none" strike="noStrike" cap="none">
              <a:solidFill>
                <a:srgbClr val="000000"/>
              </a:solidFill>
              <a:latin typeface="Avenir"/>
              <a:ea typeface="Avenir"/>
              <a:cs typeface="Avenir"/>
              <a:sym typeface="Avenir"/>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1819"/>
        <p:cNvGrpSpPr/>
        <p:nvPr/>
      </p:nvGrpSpPr>
      <p:grpSpPr>
        <a:xfrm>
          <a:off x="0" y="0"/>
          <a:ext cx="0" cy="0"/>
          <a:chOff x="0" y="0"/>
          <a:chExt cx="0" cy="0"/>
        </a:xfrm>
      </p:grpSpPr>
      <p:sp>
        <p:nvSpPr>
          <p:cNvPr id="1820" name="Google Shape;1820;g2f31a1b7454_0_32"/>
          <p:cNvSpPr txBox="1">
            <a:spLocks noGrp="1"/>
          </p:cNvSpPr>
          <p:nvPr>
            <p:ph type="ctrTitle"/>
          </p:nvPr>
        </p:nvSpPr>
        <p:spPr>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ZA">
                <a:solidFill>
                  <a:srgbClr val="C98241"/>
                </a:solidFill>
                <a:latin typeface="Avenir"/>
                <a:ea typeface="Avenir"/>
                <a:cs typeface="Avenir"/>
                <a:sym typeface="Avenir"/>
              </a:rPr>
              <a:t>Reg Application Report Viewer</a:t>
            </a:r>
            <a:endParaRPr>
              <a:solidFill>
                <a:srgbClr val="C98241"/>
              </a:solidFill>
            </a:endParaRPr>
          </a:p>
        </p:txBody>
      </p:sp>
      <p:sp>
        <p:nvSpPr>
          <p:cNvPr id="1821" name="Google Shape;1821;g2f31a1b7454_0_32"/>
          <p:cNvSpPr txBox="1">
            <a:spLocks noGrp="1"/>
          </p:cNvSpPr>
          <p:nvPr>
            <p:ph type="subTitle" idx="1"/>
          </p:nvPr>
        </p:nvSpPr>
        <p:spPr>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ZA" sz="2000" b="1">
                <a:solidFill>
                  <a:srgbClr val="C98241"/>
                </a:solidFill>
                <a:latin typeface="Avenir"/>
                <a:ea typeface="Avenir"/>
                <a:cs typeface="Avenir"/>
                <a:sym typeface="Avenir"/>
              </a:rPr>
              <a:t>This section covers how people with the Report Viewer role can view the status of all applications in their area.</a:t>
            </a:r>
            <a:endParaRPr b="1">
              <a:solidFill>
                <a:srgbClr val="C98241"/>
              </a:solidFill>
            </a:endParaRPr>
          </a:p>
        </p:txBody>
      </p:sp>
      <p:sp>
        <p:nvSpPr>
          <p:cNvPr id="1822" name="Google Shape;1822;g2f31a1b7454_0_32"/>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121</a:t>
            </a:fld>
            <a:endParaRPr/>
          </a:p>
        </p:txBody>
      </p:sp>
    </p:spTree>
    <p:extLst>
      <p:ext uri="{BB962C8B-B14F-4D97-AF65-F5344CB8AC3E}">
        <p14:creationId xmlns:p14="http://schemas.microsoft.com/office/powerpoint/2010/main" val="174452192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122</a:t>
            </a:fld>
            <a:endParaRPr/>
          </a:p>
        </p:txBody>
      </p:sp>
      <p:sp>
        <p:nvSpPr>
          <p:cNvPr id="90" name="Google Shape;90;p5"/>
          <p:cNvSpPr/>
          <p:nvPr/>
        </p:nvSpPr>
        <p:spPr>
          <a:xfrm>
            <a:off x="318000" y="891540"/>
            <a:ext cx="11556000" cy="4914900"/>
          </a:xfrm>
          <a:prstGeom prst="rect">
            <a:avLst/>
          </a:prstGeom>
          <a:solidFill>
            <a:schemeClr val="lt2"/>
          </a:solidFill>
          <a:ln w="9525" cap="flat" cmpd="sng">
            <a:solidFill>
              <a:srgbClr val="9E9E9E"/>
            </a:solidFill>
            <a:prstDash val="solid"/>
            <a:round/>
            <a:headEnd type="none" w="sm" len="sm"/>
            <a:tailEnd type="none" w="sm" len="sm"/>
          </a:ln>
        </p:spPr>
        <p:txBody>
          <a:bodyPr spcFirstLastPara="1" wrap="square" lIns="91425" tIns="91425" rIns="91425" bIns="91425" anchor="t" anchorCtr="0">
            <a:noAutofit/>
          </a:bodyPr>
          <a:lstStyle/>
          <a:p>
            <a:pPr algn="just">
              <a:spcBef>
                <a:spcPts val="1200"/>
              </a:spcBef>
              <a:spcAft>
                <a:spcPts val="1200"/>
              </a:spcAft>
            </a:pPr>
            <a:r>
              <a:rPr lang="en-US" sz="2400" b="1">
                <a:effectLst/>
                <a:latin typeface="Avenir"/>
                <a:ea typeface="Roboto" panose="02000000000000000000" pitchFamily="2" charset="0"/>
                <a:cs typeface="Times New Roman" panose="02020603050405020304" pitchFamily="18" charset="0"/>
              </a:rPr>
              <a:t>A Report Viewer can:</a:t>
            </a:r>
          </a:p>
          <a:p>
            <a:pPr marL="285750" indent="-285750" algn="just">
              <a:spcBef>
                <a:spcPts val="1200"/>
              </a:spcBef>
              <a:spcAft>
                <a:spcPts val="1200"/>
              </a:spcAft>
              <a:buFont typeface="Arial" panose="020B0604020202020204" pitchFamily="34" charset="0"/>
              <a:buChar char="•"/>
            </a:pPr>
            <a:r>
              <a:rPr lang="en-US" sz="2400">
                <a:latin typeface="Avenir"/>
                <a:ea typeface="Roboto" panose="02000000000000000000" pitchFamily="2" charset="0"/>
                <a:cs typeface="Times New Roman" panose="02020603050405020304" pitchFamily="18" charset="0"/>
              </a:rPr>
              <a:t>View </a:t>
            </a:r>
            <a:r>
              <a:rPr lang="en-US" sz="2400">
                <a:effectLst/>
                <a:latin typeface="Avenir"/>
                <a:ea typeface="Roboto" panose="02000000000000000000" pitchFamily="2" charset="0"/>
                <a:cs typeface="Times New Roman" panose="02020603050405020304" pitchFamily="18" charset="0"/>
              </a:rPr>
              <a:t>reports on application status (approved, rejected, review/approval in progress) and the registration status.</a:t>
            </a:r>
            <a:endParaRPr lang="en-ZA" sz="2400">
              <a:effectLst/>
              <a:latin typeface="Avenir"/>
              <a:ea typeface="MS Mincho" panose="02020609040205080304" pitchFamily="49" charset="-128"/>
              <a:cs typeface="Times New Roman" panose="02020603050405020304" pitchFamily="18" charset="0"/>
            </a:endParaRPr>
          </a:p>
          <a:p>
            <a:pPr marL="285750" indent="-285750" algn="just">
              <a:spcBef>
                <a:spcPts val="1200"/>
              </a:spcBef>
              <a:spcAft>
                <a:spcPts val="1200"/>
              </a:spcAft>
              <a:buFont typeface="Arial" panose="020B0604020202020204" pitchFamily="34" charset="0"/>
              <a:buChar char="•"/>
            </a:pPr>
            <a:r>
              <a:rPr lang="en-US" sz="2400">
                <a:effectLst/>
                <a:latin typeface="Avenir"/>
                <a:ea typeface="Roboto" panose="02000000000000000000" pitchFamily="2" charset="0"/>
                <a:cs typeface="Times New Roman" panose="02020603050405020304" pitchFamily="18" charset="0"/>
              </a:rPr>
              <a:t>Add a search criterion on the list of applications to specify the desired field. </a:t>
            </a:r>
            <a:endParaRPr lang="en-ZA" sz="2400">
              <a:effectLst/>
              <a:latin typeface="Avenir"/>
              <a:ea typeface="MS Mincho" panose="02020609040205080304" pitchFamily="49" charset="-128"/>
              <a:cs typeface="Times New Roman" panose="02020603050405020304" pitchFamily="18" charset="0"/>
            </a:endParaRPr>
          </a:p>
          <a:p>
            <a:pPr marL="285750" indent="-285750" algn="just">
              <a:spcBef>
                <a:spcPts val="1200"/>
              </a:spcBef>
              <a:spcAft>
                <a:spcPts val="1200"/>
              </a:spcAft>
              <a:buFont typeface="Arial" panose="020B0604020202020204" pitchFamily="34" charset="0"/>
              <a:buChar char="•"/>
            </a:pPr>
            <a:r>
              <a:rPr lang="en-US" sz="2400">
                <a:latin typeface="Avenir"/>
                <a:ea typeface="Roboto" panose="02000000000000000000" pitchFamily="2" charset="0"/>
                <a:cs typeface="Times New Roman" panose="02020603050405020304" pitchFamily="18" charset="0"/>
              </a:rPr>
              <a:t>Download</a:t>
            </a:r>
            <a:r>
              <a:rPr lang="en-US" sz="2400">
                <a:effectLst/>
                <a:latin typeface="Avenir"/>
                <a:ea typeface="Roboto" panose="02000000000000000000" pitchFamily="2" charset="0"/>
                <a:cs typeface="Times New Roman" panose="02020603050405020304" pitchFamily="18" charset="0"/>
              </a:rPr>
              <a:t> reports (csv file).</a:t>
            </a:r>
            <a:endParaRPr lang="en-ZA" sz="2400">
              <a:effectLst/>
              <a:latin typeface="Avenir"/>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00906282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1827"/>
        <p:cNvGrpSpPr/>
        <p:nvPr/>
      </p:nvGrpSpPr>
      <p:grpSpPr>
        <a:xfrm>
          <a:off x="0" y="0"/>
          <a:ext cx="0" cy="0"/>
          <a:chOff x="0" y="0"/>
          <a:chExt cx="0" cy="0"/>
        </a:xfrm>
      </p:grpSpPr>
      <p:sp>
        <p:nvSpPr>
          <p:cNvPr id="1828" name="Google Shape;1828;g2f0e596167a_0_568"/>
          <p:cNvSpPr txBox="1">
            <a:spLocks noGrp="1"/>
          </p:cNvSpPr>
          <p:nvPr>
            <p:ph type="title"/>
          </p:nvPr>
        </p:nvSpPr>
        <p:spPr>
          <a:xfrm>
            <a:off x="1409178" y="-90095"/>
            <a:ext cx="10608501" cy="1196751"/>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ZA">
                <a:solidFill>
                  <a:srgbClr val="C98241"/>
                </a:solidFill>
                <a:latin typeface="Avenir"/>
                <a:ea typeface="Avenir"/>
                <a:cs typeface="Avenir"/>
                <a:sym typeface="Avenir"/>
              </a:rPr>
              <a:t>Report Viewer: Process Flow</a:t>
            </a:r>
            <a:endParaRPr>
              <a:solidFill>
                <a:srgbClr val="C98241"/>
              </a:solidFill>
              <a:latin typeface="Avenir"/>
              <a:ea typeface="Avenir"/>
              <a:cs typeface="Avenir"/>
              <a:sym typeface="Avenir"/>
            </a:endParaRPr>
          </a:p>
        </p:txBody>
      </p:sp>
      <p:sp>
        <p:nvSpPr>
          <p:cNvPr id="1829" name="Google Shape;1829;g2f0e596167a_0_568"/>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ZA"/>
              <a:t>123</a:t>
            </a:fld>
            <a:endParaRPr/>
          </a:p>
        </p:txBody>
      </p:sp>
      <p:grpSp>
        <p:nvGrpSpPr>
          <p:cNvPr id="1830" name="Google Shape;1830;g2f0e596167a_0_568"/>
          <p:cNvGrpSpPr/>
          <p:nvPr/>
        </p:nvGrpSpPr>
        <p:grpSpPr>
          <a:xfrm>
            <a:off x="2451050" y="1586324"/>
            <a:ext cx="2751931" cy="4290362"/>
            <a:chOff x="1838333" y="1189773"/>
            <a:chExt cx="2064000" cy="3217852"/>
          </a:xfrm>
        </p:grpSpPr>
        <p:sp>
          <p:nvSpPr>
            <p:cNvPr id="1831" name="Google Shape;1831;g2f0e596167a_0_568"/>
            <p:cNvSpPr/>
            <p:nvPr/>
          </p:nvSpPr>
          <p:spPr>
            <a:xfrm>
              <a:off x="1838333" y="1189773"/>
              <a:ext cx="2064000" cy="897600"/>
            </a:xfrm>
            <a:prstGeom prst="chevron">
              <a:avLst>
                <a:gd name="adj" fmla="val 50000"/>
              </a:avLst>
            </a:prstGeom>
            <a:solidFill>
              <a:srgbClr val="E69138"/>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ZA" sz="1600" b="1">
                  <a:solidFill>
                    <a:schemeClr val="dk1"/>
                  </a:solidFill>
                  <a:latin typeface="Avenir"/>
                  <a:ea typeface="Avenir"/>
                  <a:cs typeface="Avenir"/>
                  <a:sym typeface="Avenir"/>
                </a:rPr>
                <a:t>Dashboard Overview</a:t>
              </a:r>
              <a:endParaRPr sz="1600" b="1">
                <a:solidFill>
                  <a:schemeClr val="dk1"/>
                </a:solidFill>
                <a:latin typeface="Avenir"/>
                <a:ea typeface="Avenir"/>
                <a:cs typeface="Avenir"/>
                <a:sym typeface="Avenir"/>
              </a:endParaRPr>
            </a:p>
          </p:txBody>
        </p:sp>
        <p:sp>
          <p:nvSpPr>
            <p:cNvPr id="1832" name="Google Shape;1832;g2f0e596167a_0_568"/>
            <p:cNvSpPr txBox="1"/>
            <p:nvPr/>
          </p:nvSpPr>
          <p:spPr>
            <a:xfrm>
              <a:off x="2017250" y="2057125"/>
              <a:ext cx="1624500" cy="2350500"/>
            </a:xfrm>
            <a:prstGeom prst="rect">
              <a:avLst/>
            </a:prstGeom>
            <a:noFill/>
            <a:ln>
              <a:noFill/>
            </a:ln>
          </p:spPr>
          <p:txBody>
            <a:bodyPr spcFirstLastPara="1" wrap="square" lIns="121900" tIns="121900" rIns="121900" bIns="121900" anchor="t" anchorCtr="0">
              <a:noAutofit/>
            </a:bodyPr>
            <a:lstStyle/>
            <a:p>
              <a:pPr marL="457200" lvl="0" indent="-317500" algn="l" rtl="0">
                <a:lnSpc>
                  <a:spcPct val="115000"/>
                </a:lnSpc>
                <a:spcBef>
                  <a:spcPts val="0"/>
                </a:spcBef>
                <a:spcAft>
                  <a:spcPts val="0"/>
                </a:spcAft>
                <a:buSzPts val="1400"/>
                <a:buFont typeface="Avenir"/>
                <a:buChar char="●"/>
              </a:pPr>
              <a:r>
                <a:rPr lang="en-ZA">
                  <a:latin typeface="Avenir"/>
                  <a:ea typeface="Avenir"/>
                  <a:cs typeface="Avenir"/>
                  <a:sym typeface="Avenir"/>
                </a:rPr>
                <a:t>Access the report of all submitted applications. </a:t>
              </a:r>
              <a:endParaRPr>
                <a:latin typeface="Avenir"/>
                <a:ea typeface="Avenir"/>
                <a:cs typeface="Avenir"/>
                <a:sym typeface="Avenir"/>
              </a:endParaRPr>
            </a:p>
            <a:p>
              <a:pPr marL="457200" lvl="0" indent="0" algn="l" rtl="0">
                <a:lnSpc>
                  <a:spcPct val="115000"/>
                </a:lnSpc>
                <a:spcBef>
                  <a:spcPts val="0"/>
                </a:spcBef>
                <a:spcAft>
                  <a:spcPts val="0"/>
                </a:spcAft>
                <a:buNone/>
              </a:pPr>
              <a:endParaRPr sz="1300">
                <a:latin typeface="Avenir"/>
                <a:ea typeface="Avenir"/>
                <a:cs typeface="Avenir"/>
                <a:sym typeface="Avenir"/>
              </a:endParaRPr>
            </a:p>
          </p:txBody>
        </p:sp>
      </p:grpSp>
      <p:grpSp>
        <p:nvGrpSpPr>
          <p:cNvPr id="1836" name="Google Shape;1836;g2f0e596167a_0_568"/>
          <p:cNvGrpSpPr/>
          <p:nvPr/>
        </p:nvGrpSpPr>
        <p:grpSpPr>
          <a:xfrm>
            <a:off x="11850" y="1586478"/>
            <a:ext cx="2952726" cy="4290058"/>
            <a:chOff x="0" y="1190001"/>
            <a:chExt cx="2214600" cy="3217624"/>
          </a:xfrm>
        </p:grpSpPr>
        <p:sp>
          <p:nvSpPr>
            <p:cNvPr id="1837" name="Google Shape;1837;g2f0e596167a_0_568"/>
            <p:cNvSpPr/>
            <p:nvPr/>
          </p:nvSpPr>
          <p:spPr>
            <a:xfrm>
              <a:off x="0" y="1190001"/>
              <a:ext cx="2214600" cy="897600"/>
            </a:xfrm>
            <a:prstGeom prst="homePlate">
              <a:avLst>
                <a:gd name="adj" fmla="val 50000"/>
              </a:avLst>
            </a:prstGeom>
            <a:solidFill>
              <a:srgbClr val="B45F06"/>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ZA" sz="1600" b="1">
                  <a:solidFill>
                    <a:schemeClr val="dk1"/>
                  </a:solidFill>
                  <a:latin typeface="Avenir"/>
                  <a:ea typeface="Avenir"/>
                  <a:cs typeface="Avenir"/>
                  <a:sym typeface="Avenir"/>
                </a:rPr>
                <a:t>Login</a:t>
              </a:r>
              <a:endParaRPr sz="1600" b="1">
                <a:solidFill>
                  <a:schemeClr val="dk1"/>
                </a:solidFill>
                <a:latin typeface="Avenir"/>
                <a:ea typeface="Avenir"/>
                <a:cs typeface="Avenir"/>
                <a:sym typeface="Avenir"/>
              </a:endParaRPr>
            </a:p>
          </p:txBody>
        </p:sp>
        <p:sp>
          <p:nvSpPr>
            <p:cNvPr id="1838" name="Google Shape;1838;g2f0e596167a_0_568"/>
            <p:cNvSpPr txBox="1"/>
            <p:nvPr/>
          </p:nvSpPr>
          <p:spPr>
            <a:xfrm>
              <a:off x="295050" y="2057125"/>
              <a:ext cx="1624500" cy="2350500"/>
            </a:xfrm>
            <a:prstGeom prst="rect">
              <a:avLst/>
            </a:prstGeom>
            <a:noFill/>
            <a:ln>
              <a:noFill/>
            </a:ln>
          </p:spPr>
          <p:txBody>
            <a:bodyPr spcFirstLastPara="1" wrap="square" lIns="121900" tIns="121900" rIns="121900" bIns="121900" anchor="t" anchorCtr="0">
              <a:noAutofit/>
            </a:bodyPr>
            <a:lstStyle/>
            <a:p>
              <a:pPr marL="457200" lvl="0" indent="-317500" algn="l" rtl="0">
                <a:lnSpc>
                  <a:spcPct val="115000"/>
                </a:lnSpc>
                <a:spcBef>
                  <a:spcPts val="0"/>
                </a:spcBef>
                <a:spcAft>
                  <a:spcPts val="0"/>
                </a:spcAft>
                <a:buSzPts val="1400"/>
                <a:buFont typeface="Avenir"/>
                <a:buChar char="●"/>
              </a:pPr>
              <a:r>
                <a:rPr lang="en-ZA">
                  <a:latin typeface="Avenir"/>
                  <a:ea typeface="Avenir"/>
                  <a:cs typeface="Avenir"/>
                  <a:sym typeface="Avenir"/>
                </a:rPr>
                <a:t>Enter your login credentials</a:t>
              </a:r>
              <a:endParaRPr>
                <a:latin typeface="Avenir"/>
                <a:ea typeface="Avenir"/>
                <a:cs typeface="Avenir"/>
                <a:sym typeface="Avenir"/>
              </a:endParaRPr>
            </a:p>
            <a:p>
              <a:pPr marL="457200" lvl="0" indent="-317500" algn="l" rtl="0">
                <a:lnSpc>
                  <a:spcPct val="115000"/>
                </a:lnSpc>
                <a:spcBef>
                  <a:spcPts val="0"/>
                </a:spcBef>
                <a:spcAft>
                  <a:spcPts val="0"/>
                </a:spcAft>
                <a:buSzPts val="1400"/>
                <a:buFont typeface="Avenir"/>
                <a:buChar char="●"/>
              </a:pPr>
              <a:r>
                <a:rPr lang="en-ZA">
                  <a:latin typeface="Avenir"/>
                  <a:ea typeface="Avenir"/>
                  <a:cs typeface="Avenir"/>
                  <a:sym typeface="Avenir"/>
                </a:rPr>
                <a:t>Access the Report generator Dashboard</a:t>
              </a:r>
              <a:endParaRPr>
                <a:latin typeface="Avenir"/>
                <a:ea typeface="Avenir"/>
                <a:cs typeface="Avenir"/>
                <a:sym typeface="Avenir"/>
              </a:endParaRPr>
            </a:p>
          </p:txBody>
        </p:sp>
      </p:grpSp>
      <p:grpSp>
        <p:nvGrpSpPr>
          <p:cNvPr id="1839" name="Google Shape;1839;g2f0e596167a_0_568"/>
          <p:cNvGrpSpPr/>
          <p:nvPr/>
        </p:nvGrpSpPr>
        <p:grpSpPr>
          <a:xfrm>
            <a:off x="4721323" y="1586173"/>
            <a:ext cx="3225110" cy="4290363"/>
            <a:chOff x="5434957" y="1189772"/>
            <a:chExt cx="1651193" cy="3217853"/>
          </a:xfrm>
        </p:grpSpPr>
        <p:sp>
          <p:nvSpPr>
            <p:cNvPr id="1840" name="Google Shape;1840;g2f0e596167a_0_568"/>
            <p:cNvSpPr/>
            <p:nvPr/>
          </p:nvSpPr>
          <p:spPr>
            <a:xfrm>
              <a:off x="5434957" y="1189772"/>
              <a:ext cx="1570500" cy="897600"/>
            </a:xfrm>
            <a:prstGeom prst="chevron">
              <a:avLst>
                <a:gd name="adj" fmla="val 50000"/>
              </a:avLst>
            </a:prstGeom>
            <a:solidFill>
              <a:srgbClr val="F9CB9C"/>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ZA" sz="1600">
                  <a:solidFill>
                    <a:schemeClr val="dk1"/>
                  </a:solidFill>
                  <a:latin typeface="Avenir"/>
                  <a:ea typeface="Avenir"/>
                  <a:cs typeface="Avenir"/>
                  <a:sym typeface="Avenir"/>
                </a:rPr>
                <a:t>Report viewing</a:t>
              </a:r>
              <a:endParaRPr sz="1600">
                <a:solidFill>
                  <a:schemeClr val="dk1"/>
                </a:solidFill>
                <a:latin typeface="Avenir"/>
                <a:ea typeface="Avenir"/>
                <a:cs typeface="Avenir"/>
                <a:sym typeface="Avenir"/>
              </a:endParaRPr>
            </a:p>
          </p:txBody>
        </p:sp>
        <p:sp>
          <p:nvSpPr>
            <p:cNvPr id="1841" name="Google Shape;1841;g2f0e596167a_0_568"/>
            <p:cNvSpPr txBox="1"/>
            <p:nvPr/>
          </p:nvSpPr>
          <p:spPr>
            <a:xfrm>
              <a:off x="5461650" y="2057125"/>
              <a:ext cx="1624500" cy="2350500"/>
            </a:xfrm>
            <a:prstGeom prst="rect">
              <a:avLst/>
            </a:prstGeom>
            <a:noFill/>
            <a:ln>
              <a:noFill/>
            </a:ln>
          </p:spPr>
          <p:txBody>
            <a:bodyPr spcFirstLastPara="1" wrap="square" lIns="121900" tIns="121900" rIns="121900" bIns="121900" anchor="t" anchorCtr="0">
              <a:noAutofit/>
            </a:bodyPr>
            <a:lstStyle/>
            <a:p>
              <a:pPr marL="457200" lvl="0" indent="-317500" algn="l" rtl="0">
                <a:lnSpc>
                  <a:spcPct val="115000"/>
                </a:lnSpc>
                <a:spcBef>
                  <a:spcPts val="0"/>
                </a:spcBef>
                <a:spcAft>
                  <a:spcPts val="0"/>
                </a:spcAft>
                <a:buSzPts val="1400"/>
                <a:buFont typeface="Avenir"/>
                <a:buChar char="●"/>
              </a:pPr>
              <a:r>
                <a:rPr lang="en-ZA">
                  <a:latin typeface="Avenir"/>
                  <a:ea typeface="Avenir"/>
                  <a:cs typeface="Avenir"/>
                  <a:sym typeface="Avenir"/>
                </a:rPr>
                <a:t>Open the report to see all applications and their registration status, </a:t>
              </a:r>
              <a:endParaRPr>
                <a:latin typeface="Avenir"/>
                <a:ea typeface="Avenir"/>
                <a:cs typeface="Avenir"/>
                <a:sym typeface="Avenir"/>
              </a:endParaRPr>
            </a:p>
            <a:p>
              <a:pPr marL="457200" lvl="0" indent="-317500" algn="l" rtl="0">
                <a:lnSpc>
                  <a:spcPct val="115000"/>
                </a:lnSpc>
                <a:spcBef>
                  <a:spcPts val="0"/>
                </a:spcBef>
                <a:spcAft>
                  <a:spcPts val="0"/>
                </a:spcAft>
                <a:buSzPts val="1400"/>
                <a:buFont typeface="Avenir"/>
                <a:buChar char="●"/>
              </a:pPr>
              <a:r>
                <a:rPr lang="en-ZA">
                  <a:latin typeface="Avenir"/>
                  <a:ea typeface="Avenir"/>
                  <a:cs typeface="Avenir"/>
                  <a:sym typeface="Avenir"/>
                </a:rPr>
                <a:t>Download the report in Excel (csv) for analysis. </a:t>
              </a:r>
              <a:endParaRPr>
                <a:latin typeface="Avenir"/>
                <a:ea typeface="Avenir"/>
                <a:cs typeface="Avenir"/>
                <a:sym typeface="Avenir"/>
              </a:endParaRPr>
            </a:p>
          </p:txBody>
        </p:sp>
      </p:grpSp>
    </p:spTree>
    <p:extLst>
      <p:ext uri="{BB962C8B-B14F-4D97-AF65-F5344CB8AC3E}">
        <p14:creationId xmlns:p14="http://schemas.microsoft.com/office/powerpoint/2010/main" val="62119098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1846"/>
        <p:cNvGrpSpPr/>
        <p:nvPr/>
      </p:nvGrpSpPr>
      <p:grpSpPr>
        <a:xfrm>
          <a:off x="0" y="0"/>
          <a:ext cx="0" cy="0"/>
          <a:chOff x="0" y="0"/>
          <a:chExt cx="0" cy="0"/>
        </a:xfrm>
      </p:grpSpPr>
      <p:sp>
        <p:nvSpPr>
          <p:cNvPr id="1848" name="Google Shape;1848;g2d1be6f1ec1_0_85"/>
          <p:cNvSpPr txBox="1">
            <a:spLocks noGrp="1"/>
          </p:cNvSpPr>
          <p:nvPr>
            <p:ph type="title"/>
          </p:nvPr>
        </p:nvSpPr>
        <p:spPr>
          <a:xfrm>
            <a:off x="2724411" y="-47623"/>
            <a:ext cx="7884090"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Reg Application Report Viewer Landing Page </a:t>
            </a:r>
            <a:endParaRPr sz="3200">
              <a:solidFill>
                <a:srgbClr val="C98241"/>
              </a:solidFill>
              <a:latin typeface="Avenir"/>
              <a:ea typeface="Avenir"/>
              <a:cs typeface="Avenir"/>
              <a:sym typeface="Avenir"/>
            </a:endParaRPr>
          </a:p>
        </p:txBody>
      </p:sp>
      <p:sp>
        <p:nvSpPr>
          <p:cNvPr id="1847" name="Google Shape;1847;g2d1be6f1ec1_0_8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124</a:t>
            </a:fld>
            <a:endParaRPr/>
          </a:p>
        </p:txBody>
      </p:sp>
      <p:sp>
        <p:nvSpPr>
          <p:cNvPr id="1849" name="Google Shape;1849;g2d1be6f1ec1_0_85"/>
          <p:cNvSpPr/>
          <p:nvPr/>
        </p:nvSpPr>
        <p:spPr>
          <a:xfrm>
            <a:off x="8612650" y="1381425"/>
            <a:ext cx="3497100" cy="4908300"/>
          </a:xfrm>
          <a:prstGeom prst="wedgeRoundRectCallout">
            <a:avLst>
              <a:gd name="adj1" fmla="val -55060"/>
              <a:gd name="adj2" fmla="val -17213"/>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lvl="0" indent="0" algn="l" rtl="0">
              <a:spcBef>
                <a:spcPts val="0"/>
              </a:spcBef>
              <a:spcAft>
                <a:spcPts val="0"/>
              </a:spcAft>
              <a:buNone/>
            </a:pPr>
            <a:r>
              <a:rPr lang="en-ZA">
                <a:solidFill>
                  <a:schemeClr val="dk1"/>
                </a:solidFill>
                <a:latin typeface="Avenir"/>
                <a:ea typeface="Avenir"/>
                <a:cs typeface="Avenir"/>
                <a:sym typeface="Avenir"/>
              </a:rPr>
              <a:t>As a Reg Application Report Viewer, you can:</a:t>
            </a:r>
            <a:endParaRPr>
              <a:solidFill>
                <a:schemeClr val="dk1"/>
              </a:solidFill>
              <a:latin typeface="Avenir"/>
              <a:ea typeface="Avenir"/>
              <a:cs typeface="Avenir"/>
              <a:sym typeface="Avenir"/>
            </a:endParaRPr>
          </a:p>
          <a:p>
            <a:pPr marL="0" lvl="0" indent="0" algn="l" rtl="0">
              <a:spcBef>
                <a:spcPts val="0"/>
              </a:spcBef>
              <a:spcAft>
                <a:spcPts val="0"/>
              </a:spcAft>
              <a:buNone/>
            </a:pP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Char char="●"/>
            </a:pPr>
            <a:r>
              <a:rPr lang="en-US">
                <a:solidFill>
                  <a:schemeClr val="dk1"/>
                </a:solidFill>
                <a:latin typeface="Avenir"/>
                <a:ea typeface="Avenir"/>
                <a:cs typeface="Avenir"/>
                <a:sym typeface="Avenir"/>
              </a:rPr>
              <a:t>View a report of all the </a:t>
            </a:r>
            <a:r>
              <a:rPr lang="en-US" err="1">
                <a:solidFill>
                  <a:schemeClr val="dk1"/>
                </a:solidFill>
                <a:latin typeface="Avenir"/>
                <a:ea typeface="Avenir"/>
                <a:cs typeface="Avenir"/>
                <a:sym typeface="Avenir"/>
              </a:rPr>
              <a:t>initiatied</a:t>
            </a:r>
            <a:r>
              <a:rPr lang="en-US">
                <a:solidFill>
                  <a:schemeClr val="dk1"/>
                </a:solidFill>
                <a:latin typeface="Avenir"/>
                <a:ea typeface="Avenir"/>
                <a:cs typeface="Avenir"/>
                <a:sym typeface="Avenir"/>
              </a:rPr>
              <a:t> applications in your areas with their current status</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Char char="●"/>
            </a:pPr>
            <a:r>
              <a:rPr lang="en-US">
                <a:solidFill>
                  <a:schemeClr val="dk1"/>
                </a:solidFill>
                <a:latin typeface="Avenir"/>
                <a:ea typeface="Avenir"/>
                <a:cs typeface="Avenir"/>
                <a:sym typeface="Avenir"/>
              </a:rPr>
              <a:t>Filter and sort these reports</a:t>
            </a:r>
            <a:endParaRPr>
              <a:solidFill>
                <a:schemeClr val="dk1"/>
              </a:solidFill>
              <a:latin typeface="Avenir"/>
              <a:ea typeface="Avenir"/>
              <a:cs typeface="Avenir"/>
              <a:sym typeface="Avenir"/>
            </a:endParaRPr>
          </a:p>
          <a:p>
            <a:pPr marL="0" lvl="0" indent="0" algn="l" rtl="0">
              <a:spcBef>
                <a:spcPts val="0"/>
              </a:spcBef>
              <a:spcAft>
                <a:spcPts val="0"/>
              </a:spcAft>
              <a:buNone/>
            </a:pPr>
            <a:endParaRPr>
              <a:solidFill>
                <a:schemeClr val="dk1"/>
              </a:solidFill>
              <a:latin typeface="Avenir"/>
              <a:ea typeface="Avenir"/>
              <a:cs typeface="Avenir"/>
              <a:sym typeface="Avenir"/>
            </a:endParaRPr>
          </a:p>
          <a:p>
            <a:pPr marL="0" lvl="0" indent="0" algn="l" rtl="0">
              <a:spcBef>
                <a:spcPts val="0"/>
              </a:spcBef>
              <a:spcAft>
                <a:spcPts val="0"/>
              </a:spcAft>
              <a:buNone/>
            </a:pPr>
            <a:r>
              <a:rPr lang="en-ZA">
                <a:solidFill>
                  <a:schemeClr val="dk1"/>
                </a:solidFill>
                <a:latin typeface="Avenir"/>
                <a:ea typeface="Avenir"/>
                <a:cs typeface="Avenir"/>
                <a:sym typeface="Avenir"/>
              </a:rPr>
              <a:t>To access the Reg Application Report Viewer role after logging in:</a:t>
            </a:r>
            <a:endParaRPr>
              <a:solidFill>
                <a:schemeClr val="dk1"/>
              </a:solidFill>
              <a:latin typeface="Avenir"/>
              <a:ea typeface="Avenir"/>
              <a:cs typeface="Avenir"/>
              <a:sym typeface="Avenir"/>
            </a:endParaRPr>
          </a:p>
          <a:p>
            <a:pPr marL="457200" lvl="0" indent="0" algn="l" rtl="0">
              <a:spcBef>
                <a:spcPts val="0"/>
              </a:spcBef>
              <a:spcAft>
                <a:spcPts val="0"/>
              </a:spcAft>
              <a:buNone/>
            </a:pP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Navigate to the Main Menu.</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Click on "Not specified" below Roles to reveal a dropdown list.</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Select "Reg Application Report Viewer" from the dropdown.</a:t>
            </a:r>
            <a:endParaRPr>
              <a:solidFill>
                <a:schemeClr val="dk1"/>
              </a:solidFill>
              <a:latin typeface="Avenir"/>
              <a:ea typeface="Avenir"/>
              <a:cs typeface="Avenir"/>
              <a:sym typeface="Avenir"/>
            </a:endParaRPr>
          </a:p>
        </p:txBody>
      </p:sp>
      <p:pic>
        <p:nvPicPr>
          <p:cNvPr id="1850" name="Google Shape;1850;g2d1be6f1ec1_0_85"/>
          <p:cNvPicPr preferRelativeResize="0"/>
          <p:nvPr/>
        </p:nvPicPr>
        <p:blipFill>
          <a:blip r:embed="rId3">
            <a:alphaModFix/>
          </a:blip>
          <a:stretch>
            <a:fillRect/>
          </a:stretch>
        </p:blipFill>
        <p:spPr>
          <a:xfrm>
            <a:off x="234299" y="1132507"/>
            <a:ext cx="8136402" cy="5017700"/>
          </a:xfrm>
          <a:prstGeom prst="rect">
            <a:avLst/>
          </a:prstGeom>
          <a:noFill/>
          <a:ln>
            <a:noFill/>
          </a:ln>
        </p:spPr>
      </p:pic>
      <p:sp>
        <p:nvSpPr>
          <p:cNvPr id="1851" name="Google Shape;1851;g2d1be6f1ec1_0_85"/>
          <p:cNvSpPr/>
          <p:nvPr/>
        </p:nvSpPr>
        <p:spPr>
          <a:xfrm>
            <a:off x="1513161" y="3282917"/>
            <a:ext cx="2422500" cy="244500"/>
          </a:xfrm>
          <a:prstGeom prst="rect">
            <a:avLst/>
          </a:prstGeom>
          <a:noFill/>
          <a:ln w="28575"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16550615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16A3BA-9D0E-4F04-BA28-218059EB863A}"/>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37A21A7F-7E3E-4435-9AA7-858D50FB5A29}"/>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ZA" smtClean="0"/>
              <a:t>125</a:t>
            </a:fld>
            <a:endParaRPr lang="en-ZA"/>
          </a:p>
        </p:txBody>
      </p:sp>
      <p:pic>
        <p:nvPicPr>
          <p:cNvPr id="6" name="Picture 5">
            <a:extLst>
              <a:ext uri="{FF2B5EF4-FFF2-40B4-BE49-F238E27FC236}">
                <a16:creationId xmlns:a16="http://schemas.microsoft.com/office/drawing/2014/main" id="{047A234D-2A39-4D1C-81AD-FA4C10632610}"/>
              </a:ext>
            </a:extLst>
          </p:cNvPr>
          <p:cNvPicPr>
            <a:picLocks noChangeAspect="1"/>
          </p:cNvPicPr>
          <p:nvPr/>
        </p:nvPicPr>
        <p:blipFill rotWithShape="1">
          <a:blip r:embed="rId2"/>
          <a:srcRect l="11614"/>
          <a:stretch/>
        </p:blipFill>
        <p:spPr>
          <a:xfrm>
            <a:off x="388307" y="1159881"/>
            <a:ext cx="8229600" cy="4322938"/>
          </a:xfrm>
          <a:prstGeom prst="rect">
            <a:avLst/>
          </a:prstGeom>
        </p:spPr>
      </p:pic>
      <p:sp>
        <p:nvSpPr>
          <p:cNvPr id="7" name="Google Shape;1513;g2e4f3d5d7ff_0_82">
            <a:extLst>
              <a:ext uri="{FF2B5EF4-FFF2-40B4-BE49-F238E27FC236}">
                <a16:creationId xmlns:a16="http://schemas.microsoft.com/office/drawing/2014/main" id="{570E36E6-3605-43D3-AA87-DD07080684D0}"/>
              </a:ext>
            </a:extLst>
          </p:cNvPr>
          <p:cNvSpPr txBox="1">
            <a:spLocks noGrp="1"/>
          </p:cNvSpPr>
          <p:nvPr>
            <p:ph type="title"/>
          </p:nvPr>
        </p:nvSpPr>
        <p:spPr>
          <a:xfrm>
            <a:off x="2952037" y="-76225"/>
            <a:ext cx="10608600" cy="9078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Report Viewer - Landing Page</a:t>
            </a:r>
            <a:endParaRPr sz="3200">
              <a:solidFill>
                <a:srgbClr val="C98241"/>
              </a:solidFill>
              <a:latin typeface="Avenir"/>
              <a:ea typeface="Avenir"/>
              <a:cs typeface="Avenir"/>
              <a:sym typeface="Avenir"/>
            </a:endParaRPr>
          </a:p>
        </p:txBody>
      </p:sp>
      <p:sp>
        <p:nvSpPr>
          <p:cNvPr id="8" name="Google Shape;1515;g2e4f3d5d7ff_0_82">
            <a:extLst>
              <a:ext uri="{FF2B5EF4-FFF2-40B4-BE49-F238E27FC236}">
                <a16:creationId xmlns:a16="http://schemas.microsoft.com/office/drawing/2014/main" id="{80102CCC-5A74-4167-8D9C-ABA793148DED}"/>
              </a:ext>
            </a:extLst>
          </p:cNvPr>
          <p:cNvSpPr/>
          <p:nvPr/>
        </p:nvSpPr>
        <p:spPr>
          <a:xfrm>
            <a:off x="8674450" y="831575"/>
            <a:ext cx="3435300" cy="5158800"/>
          </a:xfrm>
          <a:prstGeom prst="wedgeRoundRectCallout">
            <a:avLst>
              <a:gd name="adj1" fmla="val -49700"/>
              <a:gd name="adj2" fmla="val 1642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ZA" sz="1500">
                <a:solidFill>
                  <a:schemeClr val="dk1"/>
                </a:solidFill>
                <a:latin typeface="Avenir"/>
                <a:ea typeface="Avenir"/>
                <a:cs typeface="Avenir"/>
                <a:sym typeface="Avenir"/>
              </a:rPr>
              <a:t>This is the Report Viewer  landing page where you will see all applications relating to your area (based on your user setup):</a:t>
            </a:r>
          </a:p>
          <a:p>
            <a:pPr marL="0" lvl="0" indent="0" algn="l" rtl="0">
              <a:lnSpc>
                <a:spcPct val="115000"/>
              </a:lnSpc>
              <a:spcBef>
                <a:spcPts val="1200"/>
              </a:spcBef>
              <a:spcAft>
                <a:spcPts val="0"/>
              </a:spcAft>
              <a:buNone/>
            </a:pPr>
            <a:r>
              <a:rPr lang="en-ZA" sz="1500">
                <a:solidFill>
                  <a:schemeClr val="dk1"/>
                </a:solidFill>
                <a:latin typeface="Avenir"/>
                <a:ea typeface="Avenir"/>
                <a:cs typeface="Avenir"/>
                <a:sym typeface="Avenir"/>
              </a:rPr>
              <a:t>Use this view to check the current status of any submitted application.</a:t>
            </a:r>
          </a:p>
          <a:p>
            <a:pPr marL="0" lvl="0" indent="0" algn="l" rtl="0">
              <a:lnSpc>
                <a:spcPct val="115000"/>
              </a:lnSpc>
              <a:spcBef>
                <a:spcPts val="1200"/>
              </a:spcBef>
              <a:spcAft>
                <a:spcPts val="0"/>
              </a:spcAft>
              <a:buNone/>
            </a:pPr>
            <a:r>
              <a:rPr lang="en-ZA" sz="1500">
                <a:solidFill>
                  <a:schemeClr val="dk1"/>
                </a:solidFill>
                <a:latin typeface="Avenir"/>
                <a:ea typeface="Avenir"/>
                <a:cs typeface="Avenir"/>
                <a:sym typeface="Avenir"/>
              </a:rPr>
              <a:t>You can:</a:t>
            </a:r>
          </a:p>
          <a:p>
            <a:pPr marL="342900" lvl="0" indent="-342900" algn="l" rtl="0">
              <a:lnSpc>
                <a:spcPct val="115000"/>
              </a:lnSpc>
              <a:spcBef>
                <a:spcPts val="1200"/>
              </a:spcBef>
              <a:spcAft>
                <a:spcPts val="0"/>
              </a:spcAft>
              <a:buFont typeface="+mj-lt"/>
              <a:buAutoNum type="arabicPeriod"/>
            </a:pPr>
            <a:r>
              <a:rPr lang="en-ZA" sz="1500">
                <a:solidFill>
                  <a:schemeClr val="dk1"/>
                </a:solidFill>
                <a:latin typeface="Avenir"/>
                <a:ea typeface="Avenir"/>
                <a:cs typeface="Avenir"/>
                <a:sym typeface="Avenir"/>
              </a:rPr>
              <a:t>Search – by reference number or ECD Name or Name and Surname or Phone Number</a:t>
            </a:r>
          </a:p>
          <a:p>
            <a:pPr marL="342900" lvl="0" indent="-342900" algn="l" rtl="0">
              <a:lnSpc>
                <a:spcPct val="115000"/>
              </a:lnSpc>
              <a:spcBef>
                <a:spcPts val="1200"/>
              </a:spcBef>
              <a:spcAft>
                <a:spcPts val="0"/>
              </a:spcAft>
              <a:buFont typeface="+mj-lt"/>
              <a:buAutoNum type="arabicPeriod"/>
            </a:pPr>
            <a:r>
              <a:rPr lang="en-ZA" sz="1500">
                <a:solidFill>
                  <a:schemeClr val="dk1"/>
                </a:solidFill>
                <a:latin typeface="Avenir"/>
                <a:ea typeface="Avenir"/>
                <a:cs typeface="Avenir"/>
                <a:sym typeface="Avenir"/>
              </a:rPr>
              <a:t>Filter – (see next slide) for applications in a particular status or in a particular area.</a:t>
            </a:r>
          </a:p>
        </p:txBody>
      </p:sp>
      <p:sp>
        <p:nvSpPr>
          <p:cNvPr id="9" name="Google Shape;1518;g2e4f3d5d7ff_0_82">
            <a:extLst>
              <a:ext uri="{FF2B5EF4-FFF2-40B4-BE49-F238E27FC236}">
                <a16:creationId xmlns:a16="http://schemas.microsoft.com/office/drawing/2014/main" id="{09C411CA-DD3B-426E-8CC3-207C0EF4C3C3}"/>
              </a:ext>
            </a:extLst>
          </p:cNvPr>
          <p:cNvSpPr/>
          <p:nvPr/>
        </p:nvSpPr>
        <p:spPr>
          <a:xfrm>
            <a:off x="4588058" y="2040648"/>
            <a:ext cx="234300" cy="222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10" name="Google Shape;1520;g2e4f3d5d7ff_0_82">
            <a:extLst>
              <a:ext uri="{FF2B5EF4-FFF2-40B4-BE49-F238E27FC236}">
                <a16:creationId xmlns:a16="http://schemas.microsoft.com/office/drawing/2014/main" id="{A8C759A3-AF61-4DB7-A2EB-65539305E4AD}"/>
              </a:ext>
            </a:extLst>
          </p:cNvPr>
          <p:cNvSpPr/>
          <p:nvPr/>
        </p:nvSpPr>
        <p:spPr>
          <a:xfrm>
            <a:off x="7937197" y="2040648"/>
            <a:ext cx="355500" cy="222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409568090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pic>
        <p:nvPicPr>
          <p:cNvPr id="3" name="Picture 2">
            <a:extLst>
              <a:ext uri="{FF2B5EF4-FFF2-40B4-BE49-F238E27FC236}">
                <a16:creationId xmlns:a16="http://schemas.microsoft.com/office/drawing/2014/main" id="{65331336-E4DC-407F-99D0-1B100CA8D1F7}"/>
              </a:ext>
            </a:extLst>
          </p:cNvPr>
          <p:cNvPicPr>
            <a:picLocks noChangeAspect="1"/>
          </p:cNvPicPr>
          <p:nvPr/>
        </p:nvPicPr>
        <p:blipFill>
          <a:blip r:embed="rId3"/>
          <a:stretch>
            <a:fillRect/>
          </a:stretch>
        </p:blipFill>
        <p:spPr>
          <a:xfrm>
            <a:off x="85189" y="1192087"/>
            <a:ext cx="8714416" cy="4338576"/>
          </a:xfrm>
          <a:prstGeom prst="rect">
            <a:avLst/>
          </a:prstGeom>
        </p:spPr>
      </p:pic>
      <p:sp>
        <p:nvSpPr>
          <p:cNvPr id="674" name="Google Shape;674;g2e5afd072fa_0_86"/>
          <p:cNvSpPr txBox="1">
            <a:spLocks noGrp="1"/>
          </p:cNvSpPr>
          <p:nvPr>
            <p:ph type="title"/>
          </p:nvPr>
        </p:nvSpPr>
        <p:spPr>
          <a:xfrm>
            <a:off x="2847528" y="-47623"/>
            <a:ext cx="7760973"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Searching &amp; Filtering Applications</a:t>
            </a:r>
            <a:endParaRPr sz="3200">
              <a:solidFill>
                <a:srgbClr val="C98241"/>
              </a:solidFill>
              <a:latin typeface="Avenir"/>
              <a:ea typeface="Avenir"/>
              <a:cs typeface="Avenir"/>
              <a:sym typeface="Avenir"/>
            </a:endParaRPr>
          </a:p>
        </p:txBody>
      </p:sp>
      <p:sp>
        <p:nvSpPr>
          <p:cNvPr id="675" name="Google Shape;675;g2e5afd072fa_0_86"/>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126</a:t>
            </a:fld>
            <a:endParaRPr/>
          </a:p>
        </p:txBody>
      </p:sp>
      <p:sp>
        <p:nvSpPr>
          <p:cNvPr id="676" name="Google Shape;676;g2e5afd072fa_0_86"/>
          <p:cNvSpPr/>
          <p:nvPr/>
        </p:nvSpPr>
        <p:spPr>
          <a:xfrm>
            <a:off x="8608988" y="269393"/>
            <a:ext cx="3619500" cy="6452084"/>
          </a:xfrm>
          <a:prstGeom prst="wedgeRoundRectCallout">
            <a:avLst>
              <a:gd name="adj1" fmla="val -50367"/>
              <a:gd name="adj2" fmla="val -1654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Search for a specific item in the table by typing the name of the item in the search box. (1)</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b="1">
                <a:solidFill>
                  <a:schemeClr val="dk1"/>
                </a:solidFill>
                <a:latin typeface="Avenir"/>
                <a:ea typeface="Avenir"/>
                <a:cs typeface="Avenir"/>
                <a:sym typeface="Avenir"/>
              </a:rPr>
              <a:t>For an advanced search/filtering, click on the "+"(2):</a:t>
            </a:r>
            <a:endParaRPr sz="1300" b="1">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Criteria: Choose how the data should be found. Use the Match drop-down to choose if  it must have exact match or "Do not" if it doesn't have to match exactly.</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Search Field: Select the column or table heading you want to search against. Choose if your desired search should "begin with" or "contain" specific words, then type what you want to search for.</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Click on "+" to add another search field.</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Click on "-" to close the advanced search or remove an added search field.</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Confirm your search selection and retrieve your desired filter by clicking on "</a:t>
            </a:r>
            <a:r>
              <a:rPr lang="en-ZA" sz="1300" b="1">
                <a:solidFill>
                  <a:schemeClr val="dk1"/>
                </a:solidFill>
                <a:latin typeface="Avenir"/>
                <a:ea typeface="Avenir"/>
                <a:cs typeface="Avenir"/>
                <a:sym typeface="Avenir"/>
              </a:rPr>
              <a:t>UPDATE RESULTS".  </a:t>
            </a:r>
            <a:r>
              <a:rPr lang="en-ZA" sz="1300">
                <a:solidFill>
                  <a:schemeClr val="dk1"/>
                </a:solidFill>
                <a:latin typeface="Avenir"/>
                <a:ea typeface="Avenir"/>
                <a:cs typeface="Avenir"/>
                <a:sym typeface="Avenir"/>
              </a:rPr>
              <a:t>In this example we have filtered for all approved applications.</a:t>
            </a:r>
            <a:endParaRPr sz="1300" b="1">
              <a:solidFill>
                <a:schemeClr val="dk1"/>
              </a:solidFill>
              <a:latin typeface="Avenir"/>
              <a:ea typeface="Avenir"/>
              <a:cs typeface="Avenir"/>
              <a:sym typeface="Avenir"/>
            </a:endParaRPr>
          </a:p>
          <a:p>
            <a:pPr marL="45720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p:txBody>
      </p:sp>
      <p:sp>
        <p:nvSpPr>
          <p:cNvPr id="678" name="Google Shape;678;g2e5afd072fa_0_86"/>
          <p:cNvSpPr/>
          <p:nvPr/>
        </p:nvSpPr>
        <p:spPr>
          <a:xfrm>
            <a:off x="4162287" y="1637534"/>
            <a:ext cx="405600" cy="2685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i="0" u="none" strike="noStrike" cap="none">
                <a:solidFill>
                  <a:schemeClr val="lt1"/>
                </a:solidFill>
                <a:latin typeface="Calibri"/>
                <a:ea typeface="Calibri"/>
                <a:cs typeface="Calibri"/>
                <a:sym typeface="Calibri"/>
              </a:rPr>
              <a:t>1</a:t>
            </a:r>
            <a:endParaRPr sz="1000" b="1" i="0" u="none" strike="noStrike" cap="none">
              <a:solidFill>
                <a:schemeClr val="lt1"/>
              </a:solidFill>
              <a:latin typeface="Calibri"/>
              <a:ea typeface="Calibri"/>
              <a:cs typeface="Calibri"/>
              <a:sym typeface="Calibri"/>
            </a:endParaRPr>
          </a:p>
        </p:txBody>
      </p:sp>
      <p:sp>
        <p:nvSpPr>
          <p:cNvPr id="679" name="Google Shape;679;g2e5afd072fa_0_86"/>
          <p:cNvSpPr/>
          <p:nvPr/>
        </p:nvSpPr>
        <p:spPr>
          <a:xfrm>
            <a:off x="4485355" y="1634089"/>
            <a:ext cx="3320798" cy="268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84" name="Google Shape;684;g2e5afd072fa_0_86"/>
          <p:cNvSpPr/>
          <p:nvPr/>
        </p:nvSpPr>
        <p:spPr>
          <a:xfrm>
            <a:off x="7926421" y="1537489"/>
            <a:ext cx="405600" cy="3651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a:solidFill>
                  <a:schemeClr val="lt1"/>
                </a:solidFill>
                <a:latin typeface="Calibri"/>
                <a:ea typeface="Calibri"/>
                <a:cs typeface="Calibri"/>
                <a:sym typeface="Calibri"/>
              </a:rPr>
              <a:t>2</a:t>
            </a:r>
            <a:endParaRPr sz="1000" b="1" i="0" u="none" strike="noStrike" cap="none">
              <a:solidFill>
                <a:schemeClr val="lt1"/>
              </a:solidFill>
              <a:latin typeface="Calibri"/>
              <a:ea typeface="Calibri"/>
              <a:cs typeface="Calibri"/>
              <a:sym typeface="Calibri"/>
            </a:endParaRPr>
          </a:p>
        </p:txBody>
      </p:sp>
      <p:sp>
        <p:nvSpPr>
          <p:cNvPr id="18" name="Google Shape;679;g2e5afd072fa_0_86">
            <a:extLst>
              <a:ext uri="{FF2B5EF4-FFF2-40B4-BE49-F238E27FC236}">
                <a16:creationId xmlns:a16="http://schemas.microsoft.com/office/drawing/2014/main" id="{27DCE570-8BB8-4B7E-A767-646B10BFF9BB}"/>
              </a:ext>
            </a:extLst>
          </p:cNvPr>
          <p:cNvSpPr/>
          <p:nvPr/>
        </p:nvSpPr>
        <p:spPr>
          <a:xfrm>
            <a:off x="178016" y="2265168"/>
            <a:ext cx="3320798" cy="268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9" name="Google Shape;679;g2e5afd072fa_0_86">
            <a:extLst>
              <a:ext uri="{FF2B5EF4-FFF2-40B4-BE49-F238E27FC236}">
                <a16:creationId xmlns:a16="http://schemas.microsoft.com/office/drawing/2014/main" id="{1FF585C4-1C0E-49E9-9C64-28BDE678780D}"/>
              </a:ext>
            </a:extLst>
          </p:cNvPr>
          <p:cNvSpPr/>
          <p:nvPr/>
        </p:nvSpPr>
        <p:spPr>
          <a:xfrm>
            <a:off x="4435601" y="2277384"/>
            <a:ext cx="3320798" cy="268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0" name="Google Shape;679;g2e5afd072fa_0_86">
            <a:extLst>
              <a:ext uri="{FF2B5EF4-FFF2-40B4-BE49-F238E27FC236}">
                <a16:creationId xmlns:a16="http://schemas.microsoft.com/office/drawing/2014/main" id="{900B9756-ECCB-414C-B0C4-0CA7F79C2148}"/>
              </a:ext>
            </a:extLst>
          </p:cNvPr>
          <p:cNvSpPr/>
          <p:nvPr/>
        </p:nvSpPr>
        <p:spPr>
          <a:xfrm>
            <a:off x="7139206" y="2910123"/>
            <a:ext cx="507387" cy="262054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32696558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1819"/>
        <p:cNvGrpSpPr/>
        <p:nvPr/>
      </p:nvGrpSpPr>
      <p:grpSpPr>
        <a:xfrm>
          <a:off x="0" y="0"/>
          <a:ext cx="0" cy="0"/>
          <a:chOff x="0" y="0"/>
          <a:chExt cx="0" cy="0"/>
        </a:xfrm>
      </p:grpSpPr>
      <p:sp>
        <p:nvSpPr>
          <p:cNvPr id="1820" name="Google Shape;1820;g2f31a1b7454_0_32"/>
          <p:cNvSpPr txBox="1">
            <a:spLocks noGrp="1"/>
          </p:cNvSpPr>
          <p:nvPr>
            <p:ph type="ctrTitle"/>
          </p:nvPr>
        </p:nvSpPr>
        <p:spPr>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ZA">
                <a:solidFill>
                  <a:srgbClr val="C98241"/>
                </a:solidFill>
                <a:latin typeface="Avenir"/>
                <a:ea typeface="Avenir"/>
                <a:cs typeface="Avenir"/>
                <a:sym typeface="Avenir"/>
              </a:rPr>
              <a:t>Bronze Registration Dashboards</a:t>
            </a:r>
            <a:endParaRPr>
              <a:solidFill>
                <a:srgbClr val="C98241"/>
              </a:solidFill>
            </a:endParaRPr>
          </a:p>
        </p:txBody>
      </p:sp>
      <p:sp>
        <p:nvSpPr>
          <p:cNvPr id="1821" name="Google Shape;1821;g2f31a1b7454_0_32"/>
          <p:cNvSpPr txBox="1">
            <a:spLocks noGrp="1"/>
          </p:cNvSpPr>
          <p:nvPr>
            <p:ph type="subTitle" idx="1"/>
          </p:nvPr>
        </p:nvSpPr>
        <p:spPr>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ZA" sz="2000" b="1">
                <a:solidFill>
                  <a:srgbClr val="C98241"/>
                </a:solidFill>
                <a:latin typeface="Avenir"/>
                <a:ea typeface="Avenir"/>
                <a:cs typeface="Avenir"/>
                <a:sym typeface="Avenir"/>
              </a:rPr>
              <a:t>This section covers the dashboards that are available to Provincial Directors and District Supervisors.</a:t>
            </a:r>
          </a:p>
          <a:p>
            <a:pPr marL="0" lvl="0" indent="0" algn="ctr" rtl="0">
              <a:spcBef>
                <a:spcPts val="0"/>
              </a:spcBef>
              <a:spcAft>
                <a:spcPts val="0"/>
              </a:spcAft>
              <a:buNone/>
            </a:pPr>
            <a:r>
              <a:rPr lang="en-ZA" sz="2000" b="1">
                <a:solidFill>
                  <a:srgbClr val="C98241"/>
                </a:solidFill>
                <a:latin typeface="Avenir"/>
                <a:sym typeface="Avenir"/>
              </a:rPr>
              <a:t>Please contact </a:t>
            </a:r>
            <a:r>
              <a:rPr lang="en-ZA" sz="2000" b="1">
                <a:solidFill>
                  <a:srgbClr val="C98241"/>
                </a:solidFill>
                <a:latin typeface="Avenir"/>
                <a:sym typeface="Avenir"/>
                <a:hlinkClick r:id="rId3"/>
              </a:rPr>
              <a:t>Malaudzi.A@dbe.gov.za</a:t>
            </a:r>
            <a:r>
              <a:rPr lang="en-ZA" sz="2000" b="1">
                <a:solidFill>
                  <a:srgbClr val="C98241"/>
                </a:solidFill>
                <a:latin typeface="Avenir"/>
                <a:sym typeface="Avenir"/>
              </a:rPr>
              <a:t> if you would like support in understanding your dashboards.</a:t>
            </a:r>
            <a:endParaRPr b="1">
              <a:solidFill>
                <a:srgbClr val="C98241"/>
              </a:solidFill>
            </a:endParaRPr>
          </a:p>
        </p:txBody>
      </p:sp>
      <p:sp>
        <p:nvSpPr>
          <p:cNvPr id="1822" name="Google Shape;1822;g2f31a1b7454_0_32"/>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127</a:t>
            </a:fld>
            <a:endParaRPr/>
          </a:p>
        </p:txBody>
      </p:sp>
    </p:spTree>
    <p:extLst>
      <p:ext uri="{BB962C8B-B14F-4D97-AF65-F5344CB8AC3E}">
        <p14:creationId xmlns:p14="http://schemas.microsoft.com/office/powerpoint/2010/main" val="425295866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C4837-298E-465F-9284-597852F30D05}"/>
              </a:ext>
            </a:extLst>
          </p:cNvPr>
          <p:cNvSpPr>
            <a:spLocks noGrp="1"/>
          </p:cNvSpPr>
          <p:nvPr>
            <p:ph type="title"/>
          </p:nvPr>
        </p:nvSpPr>
        <p:spPr/>
        <p:txBody>
          <a:bodyPr/>
          <a:lstStyle/>
          <a:p>
            <a:r>
              <a:rPr lang="en-US"/>
              <a:t>Province Dashboard</a:t>
            </a:r>
            <a:endParaRPr lang="en-ZA"/>
          </a:p>
        </p:txBody>
      </p:sp>
      <p:sp>
        <p:nvSpPr>
          <p:cNvPr id="4" name="Slide Number Placeholder 3">
            <a:extLst>
              <a:ext uri="{FF2B5EF4-FFF2-40B4-BE49-F238E27FC236}">
                <a16:creationId xmlns:a16="http://schemas.microsoft.com/office/drawing/2014/main" id="{51C1F96D-A22E-48AF-9769-82411C7A4A62}"/>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ZA" smtClean="0"/>
              <a:t>128</a:t>
            </a:fld>
            <a:endParaRPr lang="en-ZA"/>
          </a:p>
        </p:txBody>
      </p:sp>
      <p:sp>
        <p:nvSpPr>
          <p:cNvPr id="7" name="Google Shape;676;g2e5afd072fa_0_86">
            <a:extLst>
              <a:ext uri="{FF2B5EF4-FFF2-40B4-BE49-F238E27FC236}">
                <a16:creationId xmlns:a16="http://schemas.microsoft.com/office/drawing/2014/main" id="{C67B06E1-3355-4CFA-8B59-7DFD9B260B12}"/>
              </a:ext>
            </a:extLst>
          </p:cNvPr>
          <p:cNvSpPr>
            <a:spLocks noGrp="1"/>
          </p:cNvSpPr>
          <p:nvPr>
            <p:ph type="body" idx="1"/>
          </p:nvPr>
        </p:nvSpPr>
        <p:spPr>
          <a:xfrm>
            <a:off x="8381780" y="1369335"/>
            <a:ext cx="3450991" cy="4525963"/>
          </a:xfrm>
          <a:prstGeom prst="wedgeRoundRectCallout">
            <a:avLst>
              <a:gd name="adj1" fmla="val -50367"/>
              <a:gd name="adj2" fmla="val -1654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1300">
                <a:solidFill>
                  <a:schemeClr val="dk1"/>
                </a:solidFill>
                <a:latin typeface="Avenir"/>
                <a:ea typeface="Avenir"/>
                <a:cs typeface="Avenir"/>
                <a:sym typeface="Avenir"/>
              </a:rPr>
              <a:t>The Provincial Dashboard shows a summary at the top with complete applications and approved applications for the Province.</a:t>
            </a:r>
          </a:p>
          <a:p>
            <a:pPr marL="0" lvl="0" indent="0" algn="l" rtl="0">
              <a:lnSpc>
                <a:spcPct val="115000"/>
              </a:lnSpc>
              <a:spcBef>
                <a:spcPts val="0"/>
              </a:spcBef>
              <a:spcAft>
                <a:spcPts val="0"/>
              </a:spcAft>
              <a:buNone/>
            </a:pPr>
            <a:endParaRPr lang="en-US" sz="1300" b="1">
              <a:latin typeface="Avenir"/>
              <a:ea typeface="Avenir"/>
              <a:cs typeface="Avenir"/>
              <a:sym typeface="Avenir"/>
            </a:endParaRPr>
          </a:p>
          <a:p>
            <a:pPr marL="0" lvl="0" indent="0" algn="l" rtl="0">
              <a:lnSpc>
                <a:spcPct val="115000"/>
              </a:lnSpc>
              <a:spcBef>
                <a:spcPts val="0"/>
              </a:spcBef>
              <a:spcAft>
                <a:spcPts val="0"/>
              </a:spcAft>
              <a:buNone/>
            </a:pPr>
            <a:r>
              <a:rPr lang="en-US" sz="1300">
                <a:solidFill>
                  <a:schemeClr val="dk1"/>
                </a:solidFill>
                <a:latin typeface="Avenir"/>
                <a:ea typeface="Avenir"/>
                <a:cs typeface="Avenir"/>
                <a:sym typeface="Avenir"/>
              </a:rPr>
              <a:t>It also shows a breakdown by Education District.</a:t>
            </a:r>
          </a:p>
          <a:p>
            <a:pPr marL="0" lvl="0" indent="0" algn="l" rtl="0">
              <a:lnSpc>
                <a:spcPct val="115000"/>
              </a:lnSpc>
              <a:spcBef>
                <a:spcPts val="0"/>
              </a:spcBef>
              <a:spcAft>
                <a:spcPts val="0"/>
              </a:spcAft>
              <a:buNone/>
            </a:pPr>
            <a:endParaRPr lang="en-US" sz="1300">
              <a:latin typeface="Avenir"/>
              <a:ea typeface="Avenir"/>
              <a:cs typeface="Avenir"/>
              <a:sym typeface="Avenir"/>
            </a:endParaRPr>
          </a:p>
          <a:p>
            <a:pPr marL="0" lvl="0" indent="0" algn="l" rtl="0">
              <a:lnSpc>
                <a:spcPct val="115000"/>
              </a:lnSpc>
              <a:spcBef>
                <a:spcPts val="0"/>
              </a:spcBef>
              <a:spcAft>
                <a:spcPts val="0"/>
              </a:spcAft>
              <a:buNone/>
            </a:pPr>
            <a:r>
              <a:rPr lang="en-US" sz="1300">
                <a:solidFill>
                  <a:schemeClr val="dk1"/>
                </a:solidFill>
                <a:latin typeface="Avenir"/>
                <a:ea typeface="Avenir"/>
                <a:cs typeface="Avenir"/>
                <a:sym typeface="Avenir"/>
              </a:rPr>
              <a:t>Where Education District is Null is where incomplete applications don’t have address details yet to locate them in a District.</a:t>
            </a:r>
          </a:p>
          <a:p>
            <a:pPr marL="0" lvl="0" indent="0" algn="l" rtl="0">
              <a:lnSpc>
                <a:spcPct val="115000"/>
              </a:lnSpc>
              <a:spcBef>
                <a:spcPts val="0"/>
              </a:spcBef>
              <a:spcAft>
                <a:spcPts val="0"/>
              </a:spcAft>
              <a:buNone/>
            </a:pPr>
            <a:endParaRPr lang="en-US" sz="1300">
              <a:latin typeface="Avenir"/>
              <a:ea typeface="Avenir"/>
              <a:cs typeface="Avenir"/>
              <a:sym typeface="Avenir"/>
            </a:endParaRPr>
          </a:p>
          <a:p>
            <a:pPr marL="0" lvl="0" indent="0" algn="l" rtl="0">
              <a:lnSpc>
                <a:spcPct val="115000"/>
              </a:lnSpc>
              <a:spcBef>
                <a:spcPts val="0"/>
              </a:spcBef>
              <a:spcAft>
                <a:spcPts val="0"/>
              </a:spcAft>
              <a:buNone/>
            </a:pPr>
            <a:r>
              <a:rPr lang="en-US" sz="1300">
                <a:solidFill>
                  <a:schemeClr val="dk1"/>
                </a:solidFill>
                <a:latin typeface="Avenir"/>
                <a:ea typeface="Avenir"/>
                <a:cs typeface="Avenir"/>
                <a:sym typeface="Avenir"/>
              </a:rPr>
              <a:t>This dashboard helps the Provincial Director to track how each District is progressing towards ECD Registration Drive targets.</a:t>
            </a:r>
            <a:endParaRPr sz="1300">
              <a:solidFill>
                <a:schemeClr val="dk1"/>
              </a:solidFill>
              <a:latin typeface="Avenir"/>
              <a:ea typeface="Avenir"/>
              <a:cs typeface="Avenir"/>
              <a:sym typeface="Avenir"/>
            </a:endParaRPr>
          </a:p>
          <a:p>
            <a:pPr marL="45720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p:txBody>
      </p:sp>
      <p:pic>
        <p:nvPicPr>
          <p:cNvPr id="5" name="Picture 4" descr="A screenshot of a computer&#10;&#10;Description automatically generated">
            <a:extLst>
              <a:ext uri="{FF2B5EF4-FFF2-40B4-BE49-F238E27FC236}">
                <a16:creationId xmlns:a16="http://schemas.microsoft.com/office/drawing/2014/main" id="{FDC06908-220C-BDED-6189-7AF0F329E0F4}"/>
              </a:ext>
            </a:extLst>
          </p:cNvPr>
          <p:cNvPicPr>
            <a:picLocks noChangeAspect="1"/>
          </p:cNvPicPr>
          <p:nvPr/>
        </p:nvPicPr>
        <p:blipFill>
          <a:blip r:embed="rId2"/>
          <a:stretch>
            <a:fillRect/>
          </a:stretch>
        </p:blipFill>
        <p:spPr>
          <a:xfrm>
            <a:off x="359229" y="1255464"/>
            <a:ext cx="7772400" cy="4347072"/>
          </a:xfrm>
          <a:prstGeom prst="rect">
            <a:avLst/>
          </a:prstGeom>
        </p:spPr>
      </p:pic>
    </p:spTree>
    <p:extLst>
      <p:ext uri="{BB962C8B-B14F-4D97-AF65-F5344CB8AC3E}">
        <p14:creationId xmlns:p14="http://schemas.microsoft.com/office/powerpoint/2010/main" val="58920155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C4837-298E-465F-9284-597852F30D05}"/>
              </a:ext>
            </a:extLst>
          </p:cNvPr>
          <p:cNvSpPr>
            <a:spLocks noGrp="1"/>
          </p:cNvSpPr>
          <p:nvPr>
            <p:ph type="title"/>
          </p:nvPr>
        </p:nvSpPr>
        <p:spPr/>
        <p:txBody>
          <a:bodyPr/>
          <a:lstStyle/>
          <a:p>
            <a:r>
              <a:rPr lang="en-US"/>
              <a:t>District Dashboard</a:t>
            </a:r>
            <a:endParaRPr lang="en-ZA"/>
          </a:p>
        </p:txBody>
      </p:sp>
      <p:sp>
        <p:nvSpPr>
          <p:cNvPr id="4" name="Slide Number Placeholder 3">
            <a:extLst>
              <a:ext uri="{FF2B5EF4-FFF2-40B4-BE49-F238E27FC236}">
                <a16:creationId xmlns:a16="http://schemas.microsoft.com/office/drawing/2014/main" id="{51C1F96D-A22E-48AF-9769-82411C7A4A62}"/>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ZA" smtClean="0"/>
              <a:t>129</a:t>
            </a:fld>
            <a:endParaRPr lang="en-ZA"/>
          </a:p>
        </p:txBody>
      </p:sp>
      <p:sp>
        <p:nvSpPr>
          <p:cNvPr id="7" name="Google Shape;676;g2e5afd072fa_0_86">
            <a:extLst>
              <a:ext uri="{FF2B5EF4-FFF2-40B4-BE49-F238E27FC236}">
                <a16:creationId xmlns:a16="http://schemas.microsoft.com/office/drawing/2014/main" id="{C67B06E1-3355-4CFA-8B59-7DFD9B260B12}"/>
              </a:ext>
            </a:extLst>
          </p:cNvPr>
          <p:cNvSpPr>
            <a:spLocks noGrp="1"/>
          </p:cNvSpPr>
          <p:nvPr>
            <p:ph type="body" idx="1"/>
          </p:nvPr>
        </p:nvSpPr>
        <p:spPr>
          <a:xfrm>
            <a:off x="8545286" y="1404257"/>
            <a:ext cx="3396343" cy="4155876"/>
          </a:xfrm>
          <a:prstGeom prst="wedgeRoundRectCallout">
            <a:avLst>
              <a:gd name="adj1" fmla="val -50367"/>
              <a:gd name="adj2" fmla="val -1654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1300">
                <a:solidFill>
                  <a:schemeClr val="dk1"/>
                </a:solidFill>
                <a:latin typeface="Avenir"/>
                <a:ea typeface="Avenir"/>
                <a:cs typeface="Avenir"/>
                <a:sym typeface="Avenir"/>
              </a:rPr>
              <a:t>The District Dashboard shows how many applications are in each stage of review – cascading down to the final bar which shows the number of approved in green and the number rejected in red.</a:t>
            </a:r>
          </a:p>
          <a:p>
            <a:pPr marL="0" lvl="0" indent="0" algn="l" rtl="0">
              <a:lnSpc>
                <a:spcPct val="115000"/>
              </a:lnSpc>
              <a:spcBef>
                <a:spcPts val="0"/>
              </a:spcBef>
              <a:spcAft>
                <a:spcPts val="0"/>
              </a:spcAft>
              <a:buNone/>
            </a:pPr>
            <a:endParaRPr lang="en-US" sz="1300" b="1">
              <a:latin typeface="Avenir"/>
              <a:ea typeface="Avenir"/>
              <a:cs typeface="Avenir"/>
              <a:sym typeface="Avenir"/>
            </a:endParaRPr>
          </a:p>
          <a:p>
            <a:pPr marL="0" lvl="0" indent="0" algn="l" rtl="0">
              <a:lnSpc>
                <a:spcPct val="115000"/>
              </a:lnSpc>
              <a:spcBef>
                <a:spcPts val="0"/>
              </a:spcBef>
              <a:spcAft>
                <a:spcPts val="0"/>
              </a:spcAft>
              <a:buNone/>
            </a:pPr>
            <a:r>
              <a:rPr lang="en-US" sz="1300">
                <a:solidFill>
                  <a:schemeClr val="dk1"/>
                </a:solidFill>
                <a:latin typeface="Avenir"/>
                <a:ea typeface="Avenir"/>
                <a:cs typeface="Avenir"/>
                <a:sym typeface="Avenir"/>
              </a:rPr>
              <a:t>In the bottom section it shows which users have completed reviews and which are in progress.</a:t>
            </a:r>
          </a:p>
          <a:p>
            <a:pPr marL="0" lvl="0" indent="0" algn="l" rtl="0">
              <a:lnSpc>
                <a:spcPct val="115000"/>
              </a:lnSpc>
              <a:spcBef>
                <a:spcPts val="0"/>
              </a:spcBef>
              <a:spcAft>
                <a:spcPts val="0"/>
              </a:spcAft>
              <a:buNone/>
            </a:pPr>
            <a:endParaRPr lang="en-US" sz="1300">
              <a:latin typeface="Avenir"/>
              <a:ea typeface="Avenir"/>
              <a:cs typeface="Avenir"/>
              <a:sym typeface="Avenir"/>
            </a:endParaRPr>
          </a:p>
          <a:p>
            <a:pPr marL="0" lvl="0" indent="0" algn="l" rtl="0">
              <a:lnSpc>
                <a:spcPct val="115000"/>
              </a:lnSpc>
              <a:spcBef>
                <a:spcPts val="0"/>
              </a:spcBef>
              <a:spcAft>
                <a:spcPts val="0"/>
              </a:spcAft>
              <a:buNone/>
            </a:pPr>
            <a:r>
              <a:rPr lang="en-US" sz="1300">
                <a:solidFill>
                  <a:schemeClr val="dk1"/>
                </a:solidFill>
                <a:latin typeface="Avenir"/>
                <a:ea typeface="Avenir"/>
                <a:cs typeface="Avenir"/>
                <a:sym typeface="Avenir"/>
              </a:rPr>
              <a:t>This dashboard helps District Supervisor to track how </a:t>
            </a:r>
            <a:r>
              <a:rPr lang="en-US" sz="1300">
                <a:latin typeface="Avenir"/>
                <a:ea typeface="Avenir"/>
                <a:cs typeface="Avenir"/>
                <a:sym typeface="Avenir"/>
              </a:rPr>
              <a:t>many applications are waiting in each review step and to plan workload for the week.</a:t>
            </a:r>
            <a:endParaRPr sz="1300">
              <a:solidFill>
                <a:schemeClr val="dk1"/>
              </a:solidFill>
              <a:latin typeface="Avenir"/>
              <a:ea typeface="Avenir"/>
              <a:cs typeface="Avenir"/>
              <a:sym typeface="Avenir"/>
            </a:endParaRPr>
          </a:p>
        </p:txBody>
      </p:sp>
      <p:pic>
        <p:nvPicPr>
          <p:cNvPr id="6" name="Picture 5" descr="A screenshot of a computer&#10;&#10;Description automatically generated">
            <a:extLst>
              <a:ext uri="{FF2B5EF4-FFF2-40B4-BE49-F238E27FC236}">
                <a16:creationId xmlns:a16="http://schemas.microsoft.com/office/drawing/2014/main" id="{847E07FC-66BB-0D2B-DBA3-18CD96B4BC35}"/>
              </a:ext>
            </a:extLst>
          </p:cNvPr>
          <p:cNvPicPr>
            <a:picLocks noChangeAspect="1"/>
          </p:cNvPicPr>
          <p:nvPr/>
        </p:nvPicPr>
        <p:blipFill>
          <a:blip r:embed="rId2"/>
          <a:stretch>
            <a:fillRect/>
          </a:stretch>
        </p:blipFill>
        <p:spPr>
          <a:xfrm>
            <a:off x="446315" y="1149128"/>
            <a:ext cx="7772400" cy="4155877"/>
          </a:xfrm>
          <a:prstGeom prst="rect">
            <a:avLst/>
          </a:prstGeom>
        </p:spPr>
      </p:pic>
    </p:spTree>
    <p:extLst>
      <p:ext uri="{BB962C8B-B14F-4D97-AF65-F5344CB8AC3E}">
        <p14:creationId xmlns:p14="http://schemas.microsoft.com/office/powerpoint/2010/main" val="2903549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7"/>
        <p:cNvGrpSpPr/>
        <p:nvPr/>
      </p:nvGrpSpPr>
      <p:grpSpPr>
        <a:xfrm>
          <a:off x="0" y="0"/>
          <a:ext cx="0" cy="0"/>
          <a:chOff x="0" y="0"/>
          <a:chExt cx="0" cy="0"/>
        </a:xfrm>
      </p:grpSpPr>
      <p:sp>
        <p:nvSpPr>
          <p:cNvPr id="1768" name="Google Shape;1768;g2f31a1b7454_0_25"/>
          <p:cNvSpPr txBox="1">
            <a:spLocks noGrp="1"/>
          </p:cNvSpPr>
          <p:nvPr>
            <p:ph type="title"/>
          </p:nvPr>
        </p:nvSpPr>
        <p:spPr>
          <a:xfrm>
            <a:off x="609600" y="2148469"/>
            <a:ext cx="10608501" cy="1196751"/>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en-US" b="1">
                <a:solidFill>
                  <a:srgbClr val="C98241"/>
                </a:solidFill>
                <a:latin typeface="Avenir"/>
                <a:ea typeface="Avenir"/>
                <a:cs typeface="Avenir"/>
                <a:sym typeface="Avenir"/>
              </a:rPr>
              <a:t>Introduction to the Bronze ECD Registration Module in eCares</a:t>
            </a:r>
          </a:p>
        </p:txBody>
      </p:sp>
      <p:sp>
        <p:nvSpPr>
          <p:cNvPr id="1770" name="Google Shape;1770;g2f31a1b7454_0_25"/>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13</a:t>
            </a:fld>
            <a:endParaRPr/>
          </a:p>
        </p:txBody>
      </p:sp>
    </p:spTree>
    <p:extLst>
      <p:ext uri="{BB962C8B-B14F-4D97-AF65-F5344CB8AC3E}">
        <p14:creationId xmlns:p14="http://schemas.microsoft.com/office/powerpoint/2010/main" val="164054575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1894"/>
        <p:cNvGrpSpPr/>
        <p:nvPr/>
      </p:nvGrpSpPr>
      <p:grpSpPr>
        <a:xfrm>
          <a:off x="0" y="0"/>
          <a:ext cx="0" cy="0"/>
          <a:chOff x="0" y="0"/>
          <a:chExt cx="0" cy="0"/>
        </a:xfrm>
      </p:grpSpPr>
      <p:sp>
        <p:nvSpPr>
          <p:cNvPr id="1895" name="Google Shape;1895;g2f31a1b7454_0_39"/>
          <p:cNvSpPr txBox="1">
            <a:spLocks noGrp="1"/>
          </p:cNvSpPr>
          <p:nvPr>
            <p:ph type="ctrTitle"/>
          </p:nvPr>
        </p:nvSpPr>
        <p:spPr>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ZA" sz="4043">
                <a:solidFill>
                  <a:srgbClr val="C98241"/>
                </a:solidFill>
                <a:latin typeface="Avenir"/>
                <a:ea typeface="Avenir"/>
                <a:cs typeface="Avenir"/>
                <a:sym typeface="Avenir"/>
              </a:rPr>
              <a:t>Support</a:t>
            </a:r>
            <a:endParaRPr>
              <a:solidFill>
                <a:srgbClr val="C98241"/>
              </a:solidFill>
              <a:latin typeface="Avenir"/>
              <a:ea typeface="Avenir"/>
              <a:cs typeface="Avenir"/>
              <a:sym typeface="Avenir"/>
            </a:endParaRPr>
          </a:p>
        </p:txBody>
      </p:sp>
      <p:sp>
        <p:nvSpPr>
          <p:cNvPr id="1896" name="Google Shape;1896;g2f31a1b7454_0_39"/>
          <p:cNvSpPr txBox="1">
            <a:spLocks noGrp="1"/>
          </p:cNvSpPr>
          <p:nvPr>
            <p:ph type="subTitle" idx="1"/>
          </p:nvPr>
        </p:nvSpPr>
        <p:spPr>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ZA" sz="2020" b="1">
                <a:solidFill>
                  <a:srgbClr val="C98241"/>
                </a:solidFill>
                <a:latin typeface="Avenir"/>
                <a:ea typeface="Avenir"/>
                <a:cs typeface="Avenir"/>
                <a:sym typeface="Avenir"/>
              </a:rPr>
              <a:t>User Support Contacts and Support levels</a:t>
            </a:r>
            <a:endParaRPr>
              <a:solidFill>
                <a:srgbClr val="C98241"/>
              </a:solidFill>
            </a:endParaRPr>
          </a:p>
        </p:txBody>
      </p:sp>
      <p:sp>
        <p:nvSpPr>
          <p:cNvPr id="1897" name="Google Shape;1897;g2f31a1b7454_0_39"/>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130</a:t>
            </a:fld>
            <a:endParaRPr/>
          </a:p>
        </p:txBody>
      </p:sp>
      <p:sp>
        <p:nvSpPr>
          <p:cNvPr id="7" name="TextBox 6">
            <a:extLst>
              <a:ext uri="{FF2B5EF4-FFF2-40B4-BE49-F238E27FC236}">
                <a16:creationId xmlns:a16="http://schemas.microsoft.com/office/drawing/2014/main" id="{857A9BD4-D5B6-18A0-5196-B824FE5DF158}"/>
              </a:ext>
            </a:extLst>
          </p:cNvPr>
          <p:cNvSpPr txBox="1"/>
          <p:nvPr/>
        </p:nvSpPr>
        <p:spPr>
          <a:xfrm>
            <a:off x="3048000" y="3275112"/>
            <a:ext cx="6096000" cy="307777"/>
          </a:xfrm>
          <a:prstGeom prst="rect">
            <a:avLst/>
          </a:prstGeom>
          <a:noFill/>
        </p:spPr>
        <p:txBody>
          <a:bodyPr wrap="square">
            <a:spAutoFit/>
          </a:bodyPr>
          <a:lstStyle/>
          <a:p>
            <a:r>
              <a:rPr lang="en-ZA" b="0">
                <a:effectLst/>
              </a:rPr>
              <a:t> </a:t>
            </a:r>
            <a:endParaRPr lang="en-US"/>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9" name="Google Shape;89;p5"/>
          <p:cNvSpPr txBox="1">
            <a:spLocks noGrp="1"/>
          </p:cNvSpPr>
          <p:nvPr>
            <p:ph type="title"/>
          </p:nvPr>
        </p:nvSpPr>
        <p:spPr>
          <a:xfrm>
            <a:off x="3071973" y="0"/>
            <a:ext cx="6061754" cy="1196700"/>
          </a:xfrm>
          <a:prstGeom prst="rect">
            <a:avLst/>
          </a:prstGeom>
          <a:noFill/>
          <a:ln>
            <a:noFill/>
          </a:ln>
        </p:spPr>
        <p:txBody>
          <a:bodyPr spcFirstLastPara="1" wrap="square" lIns="91425" tIns="45700" rIns="91425" bIns="45700" anchor="ctr" anchorCtr="0">
            <a:normAutofit/>
          </a:bodyPr>
          <a:lstStyle/>
          <a:p>
            <a:pPr marL="0" lvl="0" indent="0" rtl="0">
              <a:lnSpc>
                <a:spcPct val="100000"/>
              </a:lnSpc>
              <a:spcBef>
                <a:spcPts val="0"/>
              </a:spcBef>
              <a:spcAft>
                <a:spcPts val="0"/>
              </a:spcAft>
              <a:buClr>
                <a:srgbClr val="C98241"/>
              </a:buClr>
              <a:buSzPts val="4000"/>
              <a:buFont typeface="Avenir"/>
              <a:buNone/>
            </a:pPr>
            <a:r>
              <a:rPr lang="en-US" sz="3200">
                <a:solidFill>
                  <a:srgbClr val="C98241"/>
                </a:solidFill>
                <a:latin typeface="Avenir"/>
                <a:ea typeface="Avenir"/>
                <a:cs typeface="Avenir"/>
                <a:sym typeface="Avenir"/>
              </a:rPr>
              <a:t>Bana Pele Application Support Post training</a:t>
            </a:r>
          </a:p>
        </p:txBody>
      </p:sp>
      <p:sp>
        <p:nvSpPr>
          <p:cNvPr id="88" name="Google Shape;88;p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smtClean="0"/>
              <a:t>131</a:t>
            </a:fld>
            <a:endParaRPr lang="en-ZA"/>
          </a:p>
        </p:txBody>
      </p:sp>
      <p:graphicFrame>
        <p:nvGraphicFramePr>
          <p:cNvPr id="2" name="Diagram 1">
            <a:extLst>
              <a:ext uri="{FF2B5EF4-FFF2-40B4-BE49-F238E27FC236}">
                <a16:creationId xmlns:a16="http://schemas.microsoft.com/office/drawing/2014/main" id="{07589783-FD7B-49A0-9C92-7E936A97C5A4}"/>
              </a:ext>
            </a:extLst>
          </p:cNvPr>
          <p:cNvGraphicFramePr/>
          <p:nvPr/>
        </p:nvGraphicFramePr>
        <p:xfrm>
          <a:off x="315645" y="-234974"/>
          <a:ext cx="11560710" cy="64230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Rounded Corners 2">
            <a:extLst>
              <a:ext uri="{FF2B5EF4-FFF2-40B4-BE49-F238E27FC236}">
                <a16:creationId xmlns:a16="http://schemas.microsoft.com/office/drawing/2014/main" id="{CFB18FF0-0B30-4906-A5BA-D121DA9945AC}"/>
              </a:ext>
            </a:extLst>
          </p:cNvPr>
          <p:cNvSpPr/>
          <p:nvPr/>
        </p:nvSpPr>
        <p:spPr>
          <a:xfrm>
            <a:off x="3807026" y="4632055"/>
            <a:ext cx="4577947" cy="1261534"/>
          </a:xfrm>
          <a:prstGeom prst="roundRect">
            <a:avLst/>
          </a:prstGeom>
          <a:solidFill>
            <a:srgbClr val="055F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a:t>District Supervisors</a:t>
            </a:r>
          </a:p>
          <a:p>
            <a:pPr algn="ctr"/>
            <a:r>
              <a:rPr lang="en-US" sz="1800"/>
              <a:t>Please send your number to Portia </a:t>
            </a:r>
            <a:br>
              <a:rPr lang="en-US" sz="1800"/>
            </a:br>
            <a:r>
              <a:rPr lang="en-US" sz="1800"/>
              <a:t> You will be added to a WhatsApp group </a:t>
            </a:r>
            <a:endParaRPr lang="en-ZA" sz="1800"/>
          </a:p>
        </p:txBody>
      </p:sp>
    </p:spTree>
    <p:extLst>
      <p:ext uri="{BB962C8B-B14F-4D97-AF65-F5344CB8AC3E}">
        <p14:creationId xmlns:p14="http://schemas.microsoft.com/office/powerpoint/2010/main" val="125998833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2E713-35C2-483F-A923-922843825234}"/>
              </a:ext>
            </a:extLst>
          </p:cNvPr>
          <p:cNvSpPr>
            <a:spLocks noGrp="1"/>
          </p:cNvSpPr>
          <p:nvPr>
            <p:ph type="title"/>
          </p:nvPr>
        </p:nvSpPr>
        <p:spPr>
          <a:xfrm>
            <a:off x="2896623" y="-47623"/>
            <a:ext cx="7711878" cy="1196751"/>
          </a:xfrm>
        </p:spPr>
        <p:txBody>
          <a:bodyPr/>
          <a:lstStyle/>
          <a:p>
            <a:pPr algn="l">
              <a:lnSpc>
                <a:spcPts val="4551"/>
              </a:lnSpc>
              <a:buClr>
                <a:srgbClr val="000000"/>
              </a:buClr>
              <a:buFont typeface="Arial"/>
            </a:pPr>
            <a:r>
              <a:rPr lang="en-US" sz="3400" b="0" spc="-109">
                <a:solidFill>
                  <a:srgbClr val="C67F0C"/>
                </a:solidFill>
                <a:latin typeface="Calibri" panose="020F0502020204030204" pitchFamily="34" charset="0"/>
                <a:ea typeface="Bitter" pitchFamily="34" charset="-122"/>
                <a:cs typeface="Calibri" panose="020F0502020204030204" pitchFamily="34" charset="0"/>
                <a:sym typeface="Arial"/>
              </a:rPr>
              <a:t>Requesting User Access on eCares</a:t>
            </a:r>
            <a:endParaRPr lang="en-ZA" sz="3400" b="0" spc="-109">
              <a:solidFill>
                <a:srgbClr val="C67F0C"/>
              </a:solidFill>
              <a:latin typeface="Calibri" panose="020F0502020204030204" pitchFamily="34" charset="0"/>
              <a:ea typeface="Bitter" pitchFamily="34" charset="-122"/>
              <a:cs typeface="Calibri" panose="020F0502020204030204" pitchFamily="34" charset="0"/>
              <a:sym typeface="Arial"/>
            </a:endParaRPr>
          </a:p>
        </p:txBody>
      </p:sp>
      <p:sp>
        <p:nvSpPr>
          <p:cNvPr id="3" name="Text Placeholder 2">
            <a:extLst>
              <a:ext uri="{FF2B5EF4-FFF2-40B4-BE49-F238E27FC236}">
                <a16:creationId xmlns:a16="http://schemas.microsoft.com/office/drawing/2014/main" id="{4A35A61C-4BB8-42F6-A8D1-F2347260398A}"/>
              </a:ext>
            </a:extLst>
          </p:cNvPr>
          <p:cNvSpPr>
            <a:spLocks noGrp="1"/>
          </p:cNvSpPr>
          <p:nvPr>
            <p:ph type="body" idx="1"/>
          </p:nvPr>
        </p:nvSpPr>
        <p:spPr/>
        <p:txBody>
          <a:bodyPr/>
          <a:lstStyle/>
          <a:p>
            <a:pPr marL="25400" indent="0">
              <a:buNone/>
            </a:pPr>
            <a:endParaRPr lang="en-ZA"/>
          </a:p>
        </p:txBody>
      </p:sp>
      <p:sp>
        <p:nvSpPr>
          <p:cNvPr id="4" name="Slide Number Placeholder 3">
            <a:extLst>
              <a:ext uri="{FF2B5EF4-FFF2-40B4-BE49-F238E27FC236}">
                <a16:creationId xmlns:a16="http://schemas.microsoft.com/office/drawing/2014/main" id="{C917E01B-D14B-4DEE-9154-8C4397F57F3C}"/>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ZA" smtClean="0"/>
              <a:t>132</a:t>
            </a:fld>
            <a:endParaRPr lang="en-ZA"/>
          </a:p>
        </p:txBody>
      </p:sp>
      <p:pic>
        <p:nvPicPr>
          <p:cNvPr id="6" name="Picture 5">
            <a:extLst>
              <a:ext uri="{FF2B5EF4-FFF2-40B4-BE49-F238E27FC236}">
                <a16:creationId xmlns:a16="http://schemas.microsoft.com/office/drawing/2014/main" id="{27018EF7-0659-43D0-9FCD-98F24864B506}"/>
              </a:ext>
            </a:extLst>
          </p:cNvPr>
          <p:cNvPicPr>
            <a:picLocks noChangeAspect="1"/>
          </p:cNvPicPr>
          <p:nvPr/>
        </p:nvPicPr>
        <p:blipFill>
          <a:blip r:embed="rId3"/>
          <a:stretch>
            <a:fillRect/>
          </a:stretch>
        </p:blipFill>
        <p:spPr>
          <a:xfrm>
            <a:off x="7411063" y="879104"/>
            <a:ext cx="4171337" cy="5708872"/>
          </a:xfrm>
          <a:prstGeom prst="rect">
            <a:avLst/>
          </a:prstGeom>
        </p:spPr>
      </p:pic>
      <p:sp>
        <p:nvSpPr>
          <p:cNvPr id="9" name="Google Shape;833;g2e514052e24_0_1">
            <a:extLst>
              <a:ext uri="{FF2B5EF4-FFF2-40B4-BE49-F238E27FC236}">
                <a16:creationId xmlns:a16="http://schemas.microsoft.com/office/drawing/2014/main" id="{FDEA7732-951F-400F-B578-F4BE7E683D84}"/>
              </a:ext>
            </a:extLst>
          </p:cNvPr>
          <p:cNvSpPr/>
          <p:nvPr/>
        </p:nvSpPr>
        <p:spPr>
          <a:xfrm>
            <a:off x="445838" y="1199462"/>
            <a:ext cx="6132932" cy="4704248"/>
          </a:xfrm>
          <a:prstGeom prst="wedgeRoundRectCallout">
            <a:avLst>
              <a:gd name="adj1" fmla="val 122091"/>
              <a:gd name="adj2" fmla="val -1716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640"/>
              </a:spcBef>
              <a:spcAft>
                <a:spcPts val="0"/>
              </a:spcAft>
              <a:buClr>
                <a:schemeClr val="dk1"/>
              </a:buClr>
              <a:buSzPts val="1100"/>
              <a:buFont typeface="Arial"/>
              <a:buNone/>
            </a:pPr>
            <a:r>
              <a:rPr lang="en-US" sz="1500">
                <a:solidFill>
                  <a:schemeClr val="dk1"/>
                </a:solidFill>
                <a:latin typeface="Avenir"/>
                <a:ea typeface="Avenir"/>
                <a:cs typeface="Avenir"/>
                <a:sym typeface="Avenir"/>
              </a:rPr>
              <a:t>To get access to eCares you will have to complete a user access form where you give your details and request specific role/s.</a:t>
            </a:r>
          </a:p>
          <a:p>
            <a:pPr marL="285750" lvl="0" indent="-285750" algn="l" rtl="0">
              <a:spcBef>
                <a:spcPts val="640"/>
              </a:spcBef>
              <a:spcAft>
                <a:spcPts val="0"/>
              </a:spcAft>
              <a:buClr>
                <a:schemeClr val="dk1"/>
              </a:buClr>
              <a:buSzPts val="1100"/>
              <a:buFont typeface="Arial" panose="020B0604020202020204" pitchFamily="34" charset="0"/>
              <a:buChar char="•"/>
            </a:pPr>
            <a:r>
              <a:rPr lang="en-US" sz="1500">
                <a:solidFill>
                  <a:schemeClr val="dk1"/>
                </a:solidFill>
                <a:latin typeface="Avenir"/>
                <a:ea typeface="Avenir"/>
                <a:cs typeface="Avenir"/>
                <a:sym typeface="Avenir"/>
              </a:rPr>
              <a:t>Make sure your cellphone number provided can receive SMS as this is where your password will be sent.</a:t>
            </a:r>
          </a:p>
          <a:p>
            <a:pPr marL="285750" lvl="0" indent="-285750" algn="l" rtl="0">
              <a:spcBef>
                <a:spcPts val="640"/>
              </a:spcBef>
              <a:spcAft>
                <a:spcPts val="0"/>
              </a:spcAft>
              <a:buClr>
                <a:schemeClr val="dk1"/>
              </a:buClr>
              <a:buSzPts val="1100"/>
              <a:buFont typeface="Arial" panose="020B0604020202020204" pitchFamily="34" charset="0"/>
              <a:buChar char="•"/>
            </a:pPr>
            <a:r>
              <a:rPr lang="en-US" sz="1500">
                <a:solidFill>
                  <a:schemeClr val="dk1"/>
                </a:solidFill>
                <a:latin typeface="Avenir"/>
                <a:ea typeface="Avenir"/>
                <a:cs typeface="Avenir"/>
                <a:sym typeface="Avenir"/>
              </a:rPr>
              <a:t>Select the right role/s</a:t>
            </a:r>
          </a:p>
          <a:p>
            <a:pPr marL="285750" lvl="0" indent="-285750" algn="l" rtl="0">
              <a:spcBef>
                <a:spcPts val="640"/>
              </a:spcBef>
              <a:spcAft>
                <a:spcPts val="0"/>
              </a:spcAft>
              <a:buClr>
                <a:schemeClr val="dk1"/>
              </a:buClr>
              <a:buSzPts val="1100"/>
              <a:buFont typeface="Arial" panose="020B0604020202020204" pitchFamily="34" charset="0"/>
              <a:buChar char="•"/>
            </a:pPr>
            <a:r>
              <a:rPr lang="en-US" sz="1500">
                <a:solidFill>
                  <a:schemeClr val="dk1"/>
                </a:solidFill>
                <a:latin typeface="Avenir"/>
                <a:ea typeface="Avenir"/>
                <a:cs typeface="Avenir"/>
                <a:sym typeface="Avenir"/>
              </a:rPr>
              <a:t>Read the terms you are agreeing to around data protection and use.</a:t>
            </a:r>
          </a:p>
          <a:p>
            <a:pPr marL="285750" lvl="0" indent="-285750" algn="l" rtl="0">
              <a:spcBef>
                <a:spcPts val="640"/>
              </a:spcBef>
              <a:spcAft>
                <a:spcPts val="0"/>
              </a:spcAft>
              <a:buClr>
                <a:schemeClr val="dk1"/>
              </a:buClr>
              <a:buSzPts val="1100"/>
              <a:buFont typeface="Arial" panose="020B0604020202020204" pitchFamily="34" charset="0"/>
              <a:buChar char="•"/>
            </a:pPr>
            <a:r>
              <a:rPr lang="en-US" sz="1500">
                <a:solidFill>
                  <a:schemeClr val="dk1"/>
                </a:solidFill>
                <a:latin typeface="Avenir"/>
                <a:ea typeface="Avenir"/>
                <a:cs typeface="Avenir"/>
                <a:sym typeface="Avenir"/>
              </a:rPr>
              <a:t>Get it approved and submit for setup.</a:t>
            </a:r>
          </a:p>
          <a:p>
            <a:pPr lvl="0" algn="l" rtl="0">
              <a:spcBef>
                <a:spcPts val="640"/>
              </a:spcBef>
              <a:spcAft>
                <a:spcPts val="0"/>
              </a:spcAft>
              <a:buClr>
                <a:schemeClr val="dk1"/>
              </a:buClr>
              <a:buSzPts val="1100"/>
            </a:pPr>
            <a:endParaRPr lang="en-US" sz="1500">
              <a:solidFill>
                <a:schemeClr val="dk1"/>
              </a:solidFill>
              <a:latin typeface="Avenir"/>
              <a:ea typeface="Avenir"/>
              <a:cs typeface="Avenir"/>
              <a:sym typeface="Avenir"/>
            </a:endParaRPr>
          </a:p>
          <a:p>
            <a:pPr lvl="0" algn="l" rtl="0">
              <a:spcBef>
                <a:spcPts val="640"/>
              </a:spcBef>
              <a:spcAft>
                <a:spcPts val="0"/>
              </a:spcAft>
              <a:buClr>
                <a:schemeClr val="dk1"/>
              </a:buClr>
              <a:buSzPts val="1100"/>
            </a:pPr>
            <a:r>
              <a:rPr lang="en-US" sz="1500" b="1">
                <a:solidFill>
                  <a:schemeClr val="dk1"/>
                </a:solidFill>
                <a:latin typeface="Avenir"/>
                <a:ea typeface="Avenir"/>
                <a:cs typeface="Avenir"/>
                <a:sym typeface="Avenir"/>
              </a:rPr>
              <a:t>Read the terms and conditions carefully – you are signing to say that you will act responsibly with the personal information that you have access to and will be liable if you sell it or share it where it is not needed for supporting ECDs or reporting.</a:t>
            </a:r>
          </a:p>
          <a:p>
            <a:pPr lvl="0" algn="l" rtl="0">
              <a:spcBef>
                <a:spcPts val="640"/>
              </a:spcBef>
              <a:spcAft>
                <a:spcPts val="0"/>
              </a:spcAft>
              <a:buClr>
                <a:schemeClr val="dk1"/>
              </a:buClr>
              <a:buSzPts val="1100"/>
            </a:pPr>
            <a:r>
              <a:rPr lang="en-US" sz="1500" b="1">
                <a:solidFill>
                  <a:schemeClr val="dk1"/>
                </a:solidFill>
                <a:latin typeface="Avenir"/>
                <a:ea typeface="Avenir"/>
                <a:cs typeface="Avenir"/>
                <a:sym typeface="Avenir"/>
              </a:rPr>
              <a:t>You are also responsible for system security by never sharing your user details and password with anyone else or writing it down where someone could see it.</a:t>
            </a:r>
          </a:p>
          <a:p>
            <a:pPr lvl="0" algn="l" rtl="0">
              <a:spcBef>
                <a:spcPts val="640"/>
              </a:spcBef>
              <a:spcAft>
                <a:spcPts val="0"/>
              </a:spcAft>
              <a:buClr>
                <a:schemeClr val="dk1"/>
              </a:buClr>
              <a:buSzPts val="1100"/>
            </a:pPr>
            <a:endParaRPr sz="1500">
              <a:solidFill>
                <a:schemeClr val="dk1"/>
              </a:solidFill>
              <a:latin typeface="Avenir"/>
              <a:ea typeface="Avenir"/>
              <a:cs typeface="Avenir"/>
              <a:sym typeface="Avenir"/>
            </a:endParaRPr>
          </a:p>
          <a:p>
            <a:pPr marL="0" marR="0" lvl="0" indent="0" algn="l" rtl="0">
              <a:lnSpc>
                <a:spcPct val="100000"/>
              </a:lnSpc>
              <a:spcBef>
                <a:spcPts val="640"/>
              </a:spcBef>
              <a:spcAft>
                <a:spcPts val="0"/>
              </a:spcAft>
              <a:buNone/>
            </a:pPr>
            <a:endParaRPr sz="1500">
              <a:solidFill>
                <a:schemeClr val="dk1"/>
              </a:solidFill>
              <a:latin typeface="Avenir"/>
              <a:ea typeface="Avenir"/>
              <a:cs typeface="Avenir"/>
              <a:sym typeface="Avenir"/>
            </a:endParaRPr>
          </a:p>
        </p:txBody>
      </p:sp>
    </p:spTree>
    <p:extLst>
      <p:ext uri="{BB962C8B-B14F-4D97-AF65-F5344CB8AC3E}">
        <p14:creationId xmlns:p14="http://schemas.microsoft.com/office/powerpoint/2010/main" val="272241150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Shape 1819"/>
        <p:cNvGrpSpPr/>
        <p:nvPr/>
      </p:nvGrpSpPr>
      <p:grpSpPr>
        <a:xfrm>
          <a:off x="0" y="0"/>
          <a:ext cx="0" cy="0"/>
          <a:chOff x="0" y="0"/>
          <a:chExt cx="0" cy="0"/>
        </a:xfrm>
      </p:grpSpPr>
      <p:sp>
        <p:nvSpPr>
          <p:cNvPr id="1820" name="Google Shape;1820;g2f31a1b7454_0_32"/>
          <p:cNvSpPr txBox="1">
            <a:spLocks noGrp="1"/>
          </p:cNvSpPr>
          <p:nvPr>
            <p:ph type="ctrTitle"/>
          </p:nvPr>
        </p:nvSpPr>
        <p:spPr>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solidFill>
                  <a:srgbClr val="C98241"/>
                </a:solidFill>
              </a:rPr>
              <a:t>Live Instance Practice</a:t>
            </a:r>
            <a:endParaRPr>
              <a:solidFill>
                <a:srgbClr val="C98241"/>
              </a:solidFill>
            </a:endParaRPr>
          </a:p>
        </p:txBody>
      </p:sp>
      <p:sp>
        <p:nvSpPr>
          <p:cNvPr id="1821" name="Google Shape;1821;g2f31a1b7454_0_32"/>
          <p:cNvSpPr txBox="1">
            <a:spLocks noGrp="1"/>
          </p:cNvSpPr>
          <p:nvPr>
            <p:ph type="subTitle" idx="1"/>
          </p:nvPr>
        </p:nvSpPr>
        <p:spPr>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ZA" sz="2000" b="1">
                <a:solidFill>
                  <a:srgbClr val="C98241"/>
                </a:solidFill>
                <a:latin typeface="Avenir"/>
                <a:ea typeface="Avenir"/>
                <a:cs typeface="Avenir"/>
                <a:sym typeface="Avenir"/>
              </a:rPr>
              <a:t>Review 1 Application</a:t>
            </a:r>
            <a:endParaRPr b="1">
              <a:solidFill>
                <a:srgbClr val="C98241"/>
              </a:solidFill>
            </a:endParaRPr>
          </a:p>
        </p:txBody>
      </p:sp>
      <p:sp>
        <p:nvSpPr>
          <p:cNvPr id="1822" name="Google Shape;1822;g2f31a1b7454_0_32"/>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133</a:t>
            </a:fld>
            <a:endParaRPr/>
          </a:p>
        </p:txBody>
      </p:sp>
    </p:spTree>
    <p:extLst>
      <p:ext uri="{BB962C8B-B14F-4D97-AF65-F5344CB8AC3E}">
        <p14:creationId xmlns:p14="http://schemas.microsoft.com/office/powerpoint/2010/main" val="235055386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D850C-45E7-B4B6-19F4-67B21D2F6436}"/>
              </a:ext>
            </a:extLst>
          </p:cNvPr>
          <p:cNvSpPr>
            <a:spLocks noGrp="1"/>
          </p:cNvSpPr>
          <p:nvPr>
            <p:ph type="title"/>
          </p:nvPr>
        </p:nvSpPr>
        <p:spPr>
          <a:xfrm>
            <a:off x="0" y="268063"/>
            <a:ext cx="10608501" cy="1196751"/>
          </a:xfrm>
        </p:spPr>
        <p:txBody>
          <a:bodyPr/>
          <a:lstStyle/>
          <a:p>
            <a:r>
              <a:rPr lang="en-US"/>
              <a:t>Post Training Survey</a:t>
            </a:r>
          </a:p>
        </p:txBody>
      </p:sp>
      <p:sp>
        <p:nvSpPr>
          <p:cNvPr id="3" name="Text Placeholder 2">
            <a:extLst>
              <a:ext uri="{FF2B5EF4-FFF2-40B4-BE49-F238E27FC236}">
                <a16:creationId xmlns:a16="http://schemas.microsoft.com/office/drawing/2014/main" id="{847F76FE-F77C-3446-E9B0-2CF21BE7A96E}"/>
              </a:ext>
            </a:extLst>
          </p:cNvPr>
          <p:cNvSpPr>
            <a:spLocks noGrp="1"/>
          </p:cNvSpPr>
          <p:nvPr>
            <p:ph type="body" idx="1"/>
          </p:nvPr>
        </p:nvSpPr>
        <p:spPr/>
        <p:txBody>
          <a:bodyPr/>
          <a:lstStyle/>
          <a:p>
            <a:pPr marL="25400" indent="0" algn="ctr">
              <a:buNone/>
            </a:pPr>
            <a:endParaRPr lang="en-US" b="1"/>
          </a:p>
          <a:p>
            <a:pPr marL="25400" indent="0" algn="ctr">
              <a:buNone/>
            </a:pPr>
            <a:endParaRPr lang="en-US" sz="4800" b="1"/>
          </a:p>
          <a:p>
            <a:pPr marL="25400" indent="0" algn="ctr">
              <a:buNone/>
            </a:pPr>
            <a:r>
              <a:rPr lang="en-US" sz="4800" b="1"/>
              <a:t>https://</a:t>
            </a:r>
            <a:r>
              <a:rPr lang="en-US" sz="4800" b="1" err="1"/>
              <a:t>forms.gle</a:t>
            </a:r>
            <a:r>
              <a:rPr lang="en-US" sz="4800" b="1"/>
              <a:t>/YSXkSTmAzyP4ZuCSA</a:t>
            </a:r>
          </a:p>
        </p:txBody>
      </p:sp>
      <p:sp>
        <p:nvSpPr>
          <p:cNvPr id="4" name="Slide Number Placeholder 3">
            <a:extLst>
              <a:ext uri="{FF2B5EF4-FFF2-40B4-BE49-F238E27FC236}">
                <a16:creationId xmlns:a16="http://schemas.microsoft.com/office/drawing/2014/main" id="{CB0BD8FF-3A76-141D-1397-59534839149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ZA" smtClean="0"/>
              <a:t>134</a:t>
            </a:fld>
            <a:endParaRPr lang="en-ZA"/>
          </a:p>
        </p:txBody>
      </p:sp>
    </p:spTree>
    <p:extLst>
      <p:ext uri="{BB962C8B-B14F-4D97-AF65-F5344CB8AC3E}">
        <p14:creationId xmlns:p14="http://schemas.microsoft.com/office/powerpoint/2010/main" val="370067242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Shape 1948"/>
        <p:cNvGrpSpPr/>
        <p:nvPr/>
      </p:nvGrpSpPr>
      <p:grpSpPr>
        <a:xfrm>
          <a:off x="0" y="0"/>
          <a:ext cx="0" cy="0"/>
          <a:chOff x="0" y="0"/>
          <a:chExt cx="0" cy="0"/>
        </a:xfrm>
      </p:grpSpPr>
      <p:pic>
        <p:nvPicPr>
          <p:cNvPr id="1949" name="Google Shape;1949;p12"/>
          <p:cNvPicPr preferRelativeResize="0"/>
          <p:nvPr/>
        </p:nvPicPr>
        <p:blipFill rotWithShape="1">
          <a:blip r:embed="rId3">
            <a:alphaModFix/>
          </a:blip>
          <a:srcRect/>
          <a:stretch/>
        </p:blipFill>
        <p:spPr>
          <a:xfrm>
            <a:off x="3905573" y="5377912"/>
            <a:ext cx="5279594" cy="1201016"/>
          </a:xfrm>
          <a:prstGeom prst="rect">
            <a:avLst/>
          </a:prstGeom>
          <a:noFill/>
          <a:ln>
            <a:noFill/>
          </a:ln>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g2f31a1b7454_0_46"/>
          <p:cNvSpPr txBox="1">
            <a:spLocks noGrp="1"/>
          </p:cNvSpPr>
          <p:nvPr>
            <p:ph type="ctrTitle"/>
          </p:nvPr>
        </p:nvSpPr>
        <p:spPr>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ZA">
                <a:solidFill>
                  <a:srgbClr val="C98241"/>
                </a:solidFill>
                <a:latin typeface="Avenir"/>
                <a:ea typeface="Avenir"/>
                <a:cs typeface="Avenir"/>
                <a:sym typeface="Avenir"/>
              </a:rPr>
              <a:t>APPENDICES</a:t>
            </a:r>
            <a:endParaRPr>
              <a:solidFill>
                <a:srgbClr val="C98241"/>
              </a:solidFill>
            </a:endParaRPr>
          </a:p>
        </p:txBody>
      </p:sp>
      <p:sp>
        <p:nvSpPr>
          <p:cNvPr id="772" name="Google Shape;772;g2f31a1b7454_0_46"/>
          <p:cNvSpPr txBox="1">
            <a:spLocks noGrp="1"/>
          </p:cNvSpPr>
          <p:nvPr>
            <p:ph type="subTitle" idx="1"/>
          </p:nvPr>
        </p:nvSpPr>
        <p:spPr>
          <a:xfrm>
            <a:off x="1470450" y="3287729"/>
            <a:ext cx="9316800" cy="1706425"/>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Clr>
                <a:schemeClr val="dk1"/>
              </a:buClr>
              <a:buSzPts val="1100"/>
              <a:buFont typeface="Arial"/>
              <a:buNone/>
            </a:pPr>
            <a:endParaRPr sz="2000">
              <a:solidFill>
                <a:srgbClr val="C00000"/>
              </a:solidFill>
              <a:latin typeface="Avenir"/>
              <a:ea typeface="Avenir"/>
              <a:cs typeface="Avenir"/>
              <a:sym typeface="Avenir"/>
            </a:endParaRPr>
          </a:p>
          <a:p>
            <a:pPr marL="0" lvl="0" indent="0" algn="ctr" rtl="0">
              <a:spcBef>
                <a:spcPts val="0"/>
              </a:spcBef>
              <a:spcAft>
                <a:spcPts val="0"/>
              </a:spcAft>
              <a:buNone/>
            </a:pPr>
            <a:r>
              <a:rPr lang="en-ZA" sz="2200" b="1">
                <a:solidFill>
                  <a:srgbClr val="C98241"/>
                </a:solidFill>
                <a:latin typeface="Avenir"/>
                <a:sym typeface="Avenir"/>
              </a:rPr>
              <a:t>The applicant and applicant support processes which are not completed by PEDs but are included for reference.</a:t>
            </a:r>
            <a:endParaRPr sz="2200" b="1">
              <a:solidFill>
                <a:srgbClr val="C98241"/>
              </a:solidFill>
              <a:latin typeface="Avenir"/>
            </a:endParaRPr>
          </a:p>
        </p:txBody>
      </p:sp>
      <p:sp>
        <p:nvSpPr>
          <p:cNvPr id="773" name="Google Shape;773;g2f31a1b7454_0_4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136</a:t>
            </a:fld>
            <a:endParaRPr/>
          </a:p>
        </p:txBody>
      </p:sp>
    </p:spTree>
    <p:extLst>
      <p:ext uri="{BB962C8B-B14F-4D97-AF65-F5344CB8AC3E}">
        <p14:creationId xmlns:p14="http://schemas.microsoft.com/office/powerpoint/2010/main" val="322262500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show="0">
  <p:cSld>
    <p:spTree>
      <p:nvGrpSpPr>
        <p:cNvPr id="1" name="Shape 1902"/>
        <p:cNvGrpSpPr/>
        <p:nvPr/>
      </p:nvGrpSpPr>
      <p:grpSpPr>
        <a:xfrm>
          <a:off x="0" y="0"/>
          <a:ext cx="0" cy="0"/>
          <a:chOff x="0" y="0"/>
          <a:chExt cx="0" cy="0"/>
        </a:xfrm>
      </p:grpSpPr>
      <p:sp>
        <p:nvSpPr>
          <p:cNvPr id="1903" name="Google Shape;1903;g2c8bc7dcf1c_2_59"/>
          <p:cNvSpPr txBox="1">
            <a:spLocks noGrp="1"/>
          </p:cNvSpPr>
          <p:nvPr>
            <p:ph type="title"/>
          </p:nvPr>
        </p:nvSpPr>
        <p:spPr>
          <a:xfrm>
            <a:off x="3289384" y="1"/>
            <a:ext cx="7319215" cy="8913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4000"/>
              <a:buNone/>
            </a:pPr>
            <a:r>
              <a:rPr lang="en-ZA" sz="3200">
                <a:solidFill>
                  <a:srgbClr val="C98241"/>
                </a:solidFill>
                <a:latin typeface="Avenir"/>
                <a:sym typeface="Avenir"/>
              </a:rPr>
              <a:t>Support Overview</a:t>
            </a:r>
            <a:endParaRPr sz="3200">
              <a:solidFill>
                <a:srgbClr val="C98241"/>
              </a:solidFill>
              <a:latin typeface="Avenir"/>
              <a:sym typeface="Avenir"/>
            </a:endParaRPr>
          </a:p>
        </p:txBody>
      </p:sp>
      <p:sp>
        <p:nvSpPr>
          <p:cNvPr id="1904" name="Google Shape;1904;g2c8bc7dcf1c_2_59"/>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200"/>
              <a:buFont typeface="Arial"/>
              <a:buNone/>
            </a:pPr>
            <a:fld id="{00000000-1234-1234-1234-123412341234}" type="slidenum">
              <a:rPr lang="en-ZA"/>
              <a:t>137</a:t>
            </a:fld>
            <a:endParaRPr/>
          </a:p>
        </p:txBody>
      </p:sp>
      <p:sp>
        <p:nvSpPr>
          <p:cNvPr id="1905" name="Google Shape;1905;g2c8bc7dcf1c_2_59"/>
          <p:cNvSpPr/>
          <p:nvPr/>
        </p:nvSpPr>
        <p:spPr>
          <a:xfrm>
            <a:off x="341550" y="1810650"/>
            <a:ext cx="3302700" cy="4173600"/>
          </a:xfrm>
          <a:prstGeom prst="flowChartAlternateProcess">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en-ZA" sz="1200" b="0" i="0" u="none" strike="noStrike" cap="none">
                <a:solidFill>
                  <a:schemeClr val="dk1"/>
                </a:solidFill>
                <a:latin typeface="Avenir"/>
                <a:ea typeface="Avenir"/>
                <a:cs typeface="Avenir"/>
                <a:sym typeface="Avenir"/>
              </a:rPr>
              <a:t>Individuals who are registered on the system are the end users. End users should reach out to the eCares champions in their district whenever they have queries related to the system or project.</a:t>
            </a:r>
            <a:endParaRPr sz="12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200"/>
              <a:buFont typeface="Arial"/>
              <a:buNone/>
            </a:pPr>
            <a:br>
              <a:rPr lang="en-ZA" sz="1200" b="1" i="0" u="none" strike="noStrike" cap="none">
                <a:solidFill>
                  <a:schemeClr val="dk1"/>
                </a:solidFill>
                <a:latin typeface="Avenir"/>
                <a:ea typeface="Avenir"/>
                <a:cs typeface="Avenir"/>
                <a:sym typeface="Avenir"/>
              </a:rPr>
            </a:br>
            <a:r>
              <a:rPr lang="en-ZA" sz="1200" b="1" i="0" u="none" strike="noStrike" cap="none">
                <a:solidFill>
                  <a:schemeClr val="dk1"/>
                </a:solidFill>
                <a:latin typeface="Avenir"/>
                <a:ea typeface="Avenir"/>
                <a:cs typeface="Avenir"/>
                <a:sym typeface="Avenir"/>
              </a:rPr>
              <a:t>Information needed when logging a request:</a:t>
            </a:r>
            <a:endParaRPr sz="1200" b="0" i="0" u="none" strike="noStrike" cap="none">
              <a:solidFill>
                <a:schemeClr val="dk1"/>
              </a:solidFill>
              <a:latin typeface="Avenir"/>
              <a:ea typeface="Avenir"/>
              <a:cs typeface="Avenir"/>
              <a:sym typeface="Avenir"/>
            </a:endParaRPr>
          </a:p>
          <a:p>
            <a:pPr marL="914400" marR="0" lvl="1" indent="-304800" algn="l" rtl="0">
              <a:lnSpc>
                <a:spcPct val="115000"/>
              </a:lnSpc>
              <a:spcBef>
                <a:spcPts val="0"/>
              </a:spcBef>
              <a:spcAft>
                <a:spcPts val="0"/>
              </a:spcAft>
              <a:buClr>
                <a:schemeClr val="dk1"/>
              </a:buClr>
              <a:buSzPts val="1200"/>
              <a:buFont typeface="Avenir"/>
              <a:buChar char="○"/>
            </a:pPr>
            <a:r>
              <a:rPr lang="en-ZA" sz="1200" b="0" i="0" u="none" strike="noStrike" cap="none">
                <a:solidFill>
                  <a:schemeClr val="dk1"/>
                </a:solidFill>
                <a:latin typeface="Avenir"/>
                <a:ea typeface="Avenir"/>
                <a:cs typeface="Avenir"/>
                <a:sym typeface="Avenir"/>
              </a:rPr>
              <a:t>Name and Surname</a:t>
            </a:r>
            <a:endParaRPr sz="1200" b="0" i="0" u="none" strike="noStrike" cap="none">
              <a:solidFill>
                <a:schemeClr val="dk1"/>
              </a:solidFill>
              <a:latin typeface="Avenir"/>
              <a:ea typeface="Avenir"/>
              <a:cs typeface="Avenir"/>
              <a:sym typeface="Avenir"/>
            </a:endParaRPr>
          </a:p>
          <a:p>
            <a:pPr marL="914400" marR="0" lvl="1" indent="-304800" algn="l" rtl="0">
              <a:lnSpc>
                <a:spcPct val="115000"/>
              </a:lnSpc>
              <a:spcBef>
                <a:spcPts val="0"/>
              </a:spcBef>
              <a:spcAft>
                <a:spcPts val="0"/>
              </a:spcAft>
              <a:buClr>
                <a:schemeClr val="dk1"/>
              </a:buClr>
              <a:buSzPts val="1200"/>
              <a:buFont typeface="Avenir"/>
              <a:buChar char="○"/>
            </a:pPr>
            <a:r>
              <a:rPr lang="en-US" sz="1200" b="0" i="0" u="none" strike="noStrike" cap="none">
                <a:solidFill>
                  <a:schemeClr val="dk1"/>
                </a:solidFill>
                <a:latin typeface="Avenir"/>
                <a:ea typeface="Avenir"/>
                <a:cs typeface="Avenir"/>
                <a:sym typeface="Avenir"/>
              </a:rPr>
              <a:t>Name and Reference of ECD you are working with</a:t>
            </a:r>
            <a:endParaRPr sz="1200" b="0" i="0" u="none" strike="noStrike" cap="none">
              <a:solidFill>
                <a:schemeClr val="dk1"/>
              </a:solidFill>
              <a:latin typeface="Avenir"/>
              <a:ea typeface="Avenir"/>
              <a:cs typeface="Avenir"/>
              <a:sym typeface="Avenir"/>
            </a:endParaRPr>
          </a:p>
          <a:p>
            <a:pPr marL="914400" marR="0" lvl="1" indent="-304800" algn="l" rtl="0">
              <a:lnSpc>
                <a:spcPct val="115000"/>
              </a:lnSpc>
              <a:spcBef>
                <a:spcPts val="0"/>
              </a:spcBef>
              <a:spcAft>
                <a:spcPts val="0"/>
              </a:spcAft>
              <a:buClr>
                <a:schemeClr val="dk1"/>
              </a:buClr>
              <a:buSzPts val="1200"/>
              <a:buFont typeface="Avenir"/>
              <a:buChar char="○"/>
            </a:pPr>
            <a:r>
              <a:rPr lang="en-ZA" sz="1200" b="0" i="0" u="none" strike="noStrike" cap="none">
                <a:solidFill>
                  <a:schemeClr val="dk1"/>
                </a:solidFill>
                <a:latin typeface="Avenir"/>
                <a:ea typeface="Avenir"/>
                <a:cs typeface="Avenir"/>
                <a:sym typeface="Avenir"/>
              </a:rPr>
              <a:t>Screenshot/video of issue where system related</a:t>
            </a:r>
            <a:endParaRPr sz="1200" b="0" i="0" u="none" strike="noStrike" cap="none">
              <a:solidFill>
                <a:schemeClr val="dk1"/>
              </a:solidFill>
              <a:latin typeface="Avenir"/>
              <a:ea typeface="Avenir"/>
              <a:cs typeface="Avenir"/>
              <a:sym typeface="Avenir"/>
            </a:endParaRPr>
          </a:p>
          <a:p>
            <a:pPr marL="914400" marR="0" lvl="1" indent="-304800" algn="l" rtl="0">
              <a:lnSpc>
                <a:spcPct val="115000"/>
              </a:lnSpc>
              <a:spcBef>
                <a:spcPts val="0"/>
              </a:spcBef>
              <a:spcAft>
                <a:spcPts val="0"/>
              </a:spcAft>
              <a:buClr>
                <a:srgbClr val="000000"/>
              </a:buClr>
              <a:buSzPts val="1200"/>
              <a:buFont typeface="Avenir"/>
              <a:buChar char="○"/>
            </a:pPr>
            <a:r>
              <a:rPr lang="en-ZA" sz="1200" b="0" i="0" u="none" strike="noStrike" cap="none">
                <a:solidFill>
                  <a:schemeClr val="dk1"/>
                </a:solidFill>
                <a:latin typeface="Avenir"/>
                <a:ea typeface="Avenir"/>
                <a:cs typeface="Avenir"/>
                <a:sym typeface="Avenir"/>
              </a:rPr>
              <a:t>Full description of the issue or question</a:t>
            </a:r>
            <a:br>
              <a:rPr lang="en-ZA" sz="1200" b="0" i="0" u="none" strike="noStrike" cap="none">
                <a:solidFill>
                  <a:srgbClr val="000000"/>
                </a:solidFill>
                <a:latin typeface="Avenir"/>
                <a:ea typeface="Avenir"/>
                <a:cs typeface="Avenir"/>
                <a:sym typeface="Avenir"/>
              </a:rPr>
            </a:br>
            <a:endParaRPr sz="1200" b="0" i="0" u="none" strike="noStrike" cap="none">
              <a:solidFill>
                <a:srgbClr val="000000"/>
              </a:solidFill>
              <a:latin typeface="Avenir"/>
              <a:ea typeface="Avenir"/>
              <a:cs typeface="Avenir"/>
              <a:sym typeface="Avenir"/>
            </a:endParaRPr>
          </a:p>
        </p:txBody>
      </p:sp>
      <p:sp>
        <p:nvSpPr>
          <p:cNvPr id="1906" name="Google Shape;1906;g2c8bc7dcf1c_2_59"/>
          <p:cNvSpPr/>
          <p:nvPr/>
        </p:nvSpPr>
        <p:spPr>
          <a:xfrm>
            <a:off x="4158174" y="1831225"/>
            <a:ext cx="3351913" cy="4643218"/>
          </a:xfrm>
          <a:prstGeom prst="flowChartAlternateProcess">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en-ZA" sz="1200" b="0" i="0" u="none" strike="noStrike" cap="none">
                <a:solidFill>
                  <a:schemeClr val="dk1"/>
                </a:solidFill>
                <a:latin typeface="Avenir"/>
                <a:ea typeface="Avenir"/>
                <a:cs typeface="Avenir"/>
                <a:sym typeface="Avenir"/>
              </a:rPr>
              <a:t>The Distric</a:t>
            </a:r>
            <a:r>
              <a:rPr lang="en-ZA" sz="1200">
                <a:solidFill>
                  <a:schemeClr val="dk1"/>
                </a:solidFill>
                <a:latin typeface="Avenir"/>
                <a:ea typeface="Avenir"/>
                <a:cs typeface="Avenir"/>
                <a:sym typeface="Avenir"/>
              </a:rPr>
              <a:t>t eCares </a:t>
            </a:r>
            <a:r>
              <a:rPr lang="en-ZA" sz="1200" b="0" i="0" u="none" strike="noStrike" cap="none">
                <a:solidFill>
                  <a:schemeClr val="dk1"/>
                </a:solidFill>
                <a:latin typeface="Avenir"/>
                <a:ea typeface="Avenir"/>
                <a:cs typeface="Avenir"/>
                <a:sym typeface="Avenir"/>
              </a:rPr>
              <a:t>Champions (First Line support team) are  responsible for assessing each request received by their end-users to determine whether it can be resolved on their end or whether it should be directed to the </a:t>
            </a:r>
            <a:r>
              <a:rPr lang="en-ZA" sz="1200">
                <a:solidFill>
                  <a:schemeClr val="dk1"/>
                </a:solidFill>
                <a:latin typeface="Avenir"/>
                <a:ea typeface="Avenir"/>
                <a:cs typeface="Avenir"/>
                <a:sym typeface="Avenir"/>
              </a:rPr>
              <a:t>WhatsApp MRD team.</a:t>
            </a:r>
          </a:p>
          <a:p>
            <a:pPr marL="0" marR="0" lvl="0" indent="0" algn="l" rtl="0">
              <a:lnSpc>
                <a:spcPct val="115000"/>
              </a:lnSpc>
              <a:spcBef>
                <a:spcPts val="0"/>
              </a:spcBef>
              <a:spcAft>
                <a:spcPts val="0"/>
              </a:spcAft>
              <a:buClr>
                <a:srgbClr val="000000"/>
              </a:buClr>
              <a:buSzPts val="1200"/>
              <a:buFont typeface="Arial"/>
              <a:buNone/>
            </a:pPr>
            <a:endParaRPr lang="en-ZA" sz="12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200"/>
              <a:buFont typeface="Arial"/>
              <a:buNone/>
            </a:pPr>
            <a:r>
              <a:rPr lang="en-ZA" sz="1200" b="0" i="0" u="none" strike="noStrike" cap="none">
                <a:solidFill>
                  <a:schemeClr val="dk1"/>
                </a:solidFill>
                <a:latin typeface="Avenir"/>
                <a:ea typeface="Avenir"/>
                <a:cs typeface="Avenir"/>
                <a:sym typeface="Avenir"/>
              </a:rPr>
              <a:t>The WhatsApp team will respond to que</a:t>
            </a:r>
            <a:r>
              <a:rPr lang="en-ZA" sz="1200">
                <a:solidFill>
                  <a:schemeClr val="dk1"/>
                </a:solidFill>
                <a:latin typeface="Avenir"/>
                <a:ea typeface="Avenir"/>
                <a:cs typeface="Avenir"/>
                <a:sym typeface="Avenir"/>
              </a:rPr>
              <a:t>ries raised on the WhatsApp group.</a:t>
            </a:r>
          </a:p>
          <a:p>
            <a:pPr marL="0" marR="0" lvl="0" indent="0" algn="l" rtl="0">
              <a:lnSpc>
                <a:spcPct val="115000"/>
              </a:lnSpc>
              <a:spcBef>
                <a:spcPts val="0"/>
              </a:spcBef>
              <a:spcAft>
                <a:spcPts val="0"/>
              </a:spcAft>
              <a:buClr>
                <a:srgbClr val="000000"/>
              </a:buClr>
              <a:buSzPts val="1200"/>
              <a:buFont typeface="Arial"/>
              <a:buNone/>
            </a:pPr>
            <a:endParaRPr lang="en-ZA" sz="12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200"/>
              <a:buFont typeface="Arial"/>
              <a:buNone/>
            </a:pPr>
            <a:r>
              <a:rPr lang="en-ZA" sz="1200">
                <a:solidFill>
                  <a:schemeClr val="dk1"/>
                </a:solidFill>
                <a:latin typeface="Avenir"/>
                <a:ea typeface="Avenir"/>
                <a:cs typeface="Avenir"/>
                <a:sym typeface="Avenir"/>
              </a:rPr>
              <a:t>If there are system technical related issues these will be directed to Mezzanine</a:t>
            </a:r>
            <a:br>
              <a:rPr lang="en-ZA" sz="1200" b="0" i="0" u="none" strike="noStrike" cap="none">
                <a:solidFill>
                  <a:schemeClr val="dk1"/>
                </a:solidFill>
                <a:latin typeface="Avenir"/>
                <a:ea typeface="Avenir"/>
                <a:cs typeface="Avenir"/>
                <a:sym typeface="Avenir"/>
              </a:rPr>
            </a:br>
            <a:br>
              <a:rPr lang="en-ZA" sz="1200" b="0" i="0" u="none" strike="noStrike" cap="none">
                <a:solidFill>
                  <a:schemeClr val="dk1"/>
                </a:solidFill>
                <a:latin typeface="Avenir"/>
                <a:ea typeface="Avenir"/>
                <a:cs typeface="Avenir"/>
                <a:sym typeface="Avenir"/>
              </a:rPr>
            </a:br>
            <a:r>
              <a:rPr lang="en-ZA" sz="1200" b="1" i="0" u="none" strike="noStrike" cap="none">
                <a:solidFill>
                  <a:schemeClr val="dk1"/>
                </a:solidFill>
                <a:latin typeface="Avenir"/>
                <a:ea typeface="Avenir"/>
                <a:cs typeface="Avenir"/>
                <a:sym typeface="Avenir"/>
              </a:rPr>
              <a:t>Information needed when logging a request:</a:t>
            </a:r>
            <a:endParaRPr sz="1200" b="0" i="0" u="none" strike="noStrike" cap="none">
              <a:solidFill>
                <a:schemeClr val="dk1"/>
              </a:solidFill>
              <a:latin typeface="Avenir"/>
              <a:ea typeface="Avenir"/>
              <a:cs typeface="Avenir"/>
              <a:sym typeface="Avenir"/>
            </a:endParaRPr>
          </a:p>
          <a:p>
            <a:pPr marL="914400" marR="0" lvl="1" indent="-304800" algn="l" rtl="0">
              <a:lnSpc>
                <a:spcPct val="115000"/>
              </a:lnSpc>
              <a:spcBef>
                <a:spcPts val="0"/>
              </a:spcBef>
              <a:spcAft>
                <a:spcPts val="0"/>
              </a:spcAft>
              <a:buClr>
                <a:schemeClr val="dk1"/>
              </a:buClr>
              <a:buSzPts val="1200"/>
              <a:buFont typeface="Avenir"/>
              <a:buChar char="○"/>
            </a:pPr>
            <a:r>
              <a:rPr lang="en-ZA" sz="1200" b="0" i="0" u="none" strike="noStrike" cap="none">
                <a:solidFill>
                  <a:schemeClr val="dk1"/>
                </a:solidFill>
                <a:latin typeface="Avenir"/>
                <a:ea typeface="Avenir"/>
                <a:cs typeface="Avenir"/>
                <a:sym typeface="Avenir"/>
              </a:rPr>
              <a:t>Champion Name and Surname</a:t>
            </a:r>
          </a:p>
          <a:p>
            <a:pPr marL="914400" marR="0" lvl="1" indent="-304800" algn="l" rtl="0">
              <a:lnSpc>
                <a:spcPct val="115000"/>
              </a:lnSpc>
              <a:spcBef>
                <a:spcPts val="0"/>
              </a:spcBef>
              <a:spcAft>
                <a:spcPts val="0"/>
              </a:spcAft>
              <a:buClr>
                <a:schemeClr val="dk1"/>
              </a:buClr>
              <a:buSzPts val="1200"/>
              <a:buFont typeface="Avenir"/>
              <a:buChar char="○"/>
            </a:pPr>
            <a:r>
              <a:rPr lang="en-ZA" sz="1200">
                <a:solidFill>
                  <a:schemeClr val="dk1"/>
                </a:solidFill>
                <a:latin typeface="Avenir"/>
                <a:ea typeface="Avenir"/>
                <a:cs typeface="Avenir"/>
                <a:sym typeface="Avenir"/>
              </a:rPr>
              <a:t>Name and reference of ECD working with if not general question</a:t>
            </a:r>
            <a:endParaRPr lang="en-ZA" sz="1200" b="0" i="0" u="none" strike="noStrike" cap="none">
              <a:solidFill>
                <a:schemeClr val="dk1"/>
              </a:solidFill>
              <a:latin typeface="Avenir"/>
              <a:ea typeface="Avenir"/>
              <a:cs typeface="Avenir"/>
              <a:sym typeface="Avenir"/>
            </a:endParaRPr>
          </a:p>
          <a:p>
            <a:pPr marL="914400" marR="0" lvl="1" indent="-304800" algn="l" rtl="0">
              <a:lnSpc>
                <a:spcPct val="115000"/>
              </a:lnSpc>
              <a:spcBef>
                <a:spcPts val="0"/>
              </a:spcBef>
              <a:spcAft>
                <a:spcPts val="0"/>
              </a:spcAft>
              <a:buClr>
                <a:schemeClr val="dk1"/>
              </a:buClr>
              <a:buSzPts val="1200"/>
              <a:buFont typeface="Avenir"/>
              <a:buChar char="○"/>
            </a:pPr>
            <a:r>
              <a:rPr lang="en-ZA" sz="1200" b="0" i="0" u="none" strike="noStrike" cap="none">
                <a:solidFill>
                  <a:schemeClr val="dk1"/>
                </a:solidFill>
                <a:latin typeface="Avenir"/>
                <a:ea typeface="Avenir"/>
                <a:cs typeface="Avenir"/>
                <a:sym typeface="Avenir"/>
              </a:rPr>
              <a:t>Screenshot/video of issue where system related</a:t>
            </a:r>
            <a:endParaRPr sz="1200" b="0" i="0" u="none" strike="noStrike" cap="none">
              <a:solidFill>
                <a:schemeClr val="dk1"/>
              </a:solidFill>
              <a:latin typeface="Avenir"/>
              <a:ea typeface="Avenir"/>
              <a:cs typeface="Avenir"/>
              <a:sym typeface="Avenir"/>
            </a:endParaRPr>
          </a:p>
          <a:p>
            <a:pPr marL="914400" marR="0" lvl="1" indent="-304800" algn="l" rtl="0">
              <a:lnSpc>
                <a:spcPct val="115000"/>
              </a:lnSpc>
              <a:spcBef>
                <a:spcPts val="0"/>
              </a:spcBef>
              <a:spcAft>
                <a:spcPts val="0"/>
              </a:spcAft>
              <a:buClr>
                <a:schemeClr val="dk1"/>
              </a:buClr>
              <a:buSzPts val="1200"/>
              <a:buFont typeface="Calibri"/>
              <a:buChar char="○"/>
            </a:pPr>
            <a:r>
              <a:rPr lang="en-ZA" sz="1200" b="0" i="0" u="none" strike="noStrike" cap="none">
                <a:solidFill>
                  <a:schemeClr val="dk1"/>
                </a:solidFill>
                <a:latin typeface="Avenir"/>
                <a:ea typeface="Avenir"/>
                <a:cs typeface="Avenir"/>
                <a:sym typeface="Avenir"/>
              </a:rPr>
              <a:t>Full description of the issue or question.</a:t>
            </a:r>
            <a:br>
              <a:rPr lang="en-ZA" sz="1200" b="0" i="0" u="none" strike="noStrike" cap="none">
                <a:solidFill>
                  <a:schemeClr val="dk1"/>
                </a:solidFill>
                <a:latin typeface="Avenir"/>
                <a:ea typeface="Avenir"/>
                <a:cs typeface="Avenir"/>
                <a:sym typeface="Avenir"/>
              </a:rPr>
            </a:br>
            <a:endParaRPr sz="1200" b="1" i="0" u="none" strike="noStrike" cap="none">
              <a:solidFill>
                <a:schemeClr val="dk1"/>
              </a:solidFill>
              <a:latin typeface="Avenir"/>
              <a:ea typeface="Avenir"/>
              <a:cs typeface="Avenir"/>
              <a:sym typeface="Avenir"/>
            </a:endParaRPr>
          </a:p>
        </p:txBody>
      </p:sp>
      <p:sp>
        <p:nvSpPr>
          <p:cNvPr id="1907" name="Google Shape;1907;g2c8bc7dcf1c_2_59"/>
          <p:cNvSpPr/>
          <p:nvPr/>
        </p:nvSpPr>
        <p:spPr>
          <a:xfrm>
            <a:off x="341600" y="990850"/>
            <a:ext cx="3302700" cy="729300"/>
          </a:xfrm>
          <a:prstGeom prst="roundRect">
            <a:avLst>
              <a:gd name="adj"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ZA" sz="1500" b="1" i="0" u="none" strike="noStrike" cap="none">
                <a:solidFill>
                  <a:srgbClr val="000000"/>
                </a:solidFill>
                <a:latin typeface="Avenir"/>
                <a:ea typeface="Avenir"/>
                <a:cs typeface="Avenir"/>
                <a:sym typeface="Avenir"/>
              </a:rPr>
              <a:t>End users </a:t>
            </a:r>
            <a:endParaRPr sz="1500" b="1" i="0" u="none" strike="noStrike" cap="none">
              <a:solidFill>
                <a:srgbClr val="000000"/>
              </a:solidFill>
              <a:latin typeface="Avenir"/>
              <a:ea typeface="Avenir"/>
              <a:cs typeface="Avenir"/>
              <a:sym typeface="Avenir"/>
            </a:endParaRPr>
          </a:p>
        </p:txBody>
      </p:sp>
      <p:sp>
        <p:nvSpPr>
          <p:cNvPr id="1908" name="Google Shape;1908;g2c8bc7dcf1c_2_59"/>
          <p:cNvSpPr/>
          <p:nvPr/>
        </p:nvSpPr>
        <p:spPr>
          <a:xfrm>
            <a:off x="4158175" y="990850"/>
            <a:ext cx="3302700" cy="729300"/>
          </a:xfrm>
          <a:prstGeom prst="roundRect">
            <a:avLst>
              <a:gd name="adj"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ZA" sz="1500" b="1" i="0" u="none" strike="noStrike" cap="none" err="1">
                <a:solidFill>
                  <a:srgbClr val="000000"/>
                </a:solidFill>
                <a:latin typeface="Avenir"/>
                <a:ea typeface="Avenir"/>
                <a:cs typeface="Avenir"/>
                <a:sym typeface="Avenir"/>
              </a:rPr>
              <a:t>Champions_PED</a:t>
            </a:r>
            <a:r>
              <a:rPr lang="en-ZA" sz="1500" b="1" i="0" u="none" strike="noStrike" cap="none">
                <a:solidFill>
                  <a:srgbClr val="000000"/>
                </a:solidFill>
                <a:latin typeface="Avenir"/>
                <a:ea typeface="Avenir"/>
                <a:cs typeface="Avenir"/>
                <a:sym typeface="Avenir"/>
              </a:rPr>
              <a:t> &amp; Champions WhatsApp Group</a:t>
            </a:r>
            <a:br>
              <a:rPr lang="en-ZA" sz="1500" b="1" i="0" u="none" strike="noStrike" cap="none">
                <a:solidFill>
                  <a:srgbClr val="000000"/>
                </a:solidFill>
                <a:latin typeface="Avenir"/>
                <a:ea typeface="Avenir"/>
                <a:cs typeface="Avenir"/>
                <a:sym typeface="Avenir"/>
              </a:rPr>
            </a:br>
            <a:r>
              <a:rPr lang="en-ZA" sz="1500" b="1" i="0" u="none" strike="noStrike" cap="none">
                <a:solidFill>
                  <a:srgbClr val="000000"/>
                </a:solidFill>
                <a:latin typeface="Avenir"/>
                <a:ea typeface="Avenir"/>
                <a:cs typeface="Avenir"/>
                <a:sym typeface="Avenir"/>
              </a:rPr>
              <a:t>(First Line support)</a:t>
            </a:r>
            <a:endParaRPr sz="1500" b="1" i="0" u="none" strike="noStrike" cap="none">
              <a:solidFill>
                <a:srgbClr val="000000"/>
              </a:solidFill>
              <a:latin typeface="Avenir"/>
              <a:ea typeface="Avenir"/>
              <a:cs typeface="Avenir"/>
              <a:sym typeface="Avenir"/>
            </a:endParaRPr>
          </a:p>
        </p:txBody>
      </p:sp>
      <p:sp>
        <p:nvSpPr>
          <p:cNvPr id="1909" name="Google Shape;1909;g2c8bc7dcf1c_2_59"/>
          <p:cNvSpPr/>
          <p:nvPr/>
        </p:nvSpPr>
        <p:spPr>
          <a:xfrm>
            <a:off x="7974800" y="990850"/>
            <a:ext cx="3438900" cy="729300"/>
          </a:xfrm>
          <a:prstGeom prst="roundRect">
            <a:avLst>
              <a:gd name="adj"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ZA" sz="1500" b="1" i="0" u="none" strike="noStrike" cap="none">
                <a:solidFill>
                  <a:srgbClr val="000000"/>
                </a:solidFill>
                <a:latin typeface="Avenir"/>
                <a:ea typeface="Avenir"/>
                <a:cs typeface="Avenir"/>
                <a:sym typeface="Avenir"/>
              </a:rPr>
              <a:t>Mezzanine </a:t>
            </a:r>
            <a:br>
              <a:rPr lang="en-ZA" sz="1500" b="1" i="0" u="none" strike="noStrike" cap="none">
                <a:solidFill>
                  <a:srgbClr val="000000"/>
                </a:solidFill>
                <a:latin typeface="Avenir"/>
                <a:ea typeface="Avenir"/>
                <a:cs typeface="Avenir"/>
                <a:sym typeface="Avenir"/>
              </a:rPr>
            </a:br>
            <a:r>
              <a:rPr lang="en-ZA" sz="1500" b="1" i="0" u="none" strike="noStrike" cap="none">
                <a:solidFill>
                  <a:srgbClr val="000000"/>
                </a:solidFill>
                <a:latin typeface="Avenir"/>
                <a:ea typeface="Avenir"/>
                <a:cs typeface="Avenir"/>
                <a:sym typeface="Avenir"/>
              </a:rPr>
              <a:t>(Second Line Support)</a:t>
            </a:r>
            <a:endParaRPr sz="1500" b="1" i="0" u="none" strike="noStrike" cap="none">
              <a:solidFill>
                <a:srgbClr val="000000"/>
              </a:solidFill>
              <a:latin typeface="Avenir"/>
              <a:ea typeface="Avenir"/>
              <a:cs typeface="Avenir"/>
              <a:sym typeface="Avenir"/>
            </a:endParaRPr>
          </a:p>
        </p:txBody>
      </p:sp>
      <p:sp>
        <p:nvSpPr>
          <p:cNvPr id="1910" name="Google Shape;1910;g2c8bc7dcf1c_2_59"/>
          <p:cNvSpPr/>
          <p:nvPr/>
        </p:nvSpPr>
        <p:spPr>
          <a:xfrm>
            <a:off x="7974800" y="1854100"/>
            <a:ext cx="3438900" cy="4173600"/>
          </a:xfrm>
          <a:prstGeom prst="flowChartAlternateProcess">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en-ZA" sz="1200" b="0" i="0" u="none" strike="noStrike" cap="none">
                <a:solidFill>
                  <a:schemeClr val="dk1"/>
                </a:solidFill>
                <a:latin typeface="Avenir"/>
                <a:ea typeface="Avenir"/>
                <a:cs typeface="Avenir"/>
                <a:sym typeface="Avenir"/>
              </a:rPr>
              <a:t>Mezzanine support desk offers second line support. If the issue remains unresolved after the champions and WhatsApp support have engaged with the end-user, the issue is then escalated to the Mezzanine Support team via the support channels</a:t>
            </a:r>
            <a:br>
              <a:rPr lang="en-ZA" sz="1200" b="0" i="0" u="none" strike="noStrike" cap="none">
                <a:solidFill>
                  <a:schemeClr val="dk1"/>
                </a:solidFill>
                <a:latin typeface="Avenir"/>
                <a:ea typeface="Avenir"/>
                <a:cs typeface="Avenir"/>
                <a:sym typeface="Avenir"/>
              </a:rPr>
            </a:br>
            <a:endParaRPr sz="1200" b="0" i="0" u="none" strike="noStrike" cap="none">
              <a:solidFill>
                <a:schemeClr val="dk1"/>
              </a:solidFill>
              <a:latin typeface="Avenir"/>
              <a:ea typeface="Avenir"/>
              <a:cs typeface="Avenir"/>
              <a:sym typeface="Avenir"/>
            </a:endParaRPr>
          </a:p>
          <a:p>
            <a:pPr marL="457200" marR="0" lvl="0" indent="-304800" algn="l" rtl="0">
              <a:lnSpc>
                <a:spcPct val="115000"/>
              </a:lnSpc>
              <a:spcBef>
                <a:spcPts val="0"/>
              </a:spcBef>
              <a:spcAft>
                <a:spcPts val="0"/>
              </a:spcAft>
              <a:buClr>
                <a:schemeClr val="dk1"/>
              </a:buClr>
              <a:buSzPts val="1200"/>
              <a:buFont typeface="Avenir"/>
              <a:buChar char="○"/>
            </a:pPr>
            <a:r>
              <a:rPr lang="en-ZA" sz="1200" b="0" i="0" u="none" strike="noStrike" cap="none">
                <a:solidFill>
                  <a:schemeClr val="dk1"/>
                </a:solidFill>
                <a:latin typeface="Avenir"/>
                <a:ea typeface="Avenir"/>
                <a:cs typeface="Avenir"/>
                <a:sym typeface="Avenir"/>
              </a:rPr>
              <a:t>Mezzanine Support will provide feedback to the champion, and the champion will in return engage with the end user when the issue is resolved</a:t>
            </a:r>
            <a:endParaRPr sz="1200" b="0" i="0" u="none" strike="noStrike" cap="none">
              <a:solidFill>
                <a:schemeClr val="dk1"/>
              </a:solidFill>
              <a:latin typeface="Avenir"/>
              <a:ea typeface="Avenir"/>
              <a:cs typeface="Avenir"/>
              <a:sym typeface="Avenir"/>
            </a:endParaRPr>
          </a:p>
          <a:p>
            <a:pPr marL="914400" marR="0" lvl="1" indent="-304800" algn="l" rtl="0">
              <a:lnSpc>
                <a:spcPct val="115000"/>
              </a:lnSpc>
              <a:spcBef>
                <a:spcPts val="0"/>
              </a:spcBef>
              <a:spcAft>
                <a:spcPts val="0"/>
              </a:spcAft>
              <a:buClr>
                <a:schemeClr val="dk1"/>
              </a:buClr>
              <a:buSzPts val="1200"/>
              <a:buFont typeface="Avenir"/>
              <a:buChar char="○"/>
            </a:pPr>
            <a:r>
              <a:rPr lang="en-ZA" sz="1200" b="0" i="0" u="none" strike="noStrike" cap="none">
                <a:solidFill>
                  <a:schemeClr val="dk1"/>
                </a:solidFill>
                <a:latin typeface="Avenir"/>
                <a:ea typeface="Avenir"/>
                <a:cs typeface="Avenir"/>
                <a:sym typeface="Avenir"/>
              </a:rPr>
              <a:t>Bugs/Issues</a:t>
            </a:r>
            <a:endParaRPr sz="1200" b="0" i="0" u="none" strike="noStrike" cap="none">
              <a:solidFill>
                <a:schemeClr val="dk1"/>
              </a:solidFill>
              <a:latin typeface="Avenir"/>
              <a:ea typeface="Avenir"/>
              <a:cs typeface="Avenir"/>
              <a:sym typeface="Avenir"/>
            </a:endParaRPr>
          </a:p>
          <a:p>
            <a:pPr marL="914400" marR="0" lvl="1" indent="-304800" algn="l" rtl="0">
              <a:lnSpc>
                <a:spcPct val="115000"/>
              </a:lnSpc>
              <a:spcBef>
                <a:spcPts val="0"/>
              </a:spcBef>
              <a:spcAft>
                <a:spcPts val="0"/>
              </a:spcAft>
              <a:buClr>
                <a:schemeClr val="dk1"/>
              </a:buClr>
              <a:buSzPts val="1200"/>
              <a:buFont typeface="Avenir"/>
              <a:buChar char="○"/>
            </a:pPr>
            <a:r>
              <a:rPr lang="en-ZA" sz="1200" b="0" i="0" u="none" strike="noStrike" cap="none">
                <a:solidFill>
                  <a:schemeClr val="dk1"/>
                </a:solidFill>
                <a:latin typeface="Avenir"/>
                <a:ea typeface="Avenir"/>
                <a:cs typeface="Avenir"/>
                <a:sym typeface="Avenir"/>
              </a:rPr>
              <a:t>Configuration assistance</a:t>
            </a:r>
            <a:endParaRPr sz="1200" b="0" i="0" u="none" strike="noStrike" cap="none">
              <a:solidFill>
                <a:schemeClr val="dk1"/>
              </a:solidFill>
              <a:latin typeface="Avenir"/>
              <a:ea typeface="Avenir"/>
              <a:cs typeface="Avenir"/>
              <a:sym typeface="Avenir"/>
            </a:endParaRPr>
          </a:p>
          <a:p>
            <a:pPr marL="914400" marR="0" lvl="1" indent="-304800" algn="l" rtl="0">
              <a:lnSpc>
                <a:spcPct val="115000"/>
              </a:lnSpc>
              <a:spcBef>
                <a:spcPts val="0"/>
              </a:spcBef>
              <a:spcAft>
                <a:spcPts val="0"/>
              </a:spcAft>
              <a:buClr>
                <a:schemeClr val="dk1"/>
              </a:buClr>
              <a:buSzPts val="1200"/>
              <a:buFont typeface="Avenir"/>
              <a:buChar char="○"/>
            </a:pPr>
            <a:r>
              <a:rPr lang="en-ZA" sz="1200" b="0" i="0" u="none" strike="noStrike" cap="none">
                <a:solidFill>
                  <a:schemeClr val="dk1"/>
                </a:solidFill>
                <a:latin typeface="Avenir"/>
                <a:ea typeface="Avenir"/>
                <a:cs typeface="Avenir"/>
                <a:sym typeface="Avenir"/>
              </a:rPr>
              <a:t>Technical tasks</a:t>
            </a:r>
            <a:endParaRPr sz="1200" b="0" i="0" u="none" strike="noStrike" cap="none">
              <a:solidFill>
                <a:schemeClr val="dk1"/>
              </a:solidFill>
              <a:latin typeface="Avenir"/>
              <a:ea typeface="Avenir"/>
              <a:cs typeface="Avenir"/>
              <a:sym typeface="Avenir"/>
            </a:endParaRPr>
          </a:p>
          <a:p>
            <a:pPr marL="457200" marR="0" lvl="0" indent="0" algn="l" rtl="0">
              <a:lnSpc>
                <a:spcPct val="115000"/>
              </a:lnSpc>
              <a:spcBef>
                <a:spcPts val="0"/>
              </a:spcBef>
              <a:spcAft>
                <a:spcPts val="0"/>
              </a:spcAft>
              <a:buClr>
                <a:srgbClr val="000000"/>
              </a:buClr>
              <a:buSzPts val="1200"/>
              <a:buFont typeface="Arial"/>
              <a:buNone/>
            </a:pPr>
            <a:endParaRPr sz="1200" b="0" i="0" u="none" strike="noStrike" cap="none">
              <a:solidFill>
                <a:schemeClr val="dk1"/>
              </a:solidFill>
              <a:latin typeface="Avenir"/>
              <a:ea typeface="Avenir"/>
              <a:cs typeface="Avenir"/>
              <a:sym typeface="Avenir"/>
            </a:endParaRPr>
          </a:p>
        </p:txBody>
      </p:sp>
      <p:sp>
        <p:nvSpPr>
          <p:cNvPr id="1911" name="Google Shape;1911;g2c8bc7dcf1c_2_59"/>
          <p:cNvSpPr/>
          <p:nvPr/>
        </p:nvSpPr>
        <p:spPr>
          <a:xfrm>
            <a:off x="3693450" y="3433975"/>
            <a:ext cx="415500" cy="968100"/>
          </a:xfrm>
          <a:prstGeom prst="rightArrow">
            <a:avLst>
              <a:gd name="adj1" fmla="val 50000"/>
              <a:gd name="adj2" fmla="val 50000"/>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912" name="Google Shape;1912;g2c8bc7dcf1c_2_59"/>
          <p:cNvSpPr/>
          <p:nvPr/>
        </p:nvSpPr>
        <p:spPr>
          <a:xfrm>
            <a:off x="7510088" y="3456850"/>
            <a:ext cx="415500" cy="968100"/>
          </a:xfrm>
          <a:prstGeom prst="rightArrow">
            <a:avLst>
              <a:gd name="adj1" fmla="val 50000"/>
              <a:gd name="adj2" fmla="val 50000"/>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show="0">
  <p:cSld>
    <p:spTree>
      <p:nvGrpSpPr>
        <p:cNvPr id="1" name="Shape 1917"/>
        <p:cNvGrpSpPr/>
        <p:nvPr/>
      </p:nvGrpSpPr>
      <p:grpSpPr>
        <a:xfrm>
          <a:off x="0" y="0"/>
          <a:ext cx="0" cy="0"/>
          <a:chOff x="0" y="0"/>
          <a:chExt cx="0" cy="0"/>
        </a:xfrm>
      </p:grpSpPr>
      <p:sp>
        <p:nvSpPr>
          <p:cNvPr id="1918" name="Google Shape;1918;g2c8bc7dcf1c_2_0"/>
          <p:cNvSpPr txBox="1">
            <a:spLocks noGrp="1"/>
          </p:cNvSpPr>
          <p:nvPr>
            <p:ph type="title"/>
          </p:nvPr>
        </p:nvSpPr>
        <p:spPr>
          <a:xfrm>
            <a:off x="3244241" y="-47623"/>
            <a:ext cx="7364260"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4000"/>
              <a:buNone/>
            </a:pPr>
            <a:r>
              <a:rPr lang="en-ZA" sz="3200">
                <a:solidFill>
                  <a:srgbClr val="C98241"/>
                </a:solidFill>
                <a:latin typeface="Avenir"/>
                <a:sym typeface="Avenir"/>
              </a:rPr>
              <a:t>First line Support -Issue logging process</a:t>
            </a:r>
            <a:endParaRPr sz="3200">
              <a:solidFill>
                <a:srgbClr val="C98241"/>
              </a:solidFill>
              <a:latin typeface="Avenir"/>
              <a:sym typeface="Avenir"/>
            </a:endParaRPr>
          </a:p>
        </p:txBody>
      </p:sp>
      <p:sp>
        <p:nvSpPr>
          <p:cNvPr id="1919" name="Google Shape;1919;g2c8bc7dcf1c_2_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200"/>
              <a:buFont typeface="Arial"/>
              <a:buNone/>
            </a:pPr>
            <a:fld id="{00000000-1234-1234-1234-123412341234}" type="slidenum">
              <a:rPr lang="en-ZA"/>
              <a:t>138</a:t>
            </a:fld>
            <a:endParaRPr/>
          </a:p>
        </p:txBody>
      </p:sp>
      <p:sp>
        <p:nvSpPr>
          <p:cNvPr id="1920" name="Google Shape;1920;g2c8bc7dcf1c_2_0"/>
          <p:cNvSpPr/>
          <p:nvPr/>
        </p:nvSpPr>
        <p:spPr>
          <a:xfrm>
            <a:off x="412750" y="1807500"/>
            <a:ext cx="3302700" cy="3697500"/>
          </a:xfrm>
          <a:prstGeom prst="flowChartAlternateProcess">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457200" marR="0" lvl="0" indent="-304800" algn="l" rtl="0">
              <a:lnSpc>
                <a:spcPct val="115000"/>
              </a:lnSpc>
              <a:spcBef>
                <a:spcPts val="0"/>
              </a:spcBef>
              <a:spcAft>
                <a:spcPts val="0"/>
              </a:spcAft>
              <a:buClr>
                <a:srgbClr val="000000"/>
              </a:buClr>
              <a:buSzPts val="1200"/>
              <a:buFont typeface="Avenir"/>
              <a:buChar char="●"/>
            </a:pPr>
            <a:r>
              <a:rPr lang="en-ZA" sz="1200" b="0" i="0" u="none" strike="noStrike" cap="none">
                <a:solidFill>
                  <a:srgbClr val="000000"/>
                </a:solidFill>
                <a:latin typeface="Avenir"/>
                <a:ea typeface="Avenir"/>
                <a:cs typeface="Avenir"/>
                <a:sym typeface="Avenir"/>
              </a:rPr>
              <a:t>First Line Support is provided directly to the PED end-users.</a:t>
            </a:r>
            <a:endParaRPr sz="1200" b="0" i="0" u="none" strike="noStrike" cap="none">
              <a:solidFill>
                <a:srgbClr val="000000"/>
              </a:solidFill>
              <a:latin typeface="Avenir"/>
              <a:ea typeface="Avenir"/>
              <a:cs typeface="Avenir"/>
              <a:sym typeface="Avenir"/>
            </a:endParaRPr>
          </a:p>
          <a:p>
            <a:pPr marL="457200" marR="0" lvl="0" indent="-304800" algn="l" rtl="0">
              <a:lnSpc>
                <a:spcPct val="115000"/>
              </a:lnSpc>
              <a:spcBef>
                <a:spcPts val="0"/>
              </a:spcBef>
              <a:spcAft>
                <a:spcPts val="0"/>
              </a:spcAft>
              <a:buClr>
                <a:srgbClr val="000000"/>
              </a:buClr>
              <a:buSzPts val="1200"/>
              <a:buFont typeface="Avenir"/>
              <a:buChar char="●"/>
            </a:pPr>
            <a:r>
              <a:rPr lang="en-ZA" sz="1200" b="0" i="0" u="none" strike="noStrike" cap="none">
                <a:solidFill>
                  <a:srgbClr val="000000"/>
                </a:solidFill>
                <a:latin typeface="Avenir"/>
                <a:ea typeface="Avenir"/>
                <a:cs typeface="Avenir"/>
                <a:sym typeface="Avenir"/>
              </a:rPr>
              <a:t>A district champion should be identified who will be added to a WhatsApp group where MRD queries can be raised.</a:t>
            </a:r>
          </a:p>
          <a:p>
            <a:pPr marL="457200" marR="0" lvl="0" indent="-304800" algn="l" rtl="0">
              <a:lnSpc>
                <a:spcPct val="115000"/>
              </a:lnSpc>
              <a:spcBef>
                <a:spcPts val="0"/>
              </a:spcBef>
              <a:spcAft>
                <a:spcPts val="0"/>
              </a:spcAft>
              <a:buClr>
                <a:srgbClr val="000000"/>
              </a:buClr>
              <a:buSzPts val="1200"/>
              <a:buFont typeface="Avenir"/>
              <a:buChar char="●"/>
            </a:pPr>
            <a:r>
              <a:rPr lang="en-ZA" sz="1200" b="0" i="0" u="none" strike="noStrike" cap="none">
                <a:solidFill>
                  <a:srgbClr val="000000"/>
                </a:solidFill>
                <a:latin typeface="Avenir"/>
                <a:ea typeface="Avenir"/>
                <a:cs typeface="Avenir"/>
                <a:sym typeface="Avenir"/>
              </a:rPr>
              <a:t>The training manager will identify a group of individuals (Knowledge Experts) who will be responsible for queries such as: </a:t>
            </a:r>
            <a:endParaRPr sz="1200" b="0" i="0" u="none" strike="noStrike" cap="none">
              <a:solidFill>
                <a:srgbClr val="000000"/>
              </a:solidFill>
              <a:latin typeface="Avenir"/>
              <a:ea typeface="Avenir"/>
              <a:cs typeface="Avenir"/>
              <a:sym typeface="Avenir"/>
            </a:endParaRPr>
          </a:p>
          <a:p>
            <a:pPr marL="914400" marR="0" lvl="1" indent="-304800" algn="l" rtl="0">
              <a:lnSpc>
                <a:spcPct val="115000"/>
              </a:lnSpc>
              <a:spcBef>
                <a:spcPts val="0"/>
              </a:spcBef>
              <a:spcAft>
                <a:spcPts val="0"/>
              </a:spcAft>
              <a:buClr>
                <a:srgbClr val="000000"/>
              </a:buClr>
              <a:buSzPts val="1200"/>
              <a:buFont typeface="Avenir"/>
              <a:buChar char="○"/>
            </a:pPr>
            <a:r>
              <a:rPr lang="en-ZA" sz="1200" b="0" i="0" u="none" strike="noStrike" cap="none">
                <a:solidFill>
                  <a:srgbClr val="000000"/>
                </a:solidFill>
                <a:latin typeface="Avenir"/>
                <a:ea typeface="Avenir"/>
                <a:cs typeface="Avenir"/>
                <a:sym typeface="Avenir"/>
              </a:rPr>
              <a:t>Removal, adding or editing of end user details on the system</a:t>
            </a:r>
            <a:endParaRPr sz="1200" b="0" i="0" u="none" strike="noStrike" cap="none">
              <a:solidFill>
                <a:srgbClr val="000000"/>
              </a:solidFill>
              <a:latin typeface="Avenir"/>
              <a:ea typeface="Avenir"/>
              <a:cs typeface="Avenir"/>
              <a:sym typeface="Avenir"/>
            </a:endParaRPr>
          </a:p>
          <a:p>
            <a:pPr marL="914400" marR="0" lvl="1" indent="-304800" algn="l" rtl="0">
              <a:lnSpc>
                <a:spcPct val="115000"/>
              </a:lnSpc>
              <a:spcBef>
                <a:spcPts val="0"/>
              </a:spcBef>
              <a:spcAft>
                <a:spcPts val="0"/>
              </a:spcAft>
              <a:buClr>
                <a:srgbClr val="000000"/>
              </a:buClr>
              <a:buSzPts val="1200"/>
              <a:buFont typeface="Avenir"/>
              <a:buChar char="○"/>
            </a:pPr>
            <a:r>
              <a:rPr lang="en-ZA" sz="1200" b="0" i="0" u="none" strike="noStrike" cap="none">
                <a:solidFill>
                  <a:srgbClr val="000000"/>
                </a:solidFill>
                <a:latin typeface="Avenir"/>
                <a:ea typeface="Avenir"/>
                <a:cs typeface="Avenir"/>
                <a:sym typeface="Avenir"/>
              </a:rPr>
              <a:t>Training related queries</a:t>
            </a:r>
            <a:endParaRPr sz="1200" b="0" i="0" u="none" strike="noStrike" cap="none">
              <a:solidFill>
                <a:srgbClr val="000000"/>
              </a:solidFill>
              <a:latin typeface="Avenir"/>
              <a:ea typeface="Avenir"/>
              <a:cs typeface="Avenir"/>
              <a:sym typeface="Avenir"/>
            </a:endParaRPr>
          </a:p>
          <a:p>
            <a:pPr marL="914400" marR="0" lvl="1" indent="-304800" algn="l" rtl="0">
              <a:lnSpc>
                <a:spcPct val="115000"/>
              </a:lnSpc>
              <a:spcBef>
                <a:spcPts val="0"/>
              </a:spcBef>
              <a:spcAft>
                <a:spcPts val="0"/>
              </a:spcAft>
              <a:buClr>
                <a:srgbClr val="000000"/>
              </a:buClr>
              <a:buSzPts val="1200"/>
              <a:buFont typeface="Avenir"/>
              <a:buChar char="○"/>
            </a:pPr>
            <a:r>
              <a:rPr lang="en-ZA" sz="1200" b="0" i="0" u="none" strike="noStrike" cap="none">
                <a:solidFill>
                  <a:srgbClr val="000000"/>
                </a:solidFill>
                <a:latin typeface="Avenir"/>
                <a:ea typeface="Avenir"/>
                <a:cs typeface="Avenir"/>
                <a:sym typeface="Avenir"/>
              </a:rPr>
              <a:t>Process related queries</a:t>
            </a:r>
            <a:endParaRPr sz="1200" b="0" i="0" u="none" strike="noStrike" cap="none">
              <a:solidFill>
                <a:srgbClr val="000000"/>
              </a:solidFill>
              <a:latin typeface="Avenir"/>
              <a:ea typeface="Avenir"/>
              <a:cs typeface="Avenir"/>
              <a:sym typeface="Avenir"/>
            </a:endParaRPr>
          </a:p>
        </p:txBody>
      </p:sp>
      <p:sp>
        <p:nvSpPr>
          <p:cNvPr id="1921" name="Google Shape;1921;g2c8bc7dcf1c_2_0"/>
          <p:cNvSpPr/>
          <p:nvPr/>
        </p:nvSpPr>
        <p:spPr>
          <a:xfrm>
            <a:off x="4132527" y="1807500"/>
            <a:ext cx="3302700" cy="3697500"/>
          </a:xfrm>
          <a:prstGeom prst="flowChartAlternateProcess">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en-ZA" sz="1200" b="0" i="0" u="none" strike="noStrike" cap="none">
                <a:solidFill>
                  <a:srgbClr val="000000"/>
                </a:solidFill>
                <a:latin typeface="Avenir"/>
                <a:ea typeface="Avenir"/>
                <a:cs typeface="Avenir"/>
                <a:sym typeface="Avenir"/>
              </a:rPr>
              <a:t>The requester send requests to the </a:t>
            </a:r>
            <a:endParaRPr sz="1200" b="0" i="0" u="none" strike="noStrike" cap="none">
              <a:solidFill>
                <a:srgbClr val="000000"/>
              </a:solidFill>
              <a:latin typeface="Avenir"/>
              <a:ea typeface="Avenir"/>
              <a:cs typeface="Avenir"/>
              <a:sym typeface="Avenir"/>
            </a:endParaRPr>
          </a:p>
          <a:p>
            <a:pPr marL="914400" marR="0" lvl="1" indent="-304800" algn="l" rtl="0">
              <a:lnSpc>
                <a:spcPct val="115000"/>
              </a:lnSpc>
              <a:spcBef>
                <a:spcPts val="0"/>
              </a:spcBef>
              <a:spcAft>
                <a:spcPts val="0"/>
              </a:spcAft>
              <a:buClr>
                <a:srgbClr val="000000"/>
              </a:buClr>
              <a:buSzPts val="1200"/>
              <a:buFont typeface="Avenir"/>
              <a:buChar char="○"/>
            </a:pPr>
            <a:r>
              <a:rPr lang="en-ZA" sz="1200" b="0" i="0" u="none" strike="noStrike" cap="none" err="1">
                <a:solidFill>
                  <a:srgbClr val="000000"/>
                </a:solidFill>
                <a:latin typeface="Avenir"/>
                <a:ea typeface="Avenir"/>
                <a:cs typeface="Avenir"/>
                <a:sym typeface="Avenir"/>
              </a:rPr>
              <a:t>Whatsapp</a:t>
            </a:r>
            <a:r>
              <a:rPr lang="en-ZA" sz="1200" b="0" i="0" u="none" strike="noStrike" cap="none">
                <a:solidFill>
                  <a:srgbClr val="000000"/>
                </a:solidFill>
                <a:latin typeface="Avenir"/>
                <a:ea typeface="Avenir"/>
                <a:cs typeface="Avenir"/>
                <a:sym typeface="Avenir"/>
              </a:rPr>
              <a:t> support channel</a:t>
            </a:r>
            <a:endParaRPr sz="1200" b="0" i="0" u="none" strike="noStrike" cap="none">
              <a:solidFill>
                <a:srgbClr val="000000"/>
              </a:solidFill>
              <a:latin typeface="Avenir"/>
              <a:ea typeface="Avenir"/>
              <a:cs typeface="Avenir"/>
              <a:sym typeface="Avenir"/>
            </a:endParaRPr>
          </a:p>
          <a:p>
            <a:pPr marL="914400" marR="0" lvl="0" indent="0" algn="l" rtl="0">
              <a:lnSpc>
                <a:spcPct val="115000"/>
              </a:lnSpc>
              <a:spcBef>
                <a:spcPts val="0"/>
              </a:spcBef>
              <a:spcAft>
                <a:spcPts val="0"/>
              </a:spcAft>
              <a:buClr>
                <a:srgbClr val="000000"/>
              </a:buClr>
              <a:buSzPts val="1200"/>
              <a:buFont typeface="Arial"/>
              <a:buNone/>
            </a:pPr>
            <a:endParaRPr sz="1200" b="0" i="0" u="none" strike="noStrike" cap="none">
              <a:solidFill>
                <a:srgbClr val="000000"/>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200"/>
              <a:buFont typeface="Arial"/>
              <a:buNone/>
            </a:pPr>
            <a:r>
              <a:rPr lang="en-ZA" sz="1200" b="0" i="0" u="none" strike="noStrike" cap="none">
                <a:solidFill>
                  <a:srgbClr val="000000"/>
                </a:solidFill>
                <a:latin typeface="Avenir"/>
                <a:ea typeface="Avenir"/>
                <a:cs typeface="Avenir"/>
                <a:sym typeface="Avenir"/>
              </a:rPr>
              <a:t>When logging questions on the First line Support WhatsApp group, the requester should include the ECD name they are working on (if not a general process question), the name and surname of the end user who is experiencing the issue as well as a detailed description of the issue at hand. </a:t>
            </a:r>
            <a:endParaRPr sz="1200" b="0" i="0" u="none" strike="noStrike" cap="none">
              <a:solidFill>
                <a:srgbClr val="000000"/>
              </a:solidFill>
              <a:latin typeface="Avenir"/>
              <a:ea typeface="Avenir"/>
              <a:cs typeface="Avenir"/>
              <a:sym typeface="Avenir"/>
            </a:endParaRPr>
          </a:p>
          <a:p>
            <a:pPr marL="457200" marR="0" lvl="0" indent="0" algn="l" rtl="0">
              <a:lnSpc>
                <a:spcPct val="115000"/>
              </a:lnSpc>
              <a:spcBef>
                <a:spcPts val="0"/>
              </a:spcBef>
              <a:spcAft>
                <a:spcPts val="0"/>
              </a:spcAft>
              <a:buClr>
                <a:srgbClr val="000000"/>
              </a:buClr>
              <a:buSzPts val="1200"/>
              <a:buFont typeface="Arial"/>
              <a:buNone/>
            </a:pPr>
            <a:endParaRPr sz="1200" b="0" i="0" u="none" strike="noStrike" cap="none">
              <a:solidFill>
                <a:srgbClr val="000000"/>
              </a:solidFill>
              <a:latin typeface="Avenir"/>
              <a:ea typeface="Avenir"/>
              <a:cs typeface="Avenir"/>
              <a:sym typeface="Avenir"/>
            </a:endParaRPr>
          </a:p>
        </p:txBody>
      </p:sp>
      <p:sp>
        <p:nvSpPr>
          <p:cNvPr id="1922" name="Google Shape;1922;g2c8bc7dcf1c_2_0"/>
          <p:cNvSpPr/>
          <p:nvPr/>
        </p:nvSpPr>
        <p:spPr>
          <a:xfrm>
            <a:off x="412750" y="1036975"/>
            <a:ext cx="3302700" cy="659100"/>
          </a:xfrm>
          <a:prstGeom prst="roundRect">
            <a:avLst>
              <a:gd name="adj"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ZA" sz="1400" b="1" i="0" u="none" strike="noStrike" cap="none">
                <a:solidFill>
                  <a:schemeClr val="dk1"/>
                </a:solidFill>
                <a:latin typeface="Avenir"/>
                <a:ea typeface="Avenir"/>
                <a:cs typeface="Avenir"/>
                <a:sym typeface="Avenir"/>
              </a:rPr>
              <a:t>First Line Support Overview</a:t>
            </a:r>
            <a:endParaRPr sz="1400" b="1" i="0" u="none" strike="noStrike" cap="none">
              <a:solidFill>
                <a:srgbClr val="000000"/>
              </a:solidFill>
              <a:latin typeface="Avenir"/>
              <a:ea typeface="Avenir"/>
              <a:cs typeface="Avenir"/>
              <a:sym typeface="Avenir"/>
            </a:endParaRPr>
          </a:p>
        </p:txBody>
      </p:sp>
      <p:sp>
        <p:nvSpPr>
          <p:cNvPr id="1923" name="Google Shape;1923;g2c8bc7dcf1c_2_0"/>
          <p:cNvSpPr/>
          <p:nvPr/>
        </p:nvSpPr>
        <p:spPr>
          <a:xfrm>
            <a:off x="4132527" y="1036975"/>
            <a:ext cx="3302700" cy="659100"/>
          </a:xfrm>
          <a:prstGeom prst="roundRect">
            <a:avLst>
              <a:gd name="adj"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ZA" sz="1500" b="1" i="0" u="none" strike="noStrike" cap="none">
                <a:solidFill>
                  <a:srgbClr val="000000"/>
                </a:solidFill>
                <a:latin typeface="Avenir"/>
                <a:ea typeface="Avenir"/>
                <a:cs typeface="Avenir"/>
                <a:sym typeface="Avenir"/>
              </a:rPr>
              <a:t>Issue logging process</a:t>
            </a:r>
            <a:endParaRPr sz="1500" b="1" i="0" u="none" strike="noStrike" cap="none">
              <a:solidFill>
                <a:srgbClr val="000000"/>
              </a:solidFill>
              <a:latin typeface="Avenir"/>
              <a:ea typeface="Avenir"/>
              <a:cs typeface="Avenir"/>
              <a:sym typeface="Avenir"/>
            </a:endParaRPr>
          </a:p>
        </p:txBody>
      </p:sp>
      <p:sp>
        <p:nvSpPr>
          <p:cNvPr id="1924" name="Google Shape;1924;g2c8bc7dcf1c_2_0"/>
          <p:cNvSpPr/>
          <p:nvPr/>
        </p:nvSpPr>
        <p:spPr>
          <a:xfrm>
            <a:off x="7852300" y="1036975"/>
            <a:ext cx="3302700" cy="659100"/>
          </a:xfrm>
          <a:prstGeom prst="roundRect">
            <a:avLst>
              <a:gd name="adj"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en-ZA" sz="1500" b="1" i="0" u="none" strike="noStrike" cap="none">
                <a:solidFill>
                  <a:srgbClr val="000000"/>
                </a:solidFill>
                <a:latin typeface="Avenir"/>
                <a:ea typeface="Avenir"/>
                <a:cs typeface="Avenir"/>
                <a:sym typeface="Avenir"/>
              </a:rPr>
              <a:t>First line Contact details</a:t>
            </a:r>
            <a:endParaRPr sz="1500" b="1" i="0" u="none" strike="noStrike" cap="none">
              <a:solidFill>
                <a:srgbClr val="000000"/>
              </a:solidFill>
              <a:latin typeface="Avenir"/>
              <a:ea typeface="Avenir"/>
              <a:cs typeface="Avenir"/>
              <a:sym typeface="Avenir"/>
            </a:endParaRPr>
          </a:p>
        </p:txBody>
      </p:sp>
      <p:sp>
        <p:nvSpPr>
          <p:cNvPr id="1925" name="Google Shape;1925;g2c8bc7dcf1c_2_0"/>
          <p:cNvSpPr/>
          <p:nvPr/>
        </p:nvSpPr>
        <p:spPr>
          <a:xfrm>
            <a:off x="7852300" y="1807500"/>
            <a:ext cx="3302700" cy="3697500"/>
          </a:xfrm>
          <a:prstGeom prst="flowChartAlternateProcess">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endParaRPr sz="1100" b="0" i="0" u="none" strike="noStrike" cap="none">
              <a:solidFill>
                <a:srgbClr val="4D4E53"/>
              </a:solidFill>
              <a:latin typeface="Avenir"/>
              <a:ea typeface="Avenir"/>
              <a:cs typeface="Avenir"/>
              <a:sym typeface="Avenir"/>
            </a:endParaRPr>
          </a:p>
          <a:p>
            <a:pPr marL="0" marR="0" lvl="0" indent="0" algn="ctr" rtl="0">
              <a:lnSpc>
                <a:spcPct val="115000"/>
              </a:lnSpc>
              <a:spcBef>
                <a:spcPts val="0"/>
              </a:spcBef>
              <a:spcAft>
                <a:spcPts val="0"/>
              </a:spcAft>
              <a:buClr>
                <a:schemeClr val="dk1"/>
              </a:buClr>
              <a:buSzPts val="1100"/>
              <a:buFont typeface="Arial"/>
              <a:buNone/>
            </a:pPr>
            <a:r>
              <a:rPr lang="en-ZA" sz="1200" b="1" i="0" u="none" strike="noStrike" cap="none" err="1">
                <a:solidFill>
                  <a:schemeClr val="dk1"/>
                </a:solidFill>
                <a:latin typeface="Avenir"/>
                <a:ea typeface="Avenir"/>
                <a:cs typeface="Avenir"/>
                <a:sym typeface="Avenir"/>
              </a:rPr>
              <a:t>Whatsapp</a:t>
            </a:r>
            <a:r>
              <a:rPr lang="en-ZA" sz="1200" b="1" i="0" u="none" strike="noStrike" cap="none">
                <a:solidFill>
                  <a:schemeClr val="dk1"/>
                </a:solidFill>
                <a:latin typeface="Avenir"/>
                <a:ea typeface="Avenir"/>
                <a:cs typeface="Avenir"/>
                <a:sym typeface="Avenir"/>
              </a:rPr>
              <a:t> Support Number:</a:t>
            </a:r>
            <a:endParaRPr sz="1200" b="1" i="0" u="none" strike="noStrike" cap="none">
              <a:solidFill>
                <a:schemeClr val="dk1"/>
              </a:solidFill>
              <a:latin typeface="Avenir"/>
              <a:ea typeface="Avenir"/>
              <a:cs typeface="Avenir"/>
              <a:sym typeface="Avenir"/>
            </a:endParaRPr>
          </a:p>
          <a:p>
            <a:pPr marL="0" marR="0" lvl="0" indent="0" algn="ctr" rtl="0">
              <a:lnSpc>
                <a:spcPct val="115000"/>
              </a:lnSpc>
              <a:spcBef>
                <a:spcPts val="0"/>
              </a:spcBef>
              <a:spcAft>
                <a:spcPts val="0"/>
              </a:spcAft>
              <a:buClr>
                <a:srgbClr val="000000"/>
              </a:buClr>
              <a:buSzPts val="1200"/>
              <a:buFont typeface="Arial"/>
              <a:buNone/>
            </a:pPr>
            <a:br>
              <a:rPr lang="en-ZA" sz="1200" b="0" i="0" u="none" strike="noStrike" cap="none">
                <a:solidFill>
                  <a:schemeClr val="dk1"/>
                </a:solidFill>
                <a:latin typeface="Avenir"/>
                <a:ea typeface="Avenir"/>
                <a:cs typeface="Avenir"/>
                <a:sym typeface="Avenir"/>
              </a:rPr>
            </a:br>
            <a:r>
              <a:rPr lang="en-ZA" sz="1200" b="0" i="0" u="none" strike="noStrike" cap="none">
                <a:solidFill>
                  <a:schemeClr val="dk1"/>
                </a:solidFill>
                <a:latin typeface="Avenir"/>
                <a:ea typeface="Avenir"/>
                <a:cs typeface="Avenir"/>
                <a:sym typeface="Avenir"/>
              </a:rPr>
              <a:t>XXXXXXXX</a:t>
            </a:r>
            <a:br>
              <a:rPr lang="en-ZA" sz="1200" b="0" i="0" u="none" strike="noStrike" cap="none">
                <a:solidFill>
                  <a:schemeClr val="dk1"/>
                </a:solidFill>
                <a:latin typeface="Avenir"/>
                <a:ea typeface="Avenir"/>
                <a:cs typeface="Avenir"/>
                <a:sym typeface="Avenir"/>
              </a:rPr>
            </a:br>
            <a:br>
              <a:rPr lang="en-ZA" sz="1200" b="0" i="0" u="none" strike="noStrike" cap="none">
                <a:solidFill>
                  <a:schemeClr val="dk1"/>
                </a:solidFill>
                <a:latin typeface="Avenir"/>
                <a:ea typeface="Avenir"/>
                <a:cs typeface="Avenir"/>
                <a:sym typeface="Avenir"/>
              </a:rPr>
            </a:br>
            <a:br>
              <a:rPr lang="en-ZA" sz="1100" b="0" i="0" u="none" strike="noStrike" cap="none">
                <a:solidFill>
                  <a:srgbClr val="4D4E53"/>
                </a:solidFill>
                <a:latin typeface="Avenir"/>
                <a:ea typeface="Avenir"/>
                <a:cs typeface="Avenir"/>
                <a:sym typeface="Avenir"/>
              </a:rPr>
            </a:b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show="0">
  <p:cSld>
    <p:spTree>
      <p:nvGrpSpPr>
        <p:cNvPr id="1" name="Shape 103"/>
        <p:cNvGrpSpPr/>
        <p:nvPr/>
      </p:nvGrpSpPr>
      <p:grpSpPr>
        <a:xfrm>
          <a:off x="0" y="0"/>
          <a:ext cx="0" cy="0"/>
          <a:chOff x="0" y="0"/>
          <a:chExt cx="0" cy="0"/>
        </a:xfrm>
      </p:grpSpPr>
      <p:sp>
        <p:nvSpPr>
          <p:cNvPr id="104" name="Google Shape;104;g2f34fdbb36f_0_0"/>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ZA"/>
              <a:t>139</a:t>
            </a:fld>
            <a:endParaRPr/>
          </a:p>
        </p:txBody>
      </p:sp>
      <p:sp>
        <p:nvSpPr>
          <p:cNvPr id="105" name="Google Shape;105;g2f34fdbb36f_0_0"/>
          <p:cNvSpPr txBox="1"/>
          <p:nvPr/>
        </p:nvSpPr>
        <p:spPr>
          <a:xfrm>
            <a:off x="329575" y="2125200"/>
            <a:ext cx="11513700" cy="369328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ZA" sz="4000" b="1">
                <a:solidFill>
                  <a:srgbClr val="C98241"/>
                </a:solidFill>
                <a:latin typeface="Avenir"/>
                <a:ea typeface="Avenir"/>
                <a:cs typeface="Avenir"/>
                <a:sym typeface="Avenir"/>
              </a:rPr>
              <a:t>ECD Applicant (</a:t>
            </a:r>
            <a:r>
              <a:rPr lang="en-ZA" sz="4000" b="1" err="1">
                <a:solidFill>
                  <a:srgbClr val="C98241"/>
                </a:solidFill>
                <a:latin typeface="Avenir"/>
                <a:ea typeface="Avenir"/>
                <a:cs typeface="Avenir"/>
                <a:sym typeface="Avenir"/>
              </a:rPr>
              <a:t>WebUser</a:t>
            </a:r>
            <a:r>
              <a:rPr lang="en-ZA" sz="4000" b="1">
                <a:solidFill>
                  <a:srgbClr val="C98241"/>
                </a:solidFill>
                <a:latin typeface="Avenir"/>
                <a:ea typeface="Avenir"/>
                <a:cs typeface="Avenir"/>
                <a:sym typeface="Avenir"/>
              </a:rPr>
              <a:t> Role)</a:t>
            </a:r>
          </a:p>
          <a:p>
            <a:pPr marL="0" lvl="0" indent="0" algn="ctr" rtl="0">
              <a:spcBef>
                <a:spcPts val="0"/>
              </a:spcBef>
              <a:spcAft>
                <a:spcPts val="0"/>
              </a:spcAft>
              <a:buNone/>
            </a:pPr>
            <a:r>
              <a:rPr lang="en-ZA" sz="4000" b="1">
                <a:solidFill>
                  <a:srgbClr val="C98241"/>
                </a:solidFill>
                <a:latin typeface="Avenir"/>
                <a:ea typeface="Avenir"/>
                <a:cs typeface="Avenir"/>
                <a:sym typeface="Avenir"/>
              </a:rPr>
              <a:t>Completing an online application for ECD Registration as an ECD Applicant</a:t>
            </a:r>
            <a:endParaRPr sz="4000" b="1">
              <a:solidFill>
                <a:srgbClr val="C98241"/>
              </a:solidFill>
              <a:latin typeface="Avenir"/>
              <a:ea typeface="Avenir"/>
              <a:cs typeface="Avenir"/>
              <a:sym typeface="Avenir"/>
            </a:endParaRPr>
          </a:p>
          <a:p>
            <a:pPr marL="0" lvl="0" indent="0" algn="ctr" rtl="0">
              <a:spcBef>
                <a:spcPts val="0"/>
              </a:spcBef>
              <a:spcAft>
                <a:spcPts val="0"/>
              </a:spcAft>
              <a:buNone/>
            </a:pPr>
            <a:br>
              <a:rPr lang="en-ZA" b="1">
                <a:solidFill>
                  <a:srgbClr val="C98241"/>
                </a:solidFill>
              </a:rPr>
            </a:br>
            <a:br>
              <a:rPr lang="en-ZA" b="1">
                <a:solidFill>
                  <a:srgbClr val="C98241"/>
                </a:solidFill>
              </a:rPr>
            </a:br>
            <a:r>
              <a:rPr lang="en-ZA" sz="2000" b="1">
                <a:solidFill>
                  <a:srgbClr val="C98241"/>
                </a:solidFill>
                <a:latin typeface="Avenir"/>
                <a:ea typeface="Avenir"/>
                <a:cs typeface="Avenir"/>
                <a:sym typeface="Avenir"/>
              </a:rPr>
              <a:t>In this section, we explain how an applicant submits an application for ECD registration on the </a:t>
            </a:r>
            <a:r>
              <a:rPr lang="en-ZA" sz="2000" b="1" err="1">
                <a:solidFill>
                  <a:srgbClr val="C98241"/>
                </a:solidFill>
                <a:latin typeface="Avenir"/>
                <a:ea typeface="Avenir"/>
                <a:cs typeface="Avenir"/>
                <a:sym typeface="Avenir"/>
              </a:rPr>
              <a:t>eCares</a:t>
            </a:r>
            <a:r>
              <a:rPr lang="en-ZA" sz="2000" b="1">
                <a:solidFill>
                  <a:srgbClr val="C98241"/>
                </a:solidFill>
                <a:latin typeface="Avenir"/>
                <a:ea typeface="Avenir"/>
                <a:cs typeface="Avenir"/>
                <a:sym typeface="Avenir"/>
              </a:rPr>
              <a:t> platform. This process involves providing comprehensive details about employed staff members, summarising the number of attending children, uploading staff documentation, and completing a health and safety self-assessment.</a:t>
            </a:r>
            <a:endParaRPr sz="2000" b="1">
              <a:solidFill>
                <a:srgbClr val="C98241"/>
              </a:solidFill>
              <a:latin typeface="Avenir"/>
              <a:ea typeface="Avenir"/>
              <a:cs typeface="Avenir"/>
              <a:sym typeface="Aveni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9" name="Google Shape;89;p5"/>
          <p:cNvSpPr txBox="1">
            <a:spLocks noGrp="1"/>
          </p:cNvSpPr>
          <p:nvPr>
            <p:ph type="title"/>
          </p:nvPr>
        </p:nvSpPr>
        <p:spPr>
          <a:xfrm>
            <a:off x="3071973" y="0"/>
            <a:ext cx="6061754" cy="1196700"/>
          </a:xfrm>
          <a:prstGeom prst="rect">
            <a:avLst/>
          </a:prstGeom>
          <a:noFill/>
          <a:ln>
            <a:noFill/>
          </a:ln>
        </p:spPr>
        <p:txBody>
          <a:bodyPr spcFirstLastPara="1" wrap="square" lIns="91425" tIns="45700" rIns="91425" bIns="45700" anchor="ctr" anchorCtr="0">
            <a:normAutofit/>
          </a:bodyPr>
          <a:lstStyle/>
          <a:p>
            <a:pPr marL="0" lvl="0" indent="0" rtl="0">
              <a:lnSpc>
                <a:spcPct val="100000"/>
              </a:lnSpc>
              <a:spcBef>
                <a:spcPts val="0"/>
              </a:spcBef>
              <a:spcAft>
                <a:spcPts val="0"/>
              </a:spcAft>
              <a:buClr>
                <a:srgbClr val="C98241"/>
              </a:buClr>
              <a:buSzPts val="4000"/>
              <a:buFont typeface="Avenir"/>
              <a:buNone/>
            </a:pPr>
            <a:r>
              <a:rPr lang="en-US" sz="3200">
                <a:solidFill>
                  <a:srgbClr val="C98241"/>
                </a:solidFill>
                <a:latin typeface="Avenir"/>
                <a:ea typeface="Avenir"/>
                <a:cs typeface="Avenir"/>
                <a:sym typeface="Avenir"/>
              </a:rPr>
              <a:t>User Roles in the eCares Bronze Registration Module</a:t>
            </a:r>
          </a:p>
        </p:txBody>
      </p:sp>
      <p:sp>
        <p:nvSpPr>
          <p:cNvPr id="88" name="Google Shape;88;p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smtClean="0"/>
              <a:t>14</a:t>
            </a:fld>
            <a:endParaRPr lang="en-ZA"/>
          </a:p>
        </p:txBody>
      </p:sp>
      <p:graphicFrame>
        <p:nvGraphicFramePr>
          <p:cNvPr id="2" name="Diagram 1">
            <a:extLst>
              <a:ext uri="{FF2B5EF4-FFF2-40B4-BE49-F238E27FC236}">
                <a16:creationId xmlns:a16="http://schemas.microsoft.com/office/drawing/2014/main" id="{07589783-FD7B-49A0-9C92-7E936A97C5A4}"/>
              </a:ext>
            </a:extLst>
          </p:cNvPr>
          <p:cNvGraphicFramePr/>
          <p:nvPr/>
        </p:nvGraphicFramePr>
        <p:xfrm>
          <a:off x="285393" y="298426"/>
          <a:ext cx="11560710" cy="64230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Rounded Corners 2">
            <a:extLst>
              <a:ext uri="{FF2B5EF4-FFF2-40B4-BE49-F238E27FC236}">
                <a16:creationId xmlns:a16="http://schemas.microsoft.com/office/drawing/2014/main" id="{CFB18FF0-0B30-4906-A5BA-D121DA9945AC}"/>
              </a:ext>
            </a:extLst>
          </p:cNvPr>
          <p:cNvSpPr/>
          <p:nvPr/>
        </p:nvSpPr>
        <p:spPr>
          <a:xfrm>
            <a:off x="3485765" y="5501573"/>
            <a:ext cx="4038089" cy="705565"/>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t>Registration Certificate Generator</a:t>
            </a:r>
          </a:p>
          <a:p>
            <a:pPr algn="ctr"/>
            <a:r>
              <a:rPr lang="en-US"/>
              <a:t>Can generate certificates for approved ECDs</a:t>
            </a:r>
            <a:endParaRPr lang="en-ZA"/>
          </a:p>
        </p:txBody>
      </p:sp>
      <p:sp>
        <p:nvSpPr>
          <p:cNvPr id="7" name="Rectangle: Rounded Corners 6">
            <a:extLst>
              <a:ext uri="{FF2B5EF4-FFF2-40B4-BE49-F238E27FC236}">
                <a16:creationId xmlns:a16="http://schemas.microsoft.com/office/drawing/2014/main" id="{AEBE6052-86F9-4847-9D2B-14151A9000A6}"/>
              </a:ext>
            </a:extLst>
          </p:cNvPr>
          <p:cNvSpPr/>
          <p:nvPr/>
        </p:nvSpPr>
        <p:spPr>
          <a:xfrm>
            <a:off x="7714099" y="5501572"/>
            <a:ext cx="4132004" cy="705565"/>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t>Registration Application  Report Viewer</a:t>
            </a:r>
          </a:p>
          <a:p>
            <a:pPr algn="ctr"/>
            <a:r>
              <a:rPr lang="en-US"/>
              <a:t>Lists of all applications with their current status</a:t>
            </a:r>
            <a:endParaRPr lang="en-ZA"/>
          </a:p>
        </p:txBody>
      </p:sp>
    </p:spTree>
    <p:extLst>
      <p:ext uri="{BB962C8B-B14F-4D97-AF65-F5344CB8AC3E}">
        <p14:creationId xmlns:p14="http://schemas.microsoft.com/office/powerpoint/2010/main" val="416417217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show="0">
  <p:cSld>
    <p:spTree>
      <p:nvGrpSpPr>
        <p:cNvPr id="1" name="Shape 110"/>
        <p:cNvGrpSpPr/>
        <p:nvPr/>
      </p:nvGrpSpPr>
      <p:grpSpPr>
        <a:xfrm>
          <a:off x="0" y="0"/>
          <a:ext cx="0" cy="0"/>
          <a:chOff x="0" y="0"/>
          <a:chExt cx="0" cy="0"/>
        </a:xfrm>
      </p:grpSpPr>
      <p:sp>
        <p:nvSpPr>
          <p:cNvPr id="111" name="Google Shape;111;g2f578851bfd_0_103"/>
          <p:cNvSpPr txBox="1">
            <a:spLocks noGrp="1"/>
          </p:cNvSpPr>
          <p:nvPr>
            <p:ph type="title"/>
          </p:nvPr>
        </p:nvSpPr>
        <p:spPr>
          <a:xfrm>
            <a:off x="2649254" y="160627"/>
            <a:ext cx="8045845" cy="11967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ZA">
                <a:solidFill>
                  <a:srgbClr val="C98241"/>
                </a:solidFill>
                <a:latin typeface="Avenir"/>
                <a:ea typeface="Avenir"/>
                <a:cs typeface="Avenir"/>
                <a:sym typeface="Avenir"/>
              </a:rPr>
              <a:t>Applicant: Summarised Process Flow</a:t>
            </a:r>
            <a:endParaRPr>
              <a:solidFill>
                <a:srgbClr val="C98241"/>
              </a:solidFill>
              <a:latin typeface="Avenir"/>
              <a:ea typeface="Avenir"/>
              <a:cs typeface="Avenir"/>
              <a:sym typeface="Avenir"/>
            </a:endParaRPr>
          </a:p>
        </p:txBody>
      </p:sp>
      <p:sp>
        <p:nvSpPr>
          <p:cNvPr id="112" name="Google Shape;112;g2f578851bfd_0_10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140</a:t>
            </a:fld>
            <a:endParaRPr/>
          </a:p>
        </p:txBody>
      </p:sp>
      <p:grpSp>
        <p:nvGrpSpPr>
          <p:cNvPr id="113" name="Google Shape;113;g2f578851bfd_0_103"/>
          <p:cNvGrpSpPr/>
          <p:nvPr/>
        </p:nvGrpSpPr>
        <p:grpSpPr>
          <a:xfrm>
            <a:off x="2426710" y="1586474"/>
            <a:ext cx="2776270" cy="4290213"/>
            <a:chOff x="1820078" y="1189885"/>
            <a:chExt cx="2082255" cy="3217740"/>
          </a:xfrm>
        </p:grpSpPr>
        <p:sp>
          <p:nvSpPr>
            <p:cNvPr id="114" name="Google Shape;114;g2f578851bfd_0_103"/>
            <p:cNvSpPr/>
            <p:nvPr/>
          </p:nvSpPr>
          <p:spPr>
            <a:xfrm>
              <a:off x="1838333" y="1189885"/>
              <a:ext cx="2064000" cy="897600"/>
            </a:xfrm>
            <a:prstGeom prst="chevron">
              <a:avLst>
                <a:gd name="adj" fmla="val 50000"/>
              </a:avLst>
            </a:prstGeom>
            <a:solidFill>
              <a:srgbClr val="E69138"/>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600" b="1" i="0" u="none" strike="noStrike" cap="none">
                  <a:solidFill>
                    <a:schemeClr val="dk1"/>
                  </a:solidFill>
                  <a:latin typeface="Avenir"/>
                  <a:ea typeface="Avenir"/>
                  <a:cs typeface="Avenir"/>
                  <a:sym typeface="Avenir"/>
                </a:rPr>
                <a:t>Dashboard Overview</a:t>
              </a:r>
              <a:endParaRPr sz="1600" b="1" i="0" u="none" strike="noStrike" cap="none">
                <a:solidFill>
                  <a:schemeClr val="dk1"/>
                </a:solidFill>
                <a:latin typeface="Avenir"/>
                <a:ea typeface="Avenir"/>
                <a:cs typeface="Avenir"/>
                <a:sym typeface="Avenir"/>
              </a:endParaRPr>
            </a:p>
          </p:txBody>
        </p:sp>
        <p:sp>
          <p:nvSpPr>
            <p:cNvPr id="115" name="Google Shape;115;g2f578851bfd_0_103"/>
            <p:cNvSpPr txBox="1"/>
            <p:nvPr/>
          </p:nvSpPr>
          <p:spPr>
            <a:xfrm>
              <a:off x="1820078" y="2057125"/>
              <a:ext cx="1696419" cy="23505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15000"/>
                </a:lnSpc>
                <a:spcBef>
                  <a:spcPts val="0"/>
                </a:spcBef>
                <a:spcAft>
                  <a:spcPts val="0"/>
                </a:spcAft>
                <a:buClr>
                  <a:schemeClr val="dk1"/>
                </a:buClr>
                <a:buSzPts val="1400"/>
                <a:buFont typeface="Avenir"/>
                <a:buChar char="●"/>
              </a:pPr>
              <a:r>
                <a:rPr lang="en-ZA" sz="1400" b="0" i="0" u="none" strike="noStrike" cap="none">
                  <a:solidFill>
                    <a:schemeClr val="dk1"/>
                  </a:solidFill>
                  <a:latin typeface="Avenir"/>
                  <a:ea typeface="Avenir"/>
                  <a:cs typeface="Avenir"/>
                  <a:sym typeface="Avenir"/>
                </a:rPr>
                <a:t>Access the list of existing applications</a:t>
              </a:r>
              <a:r>
                <a:rPr lang="en-ZA">
                  <a:solidFill>
                    <a:schemeClr val="dk1"/>
                  </a:solidFill>
                  <a:latin typeface="Avenir"/>
                  <a:ea typeface="Avenir"/>
                  <a:cs typeface="Avenir"/>
                  <a:sym typeface="Avenir"/>
                </a:rPr>
                <a:t> to edit/archive.</a:t>
              </a:r>
              <a:endParaRPr>
                <a:solidFill>
                  <a:schemeClr val="dk1"/>
                </a:solidFill>
                <a:latin typeface="Avenir"/>
                <a:ea typeface="Avenir"/>
                <a:cs typeface="Avenir"/>
                <a:sym typeface="Avenir"/>
              </a:endParaRPr>
            </a:p>
            <a:p>
              <a:pPr marL="457200" marR="0" lvl="0" indent="-317500" algn="l" rtl="0">
                <a:lnSpc>
                  <a:spcPct val="115000"/>
                </a:lnSpc>
                <a:spcBef>
                  <a:spcPts val="0"/>
                </a:spcBef>
                <a:spcAft>
                  <a:spcPts val="0"/>
                </a:spcAft>
                <a:buClr>
                  <a:schemeClr val="dk1"/>
                </a:buClr>
                <a:buSzPts val="1400"/>
                <a:buFont typeface="Avenir"/>
                <a:buChar char="●"/>
              </a:pPr>
              <a:r>
                <a:rPr lang="en-ZA" sz="1400" b="0" i="0" u="none" strike="noStrike" cap="none">
                  <a:solidFill>
                    <a:schemeClr val="dk1"/>
                  </a:solidFill>
                  <a:latin typeface="Avenir"/>
                  <a:ea typeface="Avenir"/>
                  <a:cs typeface="Avenir"/>
                  <a:sym typeface="Avenir"/>
                </a:rPr>
                <a:t>Add a New Application.</a:t>
              </a:r>
              <a:endParaRPr sz="1400" b="0" i="0" u="none" strike="noStrike" cap="none">
                <a:solidFill>
                  <a:schemeClr val="dk1"/>
                </a:solidFill>
                <a:latin typeface="Avenir"/>
                <a:ea typeface="Avenir"/>
                <a:cs typeface="Avenir"/>
                <a:sym typeface="Avenir"/>
              </a:endParaRPr>
            </a:p>
            <a:p>
              <a:pPr marL="457200" marR="0" lvl="0" indent="0" algn="l" rtl="0">
                <a:lnSpc>
                  <a:spcPct val="115000"/>
                </a:lnSpc>
                <a:spcBef>
                  <a:spcPts val="0"/>
                </a:spcBef>
                <a:spcAft>
                  <a:spcPts val="0"/>
                </a:spcAft>
                <a:buClr>
                  <a:srgbClr val="000000"/>
                </a:buClr>
                <a:buSzPts val="1400"/>
                <a:buFont typeface="Arial"/>
                <a:buNone/>
              </a:pPr>
              <a:endParaRPr sz="1400" b="0" i="0" u="none" strike="noStrike" cap="none">
                <a:solidFill>
                  <a:srgbClr val="000000"/>
                </a:solidFill>
                <a:latin typeface="Avenir"/>
                <a:ea typeface="Avenir"/>
                <a:cs typeface="Avenir"/>
                <a:sym typeface="Avenir"/>
              </a:endParaRPr>
            </a:p>
          </p:txBody>
        </p:sp>
      </p:grpSp>
      <p:grpSp>
        <p:nvGrpSpPr>
          <p:cNvPr id="116" name="Google Shape;116;g2f578851bfd_0_103"/>
          <p:cNvGrpSpPr/>
          <p:nvPr/>
        </p:nvGrpSpPr>
        <p:grpSpPr>
          <a:xfrm>
            <a:off x="4622053" y="1586324"/>
            <a:ext cx="2818751" cy="4290373"/>
            <a:chOff x="3466627" y="1189773"/>
            <a:chExt cx="2114117" cy="3217860"/>
          </a:xfrm>
        </p:grpSpPr>
        <p:sp>
          <p:nvSpPr>
            <p:cNvPr id="117" name="Google Shape;117;g2f578851bfd_0_103"/>
            <p:cNvSpPr/>
            <p:nvPr/>
          </p:nvSpPr>
          <p:spPr>
            <a:xfrm>
              <a:off x="3516744" y="1189773"/>
              <a:ext cx="2064000" cy="897600"/>
            </a:xfrm>
            <a:prstGeom prst="chevron">
              <a:avLst>
                <a:gd name="adj" fmla="val 50000"/>
              </a:avLst>
            </a:prstGeom>
            <a:solidFill>
              <a:srgbClr val="F6B26B"/>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ZA" sz="1600" b="1" i="0" u="none" strike="noStrike" cap="none">
                  <a:solidFill>
                    <a:schemeClr val="dk1"/>
                  </a:solidFill>
                  <a:latin typeface="Avenir"/>
                  <a:ea typeface="Avenir"/>
                  <a:cs typeface="Avenir"/>
                  <a:sym typeface="Avenir"/>
                </a:rPr>
                <a:t>Capture information required </a:t>
              </a:r>
              <a:endParaRPr sz="1600" b="1" i="0" u="none" strike="noStrike" cap="none">
                <a:solidFill>
                  <a:schemeClr val="dk1"/>
                </a:solidFill>
                <a:latin typeface="Avenir"/>
                <a:ea typeface="Avenir"/>
                <a:cs typeface="Avenir"/>
                <a:sym typeface="Avenir"/>
              </a:endParaRPr>
            </a:p>
            <a:p>
              <a:pPr marL="0" marR="0" lvl="0" indent="0" algn="ctr" rtl="0">
                <a:lnSpc>
                  <a:spcPct val="100000"/>
                </a:lnSpc>
                <a:spcBef>
                  <a:spcPts val="0"/>
                </a:spcBef>
                <a:spcAft>
                  <a:spcPts val="0"/>
                </a:spcAft>
                <a:buClr>
                  <a:schemeClr val="dk1"/>
                </a:buClr>
                <a:buSzPts val="1100"/>
                <a:buFont typeface="Arial"/>
                <a:buNone/>
              </a:pPr>
              <a:r>
                <a:rPr lang="en-ZA" sz="1600" b="1" i="0" u="none" strike="noStrike" cap="none">
                  <a:solidFill>
                    <a:schemeClr val="dk1"/>
                  </a:solidFill>
                  <a:latin typeface="Avenir"/>
                  <a:ea typeface="Avenir"/>
                  <a:cs typeface="Avenir"/>
                  <a:sym typeface="Avenir"/>
                </a:rPr>
                <a:t>(Step 1-11)</a:t>
              </a:r>
              <a:endParaRPr sz="1600" b="1" i="0" u="none" strike="noStrike" cap="none">
                <a:solidFill>
                  <a:schemeClr val="dk1"/>
                </a:solidFill>
                <a:latin typeface="Avenir"/>
                <a:ea typeface="Avenir"/>
                <a:cs typeface="Avenir"/>
                <a:sym typeface="Avenir"/>
              </a:endParaRPr>
            </a:p>
          </p:txBody>
        </p:sp>
        <p:sp>
          <p:nvSpPr>
            <p:cNvPr id="118" name="Google Shape;118;g2f578851bfd_0_103"/>
            <p:cNvSpPr txBox="1"/>
            <p:nvPr/>
          </p:nvSpPr>
          <p:spPr>
            <a:xfrm>
              <a:off x="3466627" y="2057133"/>
              <a:ext cx="1879314" cy="23505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15000"/>
                </a:lnSpc>
                <a:spcBef>
                  <a:spcPts val="0"/>
                </a:spcBef>
                <a:spcAft>
                  <a:spcPts val="0"/>
                </a:spcAft>
                <a:buClr>
                  <a:schemeClr val="dk1"/>
                </a:buClr>
                <a:buSzPts val="1400"/>
                <a:buFont typeface="Avenir"/>
                <a:buChar char="●"/>
              </a:pPr>
              <a:r>
                <a:rPr lang="en-ZA" sz="1400" b="0" i="0" u="none" strike="noStrike" cap="none">
                  <a:solidFill>
                    <a:schemeClr val="dk1"/>
                  </a:solidFill>
                  <a:latin typeface="Avenir"/>
                  <a:ea typeface="Avenir"/>
                  <a:cs typeface="Avenir"/>
                  <a:sym typeface="Avenir"/>
                </a:rPr>
                <a:t>Add Applicant particulars.</a:t>
              </a:r>
              <a:endParaRPr sz="1400" b="0" i="0" u="none" strike="noStrike" cap="none">
                <a:solidFill>
                  <a:schemeClr val="dk1"/>
                </a:solidFill>
                <a:latin typeface="Avenir"/>
                <a:ea typeface="Avenir"/>
                <a:cs typeface="Avenir"/>
                <a:sym typeface="Avenir"/>
              </a:endParaRPr>
            </a:p>
            <a:p>
              <a:pPr marL="457200" marR="0" lvl="0" indent="-317500" algn="l" rtl="0">
                <a:lnSpc>
                  <a:spcPct val="115000"/>
                </a:lnSpc>
                <a:spcBef>
                  <a:spcPts val="0"/>
                </a:spcBef>
                <a:spcAft>
                  <a:spcPts val="0"/>
                </a:spcAft>
                <a:buClr>
                  <a:schemeClr val="dk1"/>
                </a:buClr>
                <a:buSzPts val="1400"/>
                <a:buFont typeface="Avenir"/>
                <a:buChar char="●"/>
              </a:pPr>
              <a:r>
                <a:rPr lang="en-ZA" sz="1400" b="0" i="0" u="none" strike="noStrike" cap="none">
                  <a:solidFill>
                    <a:schemeClr val="dk1"/>
                  </a:solidFill>
                  <a:latin typeface="Avenir"/>
                  <a:ea typeface="Avenir"/>
                  <a:cs typeface="Avenir"/>
                  <a:sym typeface="Avenir"/>
                </a:rPr>
                <a:t>Add staff members.</a:t>
              </a:r>
              <a:endParaRPr sz="1400" b="0" i="0" u="none" strike="noStrike" cap="none">
                <a:solidFill>
                  <a:schemeClr val="dk1"/>
                </a:solidFill>
                <a:latin typeface="Avenir"/>
                <a:ea typeface="Avenir"/>
                <a:cs typeface="Avenir"/>
                <a:sym typeface="Avenir"/>
              </a:endParaRPr>
            </a:p>
            <a:p>
              <a:pPr marL="457200" marR="0" lvl="0" indent="-317500" algn="l" rtl="0">
                <a:lnSpc>
                  <a:spcPct val="115000"/>
                </a:lnSpc>
                <a:spcBef>
                  <a:spcPts val="0"/>
                </a:spcBef>
                <a:spcAft>
                  <a:spcPts val="0"/>
                </a:spcAft>
                <a:buClr>
                  <a:schemeClr val="dk1"/>
                </a:buClr>
                <a:buSzPts val="1400"/>
                <a:buFont typeface="Avenir"/>
                <a:buChar char="●"/>
              </a:pPr>
              <a:r>
                <a:rPr lang="en-ZA" sz="1400" b="0" i="0" u="none" strike="noStrike" cap="none">
                  <a:solidFill>
                    <a:schemeClr val="dk1"/>
                  </a:solidFill>
                  <a:latin typeface="Avenir"/>
                  <a:ea typeface="Avenir"/>
                  <a:cs typeface="Avenir"/>
                  <a:sym typeface="Avenir"/>
                </a:rPr>
                <a:t>Add the Nature of Application.</a:t>
              </a:r>
              <a:endParaRPr sz="1400" b="0" i="0" u="none" strike="noStrike" cap="none">
                <a:solidFill>
                  <a:schemeClr val="dk1"/>
                </a:solidFill>
                <a:latin typeface="Avenir"/>
                <a:ea typeface="Avenir"/>
                <a:cs typeface="Avenir"/>
                <a:sym typeface="Avenir"/>
              </a:endParaRPr>
            </a:p>
            <a:p>
              <a:pPr marL="457200" marR="0" lvl="0" indent="-317500" algn="l" rtl="0">
                <a:lnSpc>
                  <a:spcPct val="115000"/>
                </a:lnSpc>
                <a:spcBef>
                  <a:spcPts val="0"/>
                </a:spcBef>
                <a:spcAft>
                  <a:spcPts val="0"/>
                </a:spcAft>
                <a:buClr>
                  <a:schemeClr val="dk1"/>
                </a:buClr>
                <a:buSzPts val="1400"/>
                <a:buFont typeface="Avenir"/>
                <a:buChar char="●"/>
              </a:pPr>
              <a:r>
                <a:rPr lang="en-ZA" sz="1400" b="0" i="0" u="none" strike="noStrike" cap="none">
                  <a:solidFill>
                    <a:schemeClr val="dk1"/>
                  </a:solidFill>
                  <a:latin typeface="Avenir"/>
                  <a:ea typeface="Avenir"/>
                  <a:cs typeface="Avenir"/>
                  <a:sym typeface="Avenir"/>
                </a:rPr>
                <a:t>Add address details.</a:t>
              </a:r>
              <a:endParaRPr sz="1400" b="0" i="0" u="none" strike="noStrike" cap="none">
                <a:solidFill>
                  <a:schemeClr val="dk1"/>
                </a:solidFill>
                <a:latin typeface="Avenir"/>
                <a:ea typeface="Avenir"/>
                <a:cs typeface="Avenir"/>
                <a:sym typeface="Avenir"/>
              </a:endParaRPr>
            </a:p>
            <a:p>
              <a:pPr marL="457200" marR="0" lvl="0" indent="-317500" algn="l" rtl="0">
                <a:lnSpc>
                  <a:spcPct val="115000"/>
                </a:lnSpc>
                <a:spcBef>
                  <a:spcPts val="0"/>
                </a:spcBef>
                <a:spcAft>
                  <a:spcPts val="0"/>
                </a:spcAft>
                <a:buClr>
                  <a:schemeClr val="dk1"/>
                </a:buClr>
                <a:buSzPts val="1400"/>
                <a:buFont typeface="Avenir"/>
                <a:buChar char="●"/>
              </a:pPr>
              <a:r>
                <a:rPr lang="en-ZA" sz="1400" b="0" i="0" u="none" strike="noStrike" cap="none">
                  <a:solidFill>
                    <a:schemeClr val="dk1"/>
                  </a:solidFill>
                  <a:latin typeface="Avenir"/>
                  <a:ea typeface="Avenir"/>
                  <a:cs typeface="Avenir"/>
                  <a:sym typeface="Avenir"/>
                </a:rPr>
                <a:t>Add Programme details.</a:t>
              </a:r>
              <a:endParaRPr sz="1400" b="0" i="0" u="none" strike="noStrike" cap="none">
                <a:solidFill>
                  <a:schemeClr val="dk1"/>
                </a:solidFill>
                <a:latin typeface="Avenir"/>
                <a:ea typeface="Avenir"/>
                <a:cs typeface="Avenir"/>
                <a:sym typeface="Avenir"/>
              </a:endParaRPr>
            </a:p>
            <a:p>
              <a:pPr marL="457200" marR="0" lvl="0" indent="-317500" algn="l" rtl="0">
                <a:lnSpc>
                  <a:spcPct val="115000"/>
                </a:lnSpc>
                <a:spcBef>
                  <a:spcPts val="0"/>
                </a:spcBef>
                <a:spcAft>
                  <a:spcPts val="0"/>
                </a:spcAft>
                <a:buClr>
                  <a:schemeClr val="dk1"/>
                </a:buClr>
                <a:buSzPts val="1400"/>
                <a:buFont typeface="Avenir"/>
                <a:buChar char="●"/>
              </a:pPr>
              <a:r>
                <a:rPr lang="en-ZA" sz="1400" b="0" i="0" u="none" strike="noStrike" cap="none">
                  <a:solidFill>
                    <a:schemeClr val="dk1"/>
                  </a:solidFill>
                  <a:latin typeface="Avenir"/>
                  <a:ea typeface="Avenir"/>
                  <a:cs typeface="Avenir"/>
                  <a:sym typeface="Avenir"/>
                </a:rPr>
                <a:t>Add children enrolled.</a:t>
              </a:r>
              <a:endParaRPr sz="1400" b="0" i="0" u="none" strike="noStrike" cap="none">
                <a:solidFill>
                  <a:schemeClr val="dk1"/>
                </a:solidFill>
                <a:latin typeface="Avenir"/>
                <a:ea typeface="Avenir"/>
                <a:cs typeface="Avenir"/>
                <a:sym typeface="Avenir"/>
              </a:endParaRPr>
            </a:p>
            <a:p>
              <a:pPr marL="457200" marR="0" lvl="0" indent="-317500" algn="l" rtl="0">
                <a:lnSpc>
                  <a:spcPct val="115000"/>
                </a:lnSpc>
                <a:spcBef>
                  <a:spcPts val="0"/>
                </a:spcBef>
                <a:spcAft>
                  <a:spcPts val="0"/>
                </a:spcAft>
                <a:buClr>
                  <a:schemeClr val="dk1"/>
                </a:buClr>
                <a:buSzPts val="1400"/>
                <a:buFont typeface="Avenir"/>
                <a:buChar char="●"/>
              </a:pPr>
              <a:r>
                <a:rPr lang="en-ZA" sz="1400" b="0" i="0" u="none" strike="noStrike" cap="none">
                  <a:solidFill>
                    <a:schemeClr val="dk1"/>
                  </a:solidFill>
                  <a:latin typeface="Avenir"/>
                  <a:ea typeface="Avenir"/>
                  <a:cs typeface="Avenir"/>
                  <a:sym typeface="Avenir"/>
                </a:rPr>
                <a:t>Complete the Health and Safety assessment.</a:t>
              </a:r>
              <a:endParaRPr sz="1400" b="0" i="0" u="none" strike="noStrike" cap="none">
                <a:solidFill>
                  <a:srgbClr val="000000"/>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400"/>
                <a:buFont typeface="Arial"/>
                <a:buNone/>
              </a:pPr>
              <a:endParaRPr sz="1400" b="0" i="0" u="none" strike="noStrike" cap="none">
                <a:solidFill>
                  <a:srgbClr val="000000"/>
                </a:solidFill>
                <a:latin typeface="Avenir"/>
                <a:ea typeface="Avenir"/>
                <a:cs typeface="Avenir"/>
                <a:sym typeface="Avenir"/>
              </a:endParaRPr>
            </a:p>
          </p:txBody>
        </p:sp>
      </p:grpSp>
      <p:grpSp>
        <p:nvGrpSpPr>
          <p:cNvPr id="119" name="Google Shape;119;g2f578851bfd_0_103"/>
          <p:cNvGrpSpPr/>
          <p:nvPr/>
        </p:nvGrpSpPr>
        <p:grpSpPr>
          <a:xfrm>
            <a:off x="-116456" y="1586478"/>
            <a:ext cx="3081032" cy="4290069"/>
            <a:chOff x="-96233" y="1190001"/>
            <a:chExt cx="2310833" cy="3217632"/>
          </a:xfrm>
        </p:grpSpPr>
        <p:sp>
          <p:nvSpPr>
            <p:cNvPr id="120" name="Google Shape;120;g2f578851bfd_0_103"/>
            <p:cNvSpPr/>
            <p:nvPr/>
          </p:nvSpPr>
          <p:spPr>
            <a:xfrm>
              <a:off x="0" y="1190001"/>
              <a:ext cx="2214600" cy="897600"/>
            </a:xfrm>
            <a:prstGeom prst="homePlate">
              <a:avLst>
                <a:gd name="adj" fmla="val 50000"/>
              </a:avLst>
            </a:prstGeom>
            <a:solidFill>
              <a:srgbClr val="B45F06"/>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ZA" sz="1600" b="1" i="0" u="none" strike="noStrike" cap="none">
                  <a:solidFill>
                    <a:schemeClr val="dk1"/>
                  </a:solidFill>
                  <a:latin typeface="Avenir"/>
                  <a:ea typeface="Avenir"/>
                  <a:cs typeface="Avenir"/>
                  <a:sym typeface="Avenir"/>
                </a:rPr>
                <a:t>Register and Login</a:t>
              </a:r>
              <a:endParaRPr sz="1400" b="0" i="0" u="none" strike="noStrike" cap="none">
                <a:solidFill>
                  <a:srgbClr val="FFFFFF"/>
                </a:solidFill>
                <a:latin typeface="Avenir"/>
                <a:ea typeface="Avenir"/>
                <a:cs typeface="Avenir"/>
                <a:sym typeface="Avenir"/>
              </a:endParaRPr>
            </a:p>
          </p:txBody>
        </p:sp>
        <p:sp>
          <p:nvSpPr>
            <p:cNvPr id="121" name="Google Shape;121;g2f578851bfd_0_103"/>
            <p:cNvSpPr txBox="1"/>
            <p:nvPr/>
          </p:nvSpPr>
          <p:spPr>
            <a:xfrm>
              <a:off x="-96233" y="2057133"/>
              <a:ext cx="1929366" cy="23505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00000"/>
                </a:lnSpc>
                <a:spcBef>
                  <a:spcPts val="0"/>
                </a:spcBef>
                <a:spcAft>
                  <a:spcPts val="0"/>
                </a:spcAft>
                <a:buClr>
                  <a:schemeClr val="dk1"/>
                </a:buClr>
                <a:buSzPts val="1400"/>
                <a:buFont typeface="Avenir"/>
                <a:buChar char="●"/>
              </a:pPr>
              <a:r>
                <a:rPr lang="en-ZA" sz="1400" b="0" i="0" u="none" strike="noStrike" cap="none">
                  <a:solidFill>
                    <a:schemeClr val="dk1"/>
                  </a:solidFill>
                  <a:latin typeface="Avenir"/>
                  <a:ea typeface="Avenir"/>
                  <a:cs typeface="Avenir"/>
                  <a:sym typeface="Avenir"/>
                </a:rPr>
                <a:t>To begin registration, go to </a:t>
              </a:r>
              <a:r>
                <a:rPr lang="en-ZA" sz="1400" b="1" i="0" u="none" strike="noStrike" cap="none">
                  <a:solidFill>
                    <a:schemeClr val="dk1"/>
                  </a:solidFill>
                  <a:latin typeface="Avenir"/>
                  <a:ea typeface="Avenir"/>
                  <a:cs typeface="Avenir"/>
                  <a:sym typeface="Avenir"/>
                </a:rPr>
                <a:t>User registration</a:t>
              </a:r>
              <a:r>
                <a:rPr lang="en-ZA" sz="1400" b="0" i="0" u="none" strike="noStrike" cap="none">
                  <a:solidFill>
                    <a:schemeClr val="dk1"/>
                  </a:solidFill>
                  <a:latin typeface="Avenir"/>
                  <a:ea typeface="Avenir"/>
                  <a:cs typeface="Avenir"/>
                  <a:sym typeface="Avenir"/>
                </a:rPr>
                <a:t> and enter your first name, last name, mobile number, and email address to register.</a:t>
              </a:r>
              <a:endParaRPr sz="1400" b="0" i="0" u="none" strike="noStrike" cap="none">
                <a:solidFill>
                  <a:schemeClr val="dk1"/>
                </a:solidFill>
                <a:latin typeface="Avenir"/>
                <a:ea typeface="Avenir"/>
                <a:cs typeface="Avenir"/>
                <a:sym typeface="Avenir"/>
              </a:endParaRPr>
            </a:p>
            <a:p>
              <a:pPr marL="457200" marR="0" lvl="0" indent="-317500" algn="l" rtl="0">
                <a:lnSpc>
                  <a:spcPct val="115000"/>
                </a:lnSpc>
                <a:spcBef>
                  <a:spcPts val="0"/>
                </a:spcBef>
                <a:spcAft>
                  <a:spcPts val="0"/>
                </a:spcAft>
                <a:buClr>
                  <a:schemeClr val="dk1"/>
                </a:buClr>
                <a:buSzPts val="1400"/>
                <a:buFont typeface="Avenir"/>
                <a:buChar char="●"/>
              </a:pPr>
              <a:r>
                <a:rPr lang="en-ZA">
                  <a:solidFill>
                    <a:schemeClr val="dk1"/>
                  </a:solidFill>
                  <a:latin typeface="Avenir"/>
                  <a:ea typeface="Avenir"/>
                  <a:cs typeface="Avenir"/>
                  <a:sym typeface="Avenir"/>
                </a:rPr>
                <a:t>When registered, e</a:t>
              </a:r>
              <a:r>
                <a:rPr lang="en-ZA" sz="1400" b="0" i="0" u="none" strike="noStrike" cap="none">
                  <a:solidFill>
                    <a:schemeClr val="dk1"/>
                  </a:solidFill>
                  <a:latin typeface="Avenir"/>
                  <a:ea typeface="Avenir"/>
                  <a:cs typeface="Avenir"/>
                  <a:sym typeface="Avenir"/>
                </a:rPr>
                <a:t>nter your login credentials received by SMS.</a:t>
              </a:r>
              <a:endParaRPr sz="1400" b="0" i="0" u="none" strike="noStrike" cap="none">
                <a:solidFill>
                  <a:schemeClr val="dk1"/>
                </a:solidFill>
                <a:latin typeface="Avenir"/>
                <a:ea typeface="Avenir"/>
                <a:cs typeface="Avenir"/>
                <a:sym typeface="Avenir"/>
              </a:endParaRPr>
            </a:p>
            <a:p>
              <a:pPr marL="457200" marR="0" lvl="0" indent="-317500" algn="l" rtl="0">
                <a:lnSpc>
                  <a:spcPct val="115000"/>
                </a:lnSpc>
                <a:spcBef>
                  <a:spcPts val="0"/>
                </a:spcBef>
                <a:spcAft>
                  <a:spcPts val="0"/>
                </a:spcAft>
                <a:buClr>
                  <a:schemeClr val="dk1"/>
                </a:buClr>
                <a:buSzPts val="1400"/>
                <a:buFont typeface="Avenir"/>
                <a:buChar char="●"/>
              </a:pPr>
              <a:r>
                <a:rPr lang="en-ZA" sz="1400" b="0" i="0" u="none" strike="noStrike" cap="none">
                  <a:solidFill>
                    <a:schemeClr val="dk1"/>
                  </a:solidFill>
                  <a:latin typeface="Avenir"/>
                  <a:ea typeface="Avenir"/>
                  <a:cs typeface="Avenir"/>
                  <a:sym typeface="Avenir"/>
                </a:rPr>
                <a:t>Access the </a:t>
              </a:r>
              <a:r>
                <a:rPr lang="en-ZA">
                  <a:solidFill>
                    <a:schemeClr val="dk1"/>
                  </a:solidFill>
                  <a:latin typeface="Avenir"/>
                  <a:ea typeface="Avenir"/>
                  <a:cs typeface="Avenir"/>
                  <a:sym typeface="Avenir"/>
                </a:rPr>
                <a:t>Applicant’s </a:t>
              </a:r>
              <a:r>
                <a:rPr lang="en-ZA" sz="1400" b="0" i="0" u="none" strike="noStrike" cap="none">
                  <a:solidFill>
                    <a:schemeClr val="dk1"/>
                  </a:solidFill>
                  <a:latin typeface="Avenir"/>
                  <a:ea typeface="Avenir"/>
                  <a:cs typeface="Avenir"/>
                  <a:sym typeface="Avenir"/>
                </a:rPr>
                <a:t>Dashboar</a:t>
              </a:r>
              <a:r>
                <a:rPr lang="en-ZA">
                  <a:solidFill>
                    <a:schemeClr val="dk1"/>
                  </a:solidFill>
                  <a:latin typeface="Avenir"/>
                  <a:ea typeface="Avenir"/>
                  <a:cs typeface="Avenir"/>
                  <a:sym typeface="Avenir"/>
                </a:rPr>
                <a:t>d.</a:t>
              </a:r>
              <a:endParaRPr sz="1400" b="0" i="0" u="none" strike="noStrike" cap="none">
                <a:solidFill>
                  <a:srgbClr val="000000"/>
                </a:solidFill>
                <a:latin typeface="Avenir"/>
                <a:ea typeface="Avenir"/>
                <a:cs typeface="Avenir"/>
                <a:sym typeface="Avenir"/>
              </a:endParaRPr>
            </a:p>
          </p:txBody>
        </p:sp>
      </p:grpSp>
      <p:grpSp>
        <p:nvGrpSpPr>
          <p:cNvPr id="122" name="Google Shape;122;g2f578851bfd_0_103"/>
          <p:cNvGrpSpPr/>
          <p:nvPr/>
        </p:nvGrpSpPr>
        <p:grpSpPr>
          <a:xfrm>
            <a:off x="8949572" y="1586324"/>
            <a:ext cx="2967473" cy="4290373"/>
            <a:chOff x="6712354" y="1189773"/>
            <a:chExt cx="2225662" cy="3217860"/>
          </a:xfrm>
        </p:grpSpPr>
        <p:sp>
          <p:nvSpPr>
            <p:cNvPr id="123" name="Google Shape;123;g2f578851bfd_0_103"/>
            <p:cNvSpPr/>
            <p:nvPr/>
          </p:nvSpPr>
          <p:spPr>
            <a:xfrm>
              <a:off x="6874016" y="1189773"/>
              <a:ext cx="2064000" cy="897600"/>
            </a:xfrm>
            <a:prstGeom prst="chevron">
              <a:avLst>
                <a:gd name="adj" fmla="val 50000"/>
              </a:avLst>
            </a:prstGeom>
            <a:solidFill>
              <a:srgbClr val="FCE5CD"/>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ZA" sz="1600" b="1" i="0" u="none" strike="noStrike" cap="none">
                  <a:solidFill>
                    <a:schemeClr val="dk1"/>
                  </a:solidFill>
                  <a:latin typeface="Avenir"/>
                  <a:ea typeface="Avenir"/>
                  <a:cs typeface="Avenir"/>
                  <a:sym typeface="Avenir"/>
                </a:rPr>
                <a:t>Submit application</a:t>
              </a:r>
              <a:endParaRPr sz="1600" b="1" i="0" u="none" strike="noStrike" cap="none">
                <a:solidFill>
                  <a:schemeClr val="dk1"/>
                </a:solidFill>
                <a:latin typeface="Avenir"/>
                <a:ea typeface="Avenir"/>
                <a:cs typeface="Avenir"/>
                <a:sym typeface="Avenir"/>
              </a:endParaRPr>
            </a:p>
          </p:txBody>
        </p:sp>
        <p:sp>
          <p:nvSpPr>
            <p:cNvPr id="124" name="Google Shape;124;g2f578851bfd_0_103"/>
            <p:cNvSpPr txBox="1"/>
            <p:nvPr/>
          </p:nvSpPr>
          <p:spPr>
            <a:xfrm>
              <a:off x="6712354" y="2057133"/>
              <a:ext cx="1836001" cy="23505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15000"/>
                </a:lnSpc>
                <a:spcBef>
                  <a:spcPts val="0"/>
                </a:spcBef>
                <a:spcAft>
                  <a:spcPts val="0"/>
                </a:spcAft>
                <a:buClr>
                  <a:schemeClr val="dk1"/>
                </a:buClr>
                <a:buSzPts val="1400"/>
                <a:buFont typeface="Avenir"/>
                <a:buChar char="●"/>
              </a:pPr>
              <a:r>
                <a:rPr lang="en-ZA" sz="1400" b="0" i="0" u="none" strike="noStrike" cap="none">
                  <a:solidFill>
                    <a:schemeClr val="dk1"/>
                  </a:solidFill>
                  <a:latin typeface="Avenir"/>
                  <a:ea typeface="Avenir"/>
                  <a:cs typeface="Avenir"/>
                  <a:sym typeface="Avenir"/>
                </a:rPr>
                <a:t>Submit your application and await</a:t>
              </a:r>
              <a:r>
                <a:rPr lang="en-ZA">
                  <a:solidFill>
                    <a:schemeClr val="dk1"/>
                  </a:solidFill>
                  <a:latin typeface="Avenir"/>
                  <a:ea typeface="Avenir"/>
                  <a:cs typeface="Avenir"/>
                  <a:sym typeface="Avenir"/>
                </a:rPr>
                <a:t> </a:t>
              </a:r>
              <a:r>
                <a:rPr lang="en-ZA" sz="1400" b="0" i="0" u="none" strike="noStrike" cap="none">
                  <a:solidFill>
                    <a:schemeClr val="dk1"/>
                  </a:solidFill>
                  <a:latin typeface="Avenir"/>
                  <a:ea typeface="Avenir"/>
                  <a:cs typeface="Avenir"/>
                  <a:sym typeface="Avenir"/>
                </a:rPr>
                <a:t>approval/ rejection/ commen</a:t>
              </a:r>
              <a:r>
                <a:rPr lang="en-ZA">
                  <a:solidFill>
                    <a:schemeClr val="dk1"/>
                  </a:solidFill>
                  <a:latin typeface="Avenir"/>
                  <a:ea typeface="Avenir"/>
                  <a:cs typeface="Avenir"/>
                  <a:sym typeface="Avenir"/>
                </a:rPr>
                <a:t>ts</a:t>
              </a:r>
              <a:r>
                <a:rPr lang="en-ZA" sz="1400" b="0" i="0" u="none" strike="noStrike" cap="none">
                  <a:solidFill>
                    <a:schemeClr val="dk1"/>
                  </a:solidFill>
                  <a:latin typeface="Avenir"/>
                  <a:ea typeface="Avenir"/>
                  <a:cs typeface="Avenir"/>
                  <a:sym typeface="Avenir"/>
                </a:rPr>
                <a:t>.</a:t>
              </a:r>
              <a:endParaRPr sz="1400" b="0" i="0" u="none" strike="noStrike" cap="none">
                <a:solidFill>
                  <a:schemeClr val="dk1"/>
                </a:solidFill>
                <a:latin typeface="Avenir"/>
                <a:ea typeface="Avenir"/>
                <a:cs typeface="Avenir"/>
                <a:sym typeface="Avenir"/>
              </a:endParaRPr>
            </a:p>
            <a:p>
              <a:pPr marL="457200" marR="0" lvl="0" indent="-317500" algn="l" rtl="0">
                <a:lnSpc>
                  <a:spcPct val="115000"/>
                </a:lnSpc>
                <a:spcBef>
                  <a:spcPts val="0"/>
                </a:spcBef>
                <a:spcAft>
                  <a:spcPts val="0"/>
                </a:spcAft>
                <a:buClr>
                  <a:schemeClr val="dk1"/>
                </a:buClr>
                <a:buSzPts val="1400"/>
                <a:buFont typeface="Avenir"/>
                <a:buChar char="●"/>
              </a:pPr>
              <a:r>
                <a:rPr lang="en-ZA" sz="1400" b="0" i="0" u="none" strike="noStrike" cap="none">
                  <a:solidFill>
                    <a:schemeClr val="dk1"/>
                  </a:solidFill>
                  <a:latin typeface="Avenir"/>
                  <a:ea typeface="Avenir"/>
                  <a:cs typeface="Avenir"/>
                  <a:sym typeface="Avenir"/>
                </a:rPr>
                <a:t>If </a:t>
              </a:r>
              <a:r>
                <a:rPr lang="en-ZA">
                  <a:solidFill>
                    <a:schemeClr val="dk1"/>
                  </a:solidFill>
                  <a:latin typeface="Avenir"/>
                  <a:ea typeface="Avenir"/>
                  <a:cs typeface="Avenir"/>
                  <a:sym typeface="Avenir"/>
                </a:rPr>
                <a:t>comments</a:t>
              </a:r>
              <a:r>
                <a:rPr lang="en-ZA" sz="1400" b="0" i="0" u="none" strike="noStrike" cap="none">
                  <a:solidFill>
                    <a:schemeClr val="dk1"/>
                  </a:solidFill>
                  <a:latin typeface="Avenir"/>
                  <a:ea typeface="Avenir"/>
                  <a:cs typeface="Avenir"/>
                  <a:sym typeface="Avenir"/>
                </a:rPr>
                <a:t> </a:t>
              </a:r>
              <a:r>
                <a:rPr lang="en-ZA">
                  <a:solidFill>
                    <a:schemeClr val="dk1"/>
                  </a:solidFill>
                  <a:latin typeface="Avenir"/>
                  <a:ea typeface="Avenir"/>
                  <a:cs typeface="Avenir"/>
                  <a:sym typeface="Avenir"/>
                </a:rPr>
                <a:t>are</a:t>
              </a:r>
              <a:r>
                <a:rPr lang="en-ZA" sz="1400" b="0" i="0" u="none" strike="noStrike" cap="none">
                  <a:solidFill>
                    <a:schemeClr val="dk1"/>
                  </a:solidFill>
                  <a:latin typeface="Avenir"/>
                  <a:ea typeface="Avenir"/>
                  <a:cs typeface="Avenir"/>
                  <a:sym typeface="Avenir"/>
                </a:rPr>
                <a:t> sent to you, you’ll receive an SMS to correct/update  on the portal.</a:t>
              </a:r>
              <a:endParaRPr sz="1400" b="0" i="0" u="none" strike="noStrike" cap="none">
                <a:solidFill>
                  <a:schemeClr val="dk1"/>
                </a:solidFill>
                <a:latin typeface="Avenir"/>
                <a:ea typeface="Avenir"/>
                <a:cs typeface="Avenir"/>
                <a:sym typeface="Avenir"/>
              </a:endParaRPr>
            </a:p>
            <a:p>
              <a:pPr marL="457200" marR="0" lvl="0" indent="0" algn="l" rtl="0">
                <a:lnSpc>
                  <a:spcPct val="115000"/>
                </a:lnSpc>
                <a:spcBef>
                  <a:spcPts val="0"/>
                </a:spcBef>
                <a:spcAft>
                  <a:spcPts val="0"/>
                </a:spcAft>
                <a:buNone/>
              </a:pPr>
              <a:endParaRPr>
                <a:solidFill>
                  <a:schemeClr val="dk1"/>
                </a:solidFill>
                <a:latin typeface="Avenir"/>
                <a:ea typeface="Avenir"/>
                <a:cs typeface="Avenir"/>
                <a:sym typeface="Avenir"/>
              </a:endParaRPr>
            </a:p>
          </p:txBody>
        </p:sp>
      </p:grpSp>
      <p:grpSp>
        <p:nvGrpSpPr>
          <p:cNvPr id="125" name="Google Shape;125;g2f578851bfd_0_103"/>
          <p:cNvGrpSpPr/>
          <p:nvPr/>
        </p:nvGrpSpPr>
        <p:grpSpPr>
          <a:xfrm>
            <a:off x="6813391" y="1586324"/>
            <a:ext cx="2865493" cy="4290362"/>
            <a:chOff x="5110169" y="1189773"/>
            <a:chExt cx="2149173" cy="3217852"/>
          </a:xfrm>
        </p:grpSpPr>
        <p:sp>
          <p:nvSpPr>
            <p:cNvPr id="126" name="Google Shape;126;g2f578851bfd_0_103"/>
            <p:cNvSpPr/>
            <p:nvPr/>
          </p:nvSpPr>
          <p:spPr>
            <a:xfrm>
              <a:off x="5195342" y="1189773"/>
              <a:ext cx="2064000" cy="897600"/>
            </a:xfrm>
            <a:prstGeom prst="chevron">
              <a:avLst>
                <a:gd name="adj" fmla="val 50000"/>
              </a:avLst>
            </a:prstGeom>
            <a:solidFill>
              <a:srgbClr val="F9CB9C"/>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ZA" sz="1600" b="1" i="0" u="none" strike="noStrike" cap="none">
                  <a:solidFill>
                    <a:schemeClr val="dk1"/>
                  </a:solidFill>
                  <a:latin typeface="Avenir"/>
                  <a:ea typeface="Avenir"/>
                  <a:cs typeface="Avenir"/>
                  <a:sym typeface="Avenir"/>
                </a:rPr>
                <a:t>Upload documents </a:t>
              </a:r>
              <a:endParaRPr sz="1600" b="1">
                <a:solidFill>
                  <a:schemeClr val="dk1"/>
                </a:solidFill>
                <a:latin typeface="Avenir"/>
                <a:ea typeface="Avenir"/>
                <a:cs typeface="Avenir"/>
                <a:sym typeface="Avenir"/>
              </a:endParaRPr>
            </a:p>
            <a:p>
              <a:pPr marL="0" marR="0" lvl="0" indent="0" algn="ctr" rtl="0">
                <a:lnSpc>
                  <a:spcPct val="100000"/>
                </a:lnSpc>
                <a:spcBef>
                  <a:spcPts val="0"/>
                </a:spcBef>
                <a:spcAft>
                  <a:spcPts val="0"/>
                </a:spcAft>
                <a:buClr>
                  <a:schemeClr val="dk1"/>
                </a:buClr>
                <a:buSzPts val="1100"/>
                <a:buFont typeface="Arial"/>
                <a:buNone/>
              </a:pPr>
              <a:r>
                <a:rPr lang="en-ZA" sz="1600" b="1">
                  <a:solidFill>
                    <a:schemeClr val="dk1"/>
                  </a:solidFill>
                  <a:latin typeface="Avenir"/>
                  <a:ea typeface="Avenir"/>
                  <a:cs typeface="Avenir"/>
                  <a:sym typeface="Avenir"/>
                </a:rPr>
                <a:t>(Step 12)</a:t>
              </a:r>
              <a:endParaRPr sz="1600" b="1">
                <a:solidFill>
                  <a:schemeClr val="dk1"/>
                </a:solidFill>
                <a:latin typeface="Avenir"/>
                <a:ea typeface="Avenir"/>
                <a:cs typeface="Avenir"/>
                <a:sym typeface="Avenir"/>
              </a:endParaRPr>
            </a:p>
          </p:txBody>
        </p:sp>
        <p:sp>
          <p:nvSpPr>
            <p:cNvPr id="127" name="Google Shape;127;g2f578851bfd_0_103"/>
            <p:cNvSpPr txBox="1"/>
            <p:nvPr/>
          </p:nvSpPr>
          <p:spPr>
            <a:xfrm>
              <a:off x="5110169" y="2057125"/>
              <a:ext cx="1696418" cy="23505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15000"/>
                </a:lnSpc>
                <a:spcBef>
                  <a:spcPts val="0"/>
                </a:spcBef>
                <a:spcAft>
                  <a:spcPts val="0"/>
                </a:spcAft>
                <a:buClr>
                  <a:srgbClr val="000000"/>
                </a:buClr>
                <a:buSzPts val="1400"/>
                <a:buFont typeface="Avenir"/>
                <a:buChar char="●"/>
              </a:pPr>
              <a:r>
                <a:rPr lang="en-ZA">
                  <a:latin typeface="Avenir"/>
                  <a:ea typeface="Avenir"/>
                  <a:cs typeface="Avenir"/>
                  <a:sym typeface="Avenir"/>
                </a:rPr>
                <a:t>U</a:t>
              </a:r>
              <a:r>
                <a:rPr lang="en-ZA" sz="1400" b="0" i="0" u="none" strike="noStrike" cap="none">
                  <a:solidFill>
                    <a:srgbClr val="000000"/>
                  </a:solidFill>
                  <a:latin typeface="Avenir"/>
                  <a:ea typeface="Avenir"/>
                  <a:cs typeface="Avenir"/>
                  <a:sym typeface="Avenir"/>
                </a:rPr>
                <a:t>pload</a:t>
              </a:r>
              <a:r>
                <a:rPr lang="en-ZA">
                  <a:latin typeface="Avenir"/>
                  <a:ea typeface="Avenir"/>
                  <a:cs typeface="Avenir"/>
                  <a:sym typeface="Avenir"/>
                </a:rPr>
                <a:t> </a:t>
              </a:r>
              <a:r>
                <a:rPr lang="en-ZA" sz="1400" b="0" i="0" u="none" strike="noStrike" cap="none">
                  <a:solidFill>
                    <a:srgbClr val="000000"/>
                  </a:solidFill>
                  <a:latin typeface="Avenir"/>
                  <a:ea typeface="Avenir"/>
                  <a:cs typeface="Avenir"/>
                  <a:sym typeface="Avenir"/>
                </a:rPr>
                <a:t>required documents (certified ID and Form 30) </a:t>
              </a:r>
              <a:r>
                <a:rPr lang="en-ZA">
                  <a:latin typeface="Avenir"/>
                  <a:ea typeface="Avenir"/>
                  <a:cs typeface="Avenir"/>
                  <a:sym typeface="Avenir"/>
                </a:rPr>
                <a:t>for every employee captured.</a:t>
              </a:r>
              <a:endParaRPr sz="1400" b="0" i="0" u="none" strike="noStrike" cap="none">
                <a:solidFill>
                  <a:srgbClr val="000000"/>
                </a:solidFill>
                <a:latin typeface="Avenir"/>
                <a:ea typeface="Avenir"/>
                <a:cs typeface="Avenir"/>
                <a:sym typeface="Avenir"/>
              </a:endParaRPr>
            </a:p>
            <a:p>
              <a:pPr marL="457200" marR="0" lvl="0" indent="0" algn="l" rtl="0">
                <a:lnSpc>
                  <a:spcPct val="115000"/>
                </a:lnSpc>
                <a:spcBef>
                  <a:spcPts val="0"/>
                </a:spcBef>
                <a:spcAft>
                  <a:spcPts val="0"/>
                </a:spcAft>
                <a:buNone/>
              </a:pPr>
              <a:endParaRPr sz="1400" b="0" i="0" u="none" strike="noStrike" cap="none">
                <a:solidFill>
                  <a:srgbClr val="000000"/>
                </a:solidFill>
                <a:latin typeface="Avenir"/>
                <a:ea typeface="Avenir"/>
                <a:cs typeface="Avenir"/>
                <a:sym typeface="Avenir"/>
              </a:endParaRPr>
            </a:p>
          </p:txBody>
        </p:sp>
      </p:gr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show="0">
  <p:cSld>
    <p:spTree>
      <p:nvGrpSpPr>
        <p:cNvPr id="1" name="Shape 110"/>
        <p:cNvGrpSpPr/>
        <p:nvPr/>
      </p:nvGrpSpPr>
      <p:grpSpPr>
        <a:xfrm>
          <a:off x="0" y="0"/>
          <a:ext cx="0" cy="0"/>
          <a:chOff x="0" y="0"/>
          <a:chExt cx="0" cy="0"/>
        </a:xfrm>
      </p:grpSpPr>
      <p:sp>
        <p:nvSpPr>
          <p:cNvPr id="111" name="Google Shape;111;g2f578851bfd_0_103"/>
          <p:cNvSpPr txBox="1">
            <a:spLocks noGrp="1"/>
          </p:cNvSpPr>
          <p:nvPr>
            <p:ph type="title"/>
          </p:nvPr>
        </p:nvSpPr>
        <p:spPr>
          <a:xfrm>
            <a:off x="86500" y="160627"/>
            <a:ext cx="10608600" cy="11967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ZA">
                <a:solidFill>
                  <a:srgbClr val="C98241"/>
                </a:solidFill>
                <a:latin typeface="Avenir"/>
                <a:ea typeface="Avenir"/>
                <a:cs typeface="Avenir"/>
                <a:sym typeface="Avenir"/>
              </a:rPr>
              <a:t>Application Submission</a:t>
            </a:r>
            <a:endParaRPr>
              <a:solidFill>
                <a:srgbClr val="C98241"/>
              </a:solidFill>
              <a:latin typeface="Avenir"/>
              <a:ea typeface="Avenir"/>
              <a:cs typeface="Avenir"/>
              <a:sym typeface="Avenir"/>
            </a:endParaRPr>
          </a:p>
        </p:txBody>
      </p:sp>
      <p:sp>
        <p:nvSpPr>
          <p:cNvPr id="112" name="Google Shape;112;g2f578851bfd_0_10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141</a:t>
            </a:fld>
            <a:endParaRPr/>
          </a:p>
        </p:txBody>
      </p:sp>
      <p:grpSp>
        <p:nvGrpSpPr>
          <p:cNvPr id="113" name="Google Shape;113;g2f578851bfd_0_103"/>
          <p:cNvGrpSpPr/>
          <p:nvPr/>
        </p:nvGrpSpPr>
        <p:grpSpPr>
          <a:xfrm>
            <a:off x="3297539" y="1437884"/>
            <a:ext cx="2979863" cy="4290213"/>
            <a:chOff x="1667380" y="1189885"/>
            <a:chExt cx="2234953" cy="3217740"/>
          </a:xfrm>
        </p:grpSpPr>
        <p:sp>
          <p:nvSpPr>
            <p:cNvPr id="114" name="Google Shape;114;g2f578851bfd_0_103"/>
            <p:cNvSpPr/>
            <p:nvPr/>
          </p:nvSpPr>
          <p:spPr>
            <a:xfrm>
              <a:off x="1838333" y="1189885"/>
              <a:ext cx="2064000" cy="897600"/>
            </a:xfrm>
            <a:prstGeom prst="chevron">
              <a:avLst>
                <a:gd name="adj" fmla="val 50000"/>
              </a:avLst>
            </a:prstGeom>
            <a:solidFill>
              <a:srgbClr val="E69138"/>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600" b="1">
                  <a:solidFill>
                    <a:schemeClr val="dk1"/>
                  </a:solidFill>
                  <a:latin typeface="Avenir"/>
                  <a:ea typeface="Avenir"/>
                  <a:cs typeface="Avenir"/>
                  <a:sym typeface="Avenir"/>
                </a:rPr>
                <a:t>Application Review</a:t>
              </a:r>
              <a:endParaRPr lang="en-ZA" sz="1600" b="1" i="0" u="none" strike="noStrike" cap="none">
                <a:solidFill>
                  <a:schemeClr val="dk1"/>
                </a:solidFill>
                <a:latin typeface="Avenir"/>
                <a:ea typeface="Avenir"/>
                <a:cs typeface="Avenir"/>
                <a:sym typeface="Avenir"/>
              </a:endParaRPr>
            </a:p>
          </p:txBody>
        </p:sp>
        <p:sp>
          <p:nvSpPr>
            <p:cNvPr id="115" name="Google Shape;115;g2f578851bfd_0_103"/>
            <p:cNvSpPr txBox="1"/>
            <p:nvPr/>
          </p:nvSpPr>
          <p:spPr>
            <a:xfrm>
              <a:off x="1667380" y="2057125"/>
              <a:ext cx="1777200" cy="23505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15000"/>
                </a:lnSpc>
                <a:spcBef>
                  <a:spcPts val="0"/>
                </a:spcBef>
                <a:spcAft>
                  <a:spcPts val="0"/>
                </a:spcAft>
                <a:buClr>
                  <a:schemeClr val="dk1"/>
                </a:buClr>
                <a:buSzPts val="1400"/>
                <a:buFont typeface="Avenir"/>
                <a:buChar char="●"/>
              </a:pPr>
              <a:r>
                <a:rPr lang="en-US" sz="1400" b="0" i="0" u="none" strike="noStrike" cap="none">
                  <a:solidFill>
                    <a:schemeClr val="dk1"/>
                  </a:solidFill>
                  <a:latin typeface="Avenir"/>
                  <a:ea typeface="Avenir"/>
                  <a:cs typeface="Avenir"/>
                  <a:sym typeface="Avenir"/>
                </a:rPr>
                <a:t>Applicant receives an SMS notification from the </a:t>
              </a:r>
              <a:r>
                <a:rPr lang="en-US" sz="1400" b="0" i="0" u="none" strike="noStrike" cap="none" err="1">
                  <a:solidFill>
                    <a:schemeClr val="dk1"/>
                  </a:solidFill>
                  <a:latin typeface="Avenir"/>
                  <a:ea typeface="Avenir"/>
                  <a:cs typeface="Avenir"/>
                  <a:sym typeface="Avenir"/>
                </a:rPr>
                <a:t>eCares</a:t>
              </a:r>
              <a:r>
                <a:rPr lang="en-US" sz="1400" b="0" i="0" u="none" strike="noStrike" cap="none">
                  <a:solidFill>
                    <a:schemeClr val="dk1"/>
                  </a:solidFill>
                  <a:latin typeface="Avenir"/>
                  <a:ea typeface="Avenir"/>
                  <a:cs typeface="Avenir"/>
                  <a:sym typeface="Avenir"/>
                </a:rPr>
                <a:t> system regarding the status of their application.</a:t>
              </a:r>
            </a:p>
            <a:p>
              <a:pPr marL="457200" marR="0" lvl="0" indent="-317500" algn="l" rtl="0">
                <a:lnSpc>
                  <a:spcPct val="115000"/>
                </a:lnSpc>
                <a:spcBef>
                  <a:spcPts val="0"/>
                </a:spcBef>
                <a:spcAft>
                  <a:spcPts val="0"/>
                </a:spcAft>
                <a:buClr>
                  <a:schemeClr val="dk1"/>
                </a:buClr>
                <a:buSzPts val="1400"/>
                <a:buFont typeface="Avenir"/>
                <a:buChar char="●"/>
              </a:pPr>
              <a:r>
                <a:rPr lang="en-US" sz="1400" b="0" i="0" u="none" strike="noStrike" cap="none">
                  <a:solidFill>
                    <a:schemeClr val="dk1"/>
                  </a:solidFill>
                  <a:latin typeface="Avenir"/>
                  <a:ea typeface="Avenir"/>
                  <a:cs typeface="Avenir"/>
                  <a:sym typeface="Avenir"/>
                </a:rPr>
                <a:t>Applicant updates their application by uploading the required documents or correcting any issues highlighted in the feedback and resubmits.</a:t>
              </a:r>
            </a:p>
            <a:p>
              <a:pPr marL="457200" marR="0" lvl="0" indent="-317500" algn="l" rtl="0">
                <a:lnSpc>
                  <a:spcPct val="115000"/>
                </a:lnSpc>
                <a:spcBef>
                  <a:spcPts val="0"/>
                </a:spcBef>
                <a:spcAft>
                  <a:spcPts val="0"/>
                </a:spcAft>
                <a:buClr>
                  <a:schemeClr val="dk1"/>
                </a:buClr>
                <a:buSzPts val="1400"/>
                <a:buFont typeface="Avenir"/>
                <a:buChar char="●"/>
              </a:pPr>
              <a:endParaRPr lang="en-US" sz="1400" b="0" i="0" u="none" strike="noStrike" cap="none">
                <a:solidFill>
                  <a:schemeClr val="dk1"/>
                </a:solidFill>
                <a:latin typeface="Avenir"/>
                <a:ea typeface="Avenir"/>
                <a:cs typeface="Avenir"/>
                <a:sym typeface="Avenir"/>
              </a:endParaRPr>
            </a:p>
          </p:txBody>
        </p:sp>
      </p:grpSp>
      <p:grpSp>
        <p:nvGrpSpPr>
          <p:cNvPr id="116" name="Google Shape;116;g2f578851bfd_0_103"/>
          <p:cNvGrpSpPr/>
          <p:nvPr/>
        </p:nvGrpSpPr>
        <p:grpSpPr>
          <a:xfrm>
            <a:off x="5484692" y="1437734"/>
            <a:ext cx="3030526" cy="4494436"/>
            <a:chOff x="3307790" y="1189773"/>
            <a:chExt cx="2272954" cy="3370911"/>
          </a:xfrm>
        </p:grpSpPr>
        <p:sp>
          <p:nvSpPr>
            <p:cNvPr id="117" name="Google Shape;117;g2f578851bfd_0_103"/>
            <p:cNvSpPr/>
            <p:nvPr/>
          </p:nvSpPr>
          <p:spPr>
            <a:xfrm>
              <a:off x="3516744" y="1189773"/>
              <a:ext cx="2064000" cy="897600"/>
            </a:xfrm>
            <a:prstGeom prst="chevron">
              <a:avLst>
                <a:gd name="adj" fmla="val 50000"/>
              </a:avLst>
            </a:prstGeom>
            <a:solidFill>
              <a:srgbClr val="F6B26B"/>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ZA" sz="1600" b="1">
                  <a:solidFill>
                    <a:schemeClr val="dk1"/>
                  </a:solidFill>
                  <a:latin typeface="Avenir"/>
                  <a:ea typeface="Avenir"/>
                  <a:cs typeface="Avenir"/>
                  <a:sym typeface="Avenir"/>
                </a:rPr>
                <a:t>Approved Application</a:t>
              </a:r>
              <a:endParaRPr lang="en-ZA" sz="1600" b="1" i="0" u="none" strike="noStrike" cap="none">
                <a:solidFill>
                  <a:schemeClr val="dk1"/>
                </a:solidFill>
                <a:latin typeface="Avenir"/>
                <a:ea typeface="Avenir"/>
                <a:cs typeface="Avenir"/>
                <a:sym typeface="Avenir"/>
              </a:endParaRPr>
            </a:p>
          </p:txBody>
        </p:sp>
        <p:sp>
          <p:nvSpPr>
            <p:cNvPr id="118" name="Google Shape;118;g2f578851bfd_0_103"/>
            <p:cNvSpPr txBox="1"/>
            <p:nvPr/>
          </p:nvSpPr>
          <p:spPr>
            <a:xfrm>
              <a:off x="3307790" y="1937117"/>
              <a:ext cx="1858882" cy="2623567"/>
            </a:xfrm>
            <a:prstGeom prst="rect">
              <a:avLst/>
            </a:prstGeom>
            <a:noFill/>
            <a:ln>
              <a:noFill/>
            </a:ln>
          </p:spPr>
          <p:txBody>
            <a:bodyPr spcFirstLastPara="1" wrap="square" lIns="121900" tIns="121900" rIns="121900" bIns="121900" anchor="t" anchorCtr="0">
              <a:noAutofit/>
            </a:bodyPr>
            <a:lstStyle/>
            <a:p>
              <a:pPr marL="457200" lvl="0" indent="-311150" algn="l" rtl="0">
                <a:lnSpc>
                  <a:spcPct val="115000"/>
                </a:lnSpc>
                <a:spcBef>
                  <a:spcPts val="1200"/>
                </a:spcBef>
                <a:spcAft>
                  <a:spcPts val="0"/>
                </a:spcAft>
                <a:buClr>
                  <a:schemeClr val="dk1"/>
                </a:buClr>
                <a:buSzPts val="1300"/>
                <a:buChar char="●"/>
              </a:pPr>
              <a:r>
                <a:rPr lang="en-US" sz="1400">
                  <a:latin typeface="Avenir"/>
                  <a:ea typeface="Avenir"/>
                  <a:cs typeface="Avenir"/>
                  <a:sym typeface="Avenir"/>
                </a:rPr>
                <a:t>Applicant receives an SMS notification confirming the approval of their application (with reference number) for the New Bronze Certification.</a:t>
              </a:r>
            </a:p>
            <a:p>
              <a:pPr marL="457200" lvl="0" indent="-311150" algn="l" rtl="0">
                <a:lnSpc>
                  <a:spcPct val="115000"/>
                </a:lnSpc>
                <a:spcBef>
                  <a:spcPts val="0"/>
                </a:spcBef>
                <a:spcAft>
                  <a:spcPts val="0"/>
                </a:spcAft>
                <a:buSzPts val="1300"/>
                <a:buFont typeface="Avenir"/>
                <a:buChar char="●"/>
              </a:pPr>
              <a:r>
                <a:rPr lang="en-US" sz="1400">
                  <a:latin typeface="Avenir"/>
                  <a:ea typeface="Avenir"/>
                  <a:cs typeface="Avenir"/>
                  <a:sym typeface="Avenir"/>
                </a:rPr>
                <a:t>Applicant receives the New Bronze Certificate (successful registration of the ECD </a:t>
              </a:r>
              <a:r>
                <a:rPr lang="en-US" sz="1400" err="1">
                  <a:latin typeface="Avenir"/>
                  <a:ea typeface="Avenir"/>
                  <a:cs typeface="Avenir"/>
                  <a:sym typeface="Avenir"/>
                </a:rPr>
                <a:t>programme</a:t>
              </a:r>
              <a:r>
                <a:rPr lang="en-US" sz="1400">
                  <a:latin typeface="Avenir"/>
                  <a:ea typeface="Avenir"/>
                  <a:cs typeface="Avenir"/>
                  <a:sym typeface="Avenir"/>
                </a:rPr>
                <a:t> on the </a:t>
              </a:r>
              <a:r>
                <a:rPr lang="en-US" sz="1400" err="1">
                  <a:latin typeface="Avenir"/>
                  <a:ea typeface="Avenir"/>
                  <a:cs typeface="Avenir"/>
                  <a:sym typeface="Avenir"/>
                </a:rPr>
                <a:t>eCares</a:t>
              </a:r>
              <a:r>
                <a:rPr lang="en-US" sz="1400">
                  <a:latin typeface="Avenir"/>
                  <a:ea typeface="Avenir"/>
                  <a:cs typeface="Avenir"/>
                  <a:sym typeface="Avenir"/>
                </a:rPr>
                <a:t> system).</a:t>
              </a:r>
            </a:p>
          </p:txBody>
        </p:sp>
      </p:grpSp>
      <p:grpSp>
        <p:nvGrpSpPr>
          <p:cNvPr id="119" name="Google Shape;119;g2f578851bfd_0_103"/>
          <p:cNvGrpSpPr/>
          <p:nvPr/>
        </p:nvGrpSpPr>
        <p:grpSpPr>
          <a:xfrm>
            <a:off x="834391" y="1437888"/>
            <a:ext cx="3204605" cy="4290069"/>
            <a:chOff x="-188914" y="1190001"/>
            <a:chExt cx="2403514" cy="3217632"/>
          </a:xfrm>
        </p:grpSpPr>
        <p:sp>
          <p:nvSpPr>
            <p:cNvPr id="120" name="Google Shape;120;g2f578851bfd_0_103"/>
            <p:cNvSpPr/>
            <p:nvPr/>
          </p:nvSpPr>
          <p:spPr>
            <a:xfrm>
              <a:off x="0" y="1190001"/>
              <a:ext cx="2214600" cy="897600"/>
            </a:xfrm>
            <a:prstGeom prst="homePlate">
              <a:avLst>
                <a:gd name="adj" fmla="val 50000"/>
              </a:avLst>
            </a:prstGeom>
            <a:solidFill>
              <a:srgbClr val="B45F06"/>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ZA" sz="1600" b="1" i="0" u="none" strike="noStrike" cap="none">
                  <a:solidFill>
                    <a:schemeClr val="dk1"/>
                  </a:solidFill>
                  <a:latin typeface="Avenir"/>
                  <a:ea typeface="Avenir"/>
                  <a:cs typeface="Avenir"/>
                  <a:sym typeface="Avenir"/>
                </a:rPr>
                <a:t>Register and Login</a:t>
              </a:r>
              <a:endParaRPr sz="1400" b="0" i="0" u="none" strike="noStrike" cap="none">
                <a:solidFill>
                  <a:srgbClr val="FFFFFF"/>
                </a:solidFill>
                <a:latin typeface="Avenir"/>
                <a:ea typeface="Avenir"/>
                <a:cs typeface="Avenir"/>
                <a:sym typeface="Avenir"/>
              </a:endParaRPr>
            </a:p>
          </p:txBody>
        </p:sp>
        <p:sp>
          <p:nvSpPr>
            <p:cNvPr id="121" name="Google Shape;121;g2f578851bfd_0_103"/>
            <p:cNvSpPr txBox="1"/>
            <p:nvPr/>
          </p:nvSpPr>
          <p:spPr>
            <a:xfrm>
              <a:off x="-188914" y="2057133"/>
              <a:ext cx="1971546" cy="2350500"/>
            </a:xfrm>
            <a:prstGeom prst="rect">
              <a:avLst/>
            </a:prstGeom>
            <a:noFill/>
            <a:ln>
              <a:noFill/>
            </a:ln>
          </p:spPr>
          <p:txBody>
            <a:bodyPr spcFirstLastPara="1" wrap="square" lIns="121900" tIns="121900" rIns="121900" bIns="121900" anchor="t" anchorCtr="0">
              <a:noAutofit/>
            </a:bodyPr>
            <a:lstStyle/>
            <a:p>
              <a:pPr marL="457200" marR="0" lvl="0" indent="-311150" algn="l" rtl="0">
                <a:lnSpc>
                  <a:spcPct val="115000"/>
                </a:lnSpc>
                <a:spcBef>
                  <a:spcPts val="0"/>
                </a:spcBef>
                <a:spcAft>
                  <a:spcPts val="0"/>
                </a:spcAft>
                <a:buClr>
                  <a:srgbClr val="000000"/>
                </a:buClr>
                <a:buSzPts val="1300"/>
                <a:buFont typeface="Avenir"/>
                <a:buChar char="●"/>
              </a:pPr>
              <a:r>
                <a:rPr lang="en-US" sz="1400">
                  <a:latin typeface="Avenir"/>
                  <a:ea typeface="Avenir"/>
                  <a:cs typeface="Avenir"/>
                  <a:sym typeface="Avenir"/>
                </a:rPr>
                <a:t>A certified ID, for each of the staff members listed (stamped within the last 3 months).</a:t>
              </a:r>
            </a:p>
            <a:p>
              <a:pPr marL="457200" marR="0" lvl="0" indent="-311150" algn="l" rtl="0">
                <a:lnSpc>
                  <a:spcPct val="115000"/>
                </a:lnSpc>
                <a:spcBef>
                  <a:spcPts val="0"/>
                </a:spcBef>
                <a:spcAft>
                  <a:spcPts val="0"/>
                </a:spcAft>
                <a:buClr>
                  <a:srgbClr val="000000"/>
                </a:buClr>
                <a:buSzPts val="1300"/>
                <a:buFont typeface="Avenir"/>
                <a:buChar char="●"/>
              </a:pPr>
              <a:r>
                <a:rPr lang="en-US" sz="1400">
                  <a:latin typeface="Avenir"/>
                  <a:ea typeface="Avenir"/>
                  <a:cs typeface="Avenir"/>
                  <a:sym typeface="Avenir"/>
                </a:rPr>
                <a:t>A f</a:t>
              </a:r>
              <a:r>
                <a:rPr lang="en-US" sz="1400">
                  <a:solidFill>
                    <a:schemeClr val="dk1"/>
                  </a:solidFill>
                  <a:latin typeface="Avenir"/>
                  <a:ea typeface="Avenir"/>
                  <a:cs typeface="Avenir"/>
                  <a:sym typeface="Avenir"/>
                </a:rPr>
                <a:t>ully completed Form 30, for each staff member listed, with no missing sections.</a:t>
              </a:r>
            </a:p>
          </p:txBody>
        </p:sp>
      </p:grpSp>
      <p:grpSp>
        <p:nvGrpSpPr>
          <p:cNvPr id="125" name="Google Shape;125;g2f578851bfd_0_103"/>
          <p:cNvGrpSpPr/>
          <p:nvPr/>
        </p:nvGrpSpPr>
        <p:grpSpPr>
          <a:xfrm>
            <a:off x="7647787" y="1437734"/>
            <a:ext cx="3105521" cy="4290362"/>
            <a:chOff x="4930144" y="1189773"/>
            <a:chExt cx="2329198" cy="3217852"/>
          </a:xfrm>
        </p:grpSpPr>
        <p:sp>
          <p:nvSpPr>
            <p:cNvPr id="126" name="Google Shape;126;g2f578851bfd_0_103"/>
            <p:cNvSpPr/>
            <p:nvPr/>
          </p:nvSpPr>
          <p:spPr>
            <a:xfrm>
              <a:off x="5195342" y="1189773"/>
              <a:ext cx="2064000" cy="897600"/>
            </a:xfrm>
            <a:prstGeom prst="chevron">
              <a:avLst>
                <a:gd name="adj" fmla="val 50000"/>
              </a:avLst>
            </a:prstGeom>
            <a:solidFill>
              <a:srgbClr val="F9CB9C"/>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ZA" sz="1600" b="1">
                  <a:solidFill>
                    <a:schemeClr val="dk1"/>
                  </a:solidFill>
                  <a:latin typeface="Avenir"/>
                  <a:ea typeface="Avenir"/>
                  <a:cs typeface="Avenir"/>
                  <a:sym typeface="Avenir"/>
                </a:rPr>
                <a:t>Rejected Application</a:t>
              </a:r>
              <a:endParaRPr lang="en-ZA" sz="1600" b="1" i="0" u="none" strike="noStrike" cap="none">
                <a:solidFill>
                  <a:schemeClr val="dk1"/>
                </a:solidFill>
                <a:latin typeface="Avenir"/>
                <a:ea typeface="Avenir"/>
                <a:cs typeface="Avenir"/>
                <a:sym typeface="Avenir"/>
              </a:endParaRPr>
            </a:p>
          </p:txBody>
        </p:sp>
        <p:sp>
          <p:nvSpPr>
            <p:cNvPr id="127" name="Google Shape;127;g2f578851bfd_0_103"/>
            <p:cNvSpPr txBox="1"/>
            <p:nvPr/>
          </p:nvSpPr>
          <p:spPr>
            <a:xfrm>
              <a:off x="4930144" y="2057125"/>
              <a:ext cx="2063998" cy="2350500"/>
            </a:xfrm>
            <a:prstGeom prst="rect">
              <a:avLst/>
            </a:prstGeom>
            <a:noFill/>
            <a:ln>
              <a:noFill/>
            </a:ln>
          </p:spPr>
          <p:txBody>
            <a:bodyPr spcFirstLastPara="1" wrap="square" lIns="121900" tIns="121900" rIns="121900" bIns="121900" anchor="t" anchorCtr="0">
              <a:noAutofit/>
            </a:bodyPr>
            <a:lstStyle/>
            <a:p>
              <a:pPr marL="457200" marR="0" lvl="0" indent="-311150" algn="l" rtl="0">
                <a:lnSpc>
                  <a:spcPct val="115000"/>
                </a:lnSpc>
                <a:spcBef>
                  <a:spcPts val="0"/>
                </a:spcBef>
                <a:spcAft>
                  <a:spcPts val="0"/>
                </a:spcAft>
                <a:buClr>
                  <a:schemeClr val="dk1"/>
                </a:buClr>
                <a:buSzPts val="1300"/>
                <a:buFont typeface="Avenir"/>
                <a:buChar char="●"/>
              </a:pPr>
              <a:r>
                <a:rPr lang="en-US" sz="1400">
                  <a:solidFill>
                    <a:schemeClr val="dk1"/>
                  </a:solidFill>
                  <a:latin typeface="Avenir"/>
                  <a:ea typeface="Avenir"/>
                  <a:cs typeface="Avenir"/>
                  <a:sym typeface="Avenir"/>
                </a:rPr>
                <a:t>Applicant receives an SMS notification through the eCares system informing them of the rejection with reason(s) (staff on the NCPR).</a:t>
              </a:r>
            </a:p>
            <a:p>
              <a:pPr marL="457200" marR="0" lvl="0" indent="-311150" algn="l" rtl="0">
                <a:lnSpc>
                  <a:spcPct val="115000"/>
                </a:lnSpc>
                <a:spcBef>
                  <a:spcPts val="0"/>
                </a:spcBef>
                <a:spcAft>
                  <a:spcPts val="0"/>
                </a:spcAft>
                <a:buClr>
                  <a:schemeClr val="dk1"/>
                </a:buClr>
                <a:buSzPts val="1300"/>
                <a:buFont typeface="Avenir"/>
                <a:buChar char="●"/>
              </a:pPr>
              <a:r>
                <a:rPr lang="en-US" sz="1400">
                  <a:solidFill>
                    <a:schemeClr val="dk1"/>
                  </a:solidFill>
                  <a:latin typeface="Avenir"/>
                  <a:ea typeface="Avenir"/>
                  <a:cs typeface="Avenir"/>
                  <a:sym typeface="Avenir"/>
                </a:rPr>
                <a:t>Applicant addresses the issue of non-compliance</a:t>
              </a:r>
            </a:p>
            <a:p>
              <a:pPr marL="457200" marR="0" lvl="0" indent="-311150" algn="l" rtl="0">
                <a:lnSpc>
                  <a:spcPct val="115000"/>
                </a:lnSpc>
                <a:spcBef>
                  <a:spcPts val="0"/>
                </a:spcBef>
                <a:spcAft>
                  <a:spcPts val="0"/>
                </a:spcAft>
                <a:buClr>
                  <a:schemeClr val="dk1"/>
                </a:buClr>
                <a:buSzPts val="1300"/>
                <a:buFont typeface="Avenir"/>
                <a:buChar char="●"/>
              </a:pPr>
              <a:r>
                <a:rPr lang="en-US" sz="1400">
                  <a:solidFill>
                    <a:schemeClr val="dk1"/>
                  </a:solidFill>
                  <a:latin typeface="Avenir"/>
                  <a:ea typeface="Avenir"/>
                  <a:cs typeface="Avenir"/>
                  <a:sym typeface="Avenir"/>
                </a:rPr>
                <a:t>Reapply or Appeal.</a:t>
              </a:r>
            </a:p>
            <a:p>
              <a:pPr marL="457200" marR="0" lvl="0" indent="0" algn="l" rtl="0">
                <a:lnSpc>
                  <a:spcPct val="115000"/>
                </a:lnSpc>
                <a:spcBef>
                  <a:spcPts val="0"/>
                </a:spcBef>
                <a:spcAft>
                  <a:spcPts val="0"/>
                </a:spcAft>
                <a:buNone/>
              </a:pPr>
              <a:endParaRPr lang="en-US" sz="1400">
                <a:solidFill>
                  <a:schemeClr val="dk1"/>
                </a:solidFill>
                <a:latin typeface="Avenir"/>
                <a:ea typeface="Avenir"/>
                <a:cs typeface="Avenir"/>
                <a:sym typeface="Avenir"/>
              </a:endParaRPr>
            </a:p>
            <a:p>
              <a:pPr marL="457200" marR="0" lvl="0" indent="0" algn="l" rtl="0">
                <a:lnSpc>
                  <a:spcPct val="115000"/>
                </a:lnSpc>
                <a:spcBef>
                  <a:spcPts val="0"/>
                </a:spcBef>
                <a:spcAft>
                  <a:spcPts val="0"/>
                </a:spcAft>
                <a:buNone/>
              </a:pPr>
              <a:endParaRPr lang="en-US" sz="1400">
                <a:solidFill>
                  <a:schemeClr val="dk1"/>
                </a:solidFill>
                <a:latin typeface="Avenir"/>
                <a:ea typeface="Avenir"/>
                <a:cs typeface="Avenir"/>
                <a:sym typeface="Avenir"/>
              </a:endParaRPr>
            </a:p>
          </p:txBody>
        </p:sp>
      </p:grpSp>
    </p:spTree>
    <p:extLst>
      <p:ext uri="{BB962C8B-B14F-4D97-AF65-F5344CB8AC3E}">
        <p14:creationId xmlns:p14="http://schemas.microsoft.com/office/powerpoint/2010/main" val="408742512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show="0">
  <p:cSld>
    <p:spTree>
      <p:nvGrpSpPr>
        <p:cNvPr id="1" name="Shape 151"/>
        <p:cNvGrpSpPr/>
        <p:nvPr/>
      </p:nvGrpSpPr>
      <p:grpSpPr>
        <a:xfrm>
          <a:off x="0" y="0"/>
          <a:ext cx="0" cy="0"/>
          <a:chOff x="0" y="0"/>
          <a:chExt cx="0" cy="0"/>
        </a:xfrm>
      </p:grpSpPr>
      <p:sp>
        <p:nvSpPr>
          <p:cNvPr id="152" name="Google Shape;152;g2ef2993c73b_0_0"/>
          <p:cNvSpPr txBox="1">
            <a:spLocks noGrp="1"/>
          </p:cNvSpPr>
          <p:nvPr>
            <p:ph type="title"/>
          </p:nvPr>
        </p:nvSpPr>
        <p:spPr>
          <a:xfrm>
            <a:off x="3144033" y="-47623"/>
            <a:ext cx="7464468"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ECD Applicant - Registering as a user on eCares</a:t>
            </a:r>
            <a:endParaRPr sz="3200">
              <a:solidFill>
                <a:srgbClr val="C98241"/>
              </a:solidFill>
              <a:latin typeface="Avenir"/>
              <a:ea typeface="Avenir"/>
              <a:cs typeface="Avenir"/>
              <a:sym typeface="Avenir"/>
            </a:endParaRPr>
          </a:p>
        </p:txBody>
      </p:sp>
      <p:sp>
        <p:nvSpPr>
          <p:cNvPr id="153" name="Google Shape;153;g2ef2993c73b_0_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142</a:t>
            </a:fld>
            <a:endParaRPr/>
          </a:p>
        </p:txBody>
      </p:sp>
      <p:sp>
        <p:nvSpPr>
          <p:cNvPr id="154" name="Google Shape;154;g2ef2993c73b_0_0"/>
          <p:cNvSpPr/>
          <p:nvPr/>
        </p:nvSpPr>
        <p:spPr>
          <a:xfrm>
            <a:off x="7805324" y="1196701"/>
            <a:ext cx="4030800" cy="4715583"/>
          </a:xfrm>
          <a:prstGeom prst="wedgeRoundRectCallout">
            <a:avLst>
              <a:gd name="adj1" fmla="val -56196"/>
              <a:gd name="adj2" fmla="val 19821"/>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ZA" sz="1400" b="0" i="0" u="none" strike="noStrike" cap="none">
                <a:solidFill>
                  <a:schemeClr val="dk1"/>
                </a:solidFill>
                <a:latin typeface="Avenir"/>
                <a:ea typeface="Avenir"/>
                <a:cs typeface="Avenir"/>
                <a:sym typeface="Avenir"/>
              </a:rPr>
              <a:t>Access the ECD web registration portal using a phone; laptop or tablet at:</a:t>
            </a:r>
            <a:endParaRPr sz="1400" b="0" i="0" u="none" strike="noStrike" cap="none">
              <a:solidFill>
                <a:schemeClr val="dk1"/>
              </a:solidFill>
              <a:latin typeface="Avenir"/>
              <a:ea typeface="Avenir"/>
              <a:cs typeface="Avenir"/>
              <a:sym typeface="Avenir"/>
            </a:endParaRPr>
          </a:p>
          <a:p>
            <a:pPr marL="0" marR="0" lvl="0" indent="0" algn="l" rtl="0">
              <a:lnSpc>
                <a:spcPct val="100000"/>
              </a:lnSpc>
              <a:spcBef>
                <a:spcPts val="1000"/>
              </a:spcBef>
              <a:spcAft>
                <a:spcPts val="0"/>
              </a:spcAft>
              <a:buClr>
                <a:srgbClr val="000000"/>
              </a:buClr>
              <a:buSzPts val="1400"/>
              <a:buFont typeface="Arial"/>
              <a:buNone/>
            </a:pPr>
            <a:r>
              <a:rPr lang="en-ZA" b="1">
                <a:solidFill>
                  <a:srgbClr val="0000FF"/>
                </a:solidFill>
                <a:latin typeface="Avenir"/>
                <a:ea typeface="Avenir"/>
                <a:cs typeface="Avenir"/>
                <a:sym typeface="Avenir"/>
              </a:rPr>
              <a:t>https://dbecares.dbe.gov.za/user-registration/</a:t>
            </a:r>
            <a:endParaRPr sz="1400" b="1" i="0" u="none" strike="noStrike" cap="none">
              <a:solidFill>
                <a:srgbClr val="0000FF"/>
              </a:solidFill>
              <a:latin typeface="Avenir"/>
              <a:ea typeface="Avenir"/>
              <a:cs typeface="Avenir"/>
              <a:sym typeface="Avenir"/>
            </a:endParaRPr>
          </a:p>
          <a:p>
            <a:pPr marL="0" marR="0" lvl="0" indent="0" algn="l" rtl="0">
              <a:lnSpc>
                <a:spcPct val="100000"/>
              </a:lnSpc>
              <a:spcBef>
                <a:spcPts val="1000"/>
              </a:spcBef>
              <a:spcAft>
                <a:spcPts val="0"/>
              </a:spcAft>
              <a:buClr>
                <a:srgbClr val="000000"/>
              </a:buClr>
              <a:buSzPts val="1400"/>
              <a:buFont typeface="Arial"/>
              <a:buNone/>
            </a:pPr>
            <a:r>
              <a:rPr lang="en-ZA" sz="1400" b="0" i="0" u="none" strike="noStrike" cap="none">
                <a:solidFill>
                  <a:schemeClr val="dk1"/>
                </a:solidFill>
                <a:latin typeface="Avenir"/>
                <a:ea typeface="Avenir"/>
                <a:cs typeface="Avenir"/>
                <a:sym typeface="Avenir"/>
              </a:rPr>
              <a:t>To begin registration, go to </a:t>
            </a:r>
            <a:r>
              <a:rPr lang="en-ZA" sz="1400" b="1" i="0" u="none" strike="noStrike" cap="none">
                <a:solidFill>
                  <a:schemeClr val="dk1"/>
                </a:solidFill>
                <a:latin typeface="Avenir"/>
                <a:ea typeface="Avenir"/>
                <a:cs typeface="Avenir"/>
                <a:sym typeface="Avenir"/>
              </a:rPr>
              <a:t>User registration</a:t>
            </a:r>
            <a:r>
              <a:rPr lang="en-ZA" sz="1400" b="0" i="0" u="none" strike="noStrike" cap="none">
                <a:solidFill>
                  <a:schemeClr val="dk1"/>
                </a:solidFill>
                <a:latin typeface="Avenir"/>
                <a:ea typeface="Avenir"/>
                <a:cs typeface="Avenir"/>
                <a:sym typeface="Avenir"/>
              </a:rPr>
              <a:t> and enter your first name, last name, mobile number, and email address (skip email address if you do not have </a:t>
            </a:r>
            <a:r>
              <a:rPr lang="en-ZA">
                <a:solidFill>
                  <a:schemeClr val="dk1"/>
                </a:solidFill>
                <a:latin typeface="Avenir"/>
                <a:ea typeface="Avenir"/>
                <a:cs typeface="Avenir"/>
                <a:sym typeface="Avenir"/>
              </a:rPr>
              <a:t>one</a:t>
            </a:r>
            <a:r>
              <a:rPr lang="en-ZA" sz="1400" b="0" i="0" u="none" strike="noStrike" cap="none">
                <a:solidFill>
                  <a:schemeClr val="dk1"/>
                </a:solidFill>
                <a:latin typeface="Avenir"/>
                <a:ea typeface="Avenir"/>
                <a:cs typeface="Avenir"/>
                <a:sym typeface="Avenir"/>
              </a:rPr>
              <a:t>).</a:t>
            </a:r>
            <a:endParaRPr sz="14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400"/>
              <a:buFont typeface="Arial"/>
              <a:buNone/>
            </a:pPr>
            <a:r>
              <a:rPr lang="en-ZA" sz="1400" b="0" i="0" u="none" strike="noStrike" cap="none">
                <a:solidFill>
                  <a:schemeClr val="dk1"/>
                </a:solidFill>
                <a:latin typeface="Avenir"/>
                <a:ea typeface="Avenir"/>
                <a:cs typeface="Avenir"/>
                <a:sym typeface="Avenir"/>
              </a:rPr>
              <a:t>After entering the details, click on 'Register'.</a:t>
            </a:r>
            <a:endParaRPr sz="1400" b="0" i="0" u="none" strike="noStrike" cap="none">
              <a:solidFill>
                <a:schemeClr val="dk1"/>
              </a:solidFill>
              <a:latin typeface="Avenir"/>
              <a:ea typeface="Avenir"/>
              <a:cs typeface="Avenir"/>
              <a:sym typeface="Avenir"/>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400"/>
              <a:buFont typeface="Arial"/>
              <a:buNone/>
            </a:pPr>
            <a:r>
              <a:rPr lang="en-ZA" sz="1400" b="0" i="0" u="none" strike="noStrike" cap="none">
                <a:solidFill>
                  <a:schemeClr val="dk1"/>
                </a:solidFill>
                <a:latin typeface="Avenir"/>
                <a:ea typeface="Avenir"/>
                <a:cs typeface="Avenir"/>
                <a:sym typeface="Avenir"/>
              </a:rPr>
              <a:t>Upon successful registration, you can begin the process of submitting an ECD registration application on the eCares platform.</a:t>
            </a:r>
          </a:p>
          <a:p>
            <a:pPr marL="0" marR="0" lvl="0" indent="0" algn="l" rtl="0">
              <a:lnSpc>
                <a:spcPct val="100000"/>
              </a:lnSpc>
              <a:spcBef>
                <a:spcPts val="0"/>
              </a:spcBef>
              <a:spcAft>
                <a:spcPts val="0"/>
              </a:spcAft>
              <a:buClr>
                <a:srgbClr val="000000"/>
              </a:buClr>
              <a:buSzPts val="1400"/>
              <a:buFont typeface="Arial"/>
              <a:buNone/>
            </a:pPr>
            <a:endParaRPr lang="en-ZA">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400"/>
              <a:buFont typeface="Arial"/>
              <a:buNone/>
            </a:pPr>
            <a:r>
              <a:rPr lang="en-ZA" sz="1400" b="0" i="0" u="none" strike="noStrike" cap="none">
                <a:solidFill>
                  <a:schemeClr val="dk1"/>
                </a:solidFill>
                <a:latin typeface="Avenir"/>
                <a:ea typeface="Avenir"/>
                <a:cs typeface="Avenir"/>
                <a:sym typeface="Avenir"/>
              </a:rPr>
              <a:t>For NGOs supporting ECDs</a:t>
            </a:r>
            <a:r>
              <a:rPr lang="en-US" sz="1400" b="0" i="0" u="none" strike="noStrike" cap="none">
                <a:solidFill>
                  <a:schemeClr val="dk1"/>
                </a:solidFill>
                <a:latin typeface="Avenir"/>
                <a:ea typeface="Avenir"/>
                <a:cs typeface="Avenir"/>
                <a:sym typeface="Avenir"/>
              </a:rPr>
              <a:t>: Please note that this is the live platform - if you are testing it out please name any applications as </a:t>
            </a:r>
            <a:r>
              <a:rPr lang="en-US" sz="1400" b="0" i="0" u="none" strike="noStrike" cap="none" err="1">
                <a:solidFill>
                  <a:schemeClr val="dk1"/>
                </a:solidFill>
                <a:latin typeface="Avenir"/>
                <a:ea typeface="Avenir"/>
                <a:cs typeface="Avenir"/>
                <a:sym typeface="Avenir"/>
              </a:rPr>
              <a:t>TESTxxxx</a:t>
            </a:r>
            <a:r>
              <a:rPr lang="en-US" sz="1400" b="0" i="0" u="none" strike="noStrike" cap="none">
                <a:solidFill>
                  <a:schemeClr val="dk1"/>
                </a:solidFill>
                <a:latin typeface="Avenir"/>
                <a:ea typeface="Avenir"/>
                <a:cs typeface="Avenir"/>
                <a:sym typeface="Avenir"/>
              </a:rPr>
              <a:t> and ARCHIVE upon completion.</a:t>
            </a:r>
            <a:endParaRPr sz="1400" b="0" i="0" u="none" strike="noStrike" cap="none">
              <a:solidFill>
                <a:schemeClr val="dk1"/>
              </a:solidFill>
              <a:latin typeface="Avenir"/>
              <a:ea typeface="Avenir"/>
              <a:cs typeface="Avenir"/>
              <a:sym typeface="Avenir"/>
            </a:endParaRPr>
          </a:p>
        </p:txBody>
      </p:sp>
      <p:pic>
        <p:nvPicPr>
          <p:cNvPr id="155" name="Google Shape;155;g2ef2993c73b_0_0"/>
          <p:cNvPicPr preferRelativeResize="0"/>
          <p:nvPr/>
        </p:nvPicPr>
        <p:blipFill rotWithShape="1">
          <a:blip r:embed="rId3">
            <a:alphaModFix/>
          </a:blip>
          <a:srcRect l="4542" t="2227" r="5859" b="9744"/>
          <a:stretch/>
        </p:blipFill>
        <p:spPr>
          <a:xfrm>
            <a:off x="411875" y="1050350"/>
            <a:ext cx="6981574" cy="4337200"/>
          </a:xfrm>
          <a:prstGeom prst="rect">
            <a:avLst/>
          </a:prstGeom>
          <a:noFill/>
          <a:ln w="9525" cap="flat" cmpd="sng">
            <a:solidFill>
              <a:srgbClr val="9E9E9E"/>
            </a:solidFill>
            <a:prstDash val="solid"/>
            <a:round/>
            <a:headEnd type="none" w="sm" len="sm"/>
            <a:tailEnd type="none" w="sm" len="sm"/>
          </a:ln>
        </p:spPr>
      </p:pic>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show="0">
  <p:cSld>
    <p:spTree>
      <p:nvGrpSpPr>
        <p:cNvPr id="1" name="Shape 160"/>
        <p:cNvGrpSpPr/>
        <p:nvPr/>
      </p:nvGrpSpPr>
      <p:grpSpPr>
        <a:xfrm>
          <a:off x="0" y="0"/>
          <a:ext cx="0" cy="0"/>
          <a:chOff x="0" y="0"/>
          <a:chExt cx="0" cy="0"/>
        </a:xfrm>
      </p:grpSpPr>
      <p:sp>
        <p:nvSpPr>
          <p:cNvPr id="161" name="Google Shape;161;g2ef2993c73b_0_8"/>
          <p:cNvSpPr/>
          <p:nvPr/>
        </p:nvSpPr>
        <p:spPr>
          <a:xfrm>
            <a:off x="6944325" y="1276950"/>
            <a:ext cx="3264900" cy="2460900"/>
          </a:xfrm>
          <a:prstGeom prst="wedgeRoundRectCallout">
            <a:avLst>
              <a:gd name="adj1" fmla="val -22949"/>
              <a:gd name="adj2" fmla="val -58220"/>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ZA" sz="1500" b="0" i="0" u="none" strike="noStrike" cap="none">
                <a:solidFill>
                  <a:schemeClr val="dk1"/>
                </a:solidFill>
                <a:latin typeface="Avenir"/>
                <a:ea typeface="Avenir"/>
                <a:cs typeface="Avenir"/>
                <a:sym typeface="Avenir"/>
              </a:rPr>
              <a:t>After clicking on "Register," a pop-up will appear indicating that registration is complete. Click "OK" to navigate to </a:t>
            </a:r>
            <a:r>
              <a:rPr lang="en-ZA" sz="1500" u="none">
                <a:solidFill>
                  <a:srgbClr val="0000FF"/>
                </a:solidFill>
                <a:latin typeface="Avenir"/>
                <a:ea typeface="Avenir"/>
                <a:cs typeface="Avenir"/>
                <a:sym typeface="Avenir"/>
              </a:rPr>
              <a:t>https://dbecares.dbe.gov.za/</a:t>
            </a:r>
            <a:endParaRPr sz="1500" b="0" i="0" u="none" strike="noStrike" cap="none">
              <a:solidFill>
                <a:srgbClr val="0000FF"/>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500"/>
              <a:buFont typeface="Arial"/>
              <a:buNone/>
            </a:pPr>
            <a:r>
              <a:rPr lang="en-ZA" sz="1500" b="0" i="0" u="none" strike="noStrike" cap="none">
                <a:solidFill>
                  <a:schemeClr val="dk1"/>
                </a:solidFill>
                <a:latin typeface="Avenir"/>
                <a:ea typeface="Avenir"/>
                <a:cs typeface="Avenir"/>
                <a:sym typeface="Avenir"/>
              </a:rPr>
              <a:t>Following registration, you will receive an SMS </a:t>
            </a:r>
            <a:r>
              <a:rPr lang="en-ZA" sz="1500">
                <a:solidFill>
                  <a:schemeClr val="dk1"/>
                </a:solidFill>
                <a:latin typeface="Avenir"/>
                <a:ea typeface="Avenir"/>
                <a:cs typeface="Avenir"/>
                <a:sym typeface="Avenir"/>
              </a:rPr>
              <a:t>and </a:t>
            </a:r>
            <a:r>
              <a:rPr lang="en-ZA" sz="1500" b="0" i="0" u="none" strike="noStrike" cap="none">
                <a:solidFill>
                  <a:schemeClr val="dk1"/>
                </a:solidFill>
                <a:latin typeface="Avenir"/>
                <a:ea typeface="Avenir"/>
                <a:cs typeface="Avenir"/>
                <a:sym typeface="Avenir"/>
              </a:rPr>
              <a:t>email confirming successful registration</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sp>
        <p:nvSpPr>
          <p:cNvPr id="162" name="Google Shape;162;g2ef2993c73b_0_8"/>
          <p:cNvSpPr txBox="1">
            <a:spLocks noGrp="1"/>
          </p:cNvSpPr>
          <p:nvPr>
            <p:ph type="title"/>
          </p:nvPr>
        </p:nvSpPr>
        <p:spPr>
          <a:xfrm>
            <a:off x="2906038" y="-47623"/>
            <a:ext cx="7702463" cy="1196751"/>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ECD Applicant - Registering as a user on eCares</a:t>
            </a:r>
            <a:endParaRPr sz="2900">
              <a:solidFill>
                <a:srgbClr val="C98241"/>
              </a:solidFill>
              <a:latin typeface="Avenir"/>
              <a:ea typeface="Avenir"/>
              <a:cs typeface="Avenir"/>
              <a:sym typeface="Avenir"/>
            </a:endParaRPr>
          </a:p>
        </p:txBody>
      </p:sp>
      <p:sp>
        <p:nvSpPr>
          <p:cNvPr id="163" name="Google Shape;163;g2ef2993c73b_0_8"/>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143</a:t>
            </a:fld>
            <a:endParaRPr/>
          </a:p>
        </p:txBody>
      </p:sp>
      <p:pic>
        <p:nvPicPr>
          <p:cNvPr id="164" name="Google Shape;164;g2ef2993c73b_0_8"/>
          <p:cNvPicPr preferRelativeResize="0"/>
          <p:nvPr/>
        </p:nvPicPr>
        <p:blipFill rotWithShape="1">
          <a:blip r:embed="rId3">
            <a:alphaModFix/>
          </a:blip>
          <a:srcRect l="3996" t="4916" r="5783" b="10172"/>
          <a:stretch/>
        </p:blipFill>
        <p:spPr>
          <a:xfrm>
            <a:off x="4226925" y="4112674"/>
            <a:ext cx="5019062" cy="2243675"/>
          </a:xfrm>
          <a:prstGeom prst="rect">
            <a:avLst/>
          </a:prstGeom>
          <a:noFill/>
          <a:ln w="9525" cap="flat" cmpd="sng">
            <a:solidFill>
              <a:srgbClr val="9E9E9E"/>
            </a:solidFill>
            <a:prstDash val="solid"/>
            <a:round/>
            <a:headEnd type="none" w="sm" len="sm"/>
            <a:tailEnd type="none" w="sm" len="sm"/>
          </a:ln>
        </p:spPr>
      </p:pic>
      <p:pic>
        <p:nvPicPr>
          <p:cNvPr id="165" name="Google Shape;165;g2ef2993c73b_0_8"/>
          <p:cNvPicPr preferRelativeResize="0"/>
          <p:nvPr/>
        </p:nvPicPr>
        <p:blipFill rotWithShape="1">
          <a:blip r:embed="rId4">
            <a:alphaModFix/>
          </a:blip>
          <a:srcRect l="2050" r="1694" b="3418"/>
          <a:stretch/>
        </p:blipFill>
        <p:spPr>
          <a:xfrm>
            <a:off x="1148825" y="1048350"/>
            <a:ext cx="4746475" cy="2964976"/>
          </a:xfrm>
          <a:prstGeom prst="rect">
            <a:avLst/>
          </a:prstGeom>
          <a:noFill/>
          <a:ln w="9525" cap="flat" cmpd="sng">
            <a:solidFill>
              <a:srgbClr val="9E9E9E"/>
            </a:solidFill>
            <a:prstDash val="solid"/>
            <a:round/>
            <a:headEnd type="none" w="sm" len="sm"/>
            <a:tailEnd type="none" w="sm" len="sm"/>
          </a:ln>
        </p:spPr>
      </p:pic>
      <p:sp>
        <p:nvSpPr>
          <p:cNvPr id="166" name="Google Shape;166;g2ef2993c73b_0_8"/>
          <p:cNvSpPr/>
          <p:nvPr/>
        </p:nvSpPr>
        <p:spPr>
          <a:xfrm rot="2326571">
            <a:off x="3632023" y="4132119"/>
            <a:ext cx="438303" cy="165998"/>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67" name="Google Shape;167;g2ef2993c73b_0_8"/>
          <p:cNvSpPr/>
          <p:nvPr/>
        </p:nvSpPr>
        <p:spPr>
          <a:xfrm>
            <a:off x="8199225" y="5728825"/>
            <a:ext cx="962400" cy="5238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68" name="Google Shape;168;g2ef2993c73b_0_8"/>
          <p:cNvSpPr/>
          <p:nvPr/>
        </p:nvSpPr>
        <p:spPr>
          <a:xfrm>
            <a:off x="1406150" y="3697175"/>
            <a:ext cx="1859700" cy="3651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show="0">
  <p:cSld>
    <p:spTree>
      <p:nvGrpSpPr>
        <p:cNvPr id="1" name="Shape 173"/>
        <p:cNvGrpSpPr/>
        <p:nvPr/>
      </p:nvGrpSpPr>
      <p:grpSpPr>
        <a:xfrm>
          <a:off x="0" y="0"/>
          <a:ext cx="0" cy="0"/>
          <a:chOff x="0" y="0"/>
          <a:chExt cx="0" cy="0"/>
        </a:xfrm>
      </p:grpSpPr>
      <p:sp>
        <p:nvSpPr>
          <p:cNvPr id="174" name="Google Shape;174;g2ef2993c73b_0_20"/>
          <p:cNvSpPr txBox="1">
            <a:spLocks noGrp="1"/>
          </p:cNvSpPr>
          <p:nvPr>
            <p:ph type="title"/>
          </p:nvPr>
        </p:nvSpPr>
        <p:spPr>
          <a:xfrm>
            <a:off x="3031299" y="-47623"/>
            <a:ext cx="7577202" cy="1196751"/>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ECD Applicant - Registering as a user on eCares</a:t>
            </a:r>
            <a:endParaRPr sz="3200">
              <a:solidFill>
                <a:srgbClr val="C98241"/>
              </a:solidFill>
              <a:latin typeface="Avenir"/>
              <a:ea typeface="Avenir"/>
              <a:cs typeface="Avenir"/>
              <a:sym typeface="Avenir"/>
            </a:endParaRPr>
          </a:p>
        </p:txBody>
      </p:sp>
      <p:sp>
        <p:nvSpPr>
          <p:cNvPr id="175" name="Google Shape;175;g2ef2993c73b_0_2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144</a:t>
            </a:fld>
            <a:endParaRPr/>
          </a:p>
        </p:txBody>
      </p:sp>
      <p:sp>
        <p:nvSpPr>
          <p:cNvPr id="176" name="Google Shape;176;g2ef2993c73b_0_20"/>
          <p:cNvSpPr/>
          <p:nvPr/>
        </p:nvSpPr>
        <p:spPr>
          <a:xfrm>
            <a:off x="113275" y="3810425"/>
            <a:ext cx="6714900" cy="2451900"/>
          </a:xfrm>
          <a:prstGeom prst="wedgeRoundRectCallout">
            <a:avLst>
              <a:gd name="adj1" fmla="val -50000"/>
              <a:gd name="adj2" fmla="val 23106"/>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1"/>
              </a:buClr>
              <a:buSzPts val="1100"/>
              <a:buFont typeface="Arial"/>
              <a:buNone/>
            </a:pPr>
            <a:r>
              <a:rPr lang="en-ZA" sz="1500" b="0" i="0" u="none" strike="noStrike" cap="none">
                <a:solidFill>
                  <a:schemeClr val="dk1"/>
                </a:solidFill>
                <a:latin typeface="Avenir"/>
                <a:ea typeface="Avenir"/>
                <a:cs typeface="Avenir"/>
                <a:sym typeface="Avenir"/>
              </a:rPr>
              <a:t>You will receive an SMS confirming your registration. The SMS will also contain a temporary login password. After registration, the website will take you to the sign-in page.</a:t>
            </a:r>
            <a:endParaRPr sz="1500" b="0" i="0" u="none" strike="noStrike" cap="none">
              <a:solidFill>
                <a:schemeClr val="dk1"/>
              </a:solidFill>
              <a:latin typeface="Avenir"/>
              <a:ea typeface="Avenir"/>
              <a:cs typeface="Avenir"/>
              <a:sym typeface="Avenir"/>
            </a:endParaRPr>
          </a:p>
          <a:p>
            <a:pPr marL="457200" marR="0" lvl="0" indent="-304800" algn="l" rtl="0">
              <a:lnSpc>
                <a:spcPct val="115000"/>
              </a:lnSpc>
              <a:spcBef>
                <a:spcPts val="1200"/>
              </a:spcBef>
              <a:spcAft>
                <a:spcPts val="0"/>
              </a:spcAft>
              <a:buClr>
                <a:schemeClr val="dk1"/>
              </a:buClr>
              <a:buSzPts val="1200"/>
              <a:buFont typeface="Arial"/>
              <a:buAutoNum type="arabicPeriod"/>
            </a:pPr>
            <a:r>
              <a:rPr lang="en-ZA" sz="1500" b="0" i="0" u="none" strike="noStrike" cap="none">
                <a:solidFill>
                  <a:schemeClr val="dk1"/>
                </a:solidFill>
                <a:latin typeface="Avenir"/>
                <a:ea typeface="Avenir"/>
                <a:cs typeface="Avenir"/>
                <a:sym typeface="Avenir"/>
              </a:rPr>
              <a:t>Enter the mobile number you used to register, </a:t>
            </a:r>
            <a:r>
              <a:rPr lang="en-ZA" sz="1500" b="1" i="0" u="none" strike="noStrike" cap="none">
                <a:solidFill>
                  <a:schemeClr val="dk1"/>
                </a:solidFill>
                <a:latin typeface="Avenir"/>
                <a:ea typeface="Avenir"/>
                <a:cs typeface="Avenir"/>
                <a:sym typeface="Avenir"/>
              </a:rPr>
              <a:t>starting with 27 (RSA </a:t>
            </a:r>
            <a:r>
              <a:rPr lang="en-ZA" sz="1500" b="1" i="0" u="none" strike="noStrike" cap="none" err="1">
                <a:solidFill>
                  <a:schemeClr val="dk1"/>
                </a:solidFill>
                <a:latin typeface="Avenir"/>
                <a:ea typeface="Avenir"/>
                <a:cs typeface="Avenir"/>
                <a:sym typeface="Avenir"/>
              </a:rPr>
              <a:t>dialing</a:t>
            </a:r>
            <a:r>
              <a:rPr lang="en-ZA" sz="1500" b="1" i="0" u="none" strike="noStrike" cap="none">
                <a:solidFill>
                  <a:schemeClr val="dk1"/>
                </a:solidFill>
                <a:latin typeface="Avenir"/>
                <a:ea typeface="Avenir"/>
                <a:cs typeface="Avenir"/>
                <a:sym typeface="Avenir"/>
              </a:rPr>
              <a:t> code), followed by the rest of your cell number.</a:t>
            </a:r>
            <a:endParaRPr sz="1500">
              <a:solidFill>
                <a:schemeClr val="dk1"/>
              </a:solidFill>
              <a:latin typeface="Avenir"/>
              <a:ea typeface="Avenir"/>
              <a:cs typeface="Avenir"/>
              <a:sym typeface="Avenir"/>
            </a:endParaRPr>
          </a:p>
          <a:p>
            <a:pPr marL="457200" marR="0" lvl="0" indent="-304800" algn="l" rtl="0">
              <a:lnSpc>
                <a:spcPct val="115000"/>
              </a:lnSpc>
              <a:spcBef>
                <a:spcPts val="1200"/>
              </a:spcBef>
              <a:spcAft>
                <a:spcPts val="0"/>
              </a:spcAft>
              <a:buClr>
                <a:schemeClr val="dk1"/>
              </a:buClr>
              <a:buSzPts val="1200"/>
              <a:buFont typeface="Arial"/>
              <a:buAutoNum type="arabicPeriod"/>
            </a:pPr>
            <a:r>
              <a:rPr lang="en-ZA" sz="1500" b="0" i="0" u="none" strike="noStrike" cap="none">
                <a:solidFill>
                  <a:schemeClr val="dk1"/>
                </a:solidFill>
                <a:latin typeface="Avenir"/>
                <a:ea typeface="Avenir"/>
                <a:cs typeface="Avenir"/>
                <a:sym typeface="Avenir"/>
              </a:rPr>
              <a:t>Enter the password you received </a:t>
            </a:r>
            <a:r>
              <a:rPr lang="en-ZA" sz="1500">
                <a:solidFill>
                  <a:schemeClr val="dk1"/>
                </a:solidFill>
                <a:latin typeface="Avenir"/>
                <a:ea typeface="Avenir"/>
                <a:cs typeface="Avenir"/>
                <a:sym typeface="Avenir"/>
              </a:rPr>
              <a:t>via</a:t>
            </a:r>
            <a:r>
              <a:rPr lang="en-ZA" sz="1500" b="0" i="0" u="none" strike="noStrike" cap="none">
                <a:solidFill>
                  <a:schemeClr val="dk1"/>
                </a:solidFill>
                <a:latin typeface="Avenir"/>
                <a:ea typeface="Avenir"/>
                <a:cs typeface="Avenir"/>
                <a:sym typeface="Avenir"/>
              </a:rPr>
              <a:t> SMS.</a:t>
            </a:r>
            <a:endParaRPr sz="1500" b="0" i="0" u="none" strike="noStrike" cap="none">
              <a:solidFill>
                <a:schemeClr val="dk1"/>
              </a:solidFill>
              <a:latin typeface="Avenir"/>
              <a:ea typeface="Avenir"/>
              <a:cs typeface="Avenir"/>
              <a:sym typeface="Avenir"/>
            </a:endParaRPr>
          </a:p>
          <a:p>
            <a:pPr marL="457200" marR="0" lvl="0" indent="-304800" algn="l" rtl="0">
              <a:lnSpc>
                <a:spcPct val="115000"/>
              </a:lnSpc>
              <a:spcBef>
                <a:spcPts val="0"/>
              </a:spcBef>
              <a:spcAft>
                <a:spcPts val="0"/>
              </a:spcAft>
              <a:buClr>
                <a:schemeClr val="dk1"/>
              </a:buClr>
              <a:buSzPts val="1200"/>
              <a:buFont typeface="Avenir"/>
              <a:buAutoNum type="arabicPeriod"/>
            </a:pPr>
            <a:r>
              <a:rPr lang="en-ZA" sz="1500" b="0" i="0" u="none" strike="noStrike" cap="none">
                <a:solidFill>
                  <a:schemeClr val="dk1"/>
                </a:solidFill>
                <a:latin typeface="Avenir"/>
                <a:ea typeface="Avenir"/>
                <a:cs typeface="Avenir"/>
                <a:sym typeface="Avenir"/>
              </a:rPr>
              <a:t>Click on ‘SIGN IN’ in to continue.</a:t>
            </a:r>
            <a:endParaRPr sz="1500" b="0" i="0" u="none" strike="noStrike" cap="none">
              <a:solidFill>
                <a:schemeClr val="dk1"/>
              </a:solidFill>
              <a:latin typeface="Avenir"/>
              <a:ea typeface="Avenir"/>
              <a:cs typeface="Avenir"/>
              <a:sym typeface="Avenir"/>
            </a:endParaRPr>
          </a:p>
          <a:p>
            <a:pPr marL="0" marR="0" lvl="0" indent="0" algn="l" rtl="0">
              <a:lnSpc>
                <a:spcPct val="115000"/>
              </a:lnSpc>
              <a:spcBef>
                <a:spcPts val="1200"/>
              </a:spcBef>
              <a:spcAft>
                <a:spcPts val="0"/>
              </a:spcAft>
              <a:buClr>
                <a:schemeClr val="dk1"/>
              </a:buClr>
              <a:buSzPts val="1100"/>
              <a:buFont typeface="Arial"/>
              <a:buNone/>
            </a:pPr>
            <a:endParaRPr sz="1500" b="0" i="0" u="none" strike="noStrike" cap="none">
              <a:solidFill>
                <a:schemeClr val="dk1"/>
              </a:solidFill>
              <a:latin typeface="Avenir"/>
              <a:ea typeface="Avenir"/>
              <a:cs typeface="Avenir"/>
              <a:sym typeface="Avenir"/>
            </a:endParaRPr>
          </a:p>
        </p:txBody>
      </p:sp>
      <p:pic>
        <p:nvPicPr>
          <p:cNvPr id="177" name="Google Shape;177;g2ef2993c73b_0_20"/>
          <p:cNvPicPr preferRelativeResize="0"/>
          <p:nvPr/>
        </p:nvPicPr>
        <p:blipFill rotWithShape="1">
          <a:blip r:embed="rId3">
            <a:alphaModFix/>
          </a:blip>
          <a:srcRect l="3297" r="567" b="5060"/>
          <a:stretch/>
        </p:blipFill>
        <p:spPr>
          <a:xfrm>
            <a:off x="3537475" y="941100"/>
            <a:ext cx="8485023" cy="2775400"/>
          </a:xfrm>
          <a:prstGeom prst="rect">
            <a:avLst/>
          </a:prstGeom>
          <a:noFill/>
          <a:ln w="9525" cap="flat" cmpd="sng">
            <a:solidFill>
              <a:srgbClr val="9E9E9E"/>
            </a:solidFill>
            <a:prstDash val="solid"/>
            <a:round/>
            <a:headEnd type="none" w="sm" len="sm"/>
            <a:tailEnd type="none" w="sm" len="sm"/>
          </a:ln>
        </p:spPr>
      </p:pic>
      <p:pic>
        <p:nvPicPr>
          <p:cNvPr id="178" name="Google Shape;178;g2ef2993c73b_0_20"/>
          <p:cNvPicPr preferRelativeResize="0"/>
          <p:nvPr/>
        </p:nvPicPr>
        <p:blipFill rotWithShape="1">
          <a:blip r:embed="rId4">
            <a:alphaModFix/>
          </a:blip>
          <a:srcRect l="43876"/>
          <a:stretch/>
        </p:blipFill>
        <p:spPr>
          <a:xfrm>
            <a:off x="7435775" y="3810425"/>
            <a:ext cx="4586726" cy="2545925"/>
          </a:xfrm>
          <a:prstGeom prst="rect">
            <a:avLst/>
          </a:prstGeom>
          <a:noFill/>
          <a:ln w="9525" cap="flat" cmpd="sng">
            <a:solidFill>
              <a:srgbClr val="9E9E9E"/>
            </a:solidFill>
            <a:prstDash val="solid"/>
            <a:round/>
            <a:headEnd type="none" w="sm" len="sm"/>
            <a:tailEnd type="none" w="sm" len="sm"/>
          </a:ln>
        </p:spPr>
      </p:pic>
      <p:pic>
        <p:nvPicPr>
          <p:cNvPr id="179" name="Google Shape;179;g2ef2993c73b_0_20"/>
          <p:cNvPicPr preferRelativeResize="0"/>
          <p:nvPr/>
        </p:nvPicPr>
        <p:blipFill rotWithShape="1">
          <a:blip r:embed="rId5">
            <a:alphaModFix/>
          </a:blip>
          <a:srcRect r="9844" b="11378"/>
          <a:stretch/>
        </p:blipFill>
        <p:spPr>
          <a:xfrm>
            <a:off x="122475" y="900475"/>
            <a:ext cx="3135075" cy="2775400"/>
          </a:xfrm>
          <a:prstGeom prst="rect">
            <a:avLst/>
          </a:prstGeom>
          <a:noFill/>
          <a:ln w="9525" cap="flat" cmpd="sng">
            <a:solidFill>
              <a:srgbClr val="9E9E9E"/>
            </a:solidFill>
            <a:prstDash val="solid"/>
            <a:round/>
            <a:headEnd type="none" w="sm" len="sm"/>
            <a:tailEnd type="none" w="sm" len="sm"/>
          </a:ln>
        </p:spPr>
      </p:pic>
      <p:sp>
        <p:nvSpPr>
          <p:cNvPr id="180" name="Google Shape;180;g2ef2993c73b_0_20"/>
          <p:cNvSpPr/>
          <p:nvPr/>
        </p:nvSpPr>
        <p:spPr>
          <a:xfrm>
            <a:off x="7178175" y="4248150"/>
            <a:ext cx="317400" cy="2730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i="0" u="none" strike="noStrike" cap="none">
                <a:solidFill>
                  <a:schemeClr val="lt1"/>
                </a:solidFill>
                <a:latin typeface="Calibri"/>
                <a:ea typeface="Calibri"/>
                <a:cs typeface="Calibri"/>
                <a:sym typeface="Calibri"/>
              </a:rPr>
              <a:t>1</a:t>
            </a:r>
            <a:endParaRPr sz="1000" b="1" i="0" u="none" strike="noStrike" cap="none">
              <a:solidFill>
                <a:schemeClr val="lt1"/>
              </a:solidFill>
              <a:latin typeface="Calibri"/>
              <a:ea typeface="Calibri"/>
              <a:cs typeface="Calibri"/>
              <a:sym typeface="Calibri"/>
            </a:endParaRPr>
          </a:p>
        </p:txBody>
      </p:sp>
      <p:sp>
        <p:nvSpPr>
          <p:cNvPr id="181" name="Google Shape;181;g2ef2993c73b_0_20"/>
          <p:cNvSpPr/>
          <p:nvPr/>
        </p:nvSpPr>
        <p:spPr>
          <a:xfrm>
            <a:off x="7178175" y="4694825"/>
            <a:ext cx="317400" cy="2730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i="0" u="none" strike="noStrike" cap="none">
                <a:solidFill>
                  <a:schemeClr val="lt1"/>
                </a:solidFill>
                <a:latin typeface="Calibri"/>
                <a:ea typeface="Calibri"/>
                <a:cs typeface="Calibri"/>
                <a:sym typeface="Calibri"/>
              </a:rPr>
              <a:t>2</a:t>
            </a:r>
            <a:endParaRPr sz="1000" b="1" i="0" u="none" strike="noStrike" cap="none">
              <a:solidFill>
                <a:schemeClr val="lt1"/>
              </a:solidFill>
              <a:latin typeface="Calibri"/>
              <a:ea typeface="Calibri"/>
              <a:cs typeface="Calibri"/>
              <a:sym typeface="Calibri"/>
            </a:endParaRPr>
          </a:p>
        </p:txBody>
      </p:sp>
      <p:sp>
        <p:nvSpPr>
          <p:cNvPr id="182" name="Google Shape;182;g2ef2993c73b_0_20"/>
          <p:cNvSpPr/>
          <p:nvPr/>
        </p:nvSpPr>
        <p:spPr>
          <a:xfrm>
            <a:off x="7228875" y="5141500"/>
            <a:ext cx="317400" cy="2730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i="0" u="none" strike="noStrike" cap="none">
                <a:solidFill>
                  <a:schemeClr val="lt1"/>
                </a:solidFill>
                <a:latin typeface="Calibri"/>
                <a:ea typeface="Calibri"/>
                <a:cs typeface="Calibri"/>
                <a:sym typeface="Calibri"/>
              </a:rPr>
              <a:t>3</a:t>
            </a:r>
            <a:endParaRPr sz="1000" b="1" i="0" u="none" strike="noStrike" cap="none">
              <a:solidFill>
                <a:schemeClr val="lt1"/>
              </a:solidFill>
              <a:latin typeface="Calibri"/>
              <a:ea typeface="Calibri"/>
              <a:cs typeface="Calibri"/>
              <a:sym typeface="Calibri"/>
            </a:endParaRPr>
          </a:p>
        </p:txBody>
      </p:sp>
      <p:sp>
        <p:nvSpPr>
          <p:cNvPr id="183" name="Google Shape;183;g2ef2993c73b_0_20"/>
          <p:cNvSpPr/>
          <p:nvPr/>
        </p:nvSpPr>
        <p:spPr>
          <a:xfrm rot="5400000">
            <a:off x="8169624" y="3590975"/>
            <a:ext cx="438300" cy="16590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84" name="Google Shape;184;g2ef2993c73b_0_20"/>
          <p:cNvSpPr/>
          <p:nvPr/>
        </p:nvSpPr>
        <p:spPr>
          <a:xfrm>
            <a:off x="3251574" y="2915275"/>
            <a:ext cx="438300" cy="16590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185" name="Google Shape;185;g2ef2993c73b_0_20"/>
          <p:cNvCxnSpPr/>
          <p:nvPr/>
        </p:nvCxnSpPr>
        <p:spPr>
          <a:xfrm>
            <a:off x="362575" y="2890300"/>
            <a:ext cx="1730100" cy="20700"/>
          </a:xfrm>
          <a:prstGeom prst="straightConnector1">
            <a:avLst/>
          </a:prstGeom>
          <a:noFill/>
          <a:ln w="114300" cap="flat" cmpd="sng">
            <a:solidFill>
              <a:schemeClr val="dk2"/>
            </a:solidFill>
            <a:prstDash val="solid"/>
            <a:round/>
            <a:headEnd type="none" w="med" len="med"/>
            <a:tailEnd type="none" w="med" len="med"/>
          </a:ln>
          <a:effectLst>
            <a:outerShdw blurRad="14288" dist="19050" dir="5400000" algn="bl" rotWithShape="0">
              <a:srgbClr val="000000">
                <a:alpha val="52000"/>
              </a:srgbClr>
            </a:outerShdw>
          </a:effectLst>
        </p:spPr>
      </p:cxn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show="0">
  <p:cSld>
    <p:spTree>
      <p:nvGrpSpPr>
        <p:cNvPr id="1" name="Shape 190"/>
        <p:cNvGrpSpPr/>
        <p:nvPr/>
      </p:nvGrpSpPr>
      <p:grpSpPr>
        <a:xfrm>
          <a:off x="0" y="0"/>
          <a:ext cx="0" cy="0"/>
          <a:chOff x="0" y="0"/>
          <a:chExt cx="0" cy="0"/>
        </a:xfrm>
      </p:grpSpPr>
      <p:sp>
        <p:nvSpPr>
          <p:cNvPr id="191" name="Google Shape;191;g2ef2993c73b_0_36"/>
          <p:cNvSpPr txBox="1">
            <a:spLocks noGrp="1"/>
          </p:cNvSpPr>
          <p:nvPr>
            <p:ph type="title"/>
          </p:nvPr>
        </p:nvSpPr>
        <p:spPr>
          <a:xfrm>
            <a:off x="3000000" y="-47623"/>
            <a:ext cx="7608501" cy="1196751"/>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ECD Applicant - Registering as a user on eCares</a:t>
            </a:r>
            <a:endParaRPr sz="3200">
              <a:solidFill>
                <a:srgbClr val="C98241"/>
              </a:solidFill>
              <a:latin typeface="Avenir"/>
              <a:ea typeface="Avenir"/>
              <a:cs typeface="Avenir"/>
              <a:sym typeface="Avenir"/>
            </a:endParaRPr>
          </a:p>
        </p:txBody>
      </p:sp>
      <p:sp>
        <p:nvSpPr>
          <p:cNvPr id="192" name="Google Shape;192;g2ef2993c73b_0_36"/>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145</a:t>
            </a:fld>
            <a:endParaRPr/>
          </a:p>
        </p:txBody>
      </p:sp>
      <p:pic>
        <p:nvPicPr>
          <p:cNvPr id="193" name="Google Shape;193;g2ef2993c73b_0_36"/>
          <p:cNvPicPr preferRelativeResize="0"/>
          <p:nvPr/>
        </p:nvPicPr>
        <p:blipFill rotWithShape="1">
          <a:blip r:embed="rId3">
            <a:alphaModFix/>
          </a:blip>
          <a:srcRect l="20679" t="20785" r="2332"/>
          <a:stretch/>
        </p:blipFill>
        <p:spPr>
          <a:xfrm>
            <a:off x="657625" y="1196700"/>
            <a:ext cx="6011426" cy="4374275"/>
          </a:xfrm>
          <a:prstGeom prst="rect">
            <a:avLst/>
          </a:prstGeom>
          <a:noFill/>
          <a:ln w="9525" cap="flat" cmpd="sng">
            <a:solidFill>
              <a:srgbClr val="888888"/>
            </a:solidFill>
            <a:prstDash val="solid"/>
            <a:round/>
            <a:headEnd type="none" w="sm" len="sm"/>
            <a:tailEnd type="none" w="sm" len="sm"/>
          </a:ln>
        </p:spPr>
      </p:pic>
      <p:sp>
        <p:nvSpPr>
          <p:cNvPr id="194" name="Google Shape;194;g2ef2993c73b_0_36"/>
          <p:cNvSpPr txBox="1"/>
          <p:nvPr/>
        </p:nvSpPr>
        <p:spPr>
          <a:xfrm>
            <a:off x="0" y="0"/>
            <a:ext cx="30000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sp>
        <p:nvSpPr>
          <p:cNvPr id="195" name="Google Shape;195;g2ef2993c73b_0_36"/>
          <p:cNvSpPr/>
          <p:nvPr/>
        </p:nvSpPr>
        <p:spPr>
          <a:xfrm>
            <a:off x="7394725" y="1808975"/>
            <a:ext cx="4139650" cy="1836900"/>
          </a:xfrm>
          <a:prstGeom prst="wedgeRoundRectCallout">
            <a:avLst>
              <a:gd name="adj1" fmla="val -56285"/>
              <a:gd name="adj2" fmla="val 2335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chemeClr val="dk1"/>
              </a:buClr>
              <a:buSzPts val="11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The system will now prompt you to change the password to your desired one. It must be at least 6 characters long.</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Enter your new password, confirm it, and click on 'Change Password'.</a:t>
            </a:r>
            <a:endParaRPr sz="14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400" b="0" i="0" u="none" strike="noStrike" cap="none">
              <a:solidFill>
                <a:schemeClr val="dk1"/>
              </a:solidFill>
              <a:latin typeface="Avenir"/>
              <a:ea typeface="Avenir"/>
              <a:cs typeface="Avenir"/>
              <a:sym typeface="Avenir"/>
            </a:endParaRPr>
          </a:p>
        </p:txBody>
      </p:sp>
      <p:sp>
        <p:nvSpPr>
          <p:cNvPr id="196" name="Google Shape;196;g2ef2993c73b_0_36"/>
          <p:cNvSpPr/>
          <p:nvPr/>
        </p:nvSpPr>
        <p:spPr>
          <a:xfrm>
            <a:off x="925250" y="3134925"/>
            <a:ext cx="5516400" cy="14208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97" name="Google Shape;197;g2ef2993c73b_0_36"/>
          <p:cNvSpPr/>
          <p:nvPr/>
        </p:nvSpPr>
        <p:spPr>
          <a:xfrm>
            <a:off x="860700" y="4819075"/>
            <a:ext cx="2046900" cy="415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show="0">
  <p:cSld>
    <p:spTree>
      <p:nvGrpSpPr>
        <p:cNvPr id="1" name="Shape 202"/>
        <p:cNvGrpSpPr/>
        <p:nvPr/>
      </p:nvGrpSpPr>
      <p:grpSpPr>
        <a:xfrm>
          <a:off x="0" y="0"/>
          <a:ext cx="0" cy="0"/>
          <a:chOff x="0" y="0"/>
          <a:chExt cx="0" cy="0"/>
        </a:xfrm>
      </p:grpSpPr>
      <p:sp>
        <p:nvSpPr>
          <p:cNvPr id="203" name="Google Shape;203;g2ef2993c73b_0_47"/>
          <p:cNvSpPr txBox="1">
            <a:spLocks noGrp="1"/>
          </p:cNvSpPr>
          <p:nvPr>
            <p:ph type="title"/>
          </p:nvPr>
        </p:nvSpPr>
        <p:spPr>
          <a:xfrm>
            <a:off x="3075140" y="-47623"/>
            <a:ext cx="7533361"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ECD Registration Applications Landing Page</a:t>
            </a:r>
            <a:endParaRPr sz="3200">
              <a:solidFill>
                <a:srgbClr val="C98241"/>
              </a:solidFill>
              <a:latin typeface="Avenir"/>
              <a:ea typeface="Avenir"/>
              <a:cs typeface="Avenir"/>
              <a:sym typeface="Avenir"/>
            </a:endParaRPr>
          </a:p>
        </p:txBody>
      </p:sp>
      <p:sp>
        <p:nvSpPr>
          <p:cNvPr id="204" name="Google Shape;204;g2ef2993c73b_0_47"/>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146</a:t>
            </a:fld>
            <a:endParaRPr/>
          </a:p>
        </p:txBody>
      </p:sp>
      <p:sp>
        <p:nvSpPr>
          <p:cNvPr id="205" name="Google Shape;205;g2ef2993c73b_0_47"/>
          <p:cNvSpPr/>
          <p:nvPr/>
        </p:nvSpPr>
        <p:spPr>
          <a:xfrm>
            <a:off x="8572500" y="1271675"/>
            <a:ext cx="3508500" cy="4037700"/>
          </a:xfrm>
          <a:prstGeom prst="wedgeRoundRectCallout">
            <a:avLst>
              <a:gd name="adj1" fmla="val -50367"/>
              <a:gd name="adj2" fmla="val -1654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15000"/>
              </a:lnSpc>
              <a:spcBef>
                <a:spcPts val="100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On your first login, you'll be directed to the 'List of Applications' page, which will initially be blank.</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On this page, as an applicant you are able to:</a:t>
            </a:r>
            <a:endParaRPr sz="1400" b="0" i="0" u="none" strike="noStrike" cap="none">
              <a:solidFill>
                <a:schemeClr val="dk1"/>
              </a:solidFill>
              <a:latin typeface="Avenir"/>
              <a:ea typeface="Avenir"/>
              <a:cs typeface="Avenir"/>
              <a:sym typeface="Avenir"/>
            </a:endParaRPr>
          </a:p>
          <a:p>
            <a:pPr marL="457200" marR="0" lvl="0" indent="-317500" algn="l" rtl="0">
              <a:lnSpc>
                <a:spcPct val="115000"/>
              </a:lnSpc>
              <a:spcBef>
                <a:spcPts val="1000"/>
              </a:spcBef>
              <a:spcAft>
                <a:spcPts val="0"/>
              </a:spcAft>
              <a:buClr>
                <a:schemeClr val="dk1"/>
              </a:buClr>
              <a:buSzPts val="1400"/>
              <a:buFont typeface="Avenir"/>
              <a:buAutoNum type="arabicPeriod"/>
            </a:pPr>
            <a:r>
              <a:rPr lang="en-ZA" sz="1400" b="0" i="0" u="none" strike="noStrike" cap="none">
                <a:solidFill>
                  <a:schemeClr val="dk1"/>
                </a:solidFill>
                <a:latin typeface="Avenir"/>
                <a:ea typeface="Avenir"/>
                <a:cs typeface="Avenir"/>
                <a:sym typeface="Avenir"/>
              </a:rPr>
              <a:t>Create a New application by clicking on 'ADD NEW' button</a:t>
            </a:r>
            <a:endParaRPr sz="1400" b="0" i="0" u="none" strike="noStrike" cap="none">
              <a:solidFill>
                <a:schemeClr val="dk1"/>
              </a:solidFill>
              <a:latin typeface="Avenir"/>
              <a:ea typeface="Avenir"/>
              <a:cs typeface="Avenir"/>
              <a:sym typeface="Avenir"/>
            </a:endParaRPr>
          </a:p>
          <a:p>
            <a:pPr marL="457200" marR="0" lvl="0" indent="-317500" algn="l" rtl="0">
              <a:lnSpc>
                <a:spcPct val="115000"/>
              </a:lnSpc>
              <a:spcBef>
                <a:spcPts val="0"/>
              </a:spcBef>
              <a:spcAft>
                <a:spcPts val="0"/>
              </a:spcAft>
              <a:buClr>
                <a:schemeClr val="dk1"/>
              </a:buClr>
              <a:buSzPts val="1400"/>
              <a:buFont typeface="Avenir"/>
              <a:buAutoNum type="arabicPeriod"/>
            </a:pPr>
            <a:r>
              <a:rPr lang="en-ZA" sz="1400" b="0" i="0" u="none" strike="noStrike" cap="none">
                <a:solidFill>
                  <a:schemeClr val="dk1"/>
                </a:solidFill>
                <a:latin typeface="Avenir"/>
                <a:ea typeface="Avenir"/>
                <a:cs typeface="Avenir"/>
                <a:sym typeface="Avenir"/>
              </a:rPr>
              <a:t>View Archived applications</a:t>
            </a:r>
            <a:endParaRPr sz="1400" b="0" i="0" u="none" strike="noStrike" cap="none">
              <a:solidFill>
                <a:schemeClr val="dk1"/>
              </a:solidFill>
              <a:latin typeface="Avenir"/>
              <a:ea typeface="Avenir"/>
              <a:cs typeface="Avenir"/>
              <a:sym typeface="Avenir"/>
            </a:endParaRPr>
          </a:p>
          <a:p>
            <a:pPr marL="457200" marR="0" lvl="0" indent="-317500" algn="l" rtl="0">
              <a:lnSpc>
                <a:spcPct val="115000"/>
              </a:lnSpc>
              <a:spcBef>
                <a:spcPts val="0"/>
              </a:spcBef>
              <a:spcAft>
                <a:spcPts val="0"/>
              </a:spcAft>
              <a:buClr>
                <a:schemeClr val="dk1"/>
              </a:buClr>
              <a:buSzPts val="1400"/>
              <a:buFont typeface="Avenir"/>
              <a:buAutoNum type="arabicPeriod"/>
            </a:pPr>
            <a:r>
              <a:rPr lang="en-ZA" sz="1400" b="0" i="0" u="none" strike="noStrike" cap="none">
                <a:solidFill>
                  <a:schemeClr val="dk1"/>
                </a:solidFill>
                <a:latin typeface="Avenir"/>
                <a:ea typeface="Avenir"/>
                <a:cs typeface="Avenir"/>
                <a:sym typeface="Avenir"/>
              </a:rPr>
              <a:t>View and Edit  incomplete applications</a:t>
            </a:r>
            <a:endParaRPr sz="1400" b="0" i="0" u="none" strike="noStrike" cap="none">
              <a:solidFill>
                <a:schemeClr val="dk1"/>
              </a:solidFill>
              <a:latin typeface="Avenir"/>
              <a:ea typeface="Avenir"/>
              <a:cs typeface="Avenir"/>
              <a:sym typeface="Avenir"/>
            </a:endParaRPr>
          </a:p>
          <a:p>
            <a:pPr marL="457200" marR="0" lvl="0" indent="-317500" algn="l" rtl="0">
              <a:lnSpc>
                <a:spcPct val="115000"/>
              </a:lnSpc>
              <a:spcBef>
                <a:spcPts val="0"/>
              </a:spcBef>
              <a:spcAft>
                <a:spcPts val="0"/>
              </a:spcAft>
              <a:buClr>
                <a:schemeClr val="dk1"/>
              </a:buClr>
              <a:buSzPts val="1400"/>
              <a:buFont typeface="Avenir"/>
              <a:buAutoNum type="arabicPeriod"/>
            </a:pPr>
            <a:r>
              <a:rPr lang="en-ZA" sz="1400" b="0" i="0" u="none" strike="noStrike" cap="none">
                <a:solidFill>
                  <a:schemeClr val="dk1"/>
                </a:solidFill>
                <a:latin typeface="Avenir"/>
                <a:ea typeface="Avenir"/>
                <a:cs typeface="Avenir"/>
                <a:sym typeface="Avenir"/>
              </a:rPr>
              <a:t>Archive an application</a:t>
            </a:r>
            <a:endParaRPr sz="1400" b="0" i="0" u="none" strike="noStrike" cap="none">
              <a:solidFill>
                <a:schemeClr val="dk1"/>
              </a:solidFill>
              <a:latin typeface="Avenir"/>
              <a:ea typeface="Avenir"/>
              <a:cs typeface="Avenir"/>
              <a:sym typeface="Avenir"/>
            </a:endParaRPr>
          </a:p>
          <a:p>
            <a:pPr marL="457200" marR="0" lvl="0" indent="-317500" algn="l" rtl="0">
              <a:lnSpc>
                <a:spcPct val="115000"/>
              </a:lnSpc>
              <a:spcBef>
                <a:spcPts val="0"/>
              </a:spcBef>
              <a:spcAft>
                <a:spcPts val="0"/>
              </a:spcAft>
              <a:buClr>
                <a:schemeClr val="dk1"/>
              </a:buClr>
              <a:buSzPts val="1400"/>
              <a:buFont typeface="Avenir"/>
              <a:buAutoNum type="arabicPeriod"/>
            </a:pPr>
            <a:r>
              <a:rPr lang="en-ZA" sz="1400" b="0" i="0" u="none" strike="noStrike" cap="none">
                <a:solidFill>
                  <a:schemeClr val="dk1"/>
                </a:solidFill>
                <a:latin typeface="Avenir"/>
                <a:ea typeface="Avenir"/>
                <a:cs typeface="Avenir"/>
                <a:sym typeface="Avenir"/>
              </a:rPr>
              <a:t>Display all applications initiated and their statuses.</a:t>
            </a:r>
            <a:endParaRPr sz="1400" b="0" i="0" u="none" strike="noStrike" cap="none">
              <a:solidFill>
                <a:schemeClr val="dk1"/>
              </a:solidFill>
              <a:latin typeface="Avenir"/>
              <a:ea typeface="Avenir"/>
              <a:cs typeface="Avenir"/>
              <a:sym typeface="Avenir"/>
            </a:endParaRPr>
          </a:p>
        </p:txBody>
      </p:sp>
      <p:pic>
        <p:nvPicPr>
          <p:cNvPr id="206" name="Google Shape;206;g2ef2993c73b_0_47"/>
          <p:cNvPicPr preferRelativeResize="0"/>
          <p:nvPr/>
        </p:nvPicPr>
        <p:blipFill rotWithShape="1">
          <a:blip r:embed="rId3">
            <a:alphaModFix/>
          </a:blip>
          <a:srcRect/>
          <a:stretch/>
        </p:blipFill>
        <p:spPr>
          <a:xfrm>
            <a:off x="180850" y="1123675"/>
            <a:ext cx="8185799" cy="3735375"/>
          </a:xfrm>
          <a:prstGeom prst="rect">
            <a:avLst/>
          </a:prstGeom>
          <a:noFill/>
          <a:ln w="9525" cap="flat" cmpd="sng">
            <a:solidFill>
              <a:srgbClr val="9E9E9E"/>
            </a:solidFill>
            <a:prstDash val="solid"/>
            <a:round/>
            <a:headEnd type="none" w="sm" len="sm"/>
            <a:tailEnd type="none" w="sm" len="sm"/>
          </a:ln>
        </p:spPr>
      </p:pic>
      <p:sp>
        <p:nvSpPr>
          <p:cNvPr id="207" name="Google Shape;207;g2ef2993c73b_0_47"/>
          <p:cNvSpPr/>
          <p:nvPr/>
        </p:nvSpPr>
        <p:spPr>
          <a:xfrm>
            <a:off x="6283725" y="1546988"/>
            <a:ext cx="232200" cy="1971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i="0" u="none" strike="noStrike" cap="none">
                <a:solidFill>
                  <a:schemeClr val="lt1"/>
                </a:solidFill>
                <a:latin typeface="Calibri"/>
                <a:ea typeface="Calibri"/>
                <a:cs typeface="Calibri"/>
                <a:sym typeface="Calibri"/>
              </a:rPr>
              <a:t>1</a:t>
            </a:r>
            <a:endParaRPr sz="1000" b="1" i="0" u="none" strike="noStrike" cap="none">
              <a:solidFill>
                <a:schemeClr val="lt1"/>
              </a:solidFill>
              <a:latin typeface="Calibri"/>
              <a:ea typeface="Calibri"/>
              <a:cs typeface="Calibri"/>
              <a:sym typeface="Calibri"/>
            </a:endParaRPr>
          </a:p>
        </p:txBody>
      </p:sp>
      <p:sp>
        <p:nvSpPr>
          <p:cNvPr id="208" name="Google Shape;208;g2ef2993c73b_0_47"/>
          <p:cNvSpPr/>
          <p:nvPr/>
        </p:nvSpPr>
        <p:spPr>
          <a:xfrm>
            <a:off x="6826600" y="1546988"/>
            <a:ext cx="232200" cy="1971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i="0" u="none" strike="noStrike" cap="none">
                <a:solidFill>
                  <a:schemeClr val="lt1"/>
                </a:solidFill>
                <a:latin typeface="Calibri"/>
                <a:ea typeface="Calibri"/>
                <a:cs typeface="Calibri"/>
                <a:sym typeface="Calibri"/>
              </a:rPr>
              <a:t>2</a:t>
            </a:r>
            <a:endParaRPr sz="1000" b="1" i="0" u="none" strike="noStrike" cap="none">
              <a:solidFill>
                <a:schemeClr val="lt1"/>
              </a:solidFill>
              <a:latin typeface="Calibri"/>
              <a:ea typeface="Calibri"/>
              <a:cs typeface="Calibri"/>
              <a:sym typeface="Calibri"/>
            </a:endParaRPr>
          </a:p>
        </p:txBody>
      </p:sp>
      <p:pic>
        <p:nvPicPr>
          <p:cNvPr id="209" name="Google Shape;209;g2ef2993c73b_0_47"/>
          <p:cNvPicPr preferRelativeResize="0"/>
          <p:nvPr/>
        </p:nvPicPr>
        <p:blipFill rotWithShape="1">
          <a:blip r:embed="rId4">
            <a:alphaModFix/>
          </a:blip>
          <a:srcRect b="49256"/>
          <a:stretch/>
        </p:blipFill>
        <p:spPr>
          <a:xfrm>
            <a:off x="713900" y="4268025"/>
            <a:ext cx="7858601" cy="1799176"/>
          </a:xfrm>
          <a:prstGeom prst="rect">
            <a:avLst/>
          </a:prstGeom>
          <a:noFill/>
          <a:ln w="9525" cap="flat" cmpd="sng">
            <a:solidFill>
              <a:srgbClr val="9E9E9E"/>
            </a:solidFill>
            <a:prstDash val="solid"/>
            <a:round/>
            <a:headEnd type="none" w="sm" len="sm"/>
            <a:tailEnd type="none" w="sm" len="sm"/>
          </a:ln>
        </p:spPr>
      </p:pic>
      <p:pic>
        <p:nvPicPr>
          <p:cNvPr id="210" name="Google Shape;210;g2ef2993c73b_0_47"/>
          <p:cNvPicPr preferRelativeResize="0"/>
          <p:nvPr/>
        </p:nvPicPr>
        <p:blipFill rotWithShape="1">
          <a:blip r:embed="rId5">
            <a:alphaModFix/>
          </a:blip>
          <a:srcRect/>
          <a:stretch/>
        </p:blipFill>
        <p:spPr>
          <a:xfrm>
            <a:off x="6146925" y="1744100"/>
            <a:ext cx="1591546" cy="309300"/>
          </a:xfrm>
          <a:prstGeom prst="rect">
            <a:avLst/>
          </a:prstGeom>
          <a:noFill/>
          <a:ln>
            <a:noFill/>
          </a:ln>
        </p:spPr>
      </p:pic>
      <p:sp>
        <p:nvSpPr>
          <p:cNvPr id="211" name="Google Shape;211;g2ef2993c73b_0_47"/>
          <p:cNvSpPr/>
          <p:nvPr/>
        </p:nvSpPr>
        <p:spPr>
          <a:xfrm>
            <a:off x="6882675" y="1764500"/>
            <a:ext cx="789600" cy="268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12" name="Google Shape;212;g2ef2993c73b_0_47"/>
          <p:cNvSpPr/>
          <p:nvPr/>
        </p:nvSpPr>
        <p:spPr>
          <a:xfrm>
            <a:off x="6283725" y="1764500"/>
            <a:ext cx="542700" cy="268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13" name="Google Shape;213;g2ef2993c73b_0_47"/>
          <p:cNvSpPr/>
          <p:nvPr/>
        </p:nvSpPr>
        <p:spPr>
          <a:xfrm rot="5397994">
            <a:off x="3194809" y="3959550"/>
            <a:ext cx="514200" cy="305700"/>
          </a:xfrm>
          <a:prstGeom prst="rightArrow">
            <a:avLst>
              <a:gd name="adj1" fmla="val 376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3" name="Google Shape;207;g2ef2993c73b_0_47">
            <a:extLst>
              <a:ext uri="{FF2B5EF4-FFF2-40B4-BE49-F238E27FC236}">
                <a16:creationId xmlns:a16="http://schemas.microsoft.com/office/drawing/2014/main" id="{FC9AF0A6-D2BF-4D38-828B-49D4284EC8AA}"/>
              </a:ext>
            </a:extLst>
          </p:cNvPr>
          <p:cNvSpPr/>
          <p:nvPr/>
        </p:nvSpPr>
        <p:spPr>
          <a:xfrm>
            <a:off x="780624" y="5635775"/>
            <a:ext cx="232200" cy="1971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i="0" u="none" strike="noStrike" cap="none">
                <a:solidFill>
                  <a:schemeClr val="lt1"/>
                </a:solidFill>
                <a:latin typeface="Calibri"/>
                <a:ea typeface="Calibri"/>
                <a:cs typeface="Calibri"/>
                <a:sym typeface="Calibri"/>
              </a:rPr>
              <a:t>3</a:t>
            </a:r>
            <a:endParaRPr sz="1000" b="1" i="0" u="none" strike="noStrike" cap="none">
              <a:solidFill>
                <a:schemeClr val="lt1"/>
              </a:solidFill>
              <a:latin typeface="Calibri"/>
              <a:ea typeface="Calibri"/>
              <a:cs typeface="Calibri"/>
              <a:sym typeface="Calibri"/>
            </a:endParaRPr>
          </a:p>
        </p:txBody>
      </p:sp>
      <p:sp>
        <p:nvSpPr>
          <p:cNvPr id="14" name="Google Shape;207;g2ef2993c73b_0_47">
            <a:extLst>
              <a:ext uri="{FF2B5EF4-FFF2-40B4-BE49-F238E27FC236}">
                <a16:creationId xmlns:a16="http://schemas.microsoft.com/office/drawing/2014/main" id="{C023F42F-218C-4B56-89BD-0FB47FD39B9C}"/>
              </a:ext>
            </a:extLst>
          </p:cNvPr>
          <p:cNvSpPr/>
          <p:nvPr/>
        </p:nvSpPr>
        <p:spPr>
          <a:xfrm>
            <a:off x="1196071" y="5635775"/>
            <a:ext cx="232200" cy="1971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a:solidFill>
                  <a:schemeClr val="lt1"/>
                </a:solidFill>
                <a:latin typeface="Calibri"/>
                <a:ea typeface="Calibri"/>
                <a:cs typeface="Calibri"/>
                <a:sym typeface="Calibri"/>
              </a:rPr>
              <a:t>3</a:t>
            </a:r>
            <a:endParaRPr sz="1000" b="1" i="0" u="none" strike="noStrike" cap="none">
              <a:solidFill>
                <a:schemeClr val="lt1"/>
              </a:solidFill>
              <a:latin typeface="Calibri"/>
              <a:ea typeface="Calibri"/>
              <a:cs typeface="Calibri"/>
              <a:sym typeface="Calibri"/>
            </a:endParaRPr>
          </a:p>
        </p:txBody>
      </p:sp>
      <p:sp>
        <p:nvSpPr>
          <p:cNvPr id="15" name="Google Shape;207;g2ef2993c73b_0_47">
            <a:extLst>
              <a:ext uri="{FF2B5EF4-FFF2-40B4-BE49-F238E27FC236}">
                <a16:creationId xmlns:a16="http://schemas.microsoft.com/office/drawing/2014/main" id="{6E0AD87A-DB3A-40C3-826F-F141C6B79441}"/>
              </a:ext>
            </a:extLst>
          </p:cNvPr>
          <p:cNvSpPr/>
          <p:nvPr/>
        </p:nvSpPr>
        <p:spPr>
          <a:xfrm>
            <a:off x="1611518" y="5635775"/>
            <a:ext cx="232200" cy="1971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i="0" u="none" strike="noStrike" cap="none">
                <a:solidFill>
                  <a:schemeClr val="lt1"/>
                </a:solidFill>
                <a:latin typeface="Calibri"/>
                <a:ea typeface="Calibri"/>
                <a:cs typeface="Calibri"/>
                <a:sym typeface="Calibri"/>
              </a:rPr>
              <a:t>4</a:t>
            </a:r>
            <a:endParaRPr sz="1000" b="1" i="0" u="none" strike="noStrike" cap="none">
              <a:solidFill>
                <a:schemeClr val="lt1"/>
              </a:solidFill>
              <a:latin typeface="Calibri"/>
              <a:ea typeface="Calibri"/>
              <a:cs typeface="Calibri"/>
              <a:sym typeface="Calibri"/>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show="0">
  <p:cSld>
    <p:spTree>
      <p:nvGrpSpPr>
        <p:cNvPr id="1" name="Shape 218"/>
        <p:cNvGrpSpPr/>
        <p:nvPr/>
      </p:nvGrpSpPr>
      <p:grpSpPr>
        <a:xfrm>
          <a:off x="0" y="0"/>
          <a:ext cx="0" cy="0"/>
          <a:chOff x="0" y="0"/>
          <a:chExt cx="0" cy="0"/>
        </a:xfrm>
      </p:grpSpPr>
      <p:sp>
        <p:nvSpPr>
          <p:cNvPr id="219" name="Google Shape;219;g2ef2993c73b_0_62"/>
          <p:cNvSpPr txBox="1">
            <a:spLocks noGrp="1"/>
          </p:cNvSpPr>
          <p:nvPr>
            <p:ph type="title"/>
          </p:nvPr>
        </p:nvSpPr>
        <p:spPr>
          <a:xfrm>
            <a:off x="2849344" y="136523"/>
            <a:ext cx="7783882"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ECD Registration Applications- Adding New Applications</a:t>
            </a:r>
            <a:endParaRPr sz="3200">
              <a:solidFill>
                <a:srgbClr val="C98241"/>
              </a:solidFill>
              <a:latin typeface="Avenir"/>
              <a:ea typeface="Avenir"/>
              <a:cs typeface="Avenir"/>
              <a:sym typeface="Avenir"/>
            </a:endParaRPr>
          </a:p>
        </p:txBody>
      </p:sp>
      <p:sp>
        <p:nvSpPr>
          <p:cNvPr id="220" name="Google Shape;220;g2ef2993c73b_0_62"/>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147</a:t>
            </a:fld>
            <a:endParaRPr/>
          </a:p>
        </p:txBody>
      </p:sp>
      <p:sp>
        <p:nvSpPr>
          <p:cNvPr id="221" name="Google Shape;221;g2ef2993c73b_0_62"/>
          <p:cNvSpPr/>
          <p:nvPr/>
        </p:nvSpPr>
        <p:spPr>
          <a:xfrm>
            <a:off x="9166859" y="1431694"/>
            <a:ext cx="2204839" cy="2483655"/>
          </a:xfrm>
          <a:prstGeom prst="wedgeRoundRectCallout">
            <a:avLst>
              <a:gd name="adj1" fmla="val -50367"/>
              <a:gd name="adj2" fmla="val -1654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To begin with </a:t>
            </a:r>
            <a:r>
              <a:rPr lang="en-ZA">
                <a:solidFill>
                  <a:schemeClr val="dk1"/>
                </a:solidFill>
                <a:latin typeface="Avenir"/>
                <a:ea typeface="Avenir"/>
                <a:cs typeface="Avenir"/>
                <a:sym typeface="Avenir"/>
              </a:rPr>
              <a:t>a new </a:t>
            </a:r>
            <a:r>
              <a:rPr lang="en-ZA" sz="1400" b="0" i="0" u="none" strike="noStrike" cap="none">
                <a:solidFill>
                  <a:schemeClr val="dk1"/>
                </a:solidFill>
                <a:latin typeface="Avenir"/>
                <a:ea typeface="Avenir"/>
                <a:cs typeface="Avenir"/>
                <a:sym typeface="Avenir"/>
              </a:rPr>
              <a:t>application</a:t>
            </a:r>
            <a:r>
              <a:rPr lang="en-ZA">
                <a:solidFill>
                  <a:schemeClr val="dk1"/>
                </a:solidFill>
                <a:latin typeface="Avenir"/>
                <a:ea typeface="Avenir"/>
                <a:cs typeface="Avenir"/>
                <a:sym typeface="Avenir"/>
              </a:rPr>
              <a:t>, o</a:t>
            </a:r>
            <a:r>
              <a:rPr lang="en-ZA" sz="1400" b="0" i="0" u="none" strike="noStrike" cap="none">
                <a:solidFill>
                  <a:schemeClr val="dk1"/>
                </a:solidFill>
                <a:latin typeface="Avenir"/>
                <a:ea typeface="Avenir"/>
                <a:cs typeface="Avenir"/>
                <a:sym typeface="Avenir"/>
              </a:rPr>
              <a:t>n the top right</a:t>
            </a:r>
            <a:r>
              <a:rPr lang="en-ZA">
                <a:solidFill>
                  <a:schemeClr val="dk1"/>
                </a:solidFill>
                <a:latin typeface="Avenir"/>
                <a:ea typeface="Avenir"/>
                <a:cs typeface="Avenir"/>
                <a:sym typeface="Avenir"/>
              </a:rPr>
              <a:t>, n</a:t>
            </a:r>
            <a:r>
              <a:rPr lang="en-ZA" sz="1400" b="0" i="0" u="none" strike="noStrike" cap="none">
                <a:solidFill>
                  <a:schemeClr val="dk1"/>
                </a:solidFill>
                <a:latin typeface="Avenir"/>
                <a:ea typeface="Avenir"/>
                <a:cs typeface="Avenir"/>
                <a:sym typeface="Avenir"/>
              </a:rPr>
              <a:t>avigate to ‘ADD NEW’.(1).</a:t>
            </a:r>
          </a:p>
          <a:p>
            <a:pPr marL="0" marR="0" lvl="0" indent="0" algn="l" rtl="0">
              <a:lnSpc>
                <a:spcPct val="115000"/>
              </a:lnSpc>
              <a:spcBef>
                <a:spcPts val="0"/>
              </a:spcBef>
              <a:spcAft>
                <a:spcPts val="0"/>
              </a:spcAft>
              <a:buClr>
                <a:schemeClr val="dk1"/>
              </a:buClr>
              <a:buSzPts val="1100"/>
              <a:buFont typeface="Arial"/>
              <a:buNone/>
            </a:pPr>
            <a:endParaRPr lang="en-ZA">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On a mobile phone you will see ACTIONS and then select ADD NEW</a:t>
            </a:r>
          </a:p>
        </p:txBody>
      </p:sp>
      <p:pic>
        <p:nvPicPr>
          <p:cNvPr id="222" name="Google Shape;222;g2ef2993c73b_0_62"/>
          <p:cNvPicPr preferRelativeResize="0"/>
          <p:nvPr/>
        </p:nvPicPr>
        <p:blipFill rotWithShape="1">
          <a:blip r:embed="rId3">
            <a:alphaModFix/>
          </a:blip>
          <a:srcRect/>
          <a:stretch/>
        </p:blipFill>
        <p:spPr>
          <a:xfrm>
            <a:off x="775210" y="1283695"/>
            <a:ext cx="8185799" cy="3735375"/>
          </a:xfrm>
          <a:prstGeom prst="rect">
            <a:avLst/>
          </a:prstGeom>
          <a:noFill/>
          <a:ln w="9525" cap="flat" cmpd="sng">
            <a:solidFill>
              <a:srgbClr val="9E9E9E"/>
            </a:solidFill>
            <a:prstDash val="solid"/>
            <a:round/>
            <a:headEnd type="none" w="sm" len="sm"/>
            <a:tailEnd type="none" w="sm" len="sm"/>
          </a:ln>
        </p:spPr>
      </p:pic>
      <p:sp>
        <p:nvSpPr>
          <p:cNvPr id="223" name="Google Shape;223;g2ef2993c73b_0_62"/>
          <p:cNvSpPr/>
          <p:nvPr/>
        </p:nvSpPr>
        <p:spPr>
          <a:xfrm>
            <a:off x="6741285" y="1635624"/>
            <a:ext cx="369000" cy="2685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i="0" u="none" strike="noStrike" cap="none">
                <a:solidFill>
                  <a:schemeClr val="lt1"/>
                </a:solidFill>
                <a:latin typeface="Calibri"/>
                <a:ea typeface="Calibri"/>
                <a:cs typeface="Calibri"/>
                <a:sym typeface="Calibri"/>
              </a:rPr>
              <a:t>1</a:t>
            </a:r>
            <a:endParaRPr sz="1000" b="1" i="0" u="none" strike="noStrike" cap="none">
              <a:solidFill>
                <a:schemeClr val="lt1"/>
              </a:solidFill>
              <a:latin typeface="Calibri"/>
              <a:ea typeface="Calibri"/>
              <a:cs typeface="Calibri"/>
              <a:sym typeface="Calibri"/>
            </a:endParaRPr>
          </a:p>
        </p:txBody>
      </p:sp>
      <p:pic>
        <p:nvPicPr>
          <p:cNvPr id="224" name="Google Shape;224;g2ef2993c73b_0_62"/>
          <p:cNvPicPr preferRelativeResize="0"/>
          <p:nvPr/>
        </p:nvPicPr>
        <p:blipFill rotWithShape="1">
          <a:blip r:embed="rId4">
            <a:alphaModFix/>
          </a:blip>
          <a:srcRect/>
          <a:stretch/>
        </p:blipFill>
        <p:spPr>
          <a:xfrm>
            <a:off x="6741285" y="1904120"/>
            <a:ext cx="1591546" cy="309300"/>
          </a:xfrm>
          <a:prstGeom prst="rect">
            <a:avLst/>
          </a:prstGeom>
          <a:noFill/>
          <a:ln>
            <a:noFill/>
          </a:ln>
        </p:spPr>
      </p:pic>
      <p:sp>
        <p:nvSpPr>
          <p:cNvPr id="225" name="Google Shape;225;g2ef2993c73b_0_62"/>
          <p:cNvSpPr/>
          <p:nvPr/>
        </p:nvSpPr>
        <p:spPr>
          <a:xfrm>
            <a:off x="6878085" y="1924520"/>
            <a:ext cx="542700" cy="268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8236015A-5D42-4396-B4A8-34B1C6CA26D5}"/>
              </a:ext>
            </a:extLst>
          </p:cNvPr>
          <p:cNvPicPr>
            <a:picLocks noChangeAspect="1"/>
          </p:cNvPicPr>
          <p:nvPr/>
        </p:nvPicPr>
        <p:blipFill>
          <a:blip r:embed="rId5"/>
          <a:stretch>
            <a:fillRect/>
          </a:stretch>
        </p:blipFill>
        <p:spPr>
          <a:xfrm>
            <a:off x="569360" y="3000949"/>
            <a:ext cx="1965541" cy="3488835"/>
          </a:xfrm>
          <a:prstGeom prst="rect">
            <a:avLst/>
          </a:prstGeom>
        </p:spPr>
      </p:pic>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show="0">
  <p:cSld>
    <p:spTree>
      <p:nvGrpSpPr>
        <p:cNvPr id="1" name="Shape 230"/>
        <p:cNvGrpSpPr/>
        <p:nvPr/>
      </p:nvGrpSpPr>
      <p:grpSpPr>
        <a:xfrm>
          <a:off x="0" y="0"/>
          <a:ext cx="0" cy="0"/>
          <a:chOff x="0" y="0"/>
          <a:chExt cx="0" cy="0"/>
        </a:xfrm>
      </p:grpSpPr>
      <p:sp>
        <p:nvSpPr>
          <p:cNvPr id="231" name="Google Shape;231;g2ef2993c73b_0_73"/>
          <p:cNvSpPr txBox="1">
            <a:spLocks noGrp="1"/>
          </p:cNvSpPr>
          <p:nvPr>
            <p:ph type="title"/>
          </p:nvPr>
        </p:nvSpPr>
        <p:spPr>
          <a:xfrm>
            <a:off x="2865938" y="-47623"/>
            <a:ext cx="7742563" cy="119675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Create New Application - Instructions and Consent</a:t>
            </a:r>
            <a:endParaRPr sz="3200">
              <a:latin typeface="Avenir"/>
              <a:ea typeface="Avenir"/>
              <a:cs typeface="Avenir"/>
              <a:sym typeface="Avenir"/>
            </a:endParaRPr>
          </a:p>
        </p:txBody>
      </p:sp>
      <p:sp>
        <p:nvSpPr>
          <p:cNvPr id="232" name="Google Shape;232;g2ef2993c73b_0_7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148</a:t>
            </a:fld>
            <a:endParaRPr/>
          </a:p>
        </p:txBody>
      </p:sp>
      <p:sp>
        <p:nvSpPr>
          <p:cNvPr id="233" name="Google Shape;233;g2ef2993c73b_0_73"/>
          <p:cNvSpPr/>
          <p:nvPr/>
        </p:nvSpPr>
        <p:spPr>
          <a:xfrm>
            <a:off x="8737600" y="1048775"/>
            <a:ext cx="3300900" cy="5117400"/>
          </a:xfrm>
          <a:prstGeom prst="wedgeRoundRectCallout">
            <a:avLst>
              <a:gd name="adj1" fmla="val -50790"/>
              <a:gd name="adj2" fmla="val 21003"/>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15000"/>
              </a:lnSpc>
              <a:spcBef>
                <a:spcPts val="100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Before creating an application, it's crucial to understand the requirements and ensure you have all the necessary documents ready.</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chemeClr val="dk1"/>
              </a:buClr>
              <a:buSzPts val="1100"/>
              <a:buFont typeface="Arial"/>
              <a:buNone/>
            </a:pPr>
            <a:r>
              <a:rPr lang="en-ZA" sz="1400" b="1" i="0" u="sng" strike="noStrike" cap="none">
                <a:solidFill>
                  <a:schemeClr val="dk1"/>
                </a:solidFill>
                <a:latin typeface="Avenir"/>
                <a:ea typeface="Avenir"/>
                <a:cs typeface="Avenir"/>
                <a:sym typeface="Avenir"/>
              </a:rPr>
              <a:t>Required documents:</a:t>
            </a:r>
            <a:endParaRPr sz="1400" b="1" i="0" u="sng" strike="noStrike" cap="none">
              <a:solidFill>
                <a:schemeClr val="dk1"/>
              </a:solidFill>
              <a:latin typeface="Avenir"/>
              <a:ea typeface="Avenir"/>
              <a:cs typeface="Avenir"/>
              <a:sym typeface="Avenir"/>
            </a:endParaRPr>
          </a:p>
          <a:p>
            <a:pPr marL="457200" marR="0" lvl="0" indent="-317500" algn="l" rtl="0">
              <a:lnSpc>
                <a:spcPct val="115000"/>
              </a:lnSpc>
              <a:spcBef>
                <a:spcPts val="0"/>
              </a:spcBef>
              <a:spcAft>
                <a:spcPts val="0"/>
              </a:spcAft>
              <a:buClr>
                <a:schemeClr val="dk1"/>
              </a:buClr>
              <a:buSzPts val="1400"/>
              <a:buFont typeface="Avenir"/>
              <a:buAutoNum type="arabicPeriod"/>
            </a:pPr>
            <a:r>
              <a:rPr lang="en-ZA" sz="1400" b="0" i="0" u="none" strike="noStrike" cap="none">
                <a:solidFill>
                  <a:schemeClr val="dk1"/>
                </a:solidFill>
                <a:latin typeface="Avenir"/>
                <a:ea typeface="Avenir"/>
                <a:cs typeface="Avenir"/>
                <a:sym typeface="Avenir"/>
              </a:rPr>
              <a:t>Certified ID Copies for the applicant and each staff member.</a:t>
            </a:r>
            <a:endParaRPr sz="1400" b="0" i="0" u="none" strike="noStrike" cap="none">
              <a:solidFill>
                <a:schemeClr val="dk1"/>
              </a:solidFill>
              <a:latin typeface="Avenir"/>
              <a:ea typeface="Avenir"/>
              <a:cs typeface="Avenir"/>
              <a:sym typeface="Avenir"/>
            </a:endParaRPr>
          </a:p>
          <a:p>
            <a:pPr marL="457200" marR="0" lvl="0" indent="-317500" algn="l" rtl="0">
              <a:lnSpc>
                <a:spcPct val="115000"/>
              </a:lnSpc>
              <a:spcBef>
                <a:spcPts val="0"/>
              </a:spcBef>
              <a:spcAft>
                <a:spcPts val="0"/>
              </a:spcAft>
              <a:buClr>
                <a:schemeClr val="dk1"/>
              </a:buClr>
              <a:buSzPts val="1400"/>
              <a:buFont typeface="Avenir"/>
              <a:buAutoNum type="arabicPeriod"/>
            </a:pPr>
            <a:r>
              <a:rPr lang="en-ZA" sz="1400" b="0" i="0" u="none" strike="noStrike" cap="none">
                <a:solidFill>
                  <a:schemeClr val="dk1"/>
                </a:solidFill>
                <a:latin typeface="Avenir"/>
                <a:ea typeface="Avenir"/>
                <a:cs typeface="Avenir"/>
                <a:sym typeface="Avenir"/>
              </a:rPr>
              <a:t>Form 30 for the applicant and each staff member (a copy is accessible via the hyperlink on the screen).</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400"/>
              <a:buFont typeface="Arial"/>
              <a:buNone/>
            </a:pPr>
            <a:r>
              <a:rPr lang="en-ZA" sz="1400" b="0" i="0" u="none" strike="noStrike" cap="none">
                <a:solidFill>
                  <a:schemeClr val="dk1"/>
                </a:solidFill>
                <a:latin typeface="Avenir"/>
                <a:ea typeface="Avenir"/>
                <a:cs typeface="Avenir"/>
                <a:sym typeface="Avenir"/>
              </a:rPr>
              <a:t>Read the consent paragraph carefully to ensure you know what you are applying for and agreeing to.</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1000"/>
              </a:spcBef>
              <a:spcAft>
                <a:spcPts val="1000"/>
              </a:spcAft>
              <a:buClr>
                <a:schemeClr val="dk1"/>
              </a:buClr>
              <a:buSzPts val="1100"/>
              <a:buFont typeface="Arial"/>
              <a:buNone/>
            </a:pPr>
            <a:r>
              <a:rPr lang="en-ZA" sz="1400" b="1" i="0" u="none" strike="noStrike" cap="none">
                <a:solidFill>
                  <a:schemeClr val="dk1"/>
                </a:solidFill>
                <a:latin typeface="Avenir"/>
                <a:ea typeface="Avenir"/>
                <a:cs typeface="Avenir"/>
                <a:sym typeface="Avenir"/>
              </a:rPr>
              <a:t>Note: </a:t>
            </a:r>
            <a:r>
              <a:rPr lang="en-ZA" sz="1400" b="0" i="0" u="none" strike="noStrike" cap="none">
                <a:solidFill>
                  <a:schemeClr val="dk1"/>
                </a:solidFill>
                <a:latin typeface="Avenir"/>
                <a:ea typeface="Avenir"/>
                <a:cs typeface="Avenir"/>
                <a:sym typeface="Avenir"/>
              </a:rPr>
              <a:t>Click ‘</a:t>
            </a:r>
            <a:r>
              <a:rPr lang="en-ZA" sz="1400" b="1" i="0" u="none" strike="noStrike" cap="none">
                <a:solidFill>
                  <a:schemeClr val="dk1"/>
                </a:solidFill>
                <a:latin typeface="Avenir"/>
                <a:ea typeface="Avenir"/>
                <a:cs typeface="Avenir"/>
                <a:sym typeface="Avenir"/>
              </a:rPr>
              <a:t>NEXT</a:t>
            </a:r>
            <a:r>
              <a:rPr lang="en-ZA" sz="1400" b="0" i="0" u="none" strike="noStrike" cap="none">
                <a:solidFill>
                  <a:schemeClr val="dk1"/>
                </a:solidFill>
                <a:latin typeface="Avenir"/>
                <a:ea typeface="Avenir"/>
                <a:cs typeface="Avenir"/>
                <a:sym typeface="Avenir"/>
              </a:rPr>
              <a:t>' to consent and continue with the application</a:t>
            </a:r>
            <a:endParaRPr sz="1400" b="0" i="0" u="none" strike="noStrike" cap="none">
              <a:solidFill>
                <a:schemeClr val="dk1"/>
              </a:solidFill>
              <a:latin typeface="Avenir"/>
              <a:ea typeface="Avenir"/>
              <a:cs typeface="Avenir"/>
              <a:sym typeface="Avenir"/>
            </a:endParaRPr>
          </a:p>
        </p:txBody>
      </p:sp>
      <p:pic>
        <p:nvPicPr>
          <p:cNvPr id="234" name="Google Shape;234;g2ef2993c73b_0_73"/>
          <p:cNvPicPr preferRelativeResize="0"/>
          <p:nvPr/>
        </p:nvPicPr>
        <p:blipFill>
          <a:blip r:embed="rId3">
            <a:alphaModFix/>
          </a:blip>
          <a:stretch>
            <a:fillRect/>
          </a:stretch>
        </p:blipFill>
        <p:spPr>
          <a:xfrm>
            <a:off x="152400" y="1018165"/>
            <a:ext cx="8432799" cy="4821683"/>
          </a:xfrm>
          <a:prstGeom prst="rect">
            <a:avLst/>
          </a:prstGeom>
          <a:noFill/>
          <a:ln w="9525" cap="flat" cmpd="sng">
            <a:solidFill>
              <a:srgbClr val="9E9E9E"/>
            </a:solidFill>
            <a:prstDash val="solid"/>
            <a:round/>
            <a:headEnd type="none" w="sm" len="sm"/>
            <a:tailEnd type="none" w="sm" len="sm"/>
          </a:ln>
        </p:spPr>
      </p:pic>
      <p:sp>
        <p:nvSpPr>
          <p:cNvPr id="235" name="Google Shape;235;g2ef2993c73b_0_73"/>
          <p:cNvSpPr/>
          <p:nvPr/>
        </p:nvSpPr>
        <p:spPr>
          <a:xfrm>
            <a:off x="76200" y="2554150"/>
            <a:ext cx="166800" cy="1971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i="0" u="none" strike="noStrike" cap="none">
                <a:solidFill>
                  <a:schemeClr val="lt1"/>
                </a:solidFill>
                <a:latin typeface="Calibri"/>
                <a:ea typeface="Calibri"/>
                <a:cs typeface="Calibri"/>
                <a:sym typeface="Calibri"/>
              </a:rPr>
              <a:t>1</a:t>
            </a:r>
            <a:endParaRPr sz="1000" b="1" i="0" u="none" strike="noStrike" cap="none">
              <a:solidFill>
                <a:schemeClr val="lt1"/>
              </a:solidFill>
              <a:latin typeface="Calibri"/>
              <a:ea typeface="Calibri"/>
              <a:cs typeface="Calibri"/>
              <a:sym typeface="Calibri"/>
            </a:endParaRPr>
          </a:p>
        </p:txBody>
      </p:sp>
      <p:sp>
        <p:nvSpPr>
          <p:cNvPr id="236" name="Google Shape;236;g2ef2993c73b_0_73"/>
          <p:cNvSpPr/>
          <p:nvPr/>
        </p:nvSpPr>
        <p:spPr>
          <a:xfrm>
            <a:off x="76200" y="3068200"/>
            <a:ext cx="166800" cy="1971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i="0" u="none" strike="noStrike" cap="none">
                <a:solidFill>
                  <a:schemeClr val="lt1"/>
                </a:solidFill>
                <a:latin typeface="Calibri"/>
                <a:ea typeface="Calibri"/>
                <a:cs typeface="Calibri"/>
                <a:sym typeface="Calibri"/>
              </a:rPr>
              <a:t>2</a:t>
            </a:r>
            <a:endParaRPr sz="1000" b="1" i="0" u="none" strike="noStrike" cap="none">
              <a:solidFill>
                <a:schemeClr val="lt1"/>
              </a:solidFill>
              <a:latin typeface="Calibri"/>
              <a:ea typeface="Calibri"/>
              <a:cs typeface="Calibri"/>
              <a:sym typeface="Calibri"/>
            </a:endParaRPr>
          </a:p>
        </p:txBody>
      </p:sp>
      <p:sp>
        <p:nvSpPr>
          <p:cNvPr id="237" name="Google Shape;237;g2ef2993c73b_0_73"/>
          <p:cNvSpPr/>
          <p:nvPr/>
        </p:nvSpPr>
        <p:spPr>
          <a:xfrm>
            <a:off x="1066800" y="5414325"/>
            <a:ext cx="737400" cy="3651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show="0">
  <p:cSld>
    <p:spTree>
      <p:nvGrpSpPr>
        <p:cNvPr id="1" name="Shape 242"/>
        <p:cNvGrpSpPr/>
        <p:nvPr/>
      </p:nvGrpSpPr>
      <p:grpSpPr>
        <a:xfrm>
          <a:off x="0" y="0"/>
          <a:ext cx="0" cy="0"/>
          <a:chOff x="0" y="0"/>
          <a:chExt cx="0" cy="0"/>
        </a:xfrm>
      </p:grpSpPr>
      <p:sp>
        <p:nvSpPr>
          <p:cNvPr id="243" name="Google Shape;243;g2ef2993c73b_0_84"/>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4444"/>
              <a:buNone/>
            </a:pPr>
            <a:r>
              <a:rPr lang="en-ZA" sz="3200">
                <a:solidFill>
                  <a:srgbClr val="C98241"/>
                </a:solidFill>
                <a:latin typeface="Avenir"/>
                <a:ea typeface="Avenir"/>
                <a:cs typeface="Avenir"/>
                <a:sym typeface="Avenir"/>
              </a:rPr>
              <a:t>New Application - Step 1 Applicant Particulars</a:t>
            </a:r>
            <a:endParaRPr sz="3200">
              <a:solidFill>
                <a:srgbClr val="C98241"/>
              </a:solidFill>
              <a:latin typeface="Avenir"/>
              <a:ea typeface="Avenir"/>
              <a:cs typeface="Avenir"/>
              <a:sym typeface="Avenir"/>
            </a:endParaRPr>
          </a:p>
        </p:txBody>
      </p:sp>
      <p:sp>
        <p:nvSpPr>
          <p:cNvPr id="244" name="Google Shape;244;g2ef2993c73b_0_84"/>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149</a:t>
            </a:fld>
            <a:endParaRPr/>
          </a:p>
        </p:txBody>
      </p:sp>
      <p:sp>
        <p:nvSpPr>
          <p:cNvPr id="245" name="Google Shape;245;g2ef2993c73b_0_84"/>
          <p:cNvSpPr/>
          <p:nvPr/>
        </p:nvSpPr>
        <p:spPr>
          <a:xfrm>
            <a:off x="8885025" y="4587438"/>
            <a:ext cx="179400" cy="186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i="0" u="none" strike="noStrike" cap="none">
                <a:solidFill>
                  <a:schemeClr val="lt1"/>
                </a:solidFill>
                <a:latin typeface="Calibri"/>
                <a:ea typeface="Calibri"/>
                <a:cs typeface="Calibri"/>
                <a:sym typeface="Calibri"/>
              </a:rPr>
              <a:t>1</a:t>
            </a:r>
            <a:endParaRPr sz="1000" b="1" i="0" u="none" strike="noStrike" cap="none">
              <a:solidFill>
                <a:schemeClr val="lt1"/>
              </a:solidFill>
              <a:latin typeface="Calibri"/>
              <a:ea typeface="Calibri"/>
              <a:cs typeface="Calibri"/>
              <a:sym typeface="Calibri"/>
            </a:endParaRPr>
          </a:p>
        </p:txBody>
      </p:sp>
      <p:sp>
        <p:nvSpPr>
          <p:cNvPr id="246" name="Google Shape;246;g2ef2993c73b_0_84"/>
          <p:cNvSpPr/>
          <p:nvPr/>
        </p:nvSpPr>
        <p:spPr>
          <a:xfrm>
            <a:off x="8885025" y="4905463"/>
            <a:ext cx="179400" cy="186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i="0" u="none" strike="noStrike" cap="none">
                <a:solidFill>
                  <a:schemeClr val="lt1"/>
                </a:solidFill>
                <a:latin typeface="Calibri"/>
                <a:ea typeface="Calibri"/>
                <a:cs typeface="Calibri"/>
                <a:sym typeface="Calibri"/>
              </a:rPr>
              <a:t>1</a:t>
            </a:r>
            <a:endParaRPr sz="1000" b="1" i="0" u="none" strike="noStrike" cap="none">
              <a:solidFill>
                <a:schemeClr val="lt1"/>
              </a:solidFill>
              <a:latin typeface="Calibri"/>
              <a:ea typeface="Calibri"/>
              <a:cs typeface="Calibri"/>
              <a:sym typeface="Calibri"/>
            </a:endParaRPr>
          </a:p>
        </p:txBody>
      </p:sp>
      <p:sp>
        <p:nvSpPr>
          <p:cNvPr id="247" name="Google Shape;247;g2ef2993c73b_0_84"/>
          <p:cNvSpPr/>
          <p:nvPr/>
        </p:nvSpPr>
        <p:spPr>
          <a:xfrm>
            <a:off x="8492490" y="889675"/>
            <a:ext cx="3547110" cy="5191085"/>
          </a:xfrm>
          <a:prstGeom prst="wedgeRoundRectCallout">
            <a:avLst>
              <a:gd name="adj1" fmla="val -55233"/>
              <a:gd name="adj2" fmla="val -16808"/>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1000"/>
              </a:spcBef>
              <a:spcAft>
                <a:spcPts val="0"/>
              </a:spcAft>
              <a:buClr>
                <a:srgbClr val="000000"/>
              </a:buClr>
              <a:buSzPts val="1200"/>
              <a:buFont typeface="Arial"/>
              <a:buNone/>
            </a:pPr>
            <a:r>
              <a:rPr lang="en-ZA" sz="1200" b="0" i="0" u="none" strike="noStrike" cap="none">
                <a:solidFill>
                  <a:schemeClr val="dk1"/>
                </a:solidFill>
                <a:latin typeface="Avenir"/>
                <a:ea typeface="Avenir"/>
                <a:cs typeface="Avenir"/>
                <a:sym typeface="Avenir"/>
              </a:rPr>
              <a:t>Your details (Name, Surname, Email, Mobile) are pre-filled from your first eCares self-registration.</a:t>
            </a:r>
          </a:p>
          <a:p>
            <a:pPr marL="0" marR="0" lvl="0" indent="0" algn="l" rtl="0">
              <a:lnSpc>
                <a:spcPct val="115000"/>
              </a:lnSpc>
              <a:spcBef>
                <a:spcPts val="1000"/>
              </a:spcBef>
              <a:spcAft>
                <a:spcPts val="0"/>
              </a:spcAft>
              <a:buClr>
                <a:schemeClr val="dk1"/>
              </a:buClr>
              <a:buSzPts val="1100"/>
              <a:buFont typeface="Arial"/>
              <a:buNone/>
            </a:pPr>
            <a:r>
              <a:rPr lang="en-ZA" sz="1200" b="1" i="0" u="none" strike="noStrike" cap="none">
                <a:solidFill>
                  <a:schemeClr val="dk1"/>
                </a:solidFill>
                <a:latin typeface="Avenir"/>
                <a:ea typeface="Avenir"/>
                <a:cs typeface="Avenir"/>
                <a:sym typeface="Avenir"/>
              </a:rPr>
              <a:t>Note: </a:t>
            </a:r>
            <a:r>
              <a:rPr lang="en-ZA" sz="1200" b="0" i="0" u="none" strike="noStrike" cap="none">
                <a:solidFill>
                  <a:schemeClr val="dk1"/>
                </a:solidFill>
                <a:latin typeface="Avenir"/>
                <a:ea typeface="Avenir"/>
                <a:cs typeface="Avenir"/>
                <a:sym typeface="Avenir"/>
              </a:rPr>
              <a:t>On Identity Type. If you selected 'South African ID number' as Identity Type:</a:t>
            </a:r>
            <a:endParaRPr sz="1200" b="0" i="0" u="none" strike="noStrike" cap="none">
              <a:solidFill>
                <a:schemeClr val="dk1"/>
              </a:solidFill>
              <a:latin typeface="Avenir"/>
              <a:ea typeface="Avenir"/>
              <a:cs typeface="Avenir"/>
              <a:sym typeface="Avenir"/>
            </a:endParaRPr>
          </a:p>
          <a:p>
            <a:pPr marL="457200" marR="0" lvl="0" indent="-304800" algn="l" rtl="0">
              <a:lnSpc>
                <a:spcPct val="115000"/>
              </a:lnSpc>
              <a:spcBef>
                <a:spcPts val="1000"/>
              </a:spcBef>
              <a:spcAft>
                <a:spcPts val="0"/>
              </a:spcAft>
              <a:buClr>
                <a:schemeClr val="dk1"/>
              </a:buClr>
              <a:buSzPts val="1200"/>
              <a:buFont typeface="Avenir"/>
              <a:buChar char="-"/>
            </a:pPr>
            <a:r>
              <a:rPr lang="en-ZA" sz="1200" b="0" i="0" u="none" strike="noStrike" cap="none">
                <a:solidFill>
                  <a:schemeClr val="dk1"/>
                </a:solidFill>
                <a:latin typeface="Avenir"/>
                <a:ea typeface="Avenir"/>
                <a:cs typeface="Avenir"/>
                <a:sym typeface="Avenir"/>
              </a:rPr>
              <a:t>Ensure you enter a valid ID number and the system will automatically validate it. </a:t>
            </a:r>
            <a:endParaRPr sz="1200" b="0" i="0" u="none" strike="noStrike" cap="none">
              <a:solidFill>
                <a:schemeClr val="dk1"/>
              </a:solidFill>
              <a:latin typeface="Avenir"/>
              <a:ea typeface="Avenir"/>
              <a:cs typeface="Avenir"/>
              <a:sym typeface="Avenir"/>
            </a:endParaRPr>
          </a:p>
          <a:p>
            <a:pPr marL="457200" marR="0" lvl="0" indent="0" algn="l" rtl="0">
              <a:lnSpc>
                <a:spcPct val="115000"/>
              </a:lnSpc>
              <a:spcBef>
                <a:spcPts val="1000"/>
              </a:spcBef>
              <a:spcAft>
                <a:spcPts val="0"/>
              </a:spcAft>
              <a:buClr>
                <a:srgbClr val="000000"/>
              </a:buClr>
              <a:buSzPts val="1200"/>
              <a:buFont typeface="Arial"/>
              <a:buNone/>
            </a:pPr>
            <a:endParaRPr sz="1200" b="0" i="0" u="none" strike="noStrike" cap="none">
              <a:solidFill>
                <a:schemeClr val="dk1"/>
              </a:solidFill>
              <a:latin typeface="Avenir"/>
              <a:ea typeface="Avenir"/>
              <a:cs typeface="Avenir"/>
              <a:sym typeface="Avenir"/>
            </a:endParaRPr>
          </a:p>
          <a:p>
            <a:pPr marL="457200" marR="0" lvl="0" indent="-304800" algn="l" rtl="0">
              <a:lnSpc>
                <a:spcPct val="115000"/>
              </a:lnSpc>
              <a:spcBef>
                <a:spcPts val="1000"/>
              </a:spcBef>
              <a:spcAft>
                <a:spcPts val="0"/>
              </a:spcAft>
              <a:buClr>
                <a:schemeClr val="dk1"/>
              </a:buClr>
              <a:buSzPts val="1200"/>
              <a:buFont typeface="Avenir"/>
              <a:buChar char="-"/>
            </a:pPr>
            <a:r>
              <a:rPr lang="en-ZA" sz="1200" b="0" i="0" u="none" strike="noStrike" cap="none">
                <a:solidFill>
                  <a:schemeClr val="dk1"/>
                </a:solidFill>
                <a:latin typeface="Avenir"/>
                <a:ea typeface="Avenir"/>
                <a:cs typeface="Avenir"/>
                <a:sym typeface="Avenir"/>
              </a:rPr>
              <a:t>If the ID number is not correct, you will not be able to proceed with the application until a valid ID number is captured</a:t>
            </a:r>
            <a:endParaRPr sz="1200" b="0" i="0" u="none" strike="noStrike" cap="none">
              <a:solidFill>
                <a:schemeClr val="dk1"/>
              </a:solidFill>
              <a:latin typeface="Avenir"/>
              <a:ea typeface="Avenir"/>
              <a:cs typeface="Avenir"/>
              <a:sym typeface="Avenir"/>
            </a:endParaRPr>
          </a:p>
          <a:p>
            <a:pPr marL="457200" marR="0" lvl="0" indent="0" algn="l" rtl="0">
              <a:lnSpc>
                <a:spcPct val="100000"/>
              </a:lnSpc>
              <a:spcBef>
                <a:spcPts val="0"/>
              </a:spcBef>
              <a:spcAft>
                <a:spcPts val="0"/>
              </a:spcAft>
              <a:buClr>
                <a:srgbClr val="000000"/>
              </a:buClr>
              <a:buSzPts val="1200"/>
              <a:buFont typeface="Arial"/>
              <a:buNone/>
            </a:pPr>
            <a:endParaRPr sz="1200">
              <a:solidFill>
                <a:schemeClr val="dk1"/>
              </a:solidFill>
              <a:latin typeface="Avenir"/>
              <a:ea typeface="Avenir"/>
              <a:cs typeface="Avenir"/>
              <a:sym typeface="Avenir"/>
            </a:endParaRPr>
          </a:p>
          <a:p>
            <a:pPr marL="457200" marR="0" lvl="0" indent="0" algn="l" rtl="0">
              <a:lnSpc>
                <a:spcPct val="100000"/>
              </a:lnSpc>
              <a:spcBef>
                <a:spcPts val="0"/>
              </a:spcBef>
              <a:spcAft>
                <a:spcPts val="0"/>
              </a:spcAft>
              <a:buClr>
                <a:srgbClr val="000000"/>
              </a:buClr>
              <a:buSzPts val="1200"/>
              <a:buFont typeface="Arial"/>
              <a:buNone/>
            </a:pPr>
            <a:endParaRPr sz="1200">
              <a:solidFill>
                <a:schemeClr val="dk1"/>
              </a:solidFill>
              <a:latin typeface="Avenir"/>
              <a:ea typeface="Avenir"/>
              <a:cs typeface="Avenir"/>
              <a:sym typeface="Avenir"/>
            </a:endParaRPr>
          </a:p>
          <a:p>
            <a:pPr marL="457200" marR="0" lvl="0" indent="-304800" algn="l" rtl="0">
              <a:lnSpc>
                <a:spcPct val="115000"/>
              </a:lnSpc>
              <a:spcBef>
                <a:spcPts val="1000"/>
              </a:spcBef>
              <a:spcAft>
                <a:spcPts val="0"/>
              </a:spcAft>
              <a:buClr>
                <a:schemeClr val="dk1"/>
              </a:buClr>
              <a:buSzPts val="1200"/>
              <a:buFont typeface="Avenir"/>
              <a:buChar char="-"/>
            </a:pPr>
            <a:r>
              <a:rPr lang="en-ZA" sz="1200" b="0" i="0" u="none" strike="noStrike" cap="none">
                <a:solidFill>
                  <a:schemeClr val="dk1"/>
                </a:solidFill>
                <a:latin typeface="Avenir"/>
                <a:ea typeface="Avenir"/>
                <a:cs typeface="Avenir"/>
                <a:sym typeface="Avenir"/>
              </a:rPr>
              <a:t>If the ID number is linked to another application</a:t>
            </a:r>
            <a:r>
              <a:rPr lang="en-ZA" sz="1200">
                <a:solidFill>
                  <a:schemeClr val="dk1"/>
                </a:solidFill>
                <a:latin typeface="Avenir"/>
                <a:ea typeface="Avenir"/>
                <a:cs typeface="Avenir"/>
                <a:sym typeface="Avenir"/>
              </a:rPr>
              <a:t> already in progress you will not be able to continue but will be directed to </a:t>
            </a:r>
            <a:r>
              <a:rPr lang="en-ZA" sz="1200" b="0" i="0" u="none" strike="noStrike" cap="none">
                <a:solidFill>
                  <a:schemeClr val="dk1"/>
                </a:solidFill>
                <a:latin typeface="Avenir"/>
                <a:ea typeface="Avenir"/>
                <a:cs typeface="Avenir"/>
                <a:sym typeface="Avenir"/>
              </a:rPr>
              <a:t> view the other applications.</a:t>
            </a:r>
            <a:endParaRPr sz="1200" b="0" i="0" u="none" strike="noStrike" cap="none">
              <a:solidFill>
                <a:schemeClr val="dk1"/>
              </a:solidFill>
              <a:latin typeface="Avenir"/>
              <a:ea typeface="Avenir"/>
              <a:cs typeface="Avenir"/>
              <a:sym typeface="Avenir"/>
            </a:endParaRPr>
          </a:p>
        </p:txBody>
      </p:sp>
      <p:pic>
        <p:nvPicPr>
          <p:cNvPr id="248" name="Google Shape;248;g2ef2993c73b_0_84"/>
          <p:cNvPicPr preferRelativeResize="0"/>
          <p:nvPr/>
        </p:nvPicPr>
        <p:blipFill rotWithShape="1">
          <a:blip r:embed="rId3">
            <a:alphaModFix/>
          </a:blip>
          <a:srcRect l="5687" t="8899" r="6547" b="34883"/>
          <a:stretch/>
        </p:blipFill>
        <p:spPr>
          <a:xfrm>
            <a:off x="9324751" y="5404013"/>
            <a:ext cx="1988850" cy="564312"/>
          </a:xfrm>
          <a:prstGeom prst="rect">
            <a:avLst/>
          </a:prstGeom>
          <a:noFill/>
          <a:ln>
            <a:noFill/>
          </a:ln>
        </p:spPr>
      </p:pic>
      <p:pic>
        <p:nvPicPr>
          <p:cNvPr id="249" name="Google Shape;249;g2ef2993c73b_0_84"/>
          <p:cNvPicPr preferRelativeResize="0"/>
          <p:nvPr/>
        </p:nvPicPr>
        <p:blipFill rotWithShape="1">
          <a:blip r:embed="rId4">
            <a:alphaModFix/>
          </a:blip>
          <a:srcRect r="13837"/>
          <a:stretch/>
        </p:blipFill>
        <p:spPr>
          <a:xfrm>
            <a:off x="9308916" y="4129636"/>
            <a:ext cx="2169724" cy="423050"/>
          </a:xfrm>
          <a:prstGeom prst="rect">
            <a:avLst/>
          </a:prstGeom>
          <a:noFill/>
          <a:ln w="9525" cap="flat" cmpd="sng">
            <a:solidFill>
              <a:srgbClr val="9E9E9E"/>
            </a:solidFill>
            <a:prstDash val="solid"/>
            <a:round/>
            <a:headEnd type="none" w="sm" len="sm"/>
            <a:tailEnd type="none" w="sm" len="sm"/>
          </a:ln>
        </p:spPr>
      </p:pic>
      <p:pic>
        <p:nvPicPr>
          <p:cNvPr id="250" name="Google Shape;250;g2ef2993c73b_0_84"/>
          <p:cNvPicPr preferRelativeResize="0"/>
          <p:nvPr/>
        </p:nvPicPr>
        <p:blipFill rotWithShape="1">
          <a:blip r:embed="rId5">
            <a:alphaModFix/>
          </a:blip>
          <a:srcRect l="4428" t="23244" r="3312" b="31410"/>
          <a:stretch/>
        </p:blipFill>
        <p:spPr>
          <a:xfrm>
            <a:off x="9316063" y="2785821"/>
            <a:ext cx="1988850" cy="365100"/>
          </a:xfrm>
          <a:prstGeom prst="rect">
            <a:avLst/>
          </a:prstGeom>
          <a:solidFill>
            <a:schemeClr val="lt2"/>
          </a:solidFill>
          <a:ln w="9525" cap="flat" cmpd="sng">
            <a:solidFill>
              <a:srgbClr val="9E9E9E"/>
            </a:solidFill>
            <a:prstDash val="solid"/>
            <a:round/>
            <a:headEnd type="none" w="sm" len="sm"/>
            <a:tailEnd type="none" w="sm" len="sm"/>
          </a:ln>
        </p:spPr>
      </p:pic>
      <p:pic>
        <p:nvPicPr>
          <p:cNvPr id="251" name="Google Shape;251;g2ef2993c73b_0_84"/>
          <p:cNvPicPr preferRelativeResize="0"/>
          <p:nvPr/>
        </p:nvPicPr>
        <p:blipFill>
          <a:blip r:embed="rId6">
            <a:alphaModFix/>
          </a:blip>
          <a:stretch>
            <a:fillRect/>
          </a:stretch>
        </p:blipFill>
        <p:spPr>
          <a:xfrm>
            <a:off x="152400" y="939112"/>
            <a:ext cx="8094100" cy="4979775"/>
          </a:xfrm>
          <a:prstGeom prst="rect">
            <a:avLst/>
          </a:prstGeom>
          <a:noFill/>
          <a:ln w="9525" cap="flat" cmpd="sng">
            <a:solidFill>
              <a:srgbClr val="9E9E9E"/>
            </a:solidFill>
            <a:prstDash val="solid"/>
            <a:round/>
            <a:headEnd type="none" w="sm" len="sm"/>
            <a:tailEnd type="none" w="sm" len="sm"/>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g2f31a1b7454_0_46"/>
          <p:cNvSpPr txBox="1">
            <a:spLocks noGrp="1"/>
          </p:cNvSpPr>
          <p:nvPr>
            <p:ph type="ctrTitle"/>
          </p:nvPr>
        </p:nvSpPr>
        <p:spPr>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solidFill>
                  <a:srgbClr val="C98241"/>
                </a:solidFill>
                <a:latin typeface="Avenir"/>
                <a:ea typeface="Avenir"/>
                <a:cs typeface="Avenir"/>
                <a:sym typeface="Avenir"/>
              </a:rPr>
              <a:t>Accessing eCares – User set up; Login and Password Resets</a:t>
            </a:r>
          </a:p>
        </p:txBody>
      </p:sp>
      <p:sp>
        <p:nvSpPr>
          <p:cNvPr id="772" name="Google Shape;772;g2f31a1b7454_0_46"/>
          <p:cNvSpPr txBox="1">
            <a:spLocks noGrp="1"/>
          </p:cNvSpPr>
          <p:nvPr>
            <p:ph type="subTitle" idx="1"/>
          </p:nvPr>
        </p:nvSpPr>
        <p:spPr>
          <a:xfrm>
            <a:off x="1470450" y="3287729"/>
            <a:ext cx="9316800" cy="1706425"/>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Clr>
                <a:schemeClr val="dk1"/>
              </a:buClr>
              <a:buSzPts val="1100"/>
              <a:buFont typeface="Arial"/>
              <a:buNone/>
            </a:pPr>
            <a:endParaRPr sz="2000">
              <a:solidFill>
                <a:srgbClr val="C00000"/>
              </a:solidFill>
              <a:latin typeface="Avenir"/>
              <a:ea typeface="Avenir"/>
              <a:cs typeface="Avenir"/>
              <a:sym typeface="Avenir"/>
            </a:endParaRPr>
          </a:p>
          <a:p>
            <a:pPr marL="0" lvl="0" indent="0" algn="ctr" rtl="0">
              <a:spcBef>
                <a:spcPts val="0"/>
              </a:spcBef>
              <a:spcAft>
                <a:spcPts val="0"/>
              </a:spcAft>
              <a:buNone/>
            </a:pPr>
            <a:r>
              <a:rPr lang="en-ZA" sz="2200" b="1">
                <a:solidFill>
                  <a:srgbClr val="C98241"/>
                </a:solidFill>
                <a:latin typeface="Avenir"/>
                <a:sym typeface="Avenir"/>
              </a:rPr>
              <a:t>All roles would need to be set up and receive login and password details</a:t>
            </a:r>
            <a:endParaRPr sz="2200" b="1">
              <a:solidFill>
                <a:srgbClr val="C98241"/>
              </a:solidFill>
              <a:latin typeface="Avenir"/>
            </a:endParaRPr>
          </a:p>
        </p:txBody>
      </p:sp>
      <p:sp>
        <p:nvSpPr>
          <p:cNvPr id="773" name="Google Shape;773;g2f31a1b7454_0_4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15</a:t>
            </a:fld>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show="0">
  <p:cSld>
    <p:spTree>
      <p:nvGrpSpPr>
        <p:cNvPr id="1" name="Shape 256"/>
        <p:cNvGrpSpPr/>
        <p:nvPr/>
      </p:nvGrpSpPr>
      <p:grpSpPr>
        <a:xfrm>
          <a:off x="0" y="0"/>
          <a:ext cx="0" cy="0"/>
          <a:chOff x="0" y="0"/>
          <a:chExt cx="0" cy="0"/>
        </a:xfrm>
      </p:grpSpPr>
      <p:sp>
        <p:nvSpPr>
          <p:cNvPr id="257" name="Google Shape;257;g2ef2993c73b_0_99"/>
          <p:cNvSpPr txBox="1">
            <a:spLocks noGrp="1"/>
          </p:cNvSpPr>
          <p:nvPr>
            <p:ph type="title"/>
          </p:nvPr>
        </p:nvSpPr>
        <p:spPr>
          <a:xfrm>
            <a:off x="2921170" y="-47623"/>
            <a:ext cx="7687331" cy="119675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4444"/>
              <a:buNone/>
            </a:pPr>
            <a:r>
              <a:rPr lang="en-ZA" sz="3200">
                <a:solidFill>
                  <a:srgbClr val="C98241"/>
                </a:solidFill>
                <a:latin typeface="Avenir"/>
                <a:ea typeface="Avenir"/>
                <a:cs typeface="Avenir"/>
                <a:sym typeface="Avenir"/>
              </a:rPr>
              <a:t>New Application - Step 1 Applicant Particulars</a:t>
            </a:r>
            <a:endParaRPr sz="3200">
              <a:solidFill>
                <a:srgbClr val="C98241"/>
              </a:solidFill>
              <a:latin typeface="Avenir"/>
              <a:ea typeface="Avenir"/>
              <a:cs typeface="Avenir"/>
              <a:sym typeface="Avenir"/>
            </a:endParaRPr>
          </a:p>
        </p:txBody>
      </p:sp>
      <p:sp>
        <p:nvSpPr>
          <p:cNvPr id="258" name="Google Shape;258;g2ef2993c73b_0_99"/>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150</a:t>
            </a:fld>
            <a:endParaRPr/>
          </a:p>
        </p:txBody>
      </p:sp>
      <p:sp>
        <p:nvSpPr>
          <p:cNvPr id="259" name="Google Shape;259;g2ef2993c73b_0_99"/>
          <p:cNvSpPr/>
          <p:nvPr/>
        </p:nvSpPr>
        <p:spPr>
          <a:xfrm>
            <a:off x="8885025" y="4587438"/>
            <a:ext cx="179400" cy="186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i="0" u="none" strike="noStrike" cap="none">
                <a:solidFill>
                  <a:schemeClr val="lt1"/>
                </a:solidFill>
                <a:latin typeface="Calibri"/>
                <a:ea typeface="Calibri"/>
                <a:cs typeface="Calibri"/>
                <a:sym typeface="Calibri"/>
              </a:rPr>
              <a:t>1</a:t>
            </a:r>
            <a:endParaRPr sz="1000" b="1" i="0" u="none" strike="noStrike" cap="none">
              <a:solidFill>
                <a:schemeClr val="lt1"/>
              </a:solidFill>
              <a:latin typeface="Calibri"/>
              <a:ea typeface="Calibri"/>
              <a:cs typeface="Calibri"/>
              <a:sym typeface="Calibri"/>
            </a:endParaRPr>
          </a:p>
        </p:txBody>
      </p:sp>
      <p:sp>
        <p:nvSpPr>
          <p:cNvPr id="260" name="Google Shape;260;g2ef2993c73b_0_99"/>
          <p:cNvSpPr/>
          <p:nvPr/>
        </p:nvSpPr>
        <p:spPr>
          <a:xfrm>
            <a:off x="8885025" y="4905463"/>
            <a:ext cx="179400" cy="186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i="0" u="none" strike="noStrike" cap="none">
                <a:solidFill>
                  <a:schemeClr val="lt1"/>
                </a:solidFill>
                <a:latin typeface="Calibri"/>
                <a:ea typeface="Calibri"/>
                <a:cs typeface="Calibri"/>
                <a:sym typeface="Calibri"/>
              </a:rPr>
              <a:t>1</a:t>
            </a:r>
            <a:endParaRPr sz="1000" b="1" i="0" u="none" strike="noStrike" cap="none">
              <a:solidFill>
                <a:schemeClr val="lt1"/>
              </a:solidFill>
              <a:latin typeface="Calibri"/>
              <a:ea typeface="Calibri"/>
              <a:cs typeface="Calibri"/>
              <a:sym typeface="Calibri"/>
            </a:endParaRPr>
          </a:p>
        </p:txBody>
      </p:sp>
      <p:sp>
        <p:nvSpPr>
          <p:cNvPr id="261" name="Google Shape;261;g2ef2993c73b_0_99"/>
          <p:cNvSpPr/>
          <p:nvPr/>
        </p:nvSpPr>
        <p:spPr>
          <a:xfrm>
            <a:off x="8609500" y="1025600"/>
            <a:ext cx="3462900" cy="4889700"/>
          </a:xfrm>
          <a:prstGeom prst="wedgeRoundRectCallout">
            <a:avLst>
              <a:gd name="adj1" fmla="val -55233"/>
              <a:gd name="adj2" fmla="val -16808"/>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ZA">
                <a:solidFill>
                  <a:schemeClr val="dk1"/>
                </a:solidFill>
                <a:latin typeface="Avenir"/>
                <a:ea typeface="Avenir"/>
                <a:cs typeface="Avenir"/>
                <a:sym typeface="Avenir"/>
              </a:rPr>
              <a:t>On "Name of the ECD Programme," fill in the name of the ECD centre as registered.</a:t>
            </a:r>
            <a:endParaRPr>
              <a:solidFill>
                <a:schemeClr val="dk1"/>
              </a:solidFill>
              <a:latin typeface="Avenir"/>
              <a:ea typeface="Avenir"/>
              <a:cs typeface="Avenir"/>
              <a:sym typeface="Avenir"/>
            </a:endParaRPr>
          </a:p>
          <a:p>
            <a:pPr marL="0" lvl="0" indent="0" algn="l" rtl="0">
              <a:lnSpc>
                <a:spcPct val="115000"/>
              </a:lnSpc>
              <a:spcBef>
                <a:spcPts val="1200"/>
              </a:spcBef>
              <a:spcAft>
                <a:spcPts val="0"/>
              </a:spcAft>
              <a:buClr>
                <a:schemeClr val="dk1"/>
              </a:buClr>
              <a:buSzPts val="1100"/>
              <a:buFont typeface="Arial"/>
              <a:buNone/>
            </a:pPr>
            <a:r>
              <a:rPr lang="en-ZA">
                <a:solidFill>
                  <a:schemeClr val="dk1"/>
                </a:solidFill>
                <a:latin typeface="Avenir"/>
                <a:ea typeface="Avenir"/>
                <a:cs typeface="Avenir"/>
                <a:sym typeface="Avenir"/>
              </a:rPr>
              <a:t>On "Name of the Organisation," fill in the name of the organisation the ECD belongs to if it is legally owned/managed by another organisation.</a:t>
            </a:r>
            <a:endParaRPr>
              <a:solidFill>
                <a:schemeClr val="dk1"/>
              </a:solidFill>
              <a:latin typeface="Avenir"/>
              <a:ea typeface="Avenir"/>
              <a:cs typeface="Avenir"/>
              <a:sym typeface="Avenir"/>
            </a:endParaRPr>
          </a:p>
          <a:p>
            <a:pPr marL="0" lvl="0" indent="0" algn="l" rtl="0">
              <a:lnSpc>
                <a:spcPct val="115000"/>
              </a:lnSpc>
              <a:spcBef>
                <a:spcPts val="1200"/>
              </a:spcBef>
              <a:spcAft>
                <a:spcPts val="0"/>
              </a:spcAft>
              <a:buClr>
                <a:schemeClr val="dk1"/>
              </a:buClr>
              <a:buSzPts val="1100"/>
              <a:buFont typeface="Arial"/>
              <a:buNone/>
            </a:pPr>
            <a:r>
              <a:rPr lang="en-ZA">
                <a:solidFill>
                  <a:schemeClr val="dk1"/>
                </a:solidFill>
                <a:latin typeface="Avenir"/>
                <a:ea typeface="Avenir"/>
                <a:cs typeface="Avenir"/>
                <a:sym typeface="Avenir"/>
              </a:rPr>
              <a:t>Please ensure that you submit only one application per ECD Programme to avoid duplication, which may result in slowing the progress of reviewing your application.</a:t>
            </a:r>
            <a:endParaRPr>
              <a:solidFill>
                <a:schemeClr val="dk1"/>
              </a:solidFill>
              <a:latin typeface="Avenir"/>
              <a:ea typeface="Avenir"/>
              <a:cs typeface="Avenir"/>
              <a:sym typeface="Avenir"/>
            </a:endParaRPr>
          </a:p>
          <a:p>
            <a:pPr marL="0" lvl="0" indent="0" algn="l" rtl="0">
              <a:lnSpc>
                <a:spcPct val="115000"/>
              </a:lnSpc>
              <a:spcBef>
                <a:spcPts val="1200"/>
              </a:spcBef>
              <a:spcAft>
                <a:spcPts val="1200"/>
              </a:spcAft>
              <a:buNone/>
            </a:pPr>
            <a:r>
              <a:rPr lang="en-ZA">
                <a:solidFill>
                  <a:schemeClr val="dk1"/>
                </a:solidFill>
                <a:latin typeface="Avenir"/>
                <a:ea typeface="Avenir"/>
                <a:cs typeface="Avenir"/>
                <a:sym typeface="Avenir"/>
              </a:rPr>
              <a:t>Fill in the additional details as an applicant, and when done, click "SAVE CHANGES &amp; PROCEED" to continue.</a:t>
            </a:r>
            <a:endParaRPr>
              <a:solidFill>
                <a:schemeClr val="dk1"/>
              </a:solidFill>
              <a:latin typeface="Avenir"/>
              <a:ea typeface="Avenir"/>
              <a:cs typeface="Avenir"/>
              <a:sym typeface="Avenir"/>
            </a:endParaRPr>
          </a:p>
        </p:txBody>
      </p:sp>
      <p:pic>
        <p:nvPicPr>
          <p:cNvPr id="262" name="Google Shape;262;g2ef2993c73b_0_99"/>
          <p:cNvPicPr preferRelativeResize="0"/>
          <p:nvPr/>
        </p:nvPicPr>
        <p:blipFill rotWithShape="1">
          <a:blip r:embed="rId3">
            <a:alphaModFix/>
          </a:blip>
          <a:srcRect/>
          <a:stretch/>
        </p:blipFill>
        <p:spPr>
          <a:xfrm>
            <a:off x="190075" y="924600"/>
            <a:ext cx="8152673" cy="4737176"/>
          </a:xfrm>
          <a:prstGeom prst="rect">
            <a:avLst/>
          </a:prstGeom>
          <a:noFill/>
          <a:ln w="9525" cap="flat" cmpd="sng">
            <a:solidFill>
              <a:srgbClr val="9E9E9E"/>
            </a:solidFill>
            <a:prstDash val="solid"/>
            <a:round/>
            <a:headEnd type="none" w="sm" len="sm"/>
            <a:tailEnd type="none" w="sm" len="sm"/>
          </a:ln>
        </p:spPr>
      </p:pic>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show="0">
  <p:cSld>
    <p:spTree>
      <p:nvGrpSpPr>
        <p:cNvPr id="1" name="Shape 267"/>
        <p:cNvGrpSpPr/>
        <p:nvPr/>
      </p:nvGrpSpPr>
      <p:grpSpPr>
        <a:xfrm>
          <a:off x="0" y="0"/>
          <a:ext cx="0" cy="0"/>
          <a:chOff x="0" y="0"/>
          <a:chExt cx="0" cy="0"/>
        </a:xfrm>
      </p:grpSpPr>
      <p:sp>
        <p:nvSpPr>
          <p:cNvPr id="268" name="Google Shape;268;g2ef2993c73b_0_109"/>
          <p:cNvSpPr txBox="1">
            <a:spLocks noGrp="1"/>
          </p:cNvSpPr>
          <p:nvPr>
            <p:ph type="title"/>
          </p:nvPr>
        </p:nvSpPr>
        <p:spPr>
          <a:xfrm>
            <a:off x="2896623" y="-47623"/>
            <a:ext cx="7711878" cy="119675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New Application -  Step 2/13 Add Staff</a:t>
            </a:r>
            <a:endParaRPr sz="3200">
              <a:solidFill>
                <a:srgbClr val="C98241"/>
              </a:solidFill>
              <a:latin typeface="Avenir"/>
              <a:ea typeface="Avenir"/>
              <a:cs typeface="Avenir"/>
              <a:sym typeface="Avenir"/>
            </a:endParaRPr>
          </a:p>
        </p:txBody>
      </p:sp>
      <p:sp>
        <p:nvSpPr>
          <p:cNvPr id="269" name="Google Shape;269;g2ef2993c73b_0_109"/>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151</a:t>
            </a:fld>
            <a:endParaRPr/>
          </a:p>
        </p:txBody>
      </p:sp>
      <p:sp>
        <p:nvSpPr>
          <p:cNvPr id="270" name="Google Shape;270;g2ef2993c73b_0_109"/>
          <p:cNvSpPr/>
          <p:nvPr/>
        </p:nvSpPr>
        <p:spPr>
          <a:xfrm>
            <a:off x="9534600" y="1689825"/>
            <a:ext cx="2580600" cy="2820300"/>
          </a:xfrm>
          <a:prstGeom prst="wedgeRoundRectCallout">
            <a:avLst>
              <a:gd name="adj1" fmla="val -56463"/>
              <a:gd name="adj2" fmla="val -15390"/>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chemeClr val="dk1"/>
              </a:buClr>
              <a:buSzPts val="2200"/>
              <a:buFont typeface="Arial"/>
              <a:buNone/>
            </a:pPr>
            <a:r>
              <a:rPr lang="en-ZA" sz="1400" b="0" i="0" u="none" strike="noStrike" cap="none">
                <a:solidFill>
                  <a:schemeClr val="dk1"/>
                </a:solidFill>
                <a:latin typeface="Avenir"/>
                <a:ea typeface="Avenir"/>
                <a:cs typeface="Avenir"/>
                <a:sym typeface="Avenir"/>
              </a:rPr>
              <a:t>Your details as the Applicant will be pre-populated on the staff list.</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22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2200"/>
              <a:buFont typeface="Arial"/>
              <a:buNone/>
            </a:pPr>
            <a:r>
              <a:rPr lang="en-ZA" sz="1400" b="0" i="0" u="none" strike="noStrike" cap="none">
                <a:solidFill>
                  <a:schemeClr val="dk1"/>
                </a:solidFill>
                <a:latin typeface="Avenir"/>
                <a:ea typeface="Avenir"/>
                <a:cs typeface="Avenir"/>
                <a:sym typeface="Avenir"/>
              </a:rPr>
              <a:t>Start by updating your  qualifications as the first applicant by clicking on ‘EDIT’. </a:t>
            </a:r>
            <a:endParaRPr sz="1400" b="0" i="0" u="none" strike="noStrike" cap="none">
              <a:solidFill>
                <a:schemeClr val="dk1"/>
              </a:solidFill>
              <a:latin typeface="Avenir"/>
              <a:ea typeface="Avenir"/>
              <a:cs typeface="Avenir"/>
              <a:sym typeface="Avenir"/>
            </a:endParaRPr>
          </a:p>
        </p:txBody>
      </p:sp>
      <p:pic>
        <p:nvPicPr>
          <p:cNvPr id="271" name="Google Shape;271;g2ef2993c73b_0_109"/>
          <p:cNvPicPr preferRelativeResize="0"/>
          <p:nvPr/>
        </p:nvPicPr>
        <p:blipFill>
          <a:blip r:embed="rId3">
            <a:alphaModFix/>
          </a:blip>
          <a:stretch>
            <a:fillRect/>
          </a:stretch>
        </p:blipFill>
        <p:spPr>
          <a:xfrm>
            <a:off x="251250" y="1381500"/>
            <a:ext cx="9075702" cy="3128625"/>
          </a:xfrm>
          <a:prstGeom prst="rect">
            <a:avLst/>
          </a:prstGeom>
          <a:noFill/>
          <a:ln w="9525" cap="flat" cmpd="sng">
            <a:solidFill>
              <a:srgbClr val="9E9E9E"/>
            </a:solidFill>
            <a:prstDash val="solid"/>
            <a:round/>
            <a:headEnd type="none" w="sm" len="sm"/>
            <a:tailEnd type="none" w="sm" len="sm"/>
          </a:ln>
        </p:spPr>
      </p:pic>
      <p:sp>
        <p:nvSpPr>
          <p:cNvPr id="272" name="Google Shape;272;g2ef2993c73b_0_109"/>
          <p:cNvSpPr/>
          <p:nvPr/>
        </p:nvSpPr>
        <p:spPr>
          <a:xfrm>
            <a:off x="1161525" y="3228500"/>
            <a:ext cx="557100" cy="2619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show="0">
  <p:cSld>
    <p:spTree>
      <p:nvGrpSpPr>
        <p:cNvPr id="1" name="Shape 277"/>
        <p:cNvGrpSpPr/>
        <p:nvPr/>
      </p:nvGrpSpPr>
      <p:grpSpPr>
        <a:xfrm>
          <a:off x="0" y="0"/>
          <a:ext cx="0" cy="0"/>
          <a:chOff x="0" y="0"/>
          <a:chExt cx="0" cy="0"/>
        </a:xfrm>
      </p:grpSpPr>
      <p:sp>
        <p:nvSpPr>
          <p:cNvPr id="278" name="Google Shape;278;g2ef2993c73b_0_118"/>
          <p:cNvSpPr txBox="1">
            <a:spLocks noGrp="1"/>
          </p:cNvSpPr>
          <p:nvPr>
            <p:ph type="title"/>
          </p:nvPr>
        </p:nvSpPr>
        <p:spPr>
          <a:xfrm>
            <a:off x="3043909" y="-47623"/>
            <a:ext cx="7564592" cy="119675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New Application - Step 2/13 Add Staff (</a:t>
            </a:r>
            <a:r>
              <a:rPr lang="en-ZA" sz="3200" err="1">
                <a:solidFill>
                  <a:srgbClr val="C98241"/>
                </a:solidFill>
                <a:latin typeface="Avenir"/>
                <a:ea typeface="Avenir"/>
                <a:cs typeface="Avenir"/>
                <a:sym typeface="Avenir"/>
              </a:rPr>
              <a:t>cont</a:t>
            </a:r>
            <a:r>
              <a:rPr lang="en-ZA" sz="3200">
                <a:solidFill>
                  <a:srgbClr val="C98241"/>
                </a:solidFill>
                <a:latin typeface="Avenir"/>
                <a:ea typeface="Avenir"/>
                <a:cs typeface="Avenir"/>
                <a:sym typeface="Avenir"/>
              </a:rPr>
              <a:t>)</a:t>
            </a:r>
            <a:endParaRPr sz="3200">
              <a:solidFill>
                <a:srgbClr val="C98241"/>
              </a:solidFill>
              <a:latin typeface="Avenir"/>
              <a:ea typeface="Avenir"/>
              <a:cs typeface="Avenir"/>
              <a:sym typeface="Avenir"/>
            </a:endParaRPr>
          </a:p>
        </p:txBody>
      </p:sp>
      <p:sp>
        <p:nvSpPr>
          <p:cNvPr id="279" name="Google Shape;279;g2ef2993c73b_0_118"/>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152</a:t>
            </a:fld>
            <a:endParaRPr/>
          </a:p>
        </p:txBody>
      </p:sp>
      <p:sp>
        <p:nvSpPr>
          <p:cNvPr id="280" name="Google Shape;280;g2ef2993c73b_0_118"/>
          <p:cNvSpPr/>
          <p:nvPr/>
        </p:nvSpPr>
        <p:spPr>
          <a:xfrm>
            <a:off x="9169850" y="1184750"/>
            <a:ext cx="2947200" cy="4201200"/>
          </a:xfrm>
          <a:prstGeom prst="wedgeRoundRectCallout">
            <a:avLst>
              <a:gd name="adj1" fmla="val -56439"/>
              <a:gd name="adj2" fmla="val -15939"/>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Update the applicants “Highest ECD Qualifications”</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To update, click on 'Not Specified' to open the dropdown list and select the appropriate option.</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After entering the information, click on 'SAVE'. After saving you'll receive confirmation that the staff member has been </a:t>
            </a:r>
            <a:r>
              <a:rPr lang="en-ZA">
                <a:solidFill>
                  <a:schemeClr val="dk1"/>
                </a:solidFill>
                <a:latin typeface="Avenir"/>
                <a:ea typeface="Avenir"/>
                <a:cs typeface="Avenir"/>
                <a:sym typeface="Avenir"/>
              </a:rPr>
              <a:t>updated</a:t>
            </a:r>
            <a:r>
              <a:rPr lang="en-ZA" sz="1400" b="0" i="0" u="none" strike="noStrike" cap="none">
                <a:solidFill>
                  <a:schemeClr val="dk1"/>
                </a:solidFill>
                <a:latin typeface="Avenir"/>
                <a:ea typeface="Avenir"/>
                <a:cs typeface="Avenir"/>
                <a:sym typeface="Avenir"/>
              </a:rPr>
              <a:t>.</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100"/>
              <a:buFont typeface="Arial"/>
              <a:buNone/>
            </a:pPr>
            <a:endParaRPr sz="1400" b="0" i="0" u="none" strike="noStrike" cap="none">
              <a:solidFill>
                <a:schemeClr val="dk1"/>
              </a:solidFill>
              <a:latin typeface="Avenir"/>
              <a:ea typeface="Avenir"/>
              <a:cs typeface="Avenir"/>
              <a:sym typeface="Avenir"/>
            </a:endParaRPr>
          </a:p>
        </p:txBody>
      </p:sp>
      <p:pic>
        <p:nvPicPr>
          <p:cNvPr id="281" name="Google Shape;281;g2ef2993c73b_0_118"/>
          <p:cNvPicPr preferRelativeResize="0"/>
          <p:nvPr/>
        </p:nvPicPr>
        <p:blipFill rotWithShape="1">
          <a:blip r:embed="rId3">
            <a:alphaModFix/>
          </a:blip>
          <a:srcRect l="7109" t="29157" r="35691" b="46928"/>
          <a:stretch/>
        </p:blipFill>
        <p:spPr>
          <a:xfrm>
            <a:off x="9398763" y="4696750"/>
            <a:ext cx="2489375" cy="365100"/>
          </a:xfrm>
          <a:prstGeom prst="rect">
            <a:avLst/>
          </a:prstGeom>
          <a:noFill/>
          <a:ln w="19050" cap="flat" cmpd="sng">
            <a:solidFill>
              <a:srgbClr val="9E9E9E"/>
            </a:solidFill>
            <a:prstDash val="solid"/>
            <a:round/>
            <a:headEnd type="none" w="sm" len="sm"/>
            <a:tailEnd type="none" w="sm" len="sm"/>
          </a:ln>
        </p:spPr>
      </p:pic>
      <p:pic>
        <p:nvPicPr>
          <p:cNvPr id="282" name="Google Shape;282;g2ef2993c73b_0_118"/>
          <p:cNvPicPr preferRelativeResize="0"/>
          <p:nvPr/>
        </p:nvPicPr>
        <p:blipFill>
          <a:blip r:embed="rId4">
            <a:alphaModFix/>
          </a:blip>
          <a:stretch>
            <a:fillRect/>
          </a:stretch>
        </p:blipFill>
        <p:spPr>
          <a:xfrm>
            <a:off x="115325" y="990750"/>
            <a:ext cx="8432799" cy="5002274"/>
          </a:xfrm>
          <a:prstGeom prst="rect">
            <a:avLst/>
          </a:prstGeom>
          <a:noFill/>
          <a:ln w="9525" cap="flat" cmpd="sng">
            <a:solidFill>
              <a:srgbClr val="9E9E9E"/>
            </a:solidFill>
            <a:prstDash val="solid"/>
            <a:round/>
            <a:headEnd type="none" w="sm" len="sm"/>
            <a:tailEnd type="none" w="sm" len="sm"/>
          </a:ln>
        </p:spPr>
      </p:pic>
      <p:pic>
        <p:nvPicPr>
          <p:cNvPr id="283" name="Google Shape;283;g2ef2993c73b_0_118"/>
          <p:cNvPicPr preferRelativeResize="0"/>
          <p:nvPr/>
        </p:nvPicPr>
        <p:blipFill rotWithShape="1">
          <a:blip r:embed="rId5">
            <a:alphaModFix/>
          </a:blip>
          <a:srcRect r="6331"/>
          <a:stretch/>
        </p:blipFill>
        <p:spPr>
          <a:xfrm>
            <a:off x="5474337" y="1902300"/>
            <a:ext cx="1910975" cy="1863900"/>
          </a:xfrm>
          <a:prstGeom prst="rect">
            <a:avLst/>
          </a:prstGeom>
          <a:noFill/>
          <a:ln w="9525" cap="flat" cmpd="sng">
            <a:solidFill>
              <a:srgbClr val="9E9E9E"/>
            </a:solidFill>
            <a:prstDash val="solid"/>
            <a:round/>
            <a:headEnd type="none" w="sm" len="sm"/>
            <a:tailEnd type="none" w="sm" len="sm"/>
          </a:ln>
        </p:spPr>
      </p:pic>
      <p:sp>
        <p:nvSpPr>
          <p:cNvPr id="284" name="Google Shape;284;g2ef2993c73b_0_118"/>
          <p:cNvSpPr/>
          <p:nvPr/>
        </p:nvSpPr>
        <p:spPr>
          <a:xfrm>
            <a:off x="243000" y="3853325"/>
            <a:ext cx="4230300" cy="3651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85" name="Google Shape;285;g2ef2993c73b_0_118"/>
          <p:cNvSpPr/>
          <p:nvPr/>
        </p:nvSpPr>
        <p:spPr>
          <a:xfrm>
            <a:off x="243000" y="4218425"/>
            <a:ext cx="465600" cy="2754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show="0">
  <p:cSld>
    <p:spTree>
      <p:nvGrpSpPr>
        <p:cNvPr id="1" name="Shape 291"/>
        <p:cNvGrpSpPr/>
        <p:nvPr/>
      </p:nvGrpSpPr>
      <p:grpSpPr>
        <a:xfrm>
          <a:off x="0" y="0"/>
          <a:ext cx="0" cy="0"/>
          <a:chOff x="0" y="0"/>
          <a:chExt cx="0" cy="0"/>
        </a:xfrm>
      </p:grpSpPr>
      <p:sp>
        <p:nvSpPr>
          <p:cNvPr id="292" name="Google Shape;292;g2ef2993c73b_0_130"/>
          <p:cNvSpPr txBox="1">
            <a:spLocks noGrp="1"/>
          </p:cNvSpPr>
          <p:nvPr>
            <p:ph type="title"/>
          </p:nvPr>
        </p:nvSpPr>
        <p:spPr>
          <a:xfrm>
            <a:off x="3099141" y="-47623"/>
            <a:ext cx="7509360" cy="119675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New Application - Add Staff (</a:t>
            </a:r>
            <a:r>
              <a:rPr lang="en-ZA" sz="3200" err="1">
                <a:solidFill>
                  <a:srgbClr val="C98241"/>
                </a:solidFill>
                <a:latin typeface="Avenir"/>
                <a:ea typeface="Avenir"/>
                <a:cs typeface="Avenir"/>
                <a:sym typeface="Avenir"/>
              </a:rPr>
              <a:t>cont</a:t>
            </a:r>
            <a:r>
              <a:rPr lang="en-ZA" sz="3200">
                <a:solidFill>
                  <a:srgbClr val="C98241"/>
                </a:solidFill>
                <a:latin typeface="Avenir"/>
                <a:ea typeface="Avenir"/>
                <a:cs typeface="Avenir"/>
                <a:sym typeface="Avenir"/>
              </a:rPr>
              <a:t>)</a:t>
            </a:r>
            <a:endParaRPr sz="3200">
              <a:solidFill>
                <a:srgbClr val="C98241"/>
              </a:solidFill>
              <a:latin typeface="Avenir"/>
              <a:ea typeface="Avenir"/>
              <a:cs typeface="Avenir"/>
              <a:sym typeface="Avenir"/>
            </a:endParaRPr>
          </a:p>
        </p:txBody>
      </p:sp>
      <p:sp>
        <p:nvSpPr>
          <p:cNvPr id="293" name="Google Shape;293;g2ef2993c73b_0_13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153</a:t>
            </a:fld>
            <a:endParaRPr/>
          </a:p>
        </p:txBody>
      </p:sp>
      <p:sp>
        <p:nvSpPr>
          <p:cNvPr id="294" name="Google Shape;294;g2ef2993c73b_0_130"/>
          <p:cNvSpPr/>
          <p:nvPr/>
        </p:nvSpPr>
        <p:spPr>
          <a:xfrm>
            <a:off x="9922475" y="1924175"/>
            <a:ext cx="2211600" cy="2153400"/>
          </a:xfrm>
          <a:prstGeom prst="wedgeRoundRectCallout">
            <a:avLst>
              <a:gd name="adj1" fmla="val -54047"/>
              <a:gd name="adj2" fmla="val 3141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ZA" sz="1400" b="0" i="0" u="none" strike="noStrike" cap="none">
                <a:solidFill>
                  <a:schemeClr val="dk1"/>
                </a:solidFill>
                <a:latin typeface="Avenir"/>
                <a:ea typeface="Avenir"/>
                <a:cs typeface="Avenir"/>
                <a:sym typeface="Avenir"/>
              </a:rPr>
              <a:t>After updating the first staff member details. </a:t>
            </a:r>
            <a:endParaRPr sz="14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a:solidFill>
                  <a:schemeClr val="dk1"/>
                </a:solidFill>
                <a:latin typeface="Avenir"/>
                <a:ea typeface="Avenir"/>
                <a:cs typeface="Avenir"/>
                <a:sym typeface="Avenir"/>
              </a:rPr>
              <a:t>C</a:t>
            </a:r>
            <a:r>
              <a:rPr lang="en-ZA" sz="1400" b="0" i="0" u="none" strike="noStrike" cap="none">
                <a:solidFill>
                  <a:schemeClr val="dk1"/>
                </a:solidFill>
                <a:latin typeface="Avenir"/>
                <a:ea typeface="Avenir"/>
                <a:cs typeface="Avenir"/>
                <a:sym typeface="Avenir"/>
              </a:rPr>
              <a:t>lick on  ‘</a:t>
            </a:r>
            <a:r>
              <a:rPr lang="en-ZA" sz="1400" b="1" i="0" u="none" strike="noStrike" cap="none">
                <a:solidFill>
                  <a:schemeClr val="dk1"/>
                </a:solidFill>
                <a:latin typeface="Avenir"/>
                <a:ea typeface="Avenir"/>
                <a:cs typeface="Avenir"/>
                <a:sym typeface="Avenir"/>
              </a:rPr>
              <a:t>ADD NEW</a:t>
            </a:r>
            <a:r>
              <a:rPr lang="en-ZA" sz="1400" b="0" i="0" u="none" strike="noStrike" cap="none">
                <a:solidFill>
                  <a:schemeClr val="dk1"/>
                </a:solidFill>
                <a:latin typeface="Avenir"/>
                <a:ea typeface="Avenir"/>
                <a:cs typeface="Avenir"/>
                <a:sym typeface="Avenir"/>
              </a:rPr>
              <a:t>’ to add additional staff members.</a:t>
            </a:r>
            <a:endParaRPr sz="1400" b="0" i="0" u="none" strike="noStrike" cap="none">
              <a:solidFill>
                <a:schemeClr val="dk1"/>
              </a:solidFill>
              <a:latin typeface="Avenir"/>
              <a:ea typeface="Avenir"/>
              <a:cs typeface="Avenir"/>
              <a:sym typeface="Avenir"/>
            </a:endParaRPr>
          </a:p>
        </p:txBody>
      </p:sp>
      <p:pic>
        <p:nvPicPr>
          <p:cNvPr id="295" name="Google Shape;295;g2ef2993c73b_0_130"/>
          <p:cNvPicPr preferRelativeResize="0"/>
          <p:nvPr/>
        </p:nvPicPr>
        <p:blipFill>
          <a:blip r:embed="rId3">
            <a:alphaModFix/>
          </a:blip>
          <a:stretch>
            <a:fillRect/>
          </a:stretch>
        </p:blipFill>
        <p:spPr>
          <a:xfrm>
            <a:off x="156500" y="1285100"/>
            <a:ext cx="9642399" cy="3950325"/>
          </a:xfrm>
          <a:prstGeom prst="rect">
            <a:avLst/>
          </a:prstGeom>
          <a:noFill/>
          <a:ln w="9525" cap="flat" cmpd="sng">
            <a:solidFill>
              <a:srgbClr val="9E9E9E"/>
            </a:solidFill>
            <a:prstDash val="solid"/>
            <a:round/>
            <a:headEnd type="none" w="sm" len="sm"/>
            <a:tailEnd type="none" w="sm" len="sm"/>
          </a:ln>
        </p:spPr>
      </p:pic>
      <p:sp>
        <p:nvSpPr>
          <p:cNvPr id="296" name="Google Shape;296;g2ef2993c73b_0_130"/>
          <p:cNvSpPr/>
          <p:nvPr/>
        </p:nvSpPr>
        <p:spPr>
          <a:xfrm>
            <a:off x="1260400" y="4720300"/>
            <a:ext cx="902100" cy="4359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show="0">
  <p:cSld>
    <p:spTree>
      <p:nvGrpSpPr>
        <p:cNvPr id="1" name="Shape 301"/>
        <p:cNvGrpSpPr/>
        <p:nvPr/>
      </p:nvGrpSpPr>
      <p:grpSpPr>
        <a:xfrm>
          <a:off x="0" y="0"/>
          <a:ext cx="0" cy="0"/>
          <a:chOff x="0" y="0"/>
          <a:chExt cx="0" cy="0"/>
        </a:xfrm>
      </p:grpSpPr>
      <p:sp>
        <p:nvSpPr>
          <p:cNvPr id="302" name="Google Shape;302;g2ef2993c73b_0_139"/>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New Application - Step 2/13 Add Staff (cont)</a:t>
            </a:r>
            <a:endParaRPr sz="3200">
              <a:solidFill>
                <a:srgbClr val="C98241"/>
              </a:solidFill>
              <a:latin typeface="Avenir"/>
              <a:ea typeface="Avenir"/>
              <a:cs typeface="Avenir"/>
              <a:sym typeface="Avenir"/>
            </a:endParaRPr>
          </a:p>
        </p:txBody>
      </p:sp>
      <p:sp>
        <p:nvSpPr>
          <p:cNvPr id="303" name="Google Shape;303;g2ef2993c73b_0_139"/>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154</a:t>
            </a:fld>
            <a:endParaRPr/>
          </a:p>
        </p:txBody>
      </p:sp>
      <p:sp>
        <p:nvSpPr>
          <p:cNvPr id="304" name="Google Shape;304;g2ef2993c73b_0_139"/>
          <p:cNvSpPr/>
          <p:nvPr/>
        </p:nvSpPr>
        <p:spPr>
          <a:xfrm>
            <a:off x="8737600" y="892975"/>
            <a:ext cx="3343050" cy="5223600"/>
          </a:xfrm>
          <a:prstGeom prst="wedgeRoundRectCallout">
            <a:avLst>
              <a:gd name="adj1" fmla="val -52623"/>
              <a:gd name="adj2" fmla="val 18012"/>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Continue by adding details of a staff member and click on “SAVE” when done.</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To add another staff member, click on “ADD NEW” and follow the same steps. After adding the last staff member, click on “SAVE CHANGES AND PROCEED”</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If ID number already exists for a staff member the system will not accept the ID number.</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You can go back and delete or edit a saved staff member. Navigate to the name of the member and click on ‘REMOVE’ or ‘EDIT’.</a:t>
            </a:r>
            <a:endParaRPr sz="1400" b="0" i="0" u="none" strike="noStrike" cap="none">
              <a:solidFill>
                <a:schemeClr val="dk1"/>
              </a:solidFill>
              <a:latin typeface="Avenir"/>
              <a:ea typeface="Avenir"/>
              <a:cs typeface="Avenir"/>
              <a:sym typeface="Avenir"/>
            </a:endParaRPr>
          </a:p>
        </p:txBody>
      </p:sp>
      <p:pic>
        <p:nvPicPr>
          <p:cNvPr id="305" name="Google Shape;305;g2ef2993c73b_0_139"/>
          <p:cNvPicPr preferRelativeResize="0"/>
          <p:nvPr/>
        </p:nvPicPr>
        <p:blipFill rotWithShape="1">
          <a:blip r:embed="rId3">
            <a:alphaModFix/>
          </a:blip>
          <a:srcRect l="4808" t="16803" r="4808" b="16803"/>
          <a:stretch/>
        </p:blipFill>
        <p:spPr>
          <a:xfrm>
            <a:off x="9031715" y="4336190"/>
            <a:ext cx="2667350" cy="645150"/>
          </a:xfrm>
          <a:prstGeom prst="rect">
            <a:avLst/>
          </a:prstGeom>
          <a:solidFill>
            <a:schemeClr val="lt2"/>
          </a:solidFill>
          <a:ln w="9525" cap="flat" cmpd="sng">
            <a:solidFill>
              <a:schemeClr val="lt2"/>
            </a:solidFill>
            <a:prstDash val="solid"/>
            <a:round/>
            <a:headEnd type="none" w="sm" len="sm"/>
            <a:tailEnd type="none" w="sm" len="sm"/>
          </a:ln>
        </p:spPr>
      </p:pic>
      <p:pic>
        <p:nvPicPr>
          <p:cNvPr id="306" name="Google Shape;306;g2ef2993c73b_0_139"/>
          <p:cNvPicPr preferRelativeResize="0"/>
          <p:nvPr/>
        </p:nvPicPr>
        <p:blipFill>
          <a:blip r:embed="rId4">
            <a:alphaModFix/>
          </a:blip>
          <a:stretch>
            <a:fillRect/>
          </a:stretch>
        </p:blipFill>
        <p:spPr>
          <a:xfrm>
            <a:off x="78250" y="1075855"/>
            <a:ext cx="7535273" cy="4635950"/>
          </a:xfrm>
          <a:prstGeom prst="rect">
            <a:avLst/>
          </a:prstGeom>
          <a:noFill/>
          <a:ln w="9525" cap="flat" cmpd="sng">
            <a:solidFill>
              <a:srgbClr val="9E9E9E"/>
            </a:solidFill>
            <a:prstDash val="solid"/>
            <a:round/>
            <a:headEnd type="none" w="sm" len="sm"/>
            <a:tailEnd type="none" w="sm" len="sm"/>
          </a:ln>
        </p:spPr>
      </p:pic>
      <p:sp>
        <p:nvSpPr>
          <p:cNvPr id="307" name="Google Shape;307;g2ef2993c73b_0_139"/>
          <p:cNvSpPr/>
          <p:nvPr/>
        </p:nvSpPr>
        <p:spPr>
          <a:xfrm>
            <a:off x="2752274" y="3993030"/>
            <a:ext cx="438300" cy="16590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08" name="Google Shape;308;g2ef2993c73b_0_139"/>
          <p:cNvSpPr/>
          <p:nvPr/>
        </p:nvSpPr>
        <p:spPr>
          <a:xfrm>
            <a:off x="111350" y="4027580"/>
            <a:ext cx="438300" cy="2286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09" name="Google Shape;309;g2ef2993c73b_0_139"/>
          <p:cNvSpPr/>
          <p:nvPr/>
        </p:nvSpPr>
        <p:spPr>
          <a:xfrm>
            <a:off x="696300" y="5422155"/>
            <a:ext cx="527100" cy="2898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310" name="Google Shape;310;g2ef2993c73b_0_139"/>
          <p:cNvPicPr preferRelativeResize="0"/>
          <p:nvPr/>
        </p:nvPicPr>
        <p:blipFill rotWithShape="1">
          <a:blip r:embed="rId5">
            <a:alphaModFix/>
          </a:blip>
          <a:srcRect r="34921"/>
          <a:stretch/>
        </p:blipFill>
        <p:spPr>
          <a:xfrm>
            <a:off x="3384925" y="1075855"/>
            <a:ext cx="5158323" cy="4635950"/>
          </a:xfrm>
          <a:prstGeom prst="rect">
            <a:avLst/>
          </a:prstGeom>
          <a:noFill/>
          <a:ln w="19050" cap="flat" cmpd="sng">
            <a:solidFill>
              <a:srgbClr val="9E9E9E"/>
            </a:solidFill>
            <a:prstDash val="solid"/>
            <a:round/>
            <a:headEnd type="none" w="sm" len="sm"/>
            <a:tailEnd type="none" w="sm" len="sm"/>
          </a:ln>
        </p:spPr>
      </p:pic>
      <p:sp>
        <p:nvSpPr>
          <p:cNvPr id="311" name="Google Shape;311;g2ef2993c73b_0_139"/>
          <p:cNvSpPr/>
          <p:nvPr/>
        </p:nvSpPr>
        <p:spPr>
          <a:xfrm>
            <a:off x="3451800" y="5263505"/>
            <a:ext cx="527100" cy="3651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12" name="Google Shape;312;g2ef2993c73b_0_139"/>
          <p:cNvSpPr/>
          <p:nvPr/>
        </p:nvSpPr>
        <p:spPr>
          <a:xfrm>
            <a:off x="1285200" y="5422155"/>
            <a:ext cx="1186200" cy="2898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show="0">
  <p:cSld>
    <p:spTree>
      <p:nvGrpSpPr>
        <p:cNvPr id="1" name="Shape 317"/>
        <p:cNvGrpSpPr/>
        <p:nvPr/>
      </p:nvGrpSpPr>
      <p:grpSpPr>
        <a:xfrm>
          <a:off x="0" y="0"/>
          <a:ext cx="0" cy="0"/>
          <a:chOff x="0" y="0"/>
          <a:chExt cx="0" cy="0"/>
        </a:xfrm>
      </p:grpSpPr>
      <p:sp>
        <p:nvSpPr>
          <p:cNvPr id="318" name="Google Shape;318;g2ef2993c73b_0_153"/>
          <p:cNvSpPr txBox="1">
            <a:spLocks noGrp="1"/>
          </p:cNvSpPr>
          <p:nvPr>
            <p:ph type="title"/>
          </p:nvPr>
        </p:nvSpPr>
        <p:spPr>
          <a:xfrm>
            <a:off x="3111415" y="-47623"/>
            <a:ext cx="7497086" cy="119675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New Application - Step 2/13 Add Staff (</a:t>
            </a:r>
            <a:r>
              <a:rPr lang="en-ZA" sz="3200" err="1">
                <a:solidFill>
                  <a:srgbClr val="C98241"/>
                </a:solidFill>
                <a:latin typeface="Avenir"/>
                <a:ea typeface="Avenir"/>
                <a:cs typeface="Avenir"/>
                <a:sym typeface="Avenir"/>
              </a:rPr>
              <a:t>cont</a:t>
            </a:r>
            <a:r>
              <a:rPr lang="en-ZA" sz="3200">
                <a:solidFill>
                  <a:srgbClr val="C98241"/>
                </a:solidFill>
                <a:latin typeface="Avenir"/>
                <a:ea typeface="Avenir"/>
                <a:cs typeface="Avenir"/>
                <a:sym typeface="Avenir"/>
              </a:rPr>
              <a:t>)</a:t>
            </a:r>
            <a:endParaRPr sz="3200">
              <a:solidFill>
                <a:srgbClr val="C98241"/>
              </a:solidFill>
              <a:latin typeface="Avenir"/>
              <a:ea typeface="Avenir"/>
              <a:cs typeface="Avenir"/>
              <a:sym typeface="Avenir"/>
            </a:endParaRPr>
          </a:p>
        </p:txBody>
      </p:sp>
      <p:sp>
        <p:nvSpPr>
          <p:cNvPr id="319" name="Google Shape;319;g2ef2993c73b_0_15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155</a:t>
            </a:fld>
            <a:endParaRPr/>
          </a:p>
        </p:txBody>
      </p:sp>
      <p:sp>
        <p:nvSpPr>
          <p:cNvPr id="320" name="Google Shape;320;g2ef2993c73b_0_153"/>
          <p:cNvSpPr/>
          <p:nvPr/>
        </p:nvSpPr>
        <p:spPr>
          <a:xfrm>
            <a:off x="9502350" y="1717600"/>
            <a:ext cx="2689800" cy="2656800"/>
          </a:xfrm>
          <a:prstGeom prst="wedgeRoundRectCallout">
            <a:avLst>
              <a:gd name="adj1" fmla="val -49873"/>
              <a:gd name="adj2" fmla="val 22959"/>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This will be a table of the staff list. When you have finished adding ALL staff members, click ‘SAVE CHANGES &amp; PROCEED’ to continue to the next step or click o</a:t>
            </a:r>
            <a:r>
              <a:rPr lang="en-ZA">
                <a:solidFill>
                  <a:schemeClr val="dk1"/>
                </a:solidFill>
                <a:latin typeface="Avenir"/>
                <a:ea typeface="Avenir"/>
                <a:cs typeface="Avenir"/>
                <a:sym typeface="Avenir"/>
              </a:rPr>
              <a:t>n ‘ADD NEW’ to keep adding additional members.</a:t>
            </a:r>
            <a:endParaRPr>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endParaRPr>
              <a:solidFill>
                <a:schemeClr val="dk1"/>
              </a:solidFill>
              <a:latin typeface="Avenir"/>
              <a:ea typeface="Avenir"/>
              <a:cs typeface="Avenir"/>
              <a:sym typeface="Avenir"/>
            </a:endParaRPr>
          </a:p>
        </p:txBody>
      </p:sp>
      <p:pic>
        <p:nvPicPr>
          <p:cNvPr id="321" name="Google Shape;321;g2ef2993c73b_0_153"/>
          <p:cNvPicPr preferRelativeResize="0"/>
          <p:nvPr/>
        </p:nvPicPr>
        <p:blipFill>
          <a:blip r:embed="rId3">
            <a:alphaModFix/>
          </a:blip>
          <a:stretch>
            <a:fillRect/>
          </a:stretch>
        </p:blipFill>
        <p:spPr>
          <a:xfrm>
            <a:off x="115325" y="1196700"/>
            <a:ext cx="9288177" cy="4449085"/>
          </a:xfrm>
          <a:prstGeom prst="rect">
            <a:avLst/>
          </a:prstGeom>
          <a:noFill/>
          <a:ln w="9525" cap="flat" cmpd="sng">
            <a:solidFill>
              <a:srgbClr val="9E9E9E"/>
            </a:solidFill>
            <a:prstDash val="solid"/>
            <a:round/>
            <a:headEnd type="none" w="sm" len="sm"/>
            <a:tailEnd type="none" w="sm" len="sm"/>
          </a:ln>
        </p:spPr>
      </p:pic>
      <p:sp>
        <p:nvSpPr>
          <p:cNvPr id="322" name="Google Shape;322;g2ef2993c73b_0_153"/>
          <p:cNvSpPr/>
          <p:nvPr/>
        </p:nvSpPr>
        <p:spPr>
          <a:xfrm>
            <a:off x="2236575" y="5105225"/>
            <a:ext cx="1927800" cy="4311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ZA">
                <a:latin typeface="Calibri"/>
                <a:ea typeface="Calibri"/>
                <a:cs typeface="Calibri"/>
                <a:sym typeface="Calibri"/>
              </a:rPr>
              <a:t> </a:t>
            </a:r>
            <a:endParaRPr sz="1400" b="0" i="0" u="none" strike="noStrike" cap="none">
              <a:solidFill>
                <a:srgbClr val="000000"/>
              </a:solidFill>
              <a:latin typeface="Calibri"/>
              <a:ea typeface="Calibri"/>
              <a:cs typeface="Calibri"/>
              <a:sym typeface="Calibri"/>
            </a:endParaRPr>
          </a:p>
        </p:txBody>
      </p:sp>
      <p:sp>
        <p:nvSpPr>
          <p:cNvPr id="323" name="Google Shape;323;g2ef2993c73b_0_153"/>
          <p:cNvSpPr/>
          <p:nvPr/>
        </p:nvSpPr>
        <p:spPr>
          <a:xfrm>
            <a:off x="1110750" y="5105225"/>
            <a:ext cx="977700" cy="4311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show="0">
  <p:cSld>
    <p:spTree>
      <p:nvGrpSpPr>
        <p:cNvPr id="1" name="Shape 328"/>
        <p:cNvGrpSpPr/>
        <p:nvPr/>
      </p:nvGrpSpPr>
      <p:grpSpPr>
        <a:xfrm>
          <a:off x="0" y="0"/>
          <a:ext cx="0" cy="0"/>
          <a:chOff x="0" y="0"/>
          <a:chExt cx="0" cy="0"/>
        </a:xfrm>
      </p:grpSpPr>
      <p:sp>
        <p:nvSpPr>
          <p:cNvPr id="329" name="Google Shape;329;g2ef2993c73b_0_162"/>
          <p:cNvSpPr txBox="1">
            <a:spLocks noGrp="1"/>
          </p:cNvSpPr>
          <p:nvPr>
            <p:ph type="title"/>
          </p:nvPr>
        </p:nvSpPr>
        <p:spPr>
          <a:xfrm>
            <a:off x="2994813" y="-47623"/>
            <a:ext cx="7613688"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4444"/>
              <a:buNone/>
            </a:pPr>
            <a:r>
              <a:rPr lang="en-ZA" sz="3200">
                <a:solidFill>
                  <a:srgbClr val="C98241"/>
                </a:solidFill>
                <a:latin typeface="Avenir"/>
                <a:ea typeface="Avenir"/>
                <a:cs typeface="Avenir"/>
                <a:sym typeface="Avenir"/>
              </a:rPr>
              <a:t>New Application - Step 3/13 Nature of Application </a:t>
            </a:r>
            <a:endParaRPr sz="3200">
              <a:solidFill>
                <a:srgbClr val="C98241"/>
              </a:solidFill>
              <a:latin typeface="Avenir"/>
              <a:ea typeface="Avenir"/>
              <a:cs typeface="Avenir"/>
              <a:sym typeface="Avenir"/>
            </a:endParaRPr>
          </a:p>
        </p:txBody>
      </p:sp>
      <p:sp>
        <p:nvSpPr>
          <p:cNvPr id="330" name="Google Shape;330;g2ef2993c73b_0_162"/>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156</a:t>
            </a:fld>
            <a:endParaRPr/>
          </a:p>
        </p:txBody>
      </p:sp>
      <p:sp>
        <p:nvSpPr>
          <p:cNvPr id="331" name="Google Shape;331;g2ef2993c73b_0_162"/>
          <p:cNvSpPr/>
          <p:nvPr/>
        </p:nvSpPr>
        <p:spPr>
          <a:xfrm>
            <a:off x="9082225" y="550751"/>
            <a:ext cx="3027300" cy="5880733"/>
          </a:xfrm>
          <a:prstGeom prst="wedgeRoundRectCallout">
            <a:avLst>
              <a:gd name="adj1" fmla="val -54099"/>
              <a:gd name="adj2" fmla="val 20208"/>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15000"/>
              </a:lnSpc>
              <a:spcBef>
                <a:spcPts val="640"/>
              </a:spcBef>
              <a:spcAft>
                <a:spcPts val="0"/>
              </a:spcAft>
              <a:buClr>
                <a:schemeClr val="dk1"/>
              </a:buClr>
              <a:buSzPts val="1100"/>
              <a:buFont typeface="Arial"/>
              <a:buNone/>
            </a:pPr>
            <a:r>
              <a:rPr lang="en-US" sz="1400" b="0" i="0" u="none" strike="noStrike" cap="none">
                <a:solidFill>
                  <a:schemeClr val="dk1"/>
                </a:solidFill>
                <a:latin typeface="Avenir"/>
                <a:ea typeface="Avenir"/>
                <a:cs typeface="Avenir"/>
                <a:sym typeface="Avenir"/>
              </a:rPr>
              <a:t>For questions that require selections from a dropdown menu, click on "Not Specified" to see the options, then choose the appropriate one.</a:t>
            </a:r>
          </a:p>
          <a:p>
            <a:pPr marL="0" marR="0" lvl="0" indent="0" algn="l" rtl="0">
              <a:lnSpc>
                <a:spcPct val="115000"/>
              </a:lnSpc>
              <a:spcBef>
                <a:spcPts val="640"/>
              </a:spcBef>
              <a:spcAft>
                <a:spcPts val="0"/>
              </a:spcAft>
              <a:buClr>
                <a:schemeClr val="dk1"/>
              </a:buClr>
              <a:buSzPts val="1100"/>
              <a:buFont typeface="Arial"/>
              <a:buNone/>
            </a:pPr>
            <a:endParaRPr lang="en-US">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100"/>
              <a:buFont typeface="Arial"/>
              <a:buNone/>
            </a:pPr>
            <a:r>
              <a:rPr lang="en-US" sz="1400" b="0" i="0" u="none" strike="noStrike" cap="none">
                <a:solidFill>
                  <a:schemeClr val="dk1"/>
                </a:solidFill>
                <a:latin typeface="Avenir"/>
                <a:ea typeface="Avenir"/>
                <a:cs typeface="Avenir"/>
                <a:sym typeface="Avenir"/>
              </a:rPr>
              <a:t>This sections determines what kind of ECD </a:t>
            </a:r>
            <a:r>
              <a:rPr lang="en-US" sz="1400" b="0" i="0" u="none" strike="noStrike" cap="none" err="1">
                <a:solidFill>
                  <a:schemeClr val="dk1"/>
                </a:solidFill>
                <a:latin typeface="Avenir"/>
                <a:ea typeface="Avenir"/>
                <a:cs typeface="Avenir"/>
                <a:sym typeface="Avenir"/>
              </a:rPr>
              <a:t>programme</a:t>
            </a:r>
            <a:r>
              <a:rPr lang="en-US" sz="1400" b="0" i="0" u="none" strike="noStrike" cap="none">
                <a:solidFill>
                  <a:schemeClr val="dk1"/>
                </a:solidFill>
                <a:latin typeface="Avenir"/>
                <a:ea typeface="Avenir"/>
                <a:cs typeface="Avenir"/>
                <a:sym typeface="Avenir"/>
              </a:rPr>
              <a:t> you are running.</a:t>
            </a:r>
          </a:p>
          <a:p>
            <a:pPr marL="0" marR="0" lvl="0" indent="0" algn="l" rtl="0">
              <a:lnSpc>
                <a:spcPct val="115000"/>
              </a:lnSpc>
              <a:spcBef>
                <a:spcPts val="640"/>
              </a:spcBef>
              <a:spcAft>
                <a:spcPts val="0"/>
              </a:spcAft>
              <a:buClr>
                <a:schemeClr val="dk1"/>
              </a:buClr>
              <a:buSzPts val="1100"/>
              <a:buFont typeface="Arial"/>
              <a:buNone/>
            </a:pPr>
            <a:r>
              <a:rPr lang="en-US">
                <a:solidFill>
                  <a:schemeClr val="dk1"/>
                </a:solidFill>
                <a:latin typeface="Avenir"/>
                <a:ea typeface="Avenir"/>
                <a:cs typeface="Avenir"/>
                <a:sym typeface="Avenir"/>
              </a:rPr>
              <a:t>First s</a:t>
            </a:r>
            <a:r>
              <a:rPr lang="en-US" sz="1400" b="0" i="0" u="none" strike="noStrike" cap="none">
                <a:solidFill>
                  <a:schemeClr val="dk1"/>
                </a:solidFill>
                <a:latin typeface="Avenir"/>
                <a:ea typeface="Avenir"/>
                <a:cs typeface="Avenir"/>
                <a:sym typeface="Avenir"/>
              </a:rPr>
              <a:t>elect the maximum number of children you enroll at one time</a:t>
            </a:r>
            <a:r>
              <a:rPr lang="en-US">
                <a:solidFill>
                  <a:schemeClr val="dk1"/>
                </a:solidFill>
                <a:latin typeface="Avenir"/>
                <a:ea typeface="Avenir"/>
                <a:cs typeface="Avenir"/>
                <a:sym typeface="Avenir"/>
              </a:rPr>
              <a:t> - </a:t>
            </a:r>
            <a:r>
              <a:rPr lang="en-US" sz="1400" b="0" i="0" u="none" strike="noStrike" cap="none">
                <a:solidFill>
                  <a:schemeClr val="dk1"/>
                </a:solidFill>
                <a:latin typeface="Avenir"/>
                <a:ea typeface="Avenir"/>
                <a:cs typeface="Avenir"/>
                <a:sym typeface="Avenir"/>
              </a:rPr>
              <a:t>if the dropdown selection is “6 or less,” the program type of your ECD will automatically be </a:t>
            </a:r>
            <a:r>
              <a:rPr lang="en-US" sz="1400" b="0" i="0" u="none" strike="noStrike" cap="none" err="1">
                <a:solidFill>
                  <a:schemeClr val="dk1"/>
                </a:solidFill>
                <a:latin typeface="Avenir"/>
                <a:ea typeface="Avenir"/>
                <a:cs typeface="Avenir"/>
                <a:sym typeface="Avenir"/>
              </a:rPr>
              <a:t>Daymother</a:t>
            </a:r>
            <a:r>
              <a:rPr lang="en-US" sz="1400" b="0" i="0" u="none" strike="noStrike" cap="none">
                <a:solidFill>
                  <a:schemeClr val="dk1"/>
                </a:solidFill>
                <a:latin typeface="Avenir"/>
                <a:ea typeface="Avenir"/>
                <a:cs typeface="Avenir"/>
                <a:sym typeface="Avenir"/>
              </a:rPr>
              <a:t> or Child Minder, </a:t>
            </a:r>
            <a:r>
              <a:rPr lang="en-US" sz="1400" b="0" i="0" u="none" strike="noStrike" cap="none">
                <a:solidFill>
                  <a:schemeClr val="dk1"/>
                </a:solidFill>
                <a:latin typeface="Avenir"/>
                <a:ea typeface="Avenir"/>
                <a:cs typeface="Avenir"/>
                <a:sym typeface="Avenir"/>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regardless</a:t>
            </a:r>
            <a:r>
              <a:rPr lang="en-US" sz="1400" b="0" i="0" u="none" strike="noStrike" cap="none">
                <a:solidFill>
                  <a:schemeClr val="dk1"/>
                </a:solidFill>
                <a:latin typeface="Avenir"/>
                <a:ea typeface="Avenir"/>
                <a:cs typeface="Avenir"/>
                <a:sym typeface="Avenir"/>
              </a:rPr>
              <a:t> of the number of hours a child attends the program in one week.</a:t>
            </a:r>
          </a:p>
          <a:p>
            <a:pPr marL="0" marR="0" lvl="0" indent="0" algn="l" rtl="0">
              <a:lnSpc>
                <a:spcPct val="115000"/>
              </a:lnSpc>
              <a:spcBef>
                <a:spcPts val="640"/>
              </a:spcBef>
              <a:spcAft>
                <a:spcPts val="0"/>
              </a:spcAft>
              <a:buClr>
                <a:schemeClr val="dk1"/>
              </a:buClr>
              <a:buSzPts val="1100"/>
              <a:buFont typeface="Arial"/>
              <a:buNone/>
            </a:pPr>
            <a:r>
              <a:rPr lang="en-US">
                <a:solidFill>
                  <a:schemeClr val="dk1"/>
                </a:solidFill>
                <a:latin typeface="Avenir"/>
                <a:ea typeface="Avenir"/>
                <a:cs typeface="Avenir"/>
                <a:sym typeface="Avenir"/>
              </a:rPr>
              <a:t>Then select the maximum hours that 1 child attends in a week.  </a:t>
            </a:r>
          </a:p>
        </p:txBody>
      </p:sp>
      <p:pic>
        <p:nvPicPr>
          <p:cNvPr id="332" name="Google Shape;332;g2ef2993c73b_0_162"/>
          <p:cNvPicPr preferRelativeResize="0"/>
          <p:nvPr/>
        </p:nvPicPr>
        <p:blipFill>
          <a:blip r:embed="rId3">
            <a:alphaModFix/>
          </a:blip>
          <a:stretch>
            <a:fillRect/>
          </a:stretch>
        </p:blipFill>
        <p:spPr>
          <a:xfrm>
            <a:off x="70000" y="1023675"/>
            <a:ext cx="7776548" cy="3881950"/>
          </a:xfrm>
          <a:prstGeom prst="rect">
            <a:avLst/>
          </a:prstGeom>
          <a:noFill/>
          <a:ln w="9525" cap="flat" cmpd="sng">
            <a:solidFill>
              <a:srgbClr val="9E9E9E"/>
            </a:solidFill>
            <a:prstDash val="solid"/>
            <a:round/>
            <a:headEnd type="none" w="sm" len="sm"/>
            <a:tailEnd type="none" w="sm" len="sm"/>
          </a:ln>
        </p:spPr>
      </p:pic>
      <p:pic>
        <p:nvPicPr>
          <p:cNvPr id="333" name="Google Shape;333;g2ef2993c73b_0_162"/>
          <p:cNvPicPr preferRelativeResize="0"/>
          <p:nvPr/>
        </p:nvPicPr>
        <p:blipFill rotWithShape="1">
          <a:blip r:embed="rId4">
            <a:alphaModFix/>
          </a:blip>
          <a:srcRect r="19178"/>
          <a:stretch/>
        </p:blipFill>
        <p:spPr>
          <a:xfrm>
            <a:off x="3458550" y="1023675"/>
            <a:ext cx="5623675" cy="3881949"/>
          </a:xfrm>
          <a:prstGeom prst="rect">
            <a:avLst/>
          </a:prstGeom>
          <a:noFill/>
          <a:ln w="9525" cap="flat" cmpd="sng">
            <a:solidFill>
              <a:srgbClr val="9E9E9E"/>
            </a:solidFill>
            <a:prstDash val="solid"/>
            <a:round/>
            <a:headEnd type="none" w="sm" len="sm"/>
            <a:tailEnd type="none" w="sm" len="sm"/>
          </a:ln>
        </p:spPr>
      </p:pic>
      <p:sp>
        <p:nvSpPr>
          <p:cNvPr id="334" name="Google Shape;334;g2ef2993c73b_0_162"/>
          <p:cNvSpPr/>
          <p:nvPr/>
        </p:nvSpPr>
        <p:spPr>
          <a:xfrm>
            <a:off x="2687824" y="4578925"/>
            <a:ext cx="438300" cy="16590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show="0">
  <p:cSld>
    <p:spTree>
      <p:nvGrpSpPr>
        <p:cNvPr id="1" name="Shape 339"/>
        <p:cNvGrpSpPr/>
        <p:nvPr/>
      </p:nvGrpSpPr>
      <p:grpSpPr>
        <a:xfrm>
          <a:off x="0" y="0"/>
          <a:ext cx="0" cy="0"/>
          <a:chOff x="0" y="0"/>
          <a:chExt cx="0" cy="0"/>
        </a:xfrm>
      </p:grpSpPr>
      <p:sp>
        <p:nvSpPr>
          <p:cNvPr id="340" name="Google Shape;340;g2ef2993c73b_0_186"/>
          <p:cNvSpPr txBox="1">
            <a:spLocks noGrp="1"/>
          </p:cNvSpPr>
          <p:nvPr>
            <p:ph type="title"/>
          </p:nvPr>
        </p:nvSpPr>
        <p:spPr>
          <a:xfrm>
            <a:off x="2976403" y="-47623"/>
            <a:ext cx="7632098" cy="119675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4444"/>
              <a:buNone/>
            </a:pPr>
            <a:r>
              <a:rPr lang="en-ZA" sz="3200">
                <a:solidFill>
                  <a:srgbClr val="C98241"/>
                </a:solidFill>
                <a:latin typeface="Avenir"/>
                <a:ea typeface="Avenir"/>
                <a:cs typeface="Avenir"/>
                <a:sym typeface="Avenir"/>
              </a:rPr>
              <a:t>New Application - Step 3/13 Nature of Application (</a:t>
            </a:r>
            <a:r>
              <a:rPr lang="en-ZA" sz="3200" err="1">
                <a:solidFill>
                  <a:srgbClr val="C98241"/>
                </a:solidFill>
                <a:latin typeface="Avenir"/>
                <a:ea typeface="Avenir"/>
                <a:cs typeface="Avenir"/>
                <a:sym typeface="Avenir"/>
              </a:rPr>
              <a:t>cont</a:t>
            </a:r>
            <a:r>
              <a:rPr lang="en-ZA" sz="3200">
                <a:solidFill>
                  <a:srgbClr val="C98241"/>
                </a:solidFill>
                <a:latin typeface="Avenir"/>
                <a:ea typeface="Avenir"/>
                <a:cs typeface="Avenir"/>
                <a:sym typeface="Avenir"/>
              </a:rPr>
              <a:t>) </a:t>
            </a:r>
            <a:endParaRPr sz="3200">
              <a:solidFill>
                <a:srgbClr val="C98241"/>
              </a:solidFill>
              <a:latin typeface="Avenir"/>
              <a:ea typeface="Avenir"/>
              <a:cs typeface="Avenir"/>
              <a:sym typeface="Avenir"/>
            </a:endParaRPr>
          </a:p>
        </p:txBody>
      </p:sp>
      <p:sp>
        <p:nvSpPr>
          <p:cNvPr id="341" name="Google Shape;341;g2ef2993c73b_0_186"/>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157</a:t>
            </a:fld>
            <a:endParaRPr/>
          </a:p>
        </p:txBody>
      </p:sp>
      <p:sp>
        <p:nvSpPr>
          <p:cNvPr id="342" name="Google Shape;342;g2ef2993c73b_0_186"/>
          <p:cNvSpPr/>
          <p:nvPr/>
        </p:nvSpPr>
        <p:spPr>
          <a:xfrm>
            <a:off x="8254325" y="1196700"/>
            <a:ext cx="3867600" cy="4265100"/>
          </a:xfrm>
          <a:prstGeom prst="wedgeRoundRectCallout">
            <a:avLst>
              <a:gd name="adj1" fmla="val -25159"/>
              <a:gd name="adj2" fmla="val -48721"/>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15000"/>
              </a:lnSpc>
              <a:spcBef>
                <a:spcPts val="1200"/>
              </a:spcBef>
              <a:spcAft>
                <a:spcPts val="0"/>
              </a:spcAft>
              <a:buClr>
                <a:srgbClr val="000000"/>
              </a:buClr>
              <a:buSzPts val="1400"/>
              <a:buFont typeface="Arial"/>
              <a:buNone/>
            </a:pPr>
            <a:r>
              <a:rPr lang="en-ZA" sz="1400" b="0" i="0" u="none" strike="noStrike" cap="none">
                <a:solidFill>
                  <a:schemeClr val="dk1"/>
                </a:solidFill>
                <a:latin typeface="Avenir"/>
                <a:ea typeface="Avenir"/>
                <a:cs typeface="Avenir"/>
                <a:sym typeface="Avenir"/>
              </a:rPr>
              <a:t>If the dropdown selection is: </a:t>
            </a:r>
            <a:endParaRPr sz="1400" b="0" i="0" u="none" strike="noStrike" cap="none">
              <a:solidFill>
                <a:schemeClr val="dk1"/>
              </a:solidFill>
              <a:latin typeface="Avenir"/>
              <a:ea typeface="Avenir"/>
              <a:cs typeface="Avenir"/>
              <a:sym typeface="Avenir"/>
            </a:endParaRPr>
          </a:p>
          <a:p>
            <a:pPr marL="457200" marR="0" lvl="0" indent="-317500" algn="l" rtl="0">
              <a:lnSpc>
                <a:spcPct val="115000"/>
              </a:lnSpc>
              <a:spcBef>
                <a:spcPts val="1200"/>
              </a:spcBef>
              <a:spcAft>
                <a:spcPts val="0"/>
              </a:spcAft>
              <a:buClr>
                <a:schemeClr val="dk1"/>
              </a:buClr>
              <a:buSzPts val="1400"/>
              <a:buFont typeface="Avenir"/>
              <a:buChar char="●"/>
            </a:pPr>
            <a:r>
              <a:rPr lang="en-ZA" sz="1400" b="0" i="0" u="none" strike="noStrike" cap="none">
                <a:solidFill>
                  <a:schemeClr val="dk1"/>
                </a:solidFill>
                <a:latin typeface="Avenir"/>
                <a:ea typeface="Avenir"/>
                <a:cs typeface="Avenir"/>
                <a:sym typeface="Avenir"/>
              </a:rPr>
              <a:t>“More than 6” children and the maximum number of </a:t>
            </a:r>
            <a:r>
              <a:rPr lang="en-ZA">
                <a:solidFill>
                  <a:schemeClr val="dk1"/>
                </a:solidFill>
                <a:latin typeface="Avenir"/>
                <a:ea typeface="Avenir"/>
                <a:cs typeface="Avenir"/>
                <a:sym typeface="Avenir"/>
              </a:rPr>
              <a:t>hours </a:t>
            </a:r>
            <a:r>
              <a:rPr lang="en-ZA" sz="1400" b="0" i="0" u="none" strike="noStrike" cap="none">
                <a:solidFill>
                  <a:schemeClr val="dk1"/>
                </a:solidFill>
                <a:latin typeface="Avenir"/>
                <a:ea typeface="Avenir"/>
                <a:cs typeface="Avenir"/>
                <a:sym typeface="Avenir"/>
              </a:rPr>
              <a:t>a child attends the program in one week is “16 hours or less per week,” you will have to select the program category. The system will remind you to capture it.</a:t>
            </a:r>
            <a:endParaRPr sz="1400" b="0" i="0" u="none" strike="noStrike" cap="none">
              <a:solidFill>
                <a:schemeClr val="dk1"/>
              </a:solidFill>
              <a:latin typeface="Avenir"/>
              <a:ea typeface="Avenir"/>
              <a:cs typeface="Avenir"/>
              <a:sym typeface="Avenir"/>
            </a:endParaRPr>
          </a:p>
          <a:p>
            <a:pPr marL="457200" marR="0" lvl="0" indent="-317500" algn="l" rtl="0">
              <a:lnSpc>
                <a:spcPct val="115000"/>
              </a:lnSpc>
              <a:spcBef>
                <a:spcPts val="0"/>
              </a:spcBef>
              <a:spcAft>
                <a:spcPts val="0"/>
              </a:spcAft>
              <a:buClr>
                <a:schemeClr val="dk1"/>
              </a:buClr>
              <a:buSzPts val="1400"/>
              <a:buFont typeface="Avenir"/>
              <a:buChar char="●"/>
            </a:pPr>
            <a:r>
              <a:rPr lang="en-ZA" sz="1400" b="0" i="0" u="none" strike="noStrike" cap="none">
                <a:solidFill>
                  <a:schemeClr val="dk1"/>
                </a:solidFill>
                <a:latin typeface="Avenir"/>
                <a:ea typeface="Avenir"/>
                <a:cs typeface="Avenir"/>
                <a:sym typeface="Avenir"/>
              </a:rPr>
              <a:t>If the selection is "More than 16 hours per week," the system will automatically set the ECD program type to “ECD Centre/Partial Care Facility.”</a:t>
            </a:r>
            <a:endParaRPr sz="1400" b="0" i="0" u="none" strike="noStrike" cap="none">
              <a:solidFill>
                <a:schemeClr val="dk1"/>
              </a:solidFill>
              <a:latin typeface="Avenir"/>
              <a:ea typeface="Avenir"/>
              <a:cs typeface="Avenir"/>
              <a:sym typeface="Avenir"/>
            </a:endParaRPr>
          </a:p>
        </p:txBody>
      </p:sp>
      <p:sp>
        <p:nvSpPr>
          <p:cNvPr id="343" name="Google Shape;343;g2ef2993c73b_0_186"/>
          <p:cNvSpPr txBox="1"/>
          <p:nvPr/>
        </p:nvSpPr>
        <p:spPr>
          <a:xfrm>
            <a:off x="715325" y="4147700"/>
            <a:ext cx="71046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pic>
        <p:nvPicPr>
          <p:cNvPr id="344" name="Google Shape;344;g2ef2993c73b_0_186"/>
          <p:cNvPicPr preferRelativeResize="0"/>
          <p:nvPr/>
        </p:nvPicPr>
        <p:blipFill>
          <a:blip r:embed="rId3">
            <a:alphaModFix/>
          </a:blip>
          <a:stretch>
            <a:fillRect/>
          </a:stretch>
        </p:blipFill>
        <p:spPr>
          <a:xfrm>
            <a:off x="70075" y="1271064"/>
            <a:ext cx="8117576" cy="4865076"/>
          </a:xfrm>
          <a:prstGeom prst="rect">
            <a:avLst/>
          </a:prstGeom>
          <a:noFill/>
          <a:ln w="9525" cap="flat" cmpd="sng">
            <a:solidFill>
              <a:srgbClr val="9E9E9E"/>
            </a:solidFill>
            <a:prstDash val="solid"/>
            <a:round/>
            <a:headEnd type="none" w="sm" len="sm"/>
            <a:tailEnd type="none" w="sm" len="sm"/>
          </a:ln>
        </p:spPr>
      </p:pic>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show="0">
  <p:cSld>
    <p:spTree>
      <p:nvGrpSpPr>
        <p:cNvPr id="1" name="Shape 349"/>
        <p:cNvGrpSpPr/>
        <p:nvPr/>
      </p:nvGrpSpPr>
      <p:grpSpPr>
        <a:xfrm>
          <a:off x="0" y="0"/>
          <a:ext cx="0" cy="0"/>
          <a:chOff x="0" y="0"/>
          <a:chExt cx="0" cy="0"/>
        </a:xfrm>
      </p:grpSpPr>
      <p:sp>
        <p:nvSpPr>
          <p:cNvPr id="350" name="Google Shape;350;g2ef2993c73b_0_195"/>
          <p:cNvSpPr txBox="1">
            <a:spLocks noGrp="1"/>
          </p:cNvSpPr>
          <p:nvPr>
            <p:ph type="title"/>
          </p:nvPr>
        </p:nvSpPr>
        <p:spPr>
          <a:xfrm>
            <a:off x="2804569" y="-47623"/>
            <a:ext cx="7803932"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4444"/>
              <a:buNone/>
            </a:pPr>
            <a:r>
              <a:rPr lang="en-ZA" sz="3200">
                <a:solidFill>
                  <a:srgbClr val="C98241"/>
                </a:solidFill>
                <a:latin typeface="Avenir"/>
                <a:ea typeface="Avenir"/>
                <a:cs typeface="Avenir"/>
                <a:sym typeface="Avenir"/>
              </a:rPr>
              <a:t>New Application - Step 3/13 Nature of Application </a:t>
            </a:r>
            <a:endParaRPr sz="3200">
              <a:solidFill>
                <a:srgbClr val="C98241"/>
              </a:solidFill>
              <a:latin typeface="Avenir"/>
              <a:ea typeface="Avenir"/>
              <a:cs typeface="Avenir"/>
              <a:sym typeface="Avenir"/>
            </a:endParaRPr>
          </a:p>
        </p:txBody>
      </p:sp>
      <p:sp>
        <p:nvSpPr>
          <p:cNvPr id="351" name="Google Shape;351;g2ef2993c73b_0_19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158</a:t>
            </a:fld>
            <a:endParaRPr/>
          </a:p>
        </p:txBody>
      </p:sp>
      <p:sp>
        <p:nvSpPr>
          <p:cNvPr id="352" name="Google Shape;352;g2ef2993c73b_0_195"/>
          <p:cNvSpPr/>
          <p:nvPr/>
        </p:nvSpPr>
        <p:spPr>
          <a:xfrm>
            <a:off x="8737600" y="955475"/>
            <a:ext cx="3297900" cy="4983000"/>
          </a:xfrm>
          <a:prstGeom prst="wedgeRoundRectCallout">
            <a:avLst>
              <a:gd name="adj1" fmla="val -56087"/>
              <a:gd name="adj2" fmla="val 19901"/>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15000"/>
              </a:lnSpc>
              <a:spcBef>
                <a:spcPts val="640"/>
              </a:spcBef>
              <a:spcAft>
                <a:spcPts val="0"/>
              </a:spcAft>
              <a:buClr>
                <a:srgbClr val="000000"/>
              </a:buClr>
              <a:buSzPts val="1500"/>
              <a:buFont typeface="Arial"/>
              <a:buNone/>
            </a:pPr>
            <a:r>
              <a:rPr lang="en-ZA">
                <a:solidFill>
                  <a:schemeClr val="dk1"/>
                </a:solidFill>
                <a:latin typeface="Avenir"/>
                <a:ea typeface="Avenir"/>
                <a:cs typeface="Avenir"/>
                <a:sym typeface="Avenir"/>
              </a:rPr>
              <a:t>If your ECD is being supported to complete this application please select the organisation that is providing the support from the list provided.</a:t>
            </a:r>
            <a:endParaRPr>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rgbClr val="000000"/>
              </a:buClr>
              <a:buSzPts val="1500"/>
              <a:buFont typeface="Arial"/>
              <a:buNone/>
            </a:pPr>
            <a:r>
              <a:rPr lang="en-ZA">
                <a:solidFill>
                  <a:schemeClr val="dk1"/>
                </a:solidFill>
                <a:latin typeface="Avenir"/>
                <a:ea typeface="Avenir"/>
                <a:cs typeface="Avenir"/>
                <a:sym typeface="Avenir"/>
              </a:rPr>
              <a:t>If it is not on the list you can select - “Yes, but not on this list” and you will be given space to add the name.</a:t>
            </a:r>
            <a:endParaRPr>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rgbClr val="000000"/>
              </a:buClr>
              <a:buSzPts val="1500"/>
              <a:buFont typeface="Arial"/>
              <a:buNone/>
            </a:pPr>
            <a:r>
              <a:rPr lang="en-ZA">
                <a:solidFill>
                  <a:schemeClr val="dk1"/>
                </a:solidFill>
                <a:latin typeface="Avenir"/>
                <a:ea typeface="Avenir"/>
                <a:cs typeface="Avenir"/>
                <a:sym typeface="Avenir"/>
              </a:rPr>
              <a:t>If you are not receiving support to complete the application select No Support.</a:t>
            </a:r>
            <a:endParaRPr>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rgbClr val="000000"/>
              </a:buClr>
              <a:buSzPts val="1500"/>
              <a:buFont typeface="Arial"/>
              <a:buNone/>
            </a:pPr>
            <a:r>
              <a:rPr lang="en-ZA" sz="1400" b="0" i="0" u="none" strike="noStrike" cap="none">
                <a:solidFill>
                  <a:schemeClr val="dk1"/>
                </a:solidFill>
                <a:latin typeface="Avenir"/>
                <a:ea typeface="Avenir"/>
                <a:cs typeface="Avenir"/>
                <a:sym typeface="Avenir"/>
              </a:rPr>
              <a:t>After making all selections click on ‘SAVE CHANGES &amp; PROCEED’ to continue to the next step.</a:t>
            </a:r>
            <a:endParaRPr sz="1400" b="0" i="0" u="none" strike="noStrike" cap="none">
              <a:solidFill>
                <a:schemeClr val="dk1"/>
              </a:solidFill>
              <a:latin typeface="Avenir"/>
              <a:ea typeface="Avenir"/>
              <a:cs typeface="Avenir"/>
              <a:sym typeface="Avenir"/>
            </a:endParaRPr>
          </a:p>
        </p:txBody>
      </p:sp>
      <p:pic>
        <p:nvPicPr>
          <p:cNvPr id="353" name="Google Shape;353;g2ef2993c73b_0_195"/>
          <p:cNvPicPr preferRelativeResize="0"/>
          <p:nvPr/>
        </p:nvPicPr>
        <p:blipFill rotWithShape="1">
          <a:blip r:embed="rId3">
            <a:alphaModFix/>
          </a:blip>
          <a:srcRect l="783" r="19" b="17039"/>
          <a:stretch/>
        </p:blipFill>
        <p:spPr>
          <a:xfrm>
            <a:off x="155025" y="5508175"/>
            <a:ext cx="8121901" cy="495475"/>
          </a:xfrm>
          <a:prstGeom prst="rect">
            <a:avLst/>
          </a:prstGeom>
          <a:noFill/>
          <a:ln w="9525" cap="flat" cmpd="sng">
            <a:solidFill>
              <a:srgbClr val="9E9E9E"/>
            </a:solidFill>
            <a:prstDash val="solid"/>
            <a:round/>
            <a:headEnd type="none" w="sm" len="sm"/>
            <a:tailEnd type="none" w="sm" len="sm"/>
          </a:ln>
        </p:spPr>
      </p:pic>
      <p:sp>
        <p:nvSpPr>
          <p:cNvPr id="354" name="Google Shape;354;g2ef2993c73b_0_195"/>
          <p:cNvSpPr/>
          <p:nvPr/>
        </p:nvSpPr>
        <p:spPr>
          <a:xfrm>
            <a:off x="1054525" y="5573375"/>
            <a:ext cx="1886400" cy="3651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355" name="Google Shape;355;g2ef2993c73b_0_195"/>
          <p:cNvPicPr preferRelativeResize="0"/>
          <p:nvPr/>
        </p:nvPicPr>
        <p:blipFill>
          <a:blip r:embed="rId4">
            <a:alphaModFix/>
          </a:blip>
          <a:stretch>
            <a:fillRect/>
          </a:stretch>
        </p:blipFill>
        <p:spPr>
          <a:xfrm>
            <a:off x="155025" y="955475"/>
            <a:ext cx="8121892" cy="4552701"/>
          </a:xfrm>
          <a:prstGeom prst="rect">
            <a:avLst/>
          </a:prstGeom>
          <a:noFill/>
          <a:ln w="9525" cap="flat" cmpd="sng">
            <a:solidFill>
              <a:srgbClr val="9E9E9E"/>
            </a:solidFill>
            <a:prstDash val="solid"/>
            <a:round/>
            <a:headEnd type="none" w="sm" len="sm"/>
            <a:tailEnd type="none" w="sm" len="sm"/>
          </a:ln>
        </p:spPr>
      </p:pic>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show="0">
  <p:cSld>
    <p:spTree>
      <p:nvGrpSpPr>
        <p:cNvPr id="1" name="Shape 360"/>
        <p:cNvGrpSpPr/>
        <p:nvPr/>
      </p:nvGrpSpPr>
      <p:grpSpPr>
        <a:xfrm>
          <a:off x="0" y="0"/>
          <a:ext cx="0" cy="0"/>
          <a:chOff x="0" y="0"/>
          <a:chExt cx="0" cy="0"/>
        </a:xfrm>
      </p:grpSpPr>
      <p:sp>
        <p:nvSpPr>
          <p:cNvPr id="361" name="Google Shape;361;g2ef2993c73b_0_205"/>
          <p:cNvSpPr txBox="1">
            <a:spLocks noGrp="1"/>
          </p:cNvSpPr>
          <p:nvPr>
            <p:ph type="title"/>
          </p:nvPr>
        </p:nvSpPr>
        <p:spPr>
          <a:xfrm>
            <a:off x="2988677" y="-47623"/>
            <a:ext cx="7619824" cy="119675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000000"/>
              </a:buClr>
              <a:buSzPts val="4444"/>
              <a:buFont typeface="Arial"/>
              <a:buNone/>
            </a:pPr>
            <a:r>
              <a:rPr lang="en-ZA" sz="3200">
                <a:solidFill>
                  <a:srgbClr val="C98241"/>
                </a:solidFill>
                <a:latin typeface="Avenir"/>
                <a:ea typeface="Avenir"/>
                <a:cs typeface="Avenir"/>
                <a:sym typeface="Avenir"/>
              </a:rPr>
              <a:t>New Application - Step 4/13 Address Details</a:t>
            </a:r>
            <a:endParaRPr sz="3200">
              <a:solidFill>
                <a:srgbClr val="C98241"/>
              </a:solidFill>
              <a:latin typeface="Avenir"/>
              <a:ea typeface="Avenir"/>
              <a:cs typeface="Avenir"/>
              <a:sym typeface="Avenir"/>
            </a:endParaRPr>
          </a:p>
        </p:txBody>
      </p:sp>
      <p:sp>
        <p:nvSpPr>
          <p:cNvPr id="362" name="Google Shape;362;g2ef2993c73b_0_20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159</a:t>
            </a:fld>
            <a:endParaRPr/>
          </a:p>
        </p:txBody>
      </p:sp>
      <p:sp>
        <p:nvSpPr>
          <p:cNvPr id="363" name="Google Shape;363;g2ef2993c73b_0_205"/>
          <p:cNvSpPr/>
          <p:nvPr/>
        </p:nvSpPr>
        <p:spPr>
          <a:xfrm>
            <a:off x="9069850" y="1350600"/>
            <a:ext cx="3025800" cy="3798270"/>
          </a:xfrm>
          <a:prstGeom prst="wedgeRoundRectCallout">
            <a:avLst>
              <a:gd name="adj1" fmla="val -55004"/>
              <a:gd name="adj2" fmla="val 19369"/>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640"/>
              </a:spcBef>
              <a:spcAft>
                <a:spcPts val="0"/>
              </a:spcAft>
              <a:buClr>
                <a:srgbClr val="000000"/>
              </a:buClr>
              <a:buSzPts val="1500"/>
              <a:buFont typeface="Arial"/>
              <a:buNone/>
            </a:pPr>
            <a:r>
              <a:rPr lang="en-ZA" sz="1400" b="0" i="0" u="none" strike="noStrike" cap="none">
                <a:solidFill>
                  <a:schemeClr val="dk1"/>
                </a:solidFill>
                <a:latin typeface="Avenir"/>
                <a:ea typeface="Avenir"/>
                <a:cs typeface="Avenir"/>
                <a:sym typeface="Avenir"/>
              </a:rPr>
              <a:t>Capture ECD Address details by selecting from the dropdown: </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rgbClr val="000000"/>
              </a:buClr>
              <a:buSzPts val="1400"/>
              <a:buFont typeface="Arial"/>
              <a:buNone/>
            </a:pPr>
            <a:r>
              <a:rPr lang="en-ZA" sz="1400" b="0" i="0" u="none" strike="noStrike" cap="none">
                <a:solidFill>
                  <a:schemeClr val="dk1"/>
                </a:solidFill>
                <a:latin typeface="Avenir"/>
                <a:ea typeface="Avenir"/>
                <a:cs typeface="Avenir"/>
                <a:sym typeface="Avenir"/>
              </a:rPr>
              <a:t>Province, Municipality, City/Area, Suburb/Village and Ward ID</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400"/>
              <a:buFont typeface="Arial"/>
              <a:buNone/>
            </a:pPr>
            <a:r>
              <a:rPr lang="en-ZA" sz="1400" b="0" i="0" u="none" strike="noStrike" cap="none">
                <a:solidFill>
                  <a:schemeClr val="dk1"/>
                </a:solidFill>
                <a:latin typeface="Avenir"/>
                <a:ea typeface="Avenir"/>
                <a:cs typeface="Avenir"/>
                <a:sym typeface="Avenir"/>
              </a:rPr>
              <a:t>The system will auto-populate Education District, District Municipality, and Ward ID. </a:t>
            </a:r>
          </a:p>
          <a:p>
            <a:pPr marL="0" marR="0" lvl="0" indent="0" algn="l" rtl="0">
              <a:lnSpc>
                <a:spcPct val="115000"/>
              </a:lnSpc>
              <a:spcBef>
                <a:spcPts val="0"/>
              </a:spcBef>
              <a:spcAft>
                <a:spcPts val="0"/>
              </a:spcAft>
              <a:buClr>
                <a:srgbClr val="000000"/>
              </a:buClr>
              <a:buSzPts val="1400"/>
              <a:buFont typeface="Arial"/>
              <a:buNone/>
            </a:pPr>
            <a:endParaRPr lang="en-ZA">
              <a:solidFill>
                <a:schemeClr val="dk1"/>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400"/>
              <a:buFont typeface="Arial"/>
              <a:buNone/>
            </a:pPr>
            <a:r>
              <a:rPr lang="en-ZA" sz="1400" b="0" i="0" u="none" strike="noStrike" cap="none">
                <a:solidFill>
                  <a:schemeClr val="dk1"/>
                </a:solidFill>
                <a:latin typeface="Avenir"/>
                <a:ea typeface="Avenir"/>
                <a:cs typeface="Avenir"/>
                <a:sym typeface="Avenir"/>
              </a:rPr>
              <a:t>If the location has multiple possible Ward IDs, the system will allow you to select your Ward from the drop-down list.</a:t>
            </a:r>
            <a:endParaRPr sz="1400" b="0" i="0" u="none" strike="noStrike" cap="none">
              <a:solidFill>
                <a:schemeClr val="dk1"/>
              </a:solidFill>
              <a:latin typeface="Avenir"/>
              <a:ea typeface="Avenir"/>
              <a:cs typeface="Avenir"/>
              <a:sym typeface="Avenir"/>
            </a:endParaRPr>
          </a:p>
        </p:txBody>
      </p:sp>
      <p:pic>
        <p:nvPicPr>
          <p:cNvPr id="364" name="Google Shape;364;g2ef2993c73b_0_205"/>
          <p:cNvPicPr preferRelativeResize="0"/>
          <p:nvPr/>
        </p:nvPicPr>
        <p:blipFill>
          <a:blip r:embed="rId3">
            <a:alphaModFix/>
          </a:blip>
          <a:stretch>
            <a:fillRect/>
          </a:stretch>
        </p:blipFill>
        <p:spPr>
          <a:xfrm>
            <a:off x="135900" y="924025"/>
            <a:ext cx="8699177" cy="4945426"/>
          </a:xfrm>
          <a:prstGeom prst="rect">
            <a:avLst/>
          </a:prstGeom>
          <a:noFill/>
          <a:ln w="9525" cap="flat" cmpd="sng">
            <a:solidFill>
              <a:srgbClr val="9E9E9E"/>
            </a:solidFill>
            <a:prstDash val="solid"/>
            <a:round/>
            <a:headEnd type="none" w="sm" len="sm"/>
            <a:tailEnd type="none" w="sm" len="sm"/>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7335B-71E8-41E5-8D2B-001142FC8FB5}"/>
              </a:ext>
            </a:extLst>
          </p:cNvPr>
          <p:cNvSpPr>
            <a:spLocks noGrp="1"/>
          </p:cNvSpPr>
          <p:nvPr>
            <p:ph type="title"/>
          </p:nvPr>
        </p:nvSpPr>
        <p:spPr>
          <a:xfrm>
            <a:off x="1902443" y="-47623"/>
            <a:ext cx="8706058" cy="1196751"/>
          </a:xfrm>
        </p:spPr>
        <p:txBody>
          <a:bodyPr/>
          <a:lstStyle/>
          <a:p>
            <a:r>
              <a:rPr lang="en-US" sz="4000" b="0" spc="-109">
                <a:solidFill>
                  <a:srgbClr val="C67F0C"/>
                </a:solidFill>
                <a:latin typeface="Calibri" panose="020F0502020204030204" pitchFamily="34" charset="0"/>
                <a:ea typeface="Bitter" pitchFamily="34" charset="-122"/>
                <a:cs typeface="Calibri" panose="020F0502020204030204" pitchFamily="34" charset="0"/>
                <a:sym typeface="Arial"/>
              </a:rPr>
              <a:t>User Access on eCares</a:t>
            </a:r>
            <a:endParaRPr lang="en-ZA"/>
          </a:p>
        </p:txBody>
      </p:sp>
      <p:sp>
        <p:nvSpPr>
          <p:cNvPr id="4" name="Slide Number Placeholder 3">
            <a:extLst>
              <a:ext uri="{FF2B5EF4-FFF2-40B4-BE49-F238E27FC236}">
                <a16:creationId xmlns:a16="http://schemas.microsoft.com/office/drawing/2014/main" id="{BDD0ABDA-0BFA-4247-B6E5-A3740A809B5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ZA" smtClean="0"/>
              <a:t>16</a:t>
            </a:fld>
            <a:endParaRPr lang="en-ZA"/>
          </a:p>
        </p:txBody>
      </p:sp>
      <p:sp>
        <p:nvSpPr>
          <p:cNvPr id="5" name="Google Shape;833;g2e514052e24_0_1">
            <a:extLst>
              <a:ext uri="{FF2B5EF4-FFF2-40B4-BE49-F238E27FC236}">
                <a16:creationId xmlns:a16="http://schemas.microsoft.com/office/drawing/2014/main" id="{BA8E4F8A-337A-40F6-9123-B5D46BE59F51}"/>
              </a:ext>
            </a:extLst>
          </p:cNvPr>
          <p:cNvSpPr/>
          <p:nvPr/>
        </p:nvSpPr>
        <p:spPr>
          <a:xfrm flipH="1">
            <a:off x="9109048" y="1149128"/>
            <a:ext cx="2998905" cy="4284601"/>
          </a:xfrm>
          <a:prstGeom prst="wedgeRoundRectCallout">
            <a:avLst>
              <a:gd name="adj1" fmla="val 48377"/>
              <a:gd name="adj2" fmla="val -14946"/>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640"/>
              </a:spcBef>
              <a:spcAft>
                <a:spcPts val="0"/>
              </a:spcAft>
              <a:buClr>
                <a:schemeClr val="dk1"/>
              </a:buClr>
              <a:buSzPts val="1100"/>
              <a:buFont typeface="Arial"/>
              <a:buNone/>
            </a:pPr>
            <a:r>
              <a:rPr lang="en-US" sz="1500">
                <a:solidFill>
                  <a:schemeClr val="dk1"/>
                </a:solidFill>
                <a:latin typeface="Avenir"/>
                <a:ea typeface="Avenir"/>
                <a:cs typeface="Avenir"/>
                <a:sym typeface="Avenir"/>
              </a:rPr>
              <a:t>You will receive an SMS when you are set up with the URL link you must follow and a temporary password.</a:t>
            </a:r>
          </a:p>
          <a:p>
            <a:pPr marL="0" lvl="0" indent="0" algn="l" rtl="0">
              <a:spcBef>
                <a:spcPts val="640"/>
              </a:spcBef>
              <a:spcAft>
                <a:spcPts val="0"/>
              </a:spcAft>
              <a:buClr>
                <a:schemeClr val="dk1"/>
              </a:buClr>
              <a:buSzPts val="1100"/>
              <a:buFont typeface="Arial"/>
              <a:buNone/>
            </a:pPr>
            <a:endParaRPr lang="en-US" sz="1500">
              <a:solidFill>
                <a:schemeClr val="dk1"/>
              </a:solidFill>
              <a:latin typeface="Avenir"/>
              <a:ea typeface="Avenir"/>
              <a:cs typeface="Avenir"/>
              <a:sym typeface="Avenir"/>
            </a:endParaRPr>
          </a:p>
          <a:p>
            <a:pPr marL="0" lvl="0" indent="0" algn="l" rtl="0">
              <a:spcBef>
                <a:spcPts val="640"/>
              </a:spcBef>
              <a:spcAft>
                <a:spcPts val="0"/>
              </a:spcAft>
              <a:buClr>
                <a:schemeClr val="dk1"/>
              </a:buClr>
              <a:buSzPts val="1100"/>
              <a:buFont typeface="Arial"/>
              <a:buNone/>
            </a:pPr>
            <a:r>
              <a:rPr lang="en-US" sz="1500">
                <a:solidFill>
                  <a:schemeClr val="dk1"/>
                </a:solidFill>
                <a:latin typeface="Avenir"/>
                <a:ea typeface="Avenir"/>
                <a:cs typeface="Avenir"/>
                <a:sym typeface="Avenir"/>
              </a:rPr>
              <a:t>Go to:</a:t>
            </a:r>
          </a:p>
          <a:p>
            <a:pPr marL="0" lvl="0" indent="0" algn="l" rtl="0">
              <a:spcBef>
                <a:spcPts val="640"/>
              </a:spcBef>
              <a:spcAft>
                <a:spcPts val="0"/>
              </a:spcAft>
              <a:buClr>
                <a:schemeClr val="dk1"/>
              </a:buClr>
              <a:buSzPts val="1100"/>
              <a:buFont typeface="Arial"/>
              <a:buNone/>
            </a:pPr>
            <a:r>
              <a:rPr lang="en-ZA" sz="2000" b="0" i="0" u="sng">
                <a:solidFill>
                  <a:srgbClr val="1967D2"/>
                </a:solidFill>
                <a:effectLst/>
                <a:latin typeface="Roboto" panose="02000000000000000000" pitchFamily="2" charset="0"/>
                <a:hlinkClick r:id="rId2"/>
              </a:rPr>
              <a:t>https://pedusers.dbecares.gov.za/</a:t>
            </a:r>
            <a:endParaRPr lang="en-ZA" sz="2000" b="0" i="0" u="sng">
              <a:solidFill>
                <a:srgbClr val="1967D2"/>
              </a:solidFill>
              <a:effectLst/>
              <a:latin typeface="Roboto" panose="02000000000000000000" pitchFamily="2" charset="0"/>
            </a:endParaRPr>
          </a:p>
          <a:p>
            <a:pPr marL="0" lvl="0" indent="0" algn="l" rtl="0">
              <a:spcBef>
                <a:spcPts val="640"/>
              </a:spcBef>
              <a:spcAft>
                <a:spcPts val="0"/>
              </a:spcAft>
              <a:buClr>
                <a:schemeClr val="dk1"/>
              </a:buClr>
              <a:buSzPts val="1100"/>
              <a:buFont typeface="Arial"/>
              <a:buNone/>
            </a:pPr>
            <a:endParaRPr lang="en-US" sz="1500">
              <a:solidFill>
                <a:schemeClr val="dk1"/>
              </a:solidFill>
              <a:latin typeface="Avenir"/>
              <a:ea typeface="Avenir"/>
              <a:cs typeface="Avenir"/>
              <a:sym typeface="Avenir"/>
            </a:endParaRPr>
          </a:p>
          <a:p>
            <a:pPr marL="0" lvl="0" indent="0" algn="l" rtl="0">
              <a:spcBef>
                <a:spcPts val="640"/>
              </a:spcBef>
              <a:spcAft>
                <a:spcPts val="0"/>
              </a:spcAft>
              <a:buClr>
                <a:schemeClr val="dk1"/>
              </a:buClr>
              <a:buSzPts val="1100"/>
              <a:buFont typeface="Arial"/>
              <a:buNone/>
            </a:pPr>
            <a:r>
              <a:rPr lang="en-US" sz="1500">
                <a:solidFill>
                  <a:schemeClr val="dk1"/>
                </a:solidFill>
                <a:latin typeface="Avenir"/>
                <a:ea typeface="Avenir"/>
                <a:cs typeface="Avenir"/>
                <a:sym typeface="Avenir"/>
              </a:rPr>
              <a:t>Click on the Provinces down arrow to select your Province the first time you log in.</a:t>
            </a:r>
          </a:p>
          <a:p>
            <a:pPr marL="0" lvl="0" indent="0" algn="l" rtl="0">
              <a:spcBef>
                <a:spcPts val="640"/>
              </a:spcBef>
              <a:spcAft>
                <a:spcPts val="0"/>
              </a:spcAft>
              <a:buClr>
                <a:schemeClr val="dk1"/>
              </a:buClr>
              <a:buSzPts val="1100"/>
              <a:buFont typeface="Arial"/>
              <a:buNone/>
            </a:pPr>
            <a:endParaRPr lang="en-US" sz="1500">
              <a:solidFill>
                <a:schemeClr val="dk1"/>
              </a:solidFill>
              <a:latin typeface="Avenir"/>
              <a:ea typeface="Avenir"/>
              <a:cs typeface="Avenir"/>
              <a:sym typeface="Avenir"/>
            </a:endParaRPr>
          </a:p>
          <a:p>
            <a:pPr marL="0" lvl="0" indent="0" algn="l" rtl="0">
              <a:spcBef>
                <a:spcPts val="640"/>
              </a:spcBef>
              <a:spcAft>
                <a:spcPts val="0"/>
              </a:spcAft>
              <a:buClr>
                <a:schemeClr val="dk1"/>
              </a:buClr>
              <a:buSzPts val="1100"/>
              <a:buFont typeface="Arial"/>
              <a:buNone/>
            </a:pPr>
            <a:endParaRPr lang="en-US" sz="1500">
              <a:solidFill>
                <a:schemeClr val="dk1"/>
              </a:solidFill>
              <a:latin typeface="Avenir"/>
              <a:ea typeface="Avenir"/>
              <a:cs typeface="Avenir"/>
              <a:sym typeface="Avenir"/>
            </a:endParaRPr>
          </a:p>
          <a:p>
            <a:pPr lvl="0" algn="l" rtl="0">
              <a:spcBef>
                <a:spcPts val="640"/>
              </a:spcBef>
              <a:spcAft>
                <a:spcPts val="0"/>
              </a:spcAft>
              <a:buClr>
                <a:schemeClr val="dk1"/>
              </a:buClr>
              <a:buSzPts val="1100"/>
            </a:pPr>
            <a:endParaRPr sz="1500">
              <a:solidFill>
                <a:schemeClr val="dk1"/>
              </a:solidFill>
              <a:latin typeface="Avenir"/>
              <a:ea typeface="Avenir"/>
              <a:cs typeface="Avenir"/>
              <a:sym typeface="Avenir"/>
            </a:endParaRPr>
          </a:p>
          <a:p>
            <a:pPr marL="0" marR="0" lvl="0" indent="0" algn="l" rtl="0">
              <a:lnSpc>
                <a:spcPct val="100000"/>
              </a:lnSpc>
              <a:spcBef>
                <a:spcPts val="640"/>
              </a:spcBef>
              <a:spcAft>
                <a:spcPts val="0"/>
              </a:spcAft>
              <a:buNone/>
            </a:pPr>
            <a:endParaRPr sz="1500">
              <a:solidFill>
                <a:schemeClr val="dk1"/>
              </a:solidFill>
              <a:latin typeface="Avenir"/>
              <a:ea typeface="Avenir"/>
              <a:cs typeface="Avenir"/>
              <a:sym typeface="Avenir"/>
            </a:endParaRPr>
          </a:p>
        </p:txBody>
      </p:sp>
      <p:sp>
        <p:nvSpPr>
          <p:cNvPr id="11" name="Rectangle 10">
            <a:extLst>
              <a:ext uri="{FF2B5EF4-FFF2-40B4-BE49-F238E27FC236}">
                <a16:creationId xmlns:a16="http://schemas.microsoft.com/office/drawing/2014/main" id="{D91C5110-E569-4B4E-BB41-90B3B5EA47FF}"/>
              </a:ext>
            </a:extLst>
          </p:cNvPr>
          <p:cNvSpPr/>
          <p:nvPr/>
        </p:nvSpPr>
        <p:spPr>
          <a:xfrm>
            <a:off x="713196" y="2174315"/>
            <a:ext cx="913253" cy="184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Rectangle 11">
            <a:extLst>
              <a:ext uri="{FF2B5EF4-FFF2-40B4-BE49-F238E27FC236}">
                <a16:creationId xmlns:a16="http://schemas.microsoft.com/office/drawing/2014/main" id="{56689068-450F-4BE4-9008-4A9E32A9C861}"/>
              </a:ext>
            </a:extLst>
          </p:cNvPr>
          <p:cNvSpPr/>
          <p:nvPr/>
        </p:nvSpPr>
        <p:spPr>
          <a:xfrm>
            <a:off x="360664" y="2928016"/>
            <a:ext cx="913253" cy="184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6" name="Picture 5" descr="A screenshot of a login page&#10;&#10;Description automatically generated">
            <a:extLst>
              <a:ext uri="{FF2B5EF4-FFF2-40B4-BE49-F238E27FC236}">
                <a16:creationId xmlns:a16="http://schemas.microsoft.com/office/drawing/2014/main" id="{05A9AEE3-F05A-0C62-7CF0-A16C247E21F7}"/>
              </a:ext>
            </a:extLst>
          </p:cNvPr>
          <p:cNvPicPr>
            <a:picLocks noChangeAspect="1"/>
          </p:cNvPicPr>
          <p:nvPr/>
        </p:nvPicPr>
        <p:blipFill>
          <a:blip r:embed="rId3"/>
          <a:stretch>
            <a:fillRect/>
          </a:stretch>
        </p:blipFill>
        <p:spPr>
          <a:xfrm>
            <a:off x="2818561" y="2458208"/>
            <a:ext cx="6093876" cy="3163314"/>
          </a:xfrm>
          <a:prstGeom prst="rect">
            <a:avLst/>
          </a:prstGeom>
        </p:spPr>
      </p:pic>
      <p:pic>
        <p:nvPicPr>
          <p:cNvPr id="10" name="Google Shape;179;g2ef2993c73b_0_20">
            <a:extLst>
              <a:ext uri="{FF2B5EF4-FFF2-40B4-BE49-F238E27FC236}">
                <a16:creationId xmlns:a16="http://schemas.microsoft.com/office/drawing/2014/main" id="{1F473421-80AE-4E56-98E6-379A2997A28C}"/>
              </a:ext>
            </a:extLst>
          </p:cNvPr>
          <p:cNvPicPr preferRelativeResize="0"/>
          <p:nvPr/>
        </p:nvPicPr>
        <p:blipFill rotWithShape="1">
          <a:blip r:embed="rId4">
            <a:alphaModFix/>
          </a:blip>
          <a:srcRect r="9844" b="11378"/>
          <a:stretch/>
        </p:blipFill>
        <p:spPr>
          <a:xfrm>
            <a:off x="144490" y="884945"/>
            <a:ext cx="2998905" cy="2775400"/>
          </a:xfrm>
          <a:prstGeom prst="rect">
            <a:avLst/>
          </a:prstGeom>
          <a:noFill/>
          <a:ln w="9525" cap="flat" cmpd="sng">
            <a:solidFill>
              <a:srgbClr val="9E9E9E"/>
            </a:solidFill>
            <a:prstDash val="solid"/>
            <a:round/>
            <a:headEnd type="none" w="sm" len="sm"/>
            <a:tailEnd type="none" w="sm" len="sm"/>
          </a:ln>
        </p:spPr>
      </p:pic>
    </p:spTree>
    <p:extLst>
      <p:ext uri="{BB962C8B-B14F-4D97-AF65-F5344CB8AC3E}">
        <p14:creationId xmlns:p14="http://schemas.microsoft.com/office/powerpoint/2010/main" val="76631198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show="0">
  <p:cSld>
    <p:spTree>
      <p:nvGrpSpPr>
        <p:cNvPr id="1" name="Shape 369"/>
        <p:cNvGrpSpPr/>
        <p:nvPr/>
      </p:nvGrpSpPr>
      <p:grpSpPr>
        <a:xfrm>
          <a:off x="0" y="0"/>
          <a:ext cx="0" cy="0"/>
          <a:chOff x="0" y="0"/>
          <a:chExt cx="0" cy="0"/>
        </a:xfrm>
      </p:grpSpPr>
      <p:sp>
        <p:nvSpPr>
          <p:cNvPr id="370" name="Google Shape;370;g2ef2993c73b_0_214"/>
          <p:cNvSpPr txBox="1">
            <a:spLocks noGrp="1"/>
          </p:cNvSpPr>
          <p:nvPr>
            <p:ph type="title"/>
          </p:nvPr>
        </p:nvSpPr>
        <p:spPr>
          <a:xfrm>
            <a:off x="2884349" y="-47623"/>
            <a:ext cx="7724152" cy="119675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000000"/>
              </a:buClr>
              <a:buSzPts val="4444"/>
              <a:buFont typeface="Arial"/>
              <a:buNone/>
            </a:pPr>
            <a:r>
              <a:rPr lang="en-ZA" sz="3200">
                <a:solidFill>
                  <a:srgbClr val="C98241"/>
                </a:solidFill>
                <a:latin typeface="Avenir"/>
                <a:ea typeface="Avenir"/>
                <a:cs typeface="Avenir"/>
                <a:sym typeface="Avenir"/>
              </a:rPr>
              <a:t>New Application - Step 4/13 Address Details</a:t>
            </a:r>
            <a:endParaRPr sz="3200">
              <a:solidFill>
                <a:srgbClr val="C98241"/>
              </a:solidFill>
              <a:latin typeface="Avenir"/>
              <a:ea typeface="Avenir"/>
              <a:cs typeface="Avenir"/>
              <a:sym typeface="Avenir"/>
            </a:endParaRPr>
          </a:p>
        </p:txBody>
      </p:sp>
      <p:sp>
        <p:nvSpPr>
          <p:cNvPr id="371" name="Google Shape;371;g2ef2993c73b_0_214"/>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160</a:t>
            </a:fld>
            <a:endParaRPr/>
          </a:p>
        </p:txBody>
      </p:sp>
      <p:sp>
        <p:nvSpPr>
          <p:cNvPr id="372" name="Google Shape;372;g2ef2993c73b_0_214"/>
          <p:cNvSpPr/>
          <p:nvPr/>
        </p:nvSpPr>
        <p:spPr>
          <a:xfrm>
            <a:off x="8936650" y="1591050"/>
            <a:ext cx="3125100" cy="2158500"/>
          </a:xfrm>
          <a:prstGeom prst="wedgeRoundRectCallout">
            <a:avLst>
              <a:gd name="adj1" fmla="val -58195"/>
              <a:gd name="adj2" fmla="val 24510"/>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640"/>
              </a:spcBef>
              <a:spcAft>
                <a:spcPts val="0"/>
              </a:spcAft>
              <a:buClr>
                <a:srgbClr val="000000"/>
              </a:buClr>
              <a:buSzPts val="1500"/>
              <a:buFont typeface="Arial"/>
              <a:buNone/>
            </a:pPr>
            <a:r>
              <a:rPr lang="en-ZA" sz="1400" b="0" i="0" u="none" strike="noStrike" cap="none">
                <a:solidFill>
                  <a:schemeClr val="dk1"/>
                </a:solidFill>
                <a:latin typeface="Avenir"/>
                <a:ea typeface="Avenir"/>
                <a:cs typeface="Avenir"/>
                <a:sym typeface="Avenir"/>
              </a:rPr>
              <a:t>To select the appropriate Province, click on 'Not Specified' to open the dropdown menu, then choose the desired Province</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rgbClr val="000000"/>
              </a:buClr>
              <a:buSzPts val="1500"/>
              <a:buFont typeface="Arial"/>
              <a:buNone/>
            </a:pPr>
            <a:r>
              <a:rPr lang="en-ZA" sz="1400" b="0" i="0" u="none" strike="noStrike" cap="none">
                <a:solidFill>
                  <a:schemeClr val="dk1"/>
                </a:solidFill>
                <a:latin typeface="Avenir"/>
                <a:ea typeface="Avenir"/>
                <a:cs typeface="Avenir"/>
                <a:sym typeface="Avenir"/>
              </a:rPr>
              <a:t>Follow the same process to capture Municipality, City/Area Suburb/Village and Ward ID.</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rgbClr val="000000"/>
              </a:buClr>
              <a:buSzPts val="1500"/>
              <a:buFont typeface="Arial"/>
              <a:buNone/>
            </a:pPr>
            <a:endParaRPr sz="1400" b="0" i="0" u="none" strike="noStrike" cap="none">
              <a:solidFill>
                <a:schemeClr val="dk1"/>
              </a:solidFill>
              <a:latin typeface="Avenir"/>
              <a:ea typeface="Avenir"/>
              <a:cs typeface="Avenir"/>
              <a:sym typeface="Avenir"/>
            </a:endParaRPr>
          </a:p>
        </p:txBody>
      </p:sp>
      <p:pic>
        <p:nvPicPr>
          <p:cNvPr id="373" name="Google Shape;373;g2ef2993c73b_0_214"/>
          <p:cNvPicPr preferRelativeResize="0"/>
          <p:nvPr/>
        </p:nvPicPr>
        <p:blipFill>
          <a:blip r:embed="rId3">
            <a:alphaModFix/>
          </a:blip>
          <a:stretch>
            <a:fillRect/>
          </a:stretch>
        </p:blipFill>
        <p:spPr>
          <a:xfrm>
            <a:off x="105750" y="1039227"/>
            <a:ext cx="8631849" cy="4779549"/>
          </a:xfrm>
          <a:prstGeom prst="rect">
            <a:avLst/>
          </a:prstGeom>
          <a:noFill/>
          <a:ln w="9525" cap="flat" cmpd="sng">
            <a:solidFill>
              <a:srgbClr val="9E9E9E"/>
            </a:solidFill>
            <a:prstDash val="solid"/>
            <a:round/>
            <a:headEnd type="none" w="sm" len="sm"/>
            <a:tailEnd type="none" w="sm" len="sm"/>
          </a:ln>
        </p:spPr>
      </p:pic>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show="0">
  <p:cSld>
    <p:spTree>
      <p:nvGrpSpPr>
        <p:cNvPr id="1" name="Shape 378"/>
        <p:cNvGrpSpPr/>
        <p:nvPr/>
      </p:nvGrpSpPr>
      <p:grpSpPr>
        <a:xfrm>
          <a:off x="0" y="0"/>
          <a:ext cx="0" cy="0"/>
          <a:chOff x="0" y="0"/>
          <a:chExt cx="0" cy="0"/>
        </a:xfrm>
      </p:grpSpPr>
      <p:sp>
        <p:nvSpPr>
          <p:cNvPr id="379" name="Google Shape;379;g2ef2993c73b_0_222"/>
          <p:cNvSpPr txBox="1">
            <a:spLocks noGrp="1"/>
          </p:cNvSpPr>
          <p:nvPr>
            <p:ph type="title"/>
          </p:nvPr>
        </p:nvSpPr>
        <p:spPr>
          <a:xfrm>
            <a:off x="2663420" y="-47623"/>
            <a:ext cx="7945081" cy="119675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000000"/>
              </a:buClr>
              <a:buSzPts val="4444"/>
              <a:buFont typeface="Arial"/>
              <a:buNone/>
            </a:pPr>
            <a:r>
              <a:rPr lang="en-ZA" sz="3200">
                <a:solidFill>
                  <a:srgbClr val="C98241"/>
                </a:solidFill>
                <a:latin typeface="Avenir"/>
                <a:ea typeface="Avenir"/>
                <a:cs typeface="Avenir"/>
                <a:sym typeface="Avenir"/>
              </a:rPr>
              <a:t>New Application - Step 4/13 Address Details</a:t>
            </a:r>
            <a:endParaRPr sz="3200">
              <a:solidFill>
                <a:srgbClr val="C98241"/>
              </a:solidFill>
              <a:latin typeface="Avenir"/>
              <a:ea typeface="Avenir"/>
              <a:cs typeface="Avenir"/>
              <a:sym typeface="Avenir"/>
            </a:endParaRPr>
          </a:p>
        </p:txBody>
      </p:sp>
      <p:sp>
        <p:nvSpPr>
          <p:cNvPr id="380" name="Google Shape;380;g2ef2993c73b_0_222"/>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161</a:t>
            </a:fld>
            <a:endParaRPr/>
          </a:p>
        </p:txBody>
      </p:sp>
      <p:sp>
        <p:nvSpPr>
          <p:cNvPr id="381" name="Google Shape;381;g2ef2993c73b_0_222"/>
          <p:cNvSpPr/>
          <p:nvPr/>
        </p:nvSpPr>
        <p:spPr>
          <a:xfrm>
            <a:off x="9056475" y="1517550"/>
            <a:ext cx="2603550" cy="1196700"/>
          </a:xfrm>
          <a:prstGeom prst="wedgeRoundRectCallout">
            <a:avLst>
              <a:gd name="adj1" fmla="val -53938"/>
              <a:gd name="adj2" fmla="val 26266"/>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100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When all address information has been captured click on ‘SAVE CHA</a:t>
            </a:r>
            <a:r>
              <a:rPr lang="en-ZA">
                <a:solidFill>
                  <a:schemeClr val="dk1"/>
                </a:solidFill>
                <a:latin typeface="Avenir"/>
                <a:ea typeface="Avenir"/>
                <a:cs typeface="Avenir"/>
                <a:sym typeface="Avenir"/>
              </a:rPr>
              <a:t>NGES &amp; </a:t>
            </a:r>
            <a:r>
              <a:rPr lang="en-ZA" sz="1400" b="0" i="0" u="none" strike="noStrike" cap="none">
                <a:solidFill>
                  <a:schemeClr val="dk1"/>
                </a:solidFill>
                <a:latin typeface="Avenir"/>
                <a:ea typeface="Avenir"/>
                <a:cs typeface="Avenir"/>
                <a:sym typeface="Avenir"/>
              </a:rPr>
              <a:t>PROCEED’</a:t>
            </a:r>
            <a:endParaRPr sz="1400" b="0" i="0" u="none" strike="noStrike" cap="none">
              <a:solidFill>
                <a:schemeClr val="dk1"/>
              </a:solidFill>
              <a:latin typeface="Avenir"/>
              <a:ea typeface="Avenir"/>
              <a:cs typeface="Avenir"/>
              <a:sym typeface="Avenir"/>
            </a:endParaRPr>
          </a:p>
          <a:p>
            <a:pPr marL="0" marR="0" lvl="0" indent="0" algn="l" rtl="0">
              <a:lnSpc>
                <a:spcPct val="100000"/>
              </a:lnSpc>
              <a:spcBef>
                <a:spcPts val="1000"/>
              </a:spcBef>
              <a:spcAft>
                <a:spcPts val="0"/>
              </a:spcAft>
              <a:buClr>
                <a:schemeClr val="dk1"/>
              </a:buClr>
              <a:buSzPts val="11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venir"/>
              <a:ea typeface="Avenir"/>
              <a:cs typeface="Avenir"/>
              <a:sym typeface="Avenir"/>
            </a:endParaRPr>
          </a:p>
        </p:txBody>
      </p:sp>
      <p:sp>
        <p:nvSpPr>
          <p:cNvPr id="382" name="Google Shape;382;g2ef2993c73b_0_222"/>
          <p:cNvSpPr/>
          <p:nvPr/>
        </p:nvSpPr>
        <p:spPr>
          <a:xfrm>
            <a:off x="8597850" y="3000050"/>
            <a:ext cx="3520800" cy="2643300"/>
          </a:xfrm>
          <a:prstGeom prst="wedgeRoundRectCallout">
            <a:avLst>
              <a:gd name="adj1" fmla="val -18446"/>
              <a:gd name="adj2" fmla="val 4999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640"/>
              </a:spcBef>
              <a:spcAft>
                <a:spcPts val="0"/>
              </a:spcAft>
              <a:buClr>
                <a:srgbClr val="000000"/>
              </a:buClr>
              <a:buSzPts val="1500"/>
              <a:buFont typeface="Arial"/>
              <a:buNone/>
            </a:pPr>
            <a:r>
              <a:rPr lang="en-ZA" sz="1400" b="0" i="0" u="none" strike="noStrike" cap="none">
                <a:solidFill>
                  <a:schemeClr val="dk1"/>
                </a:solidFill>
                <a:latin typeface="Avenir"/>
                <a:ea typeface="Avenir"/>
                <a:cs typeface="Avenir"/>
                <a:sym typeface="Avenir"/>
              </a:rPr>
              <a:t>Ensure you fill in all fields.If some fields are not specified, you will receive this notification and won't be able to proceed until the information is provided.</a:t>
            </a:r>
            <a:endParaRPr sz="1400" b="0" i="0" u="none" strike="noStrike" cap="none">
              <a:solidFill>
                <a:schemeClr val="dk1"/>
              </a:solidFill>
              <a:latin typeface="Avenir"/>
              <a:ea typeface="Avenir"/>
              <a:cs typeface="Avenir"/>
              <a:sym typeface="Avenir"/>
            </a:endParaRPr>
          </a:p>
        </p:txBody>
      </p:sp>
      <p:pic>
        <p:nvPicPr>
          <p:cNvPr id="383" name="Google Shape;383;g2ef2993c73b_0_222"/>
          <p:cNvPicPr preferRelativeResize="0"/>
          <p:nvPr/>
        </p:nvPicPr>
        <p:blipFill rotWithShape="1">
          <a:blip r:embed="rId3">
            <a:alphaModFix/>
          </a:blip>
          <a:srcRect l="11036" t="13971" r="4781" b="57636"/>
          <a:stretch/>
        </p:blipFill>
        <p:spPr>
          <a:xfrm>
            <a:off x="8976300" y="4353405"/>
            <a:ext cx="2844900" cy="455325"/>
          </a:xfrm>
          <a:prstGeom prst="rect">
            <a:avLst/>
          </a:prstGeom>
          <a:noFill/>
          <a:ln w="9525" cap="flat" cmpd="sng">
            <a:solidFill>
              <a:srgbClr val="9E9E9E"/>
            </a:solidFill>
            <a:prstDash val="solid"/>
            <a:round/>
            <a:headEnd type="none" w="sm" len="sm"/>
            <a:tailEnd type="none" w="sm" len="sm"/>
          </a:ln>
        </p:spPr>
      </p:pic>
      <p:pic>
        <p:nvPicPr>
          <p:cNvPr id="384" name="Google Shape;384;g2ef2993c73b_0_222"/>
          <p:cNvPicPr preferRelativeResize="0"/>
          <p:nvPr/>
        </p:nvPicPr>
        <p:blipFill rotWithShape="1">
          <a:blip r:embed="rId4">
            <a:alphaModFix/>
          </a:blip>
          <a:srcRect l="23828" t="19294" r="6148" b="45872"/>
          <a:stretch/>
        </p:blipFill>
        <p:spPr>
          <a:xfrm>
            <a:off x="8976300" y="4902225"/>
            <a:ext cx="2844900" cy="455325"/>
          </a:xfrm>
          <a:prstGeom prst="rect">
            <a:avLst/>
          </a:prstGeom>
          <a:noFill/>
          <a:ln w="9525" cap="flat" cmpd="sng">
            <a:solidFill>
              <a:srgbClr val="9E9E9E"/>
            </a:solidFill>
            <a:prstDash val="solid"/>
            <a:round/>
            <a:headEnd type="none" w="sm" len="sm"/>
            <a:tailEnd type="none" w="sm" len="sm"/>
          </a:ln>
        </p:spPr>
      </p:pic>
      <p:pic>
        <p:nvPicPr>
          <p:cNvPr id="385" name="Google Shape;385;g2ef2993c73b_0_222"/>
          <p:cNvPicPr preferRelativeResize="0"/>
          <p:nvPr/>
        </p:nvPicPr>
        <p:blipFill>
          <a:blip r:embed="rId5">
            <a:alphaModFix/>
          </a:blip>
          <a:stretch>
            <a:fillRect/>
          </a:stretch>
        </p:blipFill>
        <p:spPr>
          <a:xfrm>
            <a:off x="90600" y="1181175"/>
            <a:ext cx="8272323" cy="4495649"/>
          </a:xfrm>
          <a:prstGeom prst="rect">
            <a:avLst/>
          </a:prstGeom>
          <a:noFill/>
          <a:ln w="9525" cap="flat" cmpd="sng">
            <a:solidFill>
              <a:srgbClr val="9E9E9E"/>
            </a:solidFill>
            <a:prstDash val="solid"/>
            <a:round/>
            <a:headEnd type="none" w="sm" len="sm"/>
            <a:tailEnd type="none" w="sm" len="sm"/>
          </a:ln>
        </p:spPr>
      </p:pic>
      <p:sp>
        <p:nvSpPr>
          <p:cNvPr id="386" name="Google Shape;386;g2ef2993c73b_0_222"/>
          <p:cNvSpPr/>
          <p:nvPr/>
        </p:nvSpPr>
        <p:spPr>
          <a:xfrm>
            <a:off x="1009125" y="5187950"/>
            <a:ext cx="1964700" cy="4554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show="0">
  <p:cSld>
    <p:spTree>
      <p:nvGrpSpPr>
        <p:cNvPr id="1" name="Shape 391"/>
        <p:cNvGrpSpPr/>
        <p:nvPr/>
      </p:nvGrpSpPr>
      <p:grpSpPr>
        <a:xfrm>
          <a:off x="0" y="0"/>
          <a:ext cx="0" cy="0"/>
          <a:chOff x="0" y="0"/>
          <a:chExt cx="0" cy="0"/>
        </a:xfrm>
      </p:grpSpPr>
      <p:sp>
        <p:nvSpPr>
          <p:cNvPr id="392" name="Google Shape;392;g2ef2993c73b_0_234"/>
          <p:cNvSpPr txBox="1">
            <a:spLocks noGrp="1"/>
          </p:cNvSpPr>
          <p:nvPr>
            <p:ph type="title"/>
          </p:nvPr>
        </p:nvSpPr>
        <p:spPr>
          <a:xfrm>
            <a:off x="2812528" y="-47623"/>
            <a:ext cx="7795973" cy="119675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New Application - Step 5/13 Physical Address</a:t>
            </a:r>
            <a:endParaRPr sz="3200">
              <a:solidFill>
                <a:srgbClr val="C98241"/>
              </a:solidFill>
              <a:latin typeface="Avenir"/>
              <a:ea typeface="Avenir"/>
              <a:cs typeface="Avenir"/>
              <a:sym typeface="Avenir"/>
            </a:endParaRPr>
          </a:p>
        </p:txBody>
      </p:sp>
      <p:sp>
        <p:nvSpPr>
          <p:cNvPr id="393" name="Google Shape;393;g2ef2993c73b_0_234"/>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162</a:t>
            </a:fld>
            <a:endParaRPr/>
          </a:p>
        </p:txBody>
      </p:sp>
      <p:sp>
        <p:nvSpPr>
          <p:cNvPr id="394" name="Google Shape;394;g2ef2993c73b_0_234"/>
          <p:cNvSpPr/>
          <p:nvPr/>
        </p:nvSpPr>
        <p:spPr>
          <a:xfrm>
            <a:off x="8278575" y="1058700"/>
            <a:ext cx="3740700" cy="4703600"/>
          </a:xfrm>
          <a:prstGeom prst="wedgeRoundRectCallout">
            <a:avLst>
              <a:gd name="adj1" fmla="val -50979"/>
              <a:gd name="adj2" fmla="val -10989"/>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1000"/>
              </a:spcBef>
              <a:spcAft>
                <a:spcPts val="0"/>
              </a:spcAft>
              <a:buClr>
                <a:schemeClr val="dk1"/>
              </a:buClr>
              <a:buSzPts val="1100"/>
              <a:buFont typeface="Arial"/>
              <a:buNone/>
            </a:pPr>
            <a:r>
              <a:rPr lang="en-ZA" sz="1500" b="0" i="0" u="none" strike="noStrike" cap="none">
                <a:solidFill>
                  <a:schemeClr val="dk1"/>
                </a:solidFill>
                <a:latin typeface="Avenir"/>
                <a:ea typeface="Avenir"/>
                <a:cs typeface="Avenir"/>
                <a:sym typeface="Avenir"/>
              </a:rPr>
              <a:t>Provide additional address details, such as the street address of the ECD if </a:t>
            </a:r>
            <a:r>
              <a:rPr lang="en-ZA" sz="1500">
                <a:solidFill>
                  <a:schemeClr val="dk1"/>
                </a:solidFill>
                <a:latin typeface="Avenir"/>
                <a:ea typeface="Avenir"/>
                <a:cs typeface="Avenir"/>
                <a:sym typeface="Avenir"/>
              </a:rPr>
              <a:t>there is one</a:t>
            </a:r>
            <a:r>
              <a:rPr lang="en-ZA" sz="1500" b="0" i="0" u="none" strike="noStrike" cap="none">
                <a:solidFill>
                  <a:schemeClr val="dk1"/>
                </a:solidFill>
                <a:latin typeface="Avenir"/>
                <a:ea typeface="Avenir"/>
                <a:cs typeface="Avenir"/>
                <a:sym typeface="Avenir"/>
              </a:rPr>
              <a:t>. </a:t>
            </a:r>
          </a:p>
          <a:p>
            <a:pPr marL="0" marR="0" lvl="0" indent="0" algn="l" rtl="0">
              <a:lnSpc>
                <a:spcPct val="115000"/>
              </a:lnSpc>
              <a:spcBef>
                <a:spcPts val="1000"/>
              </a:spcBef>
              <a:spcAft>
                <a:spcPts val="0"/>
              </a:spcAft>
              <a:buClr>
                <a:schemeClr val="dk1"/>
              </a:buClr>
              <a:buSzPts val="1100"/>
              <a:buFont typeface="Arial"/>
              <a:buNone/>
            </a:pPr>
            <a:r>
              <a:rPr lang="en-ZA" sz="1500" b="0" i="0" u="none" strike="noStrike" cap="none">
                <a:solidFill>
                  <a:schemeClr val="dk1"/>
                </a:solidFill>
                <a:latin typeface="Avenir"/>
                <a:ea typeface="Avenir"/>
                <a:cs typeface="Avenir"/>
                <a:sym typeface="Avenir"/>
              </a:rPr>
              <a:t>You also MUST specify the nearest point of interest for the ECD program </a:t>
            </a:r>
            <a:r>
              <a:rPr lang="en-ZA" sz="1500">
                <a:solidFill>
                  <a:schemeClr val="dk1"/>
                </a:solidFill>
                <a:latin typeface="Avenir"/>
                <a:ea typeface="Avenir"/>
                <a:cs typeface="Avenir"/>
                <a:sym typeface="Avenir"/>
              </a:rPr>
              <a:t>so that we can find you easily</a:t>
            </a:r>
            <a:r>
              <a:rPr lang="en-ZA" sz="1500" b="0" i="0" u="none" strike="noStrike" cap="none">
                <a:solidFill>
                  <a:schemeClr val="dk1"/>
                </a:solidFill>
                <a:latin typeface="Avenir"/>
                <a:ea typeface="Avenir"/>
                <a:cs typeface="Avenir"/>
                <a:sym typeface="Avenir"/>
              </a:rPr>
              <a:t>.</a:t>
            </a:r>
            <a:endParaRPr sz="1500" b="0" i="0" u="none" strike="noStrike" cap="none">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chemeClr val="dk1"/>
              </a:buClr>
              <a:buSzPts val="1100"/>
              <a:buFont typeface="Arial"/>
              <a:buNone/>
            </a:pPr>
            <a:r>
              <a:rPr lang="en-ZA" sz="1500" b="0" i="0" u="none" strike="noStrike" cap="none">
                <a:solidFill>
                  <a:schemeClr val="dk1"/>
                </a:solidFill>
                <a:latin typeface="Avenir"/>
                <a:ea typeface="Avenir"/>
                <a:cs typeface="Avenir"/>
                <a:sym typeface="Avenir"/>
              </a:rPr>
              <a:t>For "Type/Point of Interest," if your choice is not in the dropdown list, select "Other" and specify it in the "Other" field.</a:t>
            </a:r>
            <a:endParaRPr sz="1500" b="0" i="0" u="none" strike="noStrike" cap="none">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chemeClr val="dk1"/>
              </a:buClr>
              <a:buSzPts val="1100"/>
              <a:buFont typeface="Arial"/>
              <a:buNone/>
            </a:pPr>
            <a:r>
              <a:rPr lang="en-ZA" sz="1500">
                <a:solidFill>
                  <a:schemeClr val="dk1"/>
                </a:solidFill>
                <a:latin typeface="Avenir"/>
                <a:ea typeface="Avenir"/>
                <a:cs typeface="Avenir"/>
                <a:sym typeface="Avenir"/>
              </a:rPr>
              <a:t>Capture the Name of the nearest point of interest. For example, if you chose Clinic as the type then give the clinic name e.g. Freedom Park Clinic</a:t>
            </a:r>
            <a:endParaRPr sz="1500">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chemeClr val="dk1"/>
              </a:buClr>
              <a:buSzPts val="11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15000"/>
              </a:lnSpc>
              <a:spcBef>
                <a:spcPts val="1000"/>
              </a:spcBef>
              <a:spcAft>
                <a:spcPts val="1000"/>
              </a:spcAft>
              <a:buClr>
                <a:schemeClr val="dk1"/>
              </a:buClr>
              <a:buSzPts val="1100"/>
              <a:buFont typeface="Arial"/>
              <a:buNone/>
            </a:pPr>
            <a:endParaRPr sz="1500" b="0" i="0" u="none" strike="noStrike" cap="none">
              <a:solidFill>
                <a:schemeClr val="dk1"/>
              </a:solidFill>
              <a:latin typeface="Avenir"/>
              <a:ea typeface="Avenir"/>
              <a:cs typeface="Avenir"/>
              <a:sym typeface="Avenir"/>
            </a:endParaRPr>
          </a:p>
        </p:txBody>
      </p:sp>
      <p:sp>
        <p:nvSpPr>
          <p:cNvPr id="395" name="Google Shape;395;g2ef2993c73b_0_234"/>
          <p:cNvSpPr/>
          <p:nvPr/>
        </p:nvSpPr>
        <p:spPr>
          <a:xfrm>
            <a:off x="4026075" y="6356350"/>
            <a:ext cx="426600" cy="11190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396" name="Google Shape;396;g2ef2993c73b_0_234"/>
          <p:cNvPicPr preferRelativeResize="0"/>
          <p:nvPr/>
        </p:nvPicPr>
        <p:blipFill rotWithShape="1">
          <a:blip r:embed="rId3">
            <a:alphaModFix/>
          </a:blip>
          <a:srcRect b="5222"/>
          <a:stretch/>
        </p:blipFill>
        <p:spPr>
          <a:xfrm>
            <a:off x="6541700" y="3147275"/>
            <a:ext cx="1370193" cy="1571275"/>
          </a:xfrm>
          <a:prstGeom prst="rect">
            <a:avLst/>
          </a:prstGeom>
          <a:noFill/>
          <a:ln w="9525" cap="flat" cmpd="sng">
            <a:solidFill>
              <a:srgbClr val="9E9E9E"/>
            </a:solidFill>
            <a:prstDash val="solid"/>
            <a:round/>
            <a:headEnd type="none" w="sm" len="sm"/>
            <a:tailEnd type="none" w="sm" len="sm"/>
          </a:ln>
        </p:spPr>
      </p:pic>
      <p:pic>
        <p:nvPicPr>
          <p:cNvPr id="397" name="Google Shape;397;g2ef2993c73b_0_234"/>
          <p:cNvPicPr preferRelativeResize="0"/>
          <p:nvPr/>
        </p:nvPicPr>
        <p:blipFill>
          <a:blip r:embed="rId4">
            <a:alphaModFix/>
          </a:blip>
          <a:stretch>
            <a:fillRect/>
          </a:stretch>
        </p:blipFill>
        <p:spPr>
          <a:xfrm>
            <a:off x="198850" y="916475"/>
            <a:ext cx="7795973" cy="5122926"/>
          </a:xfrm>
          <a:prstGeom prst="rect">
            <a:avLst/>
          </a:prstGeom>
          <a:noFill/>
          <a:ln w="9525" cap="flat" cmpd="sng">
            <a:solidFill>
              <a:srgbClr val="9E9E9E"/>
            </a:solidFill>
            <a:prstDash val="solid"/>
            <a:round/>
            <a:headEnd type="none" w="sm" len="sm"/>
            <a:tailEnd type="none" w="sm" len="sm"/>
          </a:ln>
        </p:spPr>
      </p:pic>
      <p:pic>
        <p:nvPicPr>
          <p:cNvPr id="398" name="Google Shape;398;g2ef2993c73b_0_234"/>
          <p:cNvPicPr preferRelativeResize="0"/>
          <p:nvPr/>
        </p:nvPicPr>
        <p:blipFill rotWithShape="1">
          <a:blip r:embed="rId5">
            <a:alphaModFix/>
          </a:blip>
          <a:srcRect r="37476"/>
          <a:stretch/>
        </p:blipFill>
        <p:spPr>
          <a:xfrm>
            <a:off x="3620425" y="916475"/>
            <a:ext cx="4535025" cy="5122925"/>
          </a:xfrm>
          <a:prstGeom prst="rect">
            <a:avLst/>
          </a:prstGeom>
          <a:noFill/>
          <a:ln w="9525" cap="flat" cmpd="sng">
            <a:solidFill>
              <a:srgbClr val="9E9E9E"/>
            </a:solidFill>
            <a:prstDash val="solid"/>
            <a:round/>
            <a:headEnd type="none" w="sm" len="sm"/>
            <a:tailEnd type="none" w="sm" len="sm"/>
          </a:ln>
        </p:spPr>
      </p:pic>
      <p:sp>
        <p:nvSpPr>
          <p:cNvPr id="399" name="Google Shape;399;g2ef2993c73b_0_234"/>
          <p:cNvSpPr/>
          <p:nvPr/>
        </p:nvSpPr>
        <p:spPr>
          <a:xfrm rot="10800000" flipH="1">
            <a:off x="2682875" y="5762300"/>
            <a:ext cx="579300" cy="20850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show="0">
  <p:cSld>
    <p:spTree>
      <p:nvGrpSpPr>
        <p:cNvPr id="1" name="Shape 404"/>
        <p:cNvGrpSpPr/>
        <p:nvPr/>
      </p:nvGrpSpPr>
      <p:grpSpPr>
        <a:xfrm>
          <a:off x="0" y="0"/>
          <a:ext cx="0" cy="0"/>
          <a:chOff x="0" y="0"/>
          <a:chExt cx="0" cy="0"/>
        </a:xfrm>
      </p:grpSpPr>
      <p:sp>
        <p:nvSpPr>
          <p:cNvPr id="405" name="Google Shape;405;g2ef2993c73b_0_246"/>
          <p:cNvSpPr txBox="1">
            <a:spLocks noGrp="1"/>
          </p:cNvSpPr>
          <p:nvPr>
            <p:ph type="title"/>
          </p:nvPr>
        </p:nvSpPr>
        <p:spPr>
          <a:xfrm>
            <a:off x="3197332" y="-47623"/>
            <a:ext cx="7411169" cy="119675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New Application - Step 5/13 Physical Address</a:t>
            </a:r>
            <a:endParaRPr sz="3200">
              <a:solidFill>
                <a:srgbClr val="C98241"/>
              </a:solidFill>
              <a:latin typeface="Avenir"/>
              <a:ea typeface="Avenir"/>
              <a:cs typeface="Avenir"/>
              <a:sym typeface="Avenir"/>
            </a:endParaRPr>
          </a:p>
        </p:txBody>
      </p:sp>
      <p:sp>
        <p:nvSpPr>
          <p:cNvPr id="406" name="Google Shape;406;g2ef2993c73b_0_246"/>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163</a:t>
            </a:fld>
            <a:endParaRPr/>
          </a:p>
        </p:txBody>
      </p:sp>
      <p:sp>
        <p:nvSpPr>
          <p:cNvPr id="407" name="Google Shape;407;g2ef2993c73b_0_246"/>
          <p:cNvSpPr/>
          <p:nvPr/>
        </p:nvSpPr>
        <p:spPr>
          <a:xfrm>
            <a:off x="8737600" y="1196700"/>
            <a:ext cx="3164100" cy="4672800"/>
          </a:xfrm>
          <a:prstGeom prst="wedgeRoundRectCallout">
            <a:avLst>
              <a:gd name="adj1" fmla="val -54315"/>
              <a:gd name="adj2" fmla="val 2464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100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The mobile number is auto-populated. </a:t>
            </a:r>
            <a:endParaRPr sz="1400" b="0" i="0" u="none" strike="noStrike" cap="none">
              <a:solidFill>
                <a:schemeClr val="dk1"/>
              </a:solidFill>
              <a:latin typeface="Avenir"/>
              <a:ea typeface="Avenir"/>
              <a:cs typeface="Avenir"/>
              <a:sym typeface="Avenir"/>
            </a:endParaRPr>
          </a:p>
          <a:p>
            <a:pPr marL="0" marR="0" lvl="0" indent="0" algn="l" rtl="0">
              <a:lnSpc>
                <a:spcPct val="100000"/>
              </a:lnSpc>
              <a:spcBef>
                <a:spcPts val="1000"/>
              </a:spcBef>
              <a:spcAft>
                <a:spcPts val="0"/>
              </a:spcAft>
              <a:buClr>
                <a:schemeClr val="dk1"/>
              </a:buClr>
              <a:buSzPts val="1100"/>
              <a:buFont typeface="Arial"/>
              <a:buNone/>
            </a:pPr>
            <a:r>
              <a:rPr lang="en-ZA">
                <a:solidFill>
                  <a:schemeClr val="dk1"/>
                </a:solidFill>
                <a:latin typeface="Avenir"/>
                <a:ea typeface="Avenir"/>
                <a:cs typeface="Avenir"/>
                <a:sym typeface="Avenir"/>
              </a:rPr>
              <a:t>An a</a:t>
            </a:r>
            <a:r>
              <a:rPr lang="en-ZA" sz="1400" b="0" i="0" u="none" strike="noStrike" cap="none">
                <a:solidFill>
                  <a:schemeClr val="dk1"/>
                </a:solidFill>
                <a:latin typeface="Avenir"/>
                <a:ea typeface="Avenir"/>
                <a:cs typeface="Avenir"/>
                <a:sym typeface="Avenir"/>
              </a:rPr>
              <a:t>lternate contact number</a:t>
            </a:r>
            <a:r>
              <a:rPr lang="en-ZA">
                <a:solidFill>
                  <a:schemeClr val="dk1"/>
                </a:solidFill>
                <a:latin typeface="Avenir"/>
                <a:ea typeface="Avenir"/>
                <a:cs typeface="Avenir"/>
                <a:sym typeface="Avenir"/>
              </a:rPr>
              <a:t> is</a:t>
            </a:r>
            <a:r>
              <a:rPr lang="en-ZA" sz="1400" b="0" i="0" u="none" strike="noStrike" cap="none">
                <a:solidFill>
                  <a:schemeClr val="dk1"/>
                </a:solidFill>
                <a:latin typeface="Avenir"/>
                <a:ea typeface="Avenir"/>
                <a:cs typeface="Avenir"/>
                <a:sym typeface="Avenir"/>
              </a:rPr>
              <a:t> </a:t>
            </a:r>
            <a:r>
              <a:rPr lang="en-ZA">
                <a:solidFill>
                  <a:schemeClr val="dk1"/>
                </a:solidFill>
                <a:latin typeface="Avenir"/>
                <a:ea typeface="Avenir"/>
                <a:cs typeface="Avenir"/>
                <a:sym typeface="Avenir"/>
              </a:rPr>
              <a:t>a </a:t>
            </a:r>
            <a:r>
              <a:rPr lang="en-ZA" sz="1400" b="0" i="0" u="none" strike="noStrike" cap="none">
                <a:solidFill>
                  <a:schemeClr val="dk1"/>
                </a:solidFill>
                <a:latin typeface="Avenir"/>
                <a:ea typeface="Avenir"/>
                <a:cs typeface="Avenir"/>
                <a:sym typeface="Avenir"/>
              </a:rPr>
              <a:t>compulsory field</a:t>
            </a:r>
            <a:r>
              <a:rPr lang="en-ZA">
                <a:solidFill>
                  <a:schemeClr val="dk1"/>
                </a:solidFill>
                <a:latin typeface="Avenir"/>
                <a:ea typeface="Avenir"/>
                <a:cs typeface="Avenir"/>
                <a:sym typeface="Avenir"/>
              </a:rPr>
              <a:t> so that we can contact you if the first number does not work</a:t>
            </a:r>
            <a:r>
              <a:rPr lang="en-ZA" sz="1400" b="0" i="0" u="none" strike="noStrike" cap="none">
                <a:solidFill>
                  <a:schemeClr val="dk1"/>
                </a:solidFill>
                <a:latin typeface="Avenir"/>
                <a:ea typeface="Avenir"/>
                <a:cs typeface="Avenir"/>
                <a:sym typeface="Avenir"/>
              </a:rPr>
              <a:t>. </a:t>
            </a:r>
            <a:endParaRPr sz="1400" b="0" i="0" u="none" strike="noStrike" cap="none">
              <a:solidFill>
                <a:schemeClr val="dk1"/>
              </a:solidFill>
              <a:latin typeface="Avenir"/>
              <a:ea typeface="Avenir"/>
              <a:cs typeface="Avenir"/>
              <a:sym typeface="Avenir"/>
            </a:endParaRPr>
          </a:p>
          <a:p>
            <a:pPr marL="0" marR="0" lvl="0" indent="0" algn="l" rtl="0">
              <a:lnSpc>
                <a:spcPct val="100000"/>
              </a:lnSpc>
              <a:spcBef>
                <a:spcPts val="100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If you do not capture the </a:t>
            </a:r>
            <a:r>
              <a:rPr lang="en-ZA" sz="1400" b="0" i="0" u="none" strike="noStrike" cap="none" err="1">
                <a:solidFill>
                  <a:schemeClr val="dk1"/>
                </a:solidFill>
                <a:latin typeface="Avenir"/>
                <a:ea typeface="Avenir"/>
                <a:cs typeface="Avenir"/>
                <a:sym typeface="Avenir"/>
              </a:rPr>
              <a:t>comulsory</a:t>
            </a:r>
            <a:r>
              <a:rPr lang="en-ZA" sz="1400" b="0" i="0" u="none" strike="noStrike" cap="none">
                <a:solidFill>
                  <a:schemeClr val="dk1"/>
                </a:solidFill>
                <a:latin typeface="Avenir"/>
                <a:ea typeface="Avenir"/>
                <a:cs typeface="Avenir"/>
                <a:sym typeface="Avenir"/>
              </a:rPr>
              <a:t> field information, you will not be able to proceed and will be prompted with a red alert mark. “0” will always be pre-populated; you only need to fill in the remaining 9 digits of the cell number.</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7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700"/>
              <a:buFont typeface="Arial"/>
              <a:buNone/>
            </a:pPr>
            <a:r>
              <a:rPr lang="en-ZA" sz="1400" b="0" i="0" u="none" strike="noStrike" cap="none">
                <a:solidFill>
                  <a:schemeClr val="dk1"/>
                </a:solidFill>
                <a:latin typeface="Avenir"/>
                <a:ea typeface="Avenir"/>
                <a:cs typeface="Avenir"/>
                <a:sym typeface="Avenir"/>
              </a:rPr>
              <a:t>When done click on ‘SAVE CH</a:t>
            </a:r>
            <a:r>
              <a:rPr lang="en-ZA">
                <a:solidFill>
                  <a:schemeClr val="dk1"/>
                </a:solidFill>
                <a:latin typeface="Avenir"/>
                <a:ea typeface="Avenir"/>
                <a:cs typeface="Avenir"/>
                <a:sym typeface="Avenir"/>
              </a:rPr>
              <a:t>ANGES &amp; </a:t>
            </a:r>
            <a:r>
              <a:rPr lang="en-ZA" sz="1400" b="0" i="0" u="none" strike="noStrike" cap="none">
                <a:solidFill>
                  <a:schemeClr val="dk1"/>
                </a:solidFill>
                <a:latin typeface="Avenir"/>
                <a:ea typeface="Avenir"/>
                <a:cs typeface="Avenir"/>
                <a:sym typeface="Avenir"/>
              </a:rPr>
              <a:t>PROCEED’ to continue with an application </a:t>
            </a:r>
            <a:endParaRPr sz="1400" b="0" i="0" u="none" strike="noStrike" cap="none">
              <a:solidFill>
                <a:schemeClr val="dk1"/>
              </a:solidFill>
              <a:latin typeface="Avenir"/>
              <a:ea typeface="Avenir"/>
              <a:cs typeface="Avenir"/>
              <a:sym typeface="Avenir"/>
            </a:endParaRPr>
          </a:p>
          <a:p>
            <a:pPr marL="0" marR="0" lvl="0" indent="0" algn="l" rtl="0">
              <a:lnSpc>
                <a:spcPct val="100000"/>
              </a:lnSpc>
              <a:spcBef>
                <a:spcPts val="100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pic>
        <p:nvPicPr>
          <p:cNvPr id="408" name="Google Shape;408;g2ef2993c73b_0_246"/>
          <p:cNvPicPr preferRelativeResize="0"/>
          <p:nvPr/>
        </p:nvPicPr>
        <p:blipFill>
          <a:blip r:embed="rId3">
            <a:alphaModFix/>
          </a:blip>
          <a:stretch>
            <a:fillRect/>
          </a:stretch>
        </p:blipFill>
        <p:spPr>
          <a:xfrm>
            <a:off x="102975" y="928974"/>
            <a:ext cx="8445476" cy="5113475"/>
          </a:xfrm>
          <a:prstGeom prst="rect">
            <a:avLst/>
          </a:prstGeom>
          <a:noFill/>
          <a:ln w="9525" cap="flat" cmpd="sng">
            <a:solidFill>
              <a:srgbClr val="9E9E9E"/>
            </a:solidFill>
            <a:prstDash val="solid"/>
            <a:round/>
            <a:headEnd type="none" w="sm" len="sm"/>
            <a:tailEnd type="none" w="sm" len="sm"/>
          </a:ln>
        </p:spPr>
      </p:pic>
      <p:sp>
        <p:nvSpPr>
          <p:cNvPr id="409" name="Google Shape;409;g2ef2993c73b_0_246"/>
          <p:cNvSpPr/>
          <p:nvPr/>
        </p:nvSpPr>
        <p:spPr>
          <a:xfrm>
            <a:off x="864975" y="5640850"/>
            <a:ext cx="1433400" cy="3651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show="0">
  <p:cSld>
    <p:spTree>
      <p:nvGrpSpPr>
        <p:cNvPr id="1" name="Shape 414"/>
        <p:cNvGrpSpPr/>
        <p:nvPr/>
      </p:nvGrpSpPr>
      <p:grpSpPr>
        <a:xfrm>
          <a:off x="0" y="0"/>
          <a:ext cx="0" cy="0"/>
          <a:chOff x="0" y="0"/>
          <a:chExt cx="0" cy="0"/>
        </a:xfrm>
      </p:grpSpPr>
      <p:sp>
        <p:nvSpPr>
          <p:cNvPr id="415" name="Google Shape;415;g2ef2993c73b_0_255"/>
          <p:cNvSpPr txBox="1">
            <a:spLocks noGrp="1"/>
          </p:cNvSpPr>
          <p:nvPr>
            <p:ph type="title"/>
          </p:nvPr>
        </p:nvSpPr>
        <p:spPr>
          <a:xfrm>
            <a:off x="2970266" y="-47623"/>
            <a:ext cx="7638235" cy="119675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New Application - Step 6/13 Programme Details</a:t>
            </a:r>
            <a:endParaRPr sz="3200">
              <a:solidFill>
                <a:srgbClr val="C98241"/>
              </a:solidFill>
              <a:latin typeface="Avenir"/>
              <a:ea typeface="Avenir"/>
              <a:cs typeface="Avenir"/>
              <a:sym typeface="Avenir"/>
            </a:endParaRPr>
          </a:p>
        </p:txBody>
      </p:sp>
      <p:sp>
        <p:nvSpPr>
          <p:cNvPr id="416" name="Google Shape;416;g2ef2993c73b_0_25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164</a:t>
            </a:fld>
            <a:endParaRPr/>
          </a:p>
        </p:txBody>
      </p:sp>
      <p:sp>
        <p:nvSpPr>
          <p:cNvPr id="417" name="Google Shape;417;g2ef2993c73b_0_255"/>
          <p:cNvSpPr/>
          <p:nvPr/>
        </p:nvSpPr>
        <p:spPr>
          <a:xfrm>
            <a:off x="7762835" y="1136549"/>
            <a:ext cx="3819665" cy="5380851"/>
          </a:xfrm>
          <a:prstGeom prst="wedgeRoundRectCallout">
            <a:avLst>
              <a:gd name="adj1" fmla="val -49855"/>
              <a:gd name="adj2" fmla="val 1873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1000"/>
              </a:spcBef>
              <a:spcAft>
                <a:spcPts val="0"/>
              </a:spcAft>
              <a:buClr>
                <a:srgbClr val="000000"/>
              </a:buClr>
              <a:buSzPts val="1500"/>
              <a:buFont typeface="Arial"/>
              <a:buNone/>
            </a:pPr>
            <a:r>
              <a:rPr lang="en-ZA" sz="1400" b="0" i="0" u="none" strike="noStrike" cap="none">
                <a:solidFill>
                  <a:srgbClr val="000000"/>
                </a:solidFill>
                <a:latin typeface="Avenir"/>
                <a:ea typeface="Avenir"/>
                <a:cs typeface="Avenir"/>
                <a:sym typeface="Avenir"/>
              </a:rPr>
              <a:t>Capture the programme details of the programme to help us to understand your programme better: </a:t>
            </a:r>
            <a:endParaRPr sz="1400" b="0" i="0" u="none" strike="noStrike" cap="none">
              <a:solidFill>
                <a:srgbClr val="000000"/>
              </a:solidFill>
              <a:latin typeface="Avenir"/>
              <a:ea typeface="Avenir"/>
              <a:cs typeface="Avenir"/>
              <a:sym typeface="Avenir"/>
            </a:endParaRPr>
          </a:p>
          <a:p>
            <a:pPr marL="0" marR="0" lvl="0" indent="0" algn="l" rtl="0">
              <a:lnSpc>
                <a:spcPct val="115000"/>
              </a:lnSpc>
              <a:spcBef>
                <a:spcPts val="1000"/>
              </a:spcBef>
              <a:spcAft>
                <a:spcPts val="0"/>
              </a:spcAft>
              <a:buClr>
                <a:srgbClr val="000000"/>
              </a:buClr>
              <a:buSzPts val="1400"/>
              <a:buFont typeface="Arial"/>
              <a:buNone/>
            </a:pPr>
            <a:r>
              <a:rPr lang="en-ZA" sz="1400" b="0" i="0" u="none" strike="noStrike" cap="none">
                <a:solidFill>
                  <a:srgbClr val="000000"/>
                </a:solidFill>
                <a:latin typeface="Avenir"/>
                <a:ea typeface="Avenir"/>
                <a:cs typeface="Avenir"/>
                <a:sym typeface="Avenir"/>
              </a:rPr>
              <a:t>Number of days: Please note that if you enter more than seven days a week, you will receive the following error.</a:t>
            </a:r>
            <a:endParaRPr sz="1400" b="0" i="0" u="none" strike="noStrike" cap="none">
              <a:solidFill>
                <a:srgbClr val="000000"/>
              </a:solidFill>
              <a:latin typeface="Avenir"/>
              <a:ea typeface="Avenir"/>
              <a:cs typeface="Avenir"/>
              <a:sym typeface="Avenir"/>
            </a:endParaRPr>
          </a:p>
          <a:p>
            <a:pPr marL="457200" marR="0" lvl="0" indent="0" algn="l" rtl="0">
              <a:lnSpc>
                <a:spcPct val="115000"/>
              </a:lnSpc>
              <a:spcBef>
                <a:spcPts val="0"/>
              </a:spcBef>
              <a:spcAft>
                <a:spcPts val="0"/>
              </a:spcAft>
              <a:buClr>
                <a:srgbClr val="000000"/>
              </a:buClr>
              <a:buSzPts val="1400"/>
              <a:buFont typeface="Arial"/>
              <a:buNone/>
            </a:pPr>
            <a:endParaRPr sz="1400" b="0" i="0" u="none" strike="noStrike" cap="none">
              <a:solidFill>
                <a:srgbClr val="000000"/>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400"/>
              <a:buFont typeface="Arial"/>
              <a:buNone/>
            </a:pPr>
            <a:endParaRPr sz="1400" b="0" i="0" u="none" strike="noStrike" cap="none">
              <a:solidFill>
                <a:srgbClr val="000000"/>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400"/>
              <a:buFont typeface="Arial"/>
              <a:buNone/>
            </a:pPr>
            <a:endParaRPr sz="1400" b="0" i="0" u="none" strike="noStrike" cap="none">
              <a:solidFill>
                <a:srgbClr val="000000"/>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400"/>
              <a:buFont typeface="Arial"/>
              <a:buNone/>
            </a:pPr>
            <a:endParaRPr sz="1400" b="0" i="0" u="none" strike="noStrike" cap="none">
              <a:solidFill>
                <a:srgbClr val="000000"/>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400"/>
              <a:buFont typeface="Arial"/>
              <a:buNone/>
            </a:pPr>
            <a:r>
              <a:rPr lang="en-ZA" sz="1400" b="0" i="0" u="none" strike="noStrike" cap="none">
                <a:solidFill>
                  <a:srgbClr val="000000"/>
                </a:solidFill>
                <a:latin typeface="Avenir"/>
                <a:ea typeface="Avenir"/>
                <a:cs typeface="Avenir"/>
                <a:sym typeface="Avenir"/>
              </a:rPr>
              <a:t>Operating hours: The Opening time and Closing time default to 08:00 and 16:00, respectively. You can adjust these according to your operational hours.</a:t>
            </a:r>
            <a:endParaRPr sz="1400" b="0" i="0" u="none" strike="noStrike" cap="none">
              <a:solidFill>
                <a:srgbClr val="000000"/>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400"/>
              <a:buFont typeface="Arial"/>
              <a:buNone/>
            </a:pPr>
            <a:endParaRPr sz="1400" b="0" i="0" u="none" strike="noStrike" cap="none">
              <a:solidFill>
                <a:srgbClr val="000000"/>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400"/>
              <a:buFont typeface="Arial"/>
              <a:buNone/>
            </a:pPr>
            <a:r>
              <a:rPr lang="en-ZA" sz="1400" b="0" i="0" u="none" strike="noStrike" cap="none">
                <a:solidFill>
                  <a:srgbClr val="000000"/>
                </a:solidFill>
                <a:latin typeface="Avenir"/>
                <a:ea typeface="Avenir"/>
                <a:cs typeface="Avenir"/>
                <a:sym typeface="Avenir"/>
              </a:rPr>
              <a:t>Maximum fee per child per month: Type in values only</a:t>
            </a:r>
            <a:endParaRPr sz="1400" b="0" i="0" u="none" strike="noStrike" cap="none">
              <a:solidFill>
                <a:srgbClr val="000000"/>
              </a:solidFill>
              <a:latin typeface="Avenir"/>
              <a:ea typeface="Avenir"/>
              <a:cs typeface="Avenir"/>
              <a:sym typeface="Avenir"/>
            </a:endParaRPr>
          </a:p>
          <a:p>
            <a:pPr marL="0" marR="0" lvl="0" indent="0" algn="l" rtl="0">
              <a:lnSpc>
                <a:spcPct val="115000"/>
              </a:lnSpc>
              <a:spcBef>
                <a:spcPts val="1000"/>
              </a:spcBef>
              <a:spcAft>
                <a:spcPts val="1000"/>
              </a:spcAft>
              <a:buClr>
                <a:schemeClr val="dk1"/>
              </a:buClr>
              <a:buSzPts val="1900"/>
              <a:buFont typeface="Arial"/>
              <a:buNone/>
            </a:pPr>
            <a:r>
              <a:rPr lang="en-ZA" sz="1400" b="0" i="0" u="none" strike="noStrike" cap="none">
                <a:solidFill>
                  <a:schemeClr val="dk1"/>
                </a:solidFill>
                <a:latin typeface="Avenir"/>
                <a:ea typeface="Avenir"/>
                <a:cs typeface="Avenir"/>
                <a:sym typeface="Avenir"/>
              </a:rPr>
              <a:t>Click ‘SAVE CHANGES &amp; PROCEED’ when complete to continue with the application.</a:t>
            </a:r>
            <a:endParaRPr sz="1400" b="0" i="0" u="none" strike="noStrike" cap="none">
              <a:solidFill>
                <a:srgbClr val="000000"/>
              </a:solidFill>
              <a:latin typeface="Avenir"/>
              <a:ea typeface="Avenir"/>
              <a:cs typeface="Avenir"/>
              <a:sym typeface="Avenir"/>
            </a:endParaRPr>
          </a:p>
        </p:txBody>
      </p:sp>
      <p:pic>
        <p:nvPicPr>
          <p:cNvPr id="418" name="Google Shape;418;g2ef2993c73b_0_255"/>
          <p:cNvPicPr preferRelativeResize="0"/>
          <p:nvPr/>
        </p:nvPicPr>
        <p:blipFill rotWithShape="1">
          <a:blip r:embed="rId3">
            <a:alphaModFix/>
          </a:blip>
          <a:srcRect l="7532" t="19868" r="4159" b="32093"/>
          <a:stretch/>
        </p:blipFill>
        <p:spPr>
          <a:xfrm>
            <a:off x="8298049" y="3280915"/>
            <a:ext cx="2749235" cy="624780"/>
          </a:xfrm>
          <a:prstGeom prst="rect">
            <a:avLst/>
          </a:prstGeom>
          <a:noFill/>
          <a:ln>
            <a:noFill/>
          </a:ln>
        </p:spPr>
      </p:pic>
      <p:pic>
        <p:nvPicPr>
          <p:cNvPr id="419" name="Google Shape;419;g2ef2993c73b_0_255"/>
          <p:cNvPicPr preferRelativeResize="0"/>
          <p:nvPr/>
        </p:nvPicPr>
        <p:blipFill rotWithShape="1">
          <a:blip r:embed="rId4">
            <a:alphaModFix/>
          </a:blip>
          <a:srcRect r="10378"/>
          <a:stretch/>
        </p:blipFill>
        <p:spPr>
          <a:xfrm>
            <a:off x="329690" y="1021230"/>
            <a:ext cx="6903501" cy="2099474"/>
          </a:xfrm>
          <a:prstGeom prst="rect">
            <a:avLst/>
          </a:prstGeom>
          <a:noFill/>
          <a:ln w="9525" cap="flat" cmpd="sng">
            <a:solidFill>
              <a:srgbClr val="9E9E9E"/>
            </a:solidFill>
            <a:prstDash val="solid"/>
            <a:round/>
            <a:headEnd type="none" w="sm" len="sm"/>
            <a:tailEnd type="none" w="sm" len="sm"/>
          </a:ln>
        </p:spPr>
      </p:pic>
      <p:pic>
        <p:nvPicPr>
          <p:cNvPr id="420" name="Google Shape;420;g2ef2993c73b_0_255"/>
          <p:cNvPicPr preferRelativeResize="0"/>
          <p:nvPr/>
        </p:nvPicPr>
        <p:blipFill rotWithShape="1">
          <a:blip r:embed="rId5">
            <a:alphaModFix/>
          </a:blip>
          <a:srcRect r="9958"/>
          <a:stretch/>
        </p:blipFill>
        <p:spPr>
          <a:xfrm>
            <a:off x="329690" y="3380830"/>
            <a:ext cx="6903501" cy="2560650"/>
          </a:xfrm>
          <a:prstGeom prst="rect">
            <a:avLst/>
          </a:prstGeom>
          <a:solidFill>
            <a:schemeClr val="lt1"/>
          </a:solidFill>
          <a:ln w="9525" cap="flat" cmpd="sng">
            <a:solidFill>
              <a:srgbClr val="9E9E9E"/>
            </a:solidFill>
            <a:prstDash val="solid"/>
            <a:round/>
            <a:headEnd type="none" w="sm" len="sm"/>
            <a:tailEnd type="none" w="sm" len="sm"/>
          </a:ln>
        </p:spPr>
      </p:pic>
      <p:sp>
        <p:nvSpPr>
          <p:cNvPr id="421" name="Google Shape;421;g2ef2993c73b_0_255"/>
          <p:cNvSpPr/>
          <p:nvPr/>
        </p:nvSpPr>
        <p:spPr>
          <a:xfrm>
            <a:off x="1211265" y="5554980"/>
            <a:ext cx="1627800" cy="3102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422" name="Google Shape;422;g2ef2993c73b_0_255"/>
          <p:cNvSpPr/>
          <p:nvPr/>
        </p:nvSpPr>
        <p:spPr>
          <a:xfrm rot="-5400000" flipH="1">
            <a:off x="3079265" y="3224605"/>
            <a:ext cx="556200" cy="18120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show="0">
  <p:cSld>
    <p:spTree>
      <p:nvGrpSpPr>
        <p:cNvPr id="1" name="Shape 427"/>
        <p:cNvGrpSpPr/>
        <p:nvPr/>
      </p:nvGrpSpPr>
      <p:grpSpPr>
        <a:xfrm>
          <a:off x="0" y="0"/>
          <a:ext cx="0" cy="0"/>
          <a:chOff x="0" y="0"/>
          <a:chExt cx="0" cy="0"/>
        </a:xfrm>
      </p:grpSpPr>
      <p:sp>
        <p:nvSpPr>
          <p:cNvPr id="428" name="Google Shape;428;g2ef2993c73b_0_267"/>
          <p:cNvSpPr txBox="1">
            <a:spLocks noGrp="1"/>
          </p:cNvSpPr>
          <p:nvPr>
            <p:ph type="title"/>
          </p:nvPr>
        </p:nvSpPr>
        <p:spPr>
          <a:xfrm>
            <a:off x="2859801" y="-47623"/>
            <a:ext cx="7748700" cy="119675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New Application - Step 7 / 13 - Details of Children Enrolled in the ECD Programme</a:t>
            </a:r>
            <a:endParaRPr sz="3200">
              <a:solidFill>
                <a:srgbClr val="C98241"/>
              </a:solidFill>
              <a:latin typeface="Avenir"/>
              <a:ea typeface="Avenir"/>
              <a:cs typeface="Avenir"/>
              <a:sym typeface="Avenir"/>
            </a:endParaRPr>
          </a:p>
        </p:txBody>
      </p:sp>
      <p:sp>
        <p:nvSpPr>
          <p:cNvPr id="429" name="Google Shape;429;g2ef2993c73b_0_267"/>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165</a:t>
            </a:fld>
            <a:endParaRPr/>
          </a:p>
        </p:txBody>
      </p:sp>
      <p:sp>
        <p:nvSpPr>
          <p:cNvPr id="430" name="Google Shape;430;g2ef2993c73b_0_267"/>
          <p:cNvSpPr/>
          <p:nvPr/>
        </p:nvSpPr>
        <p:spPr>
          <a:xfrm>
            <a:off x="9020425" y="1797549"/>
            <a:ext cx="3051900" cy="3332909"/>
          </a:xfrm>
          <a:prstGeom prst="wedgeRoundRectCallout">
            <a:avLst>
              <a:gd name="adj1" fmla="val -56180"/>
              <a:gd name="adj2" fmla="val -18296"/>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640"/>
              </a:spcBef>
              <a:spcAft>
                <a:spcPts val="0"/>
              </a:spcAft>
              <a:buClr>
                <a:schemeClr val="dk1"/>
              </a:buClr>
              <a:buSzPts val="1100"/>
              <a:buFont typeface="Arial"/>
              <a:buNone/>
            </a:pPr>
            <a:r>
              <a:rPr lang="en-ZA">
                <a:solidFill>
                  <a:schemeClr val="dk1"/>
                </a:solidFill>
                <a:latin typeface="Avenir"/>
                <a:ea typeface="Avenir"/>
                <a:cs typeface="Avenir"/>
                <a:sym typeface="Avenir"/>
              </a:rPr>
              <a:t>In this step capture the summary enrolment numbers </a:t>
            </a:r>
            <a:r>
              <a:rPr lang="en-ZA" sz="1400" b="0" i="0" u="none" strike="noStrike" cap="none">
                <a:solidFill>
                  <a:schemeClr val="dk1"/>
                </a:solidFill>
                <a:latin typeface="Avenir"/>
                <a:ea typeface="Avenir"/>
                <a:cs typeface="Avenir"/>
                <a:sym typeface="Avenir"/>
              </a:rPr>
              <a:t> of the children enrolled in the ECD programme in different age categories.</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Click on 'EDIT' to input details for each relevant age group.</a:t>
            </a:r>
          </a:p>
          <a:p>
            <a:pPr marL="0" marR="0" lvl="0" indent="0" algn="l" rtl="0">
              <a:lnSpc>
                <a:spcPct val="115000"/>
              </a:lnSpc>
              <a:spcBef>
                <a:spcPts val="640"/>
              </a:spcBef>
              <a:spcAft>
                <a:spcPts val="0"/>
              </a:spcAft>
              <a:buClr>
                <a:schemeClr val="dk1"/>
              </a:buClr>
              <a:buSzPts val="1100"/>
              <a:buFont typeface="Arial"/>
              <a:buNone/>
            </a:pPr>
            <a:r>
              <a:rPr lang="en-ZA" sz="1500">
                <a:solidFill>
                  <a:schemeClr val="dk1"/>
                </a:solidFill>
                <a:latin typeface="Avenir"/>
                <a:ea typeface="Avenir"/>
                <a:cs typeface="Avenir"/>
                <a:sym typeface="Avenir"/>
              </a:rPr>
              <a:t>These numbers will appear in your registration certificate so ensure you complete them accurately.</a:t>
            </a:r>
            <a:endParaRPr lang="en-ZA">
              <a:solidFill>
                <a:schemeClr val="dk1"/>
              </a:solidFill>
              <a:latin typeface="Avenir"/>
              <a:ea typeface="Avenir"/>
              <a:cs typeface="Avenir"/>
              <a:sym typeface="Avenir"/>
            </a:endParaRPr>
          </a:p>
        </p:txBody>
      </p:sp>
      <p:pic>
        <p:nvPicPr>
          <p:cNvPr id="431" name="Google Shape;431;g2ef2993c73b_0_267"/>
          <p:cNvPicPr preferRelativeResize="0"/>
          <p:nvPr/>
        </p:nvPicPr>
        <p:blipFill rotWithShape="1">
          <a:blip r:embed="rId3">
            <a:alphaModFix/>
          </a:blip>
          <a:srcRect/>
          <a:stretch/>
        </p:blipFill>
        <p:spPr>
          <a:xfrm>
            <a:off x="152400" y="1165775"/>
            <a:ext cx="8447524" cy="4777826"/>
          </a:xfrm>
          <a:prstGeom prst="rect">
            <a:avLst/>
          </a:prstGeom>
          <a:noFill/>
          <a:ln w="9525" cap="flat" cmpd="sng">
            <a:solidFill>
              <a:srgbClr val="CCCCCC"/>
            </a:solidFill>
            <a:prstDash val="solid"/>
            <a:round/>
            <a:headEnd type="none" w="sm" len="sm"/>
            <a:tailEnd type="none" w="sm" len="sm"/>
          </a:ln>
        </p:spPr>
      </p:pic>
      <p:sp>
        <p:nvSpPr>
          <p:cNvPr id="432" name="Google Shape;432;g2ef2993c73b_0_267"/>
          <p:cNvSpPr/>
          <p:nvPr/>
        </p:nvSpPr>
        <p:spPr>
          <a:xfrm>
            <a:off x="276050" y="3104026"/>
            <a:ext cx="456300" cy="19098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show="0">
  <p:cSld>
    <p:spTree>
      <p:nvGrpSpPr>
        <p:cNvPr id="1" name="Shape 437"/>
        <p:cNvGrpSpPr/>
        <p:nvPr/>
      </p:nvGrpSpPr>
      <p:grpSpPr>
        <a:xfrm>
          <a:off x="0" y="0"/>
          <a:ext cx="0" cy="0"/>
          <a:chOff x="0" y="0"/>
          <a:chExt cx="0" cy="0"/>
        </a:xfrm>
      </p:grpSpPr>
      <p:sp>
        <p:nvSpPr>
          <p:cNvPr id="438" name="Google Shape;438;g2ef2993c73b_0_276"/>
          <p:cNvSpPr txBox="1">
            <a:spLocks noGrp="1"/>
          </p:cNvSpPr>
          <p:nvPr>
            <p:ph type="title"/>
          </p:nvPr>
        </p:nvSpPr>
        <p:spPr>
          <a:xfrm>
            <a:off x="2970266" y="-47623"/>
            <a:ext cx="7638235" cy="119675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New Application - Step 7/13 Children enrolled (</a:t>
            </a:r>
            <a:r>
              <a:rPr lang="en-ZA" sz="3200" err="1">
                <a:solidFill>
                  <a:srgbClr val="C98241"/>
                </a:solidFill>
                <a:latin typeface="Avenir"/>
                <a:ea typeface="Avenir"/>
                <a:cs typeface="Avenir"/>
                <a:sym typeface="Avenir"/>
              </a:rPr>
              <a:t>cont</a:t>
            </a:r>
            <a:r>
              <a:rPr lang="en-ZA" sz="3200">
                <a:solidFill>
                  <a:srgbClr val="C98241"/>
                </a:solidFill>
                <a:latin typeface="Avenir"/>
                <a:ea typeface="Avenir"/>
                <a:cs typeface="Avenir"/>
                <a:sym typeface="Avenir"/>
              </a:rPr>
              <a:t>)</a:t>
            </a:r>
            <a:endParaRPr sz="3200">
              <a:solidFill>
                <a:srgbClr val="C98241"/>
              </a:solidFill>
              <a:latin typeface="Avenir"/>
              <a:ea typeface="Avenir"/>
              <a:cs typeface="Avenir"/>
              <a:sym typeface="Avenir"/>
            </a:endParaRPr>
          </a:p>
        </p:txBody>
      </p:sp>
      <p:sp>
        <p:nvSpPr>
          <p:cNvPr id="439" name="Google Shape;439;g2ef2993c73b_0_276"/>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166</a:t>
            </a:fld>
            <a:endParaRPr/>
          </a:p>
        </p:txBody>
      </p:sp>
      <p:sp>
        <p:nvSpPr>
          <p:cNvPr id="440" name="Google Shape;440;g2ef2993c73b_0_276"/>
          <p:cNvSpPr/>
          <p:nvPr/>
        </p:nvSpPr>
        <p:spPr>
          <a:xfrm>
            <a:off x="6831300" y="844050"/>
            <a:ext cx="5360700" cy="5645400"/>
          </a:xfrm>
          <a:prstGeom prst="wedgeRoundRectCallout">
            <a:avLst>
              <a:gd name="adj1" fmla="val -50118"/>
              <a:gd name="adj2" fmla="val -18329"/>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All fields are mandatory, and the system has built-in validation rules to check the captured information.</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chemeClr val="dk1"/>
              </a:buClr>
              <a:buSzPts val="1100"/>
              <a:buFont typeface="Arial"/>
              <a:buNone/>
            </a:pPr>
            <a:r>
              <a:rPr lang="en-ZA" sz="1400" b="1" i="0" u="none" strike="noStrike" cap="none">
                <a:solidFill>
                  <a:schemeClr val="dk1"/>
                </a:solidFill>
                <a:latin typeface="Avenir"/>
                <a:ea typeface="Avenir"/>
                <a:cs typeface="Avenir"/>
                <a:sym typeface="Avenir"/>
              </a:rPr>
              <a:t>Validation 1:</a:t>
            </a:r>
            <a:endParaRPr sz="1400" b="1"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The number of children (male/female) receiving a grant must not exceed the total number of children entered e.g. </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endParaRPr sz="1400" b="1"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r>
              <a:rPr lang="en-ZA" sz="1400" b="1" i="0" u="none" strike="noStrike" cap="none">
                <a:solidFill>
                  <a:schemeClr val="dk1"/>
                </a:solidFill>
                <a:latin typeface="Avenir"/>
                <a:ea typeface="Avenir"/>
                <a:cs typeface="Avenir"/>
                <a:sym typeface="Avenir"/>
              </a:rPr>
              <a:t>Validation 2:</a:t>
            </a:r>
            <a:endParaRPr sz="1400" b="1"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The number of children (male/female) with special needs must not exceed the total number of children entered.</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chemeClr val="dk1"/>
              </a:buClr>
              <a:buSzPts val="1100"/>
              <a:buFont typeface="Arial"/>
              <a:buNone/>
            </a:pPr>
            <a:r>
              <a:rPr lang="en-ZA" sz="1400" b="1" i="0" u="none" strike="noStrike" cap="none">
                <a:solidFill>
                  <a:schemeClr val="dk1"/>
                </a:solidFill>
                <a:latin typeface="Avenir"/>
                <a:ea typeface="Avenir"/>
                <a:cs typeface="Avenir"/>
                <a:sym typeface="Avenir"/>
              </a:rPr>
              <a:t>Validation 3:</a:t>
            </a:r>
            <a:endParaRPr sz="1400" b="1"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Any response in this step must be greater than or equal to 0.</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r>
              <a:rPr lang="en-ZA" sz="1400" b="1" i="0" u="none" strike="noStrike" cap="none">
                <a:solidFill>
                  <a:schemeClr val="dk1"/>
                </a:solidFill>
                <a:latin typeface="Avenir"/>
                <a:ea typeface="Avenir"/>
                <a:cs typeface="Avenir"/>
                <a:sym typeface="Avenir"/>
              </a:rPr>
              <a:t>Validation 4: </a:t>
            </a:r>
            <a:endParaRPr sz="1400" b="1"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Every Age group with children enrolled must have at least 1 staff member.</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After entering the details, click 'SAVE' to continue. You will receive a confirmation prompt in the top right corner of the screen indicating that the enrolment has been saved."</a:t>
            </a:r>
            <a:endParaRPr sz="1400" b="0" i="0" u="none" strike="noStrike" cap="none">
              <a:solidFill>
                <a:schemeClr val="dk1"/>
              </a:solidFill>
              <a:latin typeface="Avenir"/>
              <a:ea typeface="Avenir"/>
              <a:cs typeface="Avenir"/>
              <a:sym typeface="Avenir"/>
            </a:endParaRPr>
          </a:p>
          <a:p>
            <a:pPr marL="0" marR="0" lvl="0" indent="0" algn="l" rtl="0">
              <a:lnSpc>
                <a:spcPct val="100000"/>
              </a:lnSpc>
              <a:spcBef>
                <a:spcPts val="1000"/>
              </a:spcBef>
              <a:spcAft>
                <a:spcPts val="0"/>
              </a:spcAft>
              <a:buClr>
                <a:schemeClr val="dk1"/>
              </a:buClr>
              <a:buSzPts val="11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00000"/>
              </a:lnSpc>
              <a:spcBef>
                <a:spcPts val="1000"/>
              </a:spcBef>
              <a:spcAft>
                <a:spcPts val="0"/>
              </a:spcAft>
              <a:buClr>
                <a:schemeClr val="dk1"/>
              </a:buClr>
              <a:buSzPts val="15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400" b="0" i="0" u="none" strike="noStrike" cap="none">
              <a:solidFill>
                <a:schemeClr val="dk1"/>
              </a:solidFill>
              <a:latin typeface="Avenir"/>
              <a:ea typeface="Avenir"/>
              <a:cs typeface="Avenir"/>
              <a:sym typeface="Avenir"/>
            </a:endParaRPr>
          </a:p>
        </p:txBody>
      </p:sp>
      <p:pic>
        <p:nvPicPr>
          <p:cNvPr id="441" name="Google Shape;441;g2ef2993c73b_0_276"/>
          <p:cNvPicPr preferRelativeResize="0"/>
          <p:nvPr/>
        </p:nvPicPr>
        <p:blipFill rotWithShape="1">
          <a:blip r:embed="rId3">
            <a:alphaModFix/>
          </a:blip>
          <a:srcRect l="9651" t="19010" r="7429" b="36416"/>
          <a:stretch/>
        </p:blipFill>
        <p:spPr>
          <a:xfrm>
            <a:off x="9139681" y="5963842"/>
            <a:ext cx="2467006" cy="419100"/>
          </a:xfrm>
          <a:prstGeom prst="rect">
            <a:avLst/>
          </a:prstGeom>
          <a:noFill/>
          <a:ln>
            <a:noFill/>
          </a:ln>
        </p:spPr>
      </p:pic>
      <p:pic>
        <p:nvPicPr>
          <p:cNvPr id="442" name="Google Shape;442;g2ef2993c73b_0_276"/>
          <p:cNvPicPr preferRelativeResize="0"/>
          <p:nvPr/>
        </p:nvPicPr>
        <p:blipFill rotWithShape="1">
          <a:blip r:embed="rId4">
            <a:alphaModFix/>
          </a:blip>
          <a:srcRect l="4293" t="19542" r="5891" b="28663"/>
          <a:stretch/>
        </p:blipFill>
        <p:spPr>
          <a:xfrm>
            <a:off x="9266648" y="2545045"/>
            <a:ext cx="2458575" cy="439400"/>
          </a:xfrm>
          <a:prstGeom prst="rect">
            <a:avLst/>
          </a:prstGeom>
          <a:noFill/>
          <a:ln>
            <a:noFill/>
          </a:ln>
        </p:spPr>
      </p:pic>
      <p:pic>
        <p:nvPicPr>
          <p:cNvPr id="443" name="Google Shape;443;g2ef2993c73b_0_276"/>
          <p:cNvPicPr preferRelativeResize="0"/>
          <p:nvPr/>
        </p:nvPicPr>
        <p:blipFill rotWithShape="1">
          <a:blip r:embed="rId5">
            <a:alphaModFix/>
          </a:blip>
          <a:srcRect/>
          <a:stretch/>
        </p:blipFill>
        <p:spPr>
          <a:xfrm>
            <a:off x="9154373" y="4132397"/>
            <a:ext cx="2543175" cy="419100"/>
          </a:xfrm>
          <a:prstGeom prst="rect">
            <a:avLst/>
          </a:prstGeom>
          <a:solidFill>
            <a:schemeClr val="lt2"/>
          </a:solidFill>
          <a:ln w="9525" cap="flat" cmpd="sng">
            <a:solidFill>
              <a:schemeClr val="lt2"/>
            </a:solidFill>
            <a:prstDash val="solid"/>
            <a:round/>
            <a:headEnd type="none" w="sm" len="sm"/>
            <a:tailEnd type="none" w="sm" len="sm"/>
          </a:ln>
        </p:spPr>
      </p:pic>
      <p:pic>
        <p:nvPicPr>
          <p:cNvPr id="444" name="Google Shape;444;g2ef2993c73b_0_276"/>
          <p:cNvPicPr preferRelativeResize="0"/>
          <p:nvPr/>
        </p:nvPicPr>
        <p:blipFill rotWithShape="1">
          <a:blip r:embed="rId6">
            <a:alphaModFix/>
          </a:blip>
          <a:srcRect r="1506"/>
          <a:stretch/>
        </p:blipFill>
        <p:spPr>
          <a:xfrm>
            <a:off x="252625" y="1005175"/>
            <a:ext cx="6444723" cy="4505924"/>
          </a:xfrm>
          <a:prstGeom prst="rect">
            <a:avLst/>
          </a:prstGeom>
          <a:noFill/>
          <a:ln w="9525" cap="flat" cmpd="sng">
            <a:solidFill>
              <a:srgbClr val="9E9E9E"/>
            </a:solidFill>
            <a:prstDash val="solid"/>
            <a:round/>
            <a:headEnd type="none" w="sm" len="sm"/>
            <a:tailEnd type="none" w="sm" len="sm"/>
          </a:ln>
        </p:spPr>
      </p:pic>
      <p:pic>
        <p:nvPicPr>
          <p:cNvPr id="445" name="Google Shape;445;g2ef2993c73b_0_276"/>
          <p:cNvPicPr preferRelativeResize="0"/>
          <p:nvPr/>
        </p:nvPicPr>
        <p:blipFill rotWithShape="1">
          <a:blip r:embed="rId7">
            <a:alphaModFix/>
          </a:blip>
          <a:srcRect r="23605"/>
          <a:stretch/>
        </p:blipFill>
        <p:spPr>
          <a:xfrm>
            <a:off x="2737325" y="2806849"/>
            <a:ext cx="4093976" cy="3549506"/>
          </a:xfrm>
          <a:prstGeom prst="rect">
            <a:avLst/>
          </a:prstGeom>
          <a:noFill/>
          <a:ln w="9525" cap="flat" cmpd="sng">
            <a:solidFill>
              <a:srgbClr val="888888"/>
            </a:solidFill>
            <a:prstDash val="solid"/>
            <a:round/>
            <a:headEnd type="none" w="sm" len="sm"/>
            <a:tailEnd type="none" w="sm" len="sm"/>
          </a:ln>
        </p:spPr>
      </p:pic>
      <p:sp>
        <p:nvSpPr>
          <p:cNvPr id="446" name="Google Shape;446;g2ef2993c73b_0_276"/>
          <p:cNvSpPr/>
          <p:nvPr/>
        </p:nvSpPr>
        <p:spPr>
          <a:xfrm rot="-8376006" flipH="1">
            <a:off x="1914261" y="5643889"/>
            <a:ext cx="536939" cy="251337"/>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447" name="Google Shape;447;g2ef2993c73b_0_276"/>
          <p:cNvSpPr/>
          <p:nvPr/>
        </p:nvSpPr>
        <p:spPr>
          <a:xfrm>
            <a:off x="2792625" y="6039250"/>
            <a:ext cx="423900" cy="2505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show="0">
  <p:cSld>
    <p:spTree>
      <p:nvGrpSpPr>
        <p:cNvPr id="1" name="Shape 452"/>
        <p:cNvGrpSpPr/>
        <p:nvPr/>
      </p:nvGrpSpPr>
      <p:grpSpPr>
        <a:xfrm>
          <a:off x="0" y="0"/>
          <a:ext cx="0" cy="0"/>
          <a:chOff x="0" y="0"/>
          <a:chExt cx="0" cy="0"/>
        </a:xfrm>
      </p:grpSpPr>
      <p:sp>
        <p:nvSpPr>
          <p:cNvPr id="453" name="Google Shape;453;g2ef2993c73b_0_291"/>
          <p:cNvSpPr txBox="1">
            <a:spLocks noGrp="1"/>
          </p:cNvSpPr>
          <p:nvPr>
            <p:ph type="title"/>
          </p:nvPr>
        </p:nvSpPr>
        <p:spPr>
          <a:xfrm>
            <a:off x="3228016" y="0"/>
            <a:ext cx="6431684" cy="11967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New Application - Children enrolled (</a:t>
            </a:r>
            <a:r>
              <a:rPr lang="en-ZA" sz="3200" err="1">
                <a:solidFill>
                  <a:srgbClr val="C98241"/>
                </a:solidFill>
                <a:latin typeface="Avenir"/>
                <a:ea typeface="Avenir"/>
                <a:cs typeface="Avenir"/>
                <a:sym typeface="Avenir"/>
              </a:rPr>
              <a:t>cont</a:t>
            </a:r>
            <a:r>
              <a:rPr lang="en-ZA" sz="3200">
                <a:solidFill>
                  <a:srgbClr val="C98241"/>
                </a:solidFill>
                <a:latin typeface="Avenir"/>
                <a:ea typeface="Avenir"/>
                <a:cs typeface="Avenir"/>
                <a:sym typeface="Avenir"/>
              </a:rPr>
              <a:t>)</a:t>
            </a:r>
            <a:endParaRPr sz="3200">
              <a:solidFill>
                <a:srgbClr val="C98241"/>
              </a:solidFill>
              <a:latin typeface="Avenir"/>
              <a:ea typeface="Avenir"/>
              <a:cs typeface="Avenir"/>
              <a:sym typeface="Avenir"/>
            </a:endParaRPr>
          </a:p>
        </p:txBody>
      </p:sp>
      <p:sp>
        <p:nvSpPr>
          <p:cNvPr id="454" name="Google Shape;454;g2ef2993c73b_0_291"/>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167</a:t>
            </a:fld>
            <a:endParaRPr/>
          </a:p>
        </p:txBody>
      </p:sp>
      <p:sp>
        <p:nvSpPr>
          <p:cNvPr id="455" name="Google Shape;455;g2ef2993c73b_0_291"/>
          <p:cNvSpPr/>
          <p:nvPr/>
        </p:nvSpPr>
        <p:spPr>
          <a:xfrm>
            <a:off x="8737600" y="1475675"/>
            <a:ext cx="3391800" cy="4176422"/>
          </a:xfrm>
          <a:prstGeom prst="wedgeRoundRectCallout">
            <a:avLst>
              <a:gd name="adj1" fmla="val -61211"/>
              <a:gd name="adj2" fmla="val -12415"/>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640"/>
              </a:spcBef>
              <a:spcAft>
                <a:spcPts val="0"/>
              </a:spcAft>
              <a:buClr>
                <a:schemeClr val="dk1"/>
              </a:buClr>
              <a:buSzPts val="1100"/>
              <a:buFont typeface="Arial"/>
              <a:buNone/>
            </a:pPr>
            <a:r>
              <a:rPr lang="en-ZA" sz="1500" b="0" i="0" u="none" strike="noStrike" cap="none">
                <a:solidFill>
                  <a:schemeClr val="dk1"/>
                </a:solidFill>
                <a:latin typeface="Avenir"/>
                <a:ea typeface="Avenir"/>
                <a:cs typeface="Avenir"/>
                <a:sym typeface="Avenir"/>
              </a:rPr>
              <a:t>After saving the </a:t>
            </a:r>
            <a:r>
              <a:rPr lang="en-ZA" sz="1500" b="0" i="0" u="none" strike="noStrike" cap="none" err="1">
                <a:solidFill>
                  <a:schemeClr val="dk1"/>
                </a:solidFill>
                <a:latin typeface="Avenir"/>
                <a:ea typeface="Avenir"/>
                <a:cs typeface="Avenir"/>
                <a:sym typeface="Avenir"/>
              </a:rPr>
              <a:t>enrollment</a:t>
            </a:r>
            <a:r>
              <a:rPr lang="en-ZA" sz="1500" b="0" i="0" u="none" strike="noStrike" cap="none">
                <a:solidFill>
                  <a:schemeClr val="dk1"/>
                </a:solidFill>
                <a:latin typeface="Avenir"/>
                <a:ea typeface="Avenir"/>
                <a:cs typeface="Avenir"/>
                <a:sym typeface="Avenir"/>
              </a:rPr>
              <a:t>, you'll be redirected to a page displaying all captured </a:t>
            </a:r>
            <a:r>
              <a:rPr lang="en-ZA" sz="1500" b="0" i="0" u="none" strike="noStrike" cap="none" err="1">
                <a:solidFill>
                  <a:schemeClr val="dk1"/>
                </a:solidFill>
                <a:latin typeface="Avenir"/>
                <a:ea typeface="Avenir"/>
                <a:cs typeface="Avenir"/>
                <a:sym typeface="Avenir"/>
              </a:rPr>
              <a:t>enrollment</a:t>
            </a:r>
            <a:r>
              <a:rPr lang="en-ZA" sz="1500" b="0" i="0" u="none" strike="noStrike" cap="none">
                <a:solidFill>
                  <a:schemeClr val="dk1"/>
                </a:solidFill>
                <a:latin typeface="Avenir"/>
                <a:ea typeface="Avenir"/>
                <a:cs typeface="Avenir"/>
                <a:sym typeface="Avenir"/>
              </a:rPr>
              <a:t> numbers in a table.</a:t>
            </a:r>
            <a:endParaRPr sz="15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100"/>
              <a:buFont typeface="Arial"/>
              <a:buNone/>
            </a:pPr>
            <a:r>
              <a:rPr lang="en-ZA" sz="1500">
                <a:solidFill>
                  <a:schemeClr val="dk1"/>
                </a:solidFill>
                <a:latin typeface="Avenir"/>
                <a:ea typeface="Avenir"/>
                <a:cs typeface="Avenir"/>
                <a:sym typeface="Avenir"/>
              </a:rPr>
              <a:t>To </a:t>
            </a:r>
            <a:r>
              <a:rPr lang="en-ZA" sz="1500" b="0" i="0" u="none" strike="noStrike" cap="none">
                <a:solidFill>
                  <a:schemeClr val="dk1"/>
                </a:solidFill>
                <a:latin typeface="Avenir"/>
                <a:ea typeface="Avenir"/>
                <a:cs typeface="Avenir"/>
                <a:sym typeface="Avenir"/>
              </a:rPr>
              <a:t>review and edit the details for each age group, click on 'EDIT'. </a:t>
            </a:r>
            <a:endParaRPr sz="15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100"/>
              <a:buFont typeface="Arial"/>
              <a:buNone/>
            </a:pPr>
            <a:r>
              <a:rPr lang="en-ZA" sz="1500">
                <a:solidFill>
                  <a:schemeClr val="dk1"/>
                </a:solidFill>
                <a:latin typeface="Avenir"/>
                <a:ea typeface="Avenir"/>
                <a:cs typeface="Avenir"/>
                <a:sym typeface="Avenir"/>
              </a:rPr>
              <a:t>The total children should add up to the total number of children in your programme.</a:t>
            </a:r>
            <a:endParaRPr sz="1500">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100"/>
              <a:buFont typeface="Arial"/>
              <a:buNone/>
            </a:pPr>
            <a:r>
              <a:rPr lang="en-ZA" sz="1500" b="0" i="0" u="none" strike="noStrike" cap="none">
                <a:solidFill>
                  <a:schemeClr val="dk1"/>
                </a:solidFill>
                <a:latin typeface="Avenir"/>
                <a:ea typeface="Avenir"/>
                <a:cs typeface="Avenir"/>
                <a:sym typeface="Avenir"/>
              </a:rPr>
              <a:t>When you have added all the age groups that you have, to continue with the application, click on 'SAVE CHANGES &amp; PROCEED'.</a:t>
            </a:r>
            <a:endParaRPr sz="15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800"/>
              <a:buFont typeface="Arial"/>
              <a:buNone/>
            </a:pPr>
            <a:endParaRPr sz="1500" b="0" i="0" u="none" strike="noStrike" cap="none">
              <a:solidFill>
                <a:schemeClr val="dk1"/>
              </a:solidFill>
              <a:latin typeface="Avenir"/>
              <a:ea typeface="Avenir"/>
              <a:cs typeface="Avenir"/>
              <a:sym typeface="Avenir"/>
            </a:endParaRPr>
          </a:p>
        </p:txBody>
      </p:sp>
      <p:pic>
        <p:nvPicPr>
          <p:cNvPr id="456" name="Google Shape;456;g2ef2993c73b_0_291"/>
          <p:cNvPicPr preferRelativeResize="0"/>
          <p:nvPr/>
        </p:nvPicPr>
        <p:blipFill rotWithShape="1">
          <a:blip r:embed="rId3">
            <a:alphaModFix/>
          </a:blip>
          <a:srcRect t="1257" b="1257"/>
          <a:stretch/>
        </p:blipFill>
        <p:spPr>
          <a:xfrm>
            <a:off x="65875" y="936500"/>
            <a:ext cx="8213151" cy="4636400"/>
          </a:xfrm>
          <a:prstGeom prst="rect">
            <a:avLst/>
          </a:prstGeom>
          <a:noFill/>
          <a:ln w="9525" cap="flat" cmpd="sng">
            <a:solidFill>
              <a:srgbClr val="CCCCCC"/>
            </a:solidFill>
            <a:prstDash val="solid"/>
            <a:round/>
            <a:headEnd type="none" w="sm" len="sm"/>
            <a:tailEnd type="none" w="sm" len="sm"/>
          </a:ln>
        </p:spPr>
      </p:pic>
      <p:sp>
        <p:nvSpPr>
          <p:cNvPr id="457" name="Google Shape;457;g2ef2993c73b_0_291"/>
          <p:cNvSpPr/>
          <p:nvPr/>
        </p:nvSpPr>
        <p:spPr>
          <a:xfrm>
            <a:off x="974700" y="5205875"/>
            <a:ext cx="1533600" cy="3651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458" name="Google Shape;458;g2ef2993c73b_0_291"/>
          <p:cNvSpPr/>
          <p:nvPr/>
        </p:nvSpPr>
        <p:spPr>
          <a:xfrm>
            <a:off x="185350" y="2899175"/>
            <a:ext cx="531300" cy="18210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show="0">
  <p:cSld>
    <p:spTree>
      <p:nvGrpSpPr>
        <p:cNvPr id="1" name="Shape 463"/>
        <p:cNvGrpSpPr/>
        <p:nvPr/>
      </p:nvGrpSpPr>
      <p:grpSpPr>
        <a:xfrm>
          <a:off x="0" y="0"/>
          <a:ext cx="0" cy="0"/>
          <a:chOff x="0" y="0"/>
          <a:chExt cx="0" cy="0"/>
        </a:xfrm>
      </p:grpSpPr>
      <p:sp>
        <p:nvSpPr>
          <p:cNvPr id="465" name="Google Shape;465;g2ef2993c73b_0_301"/>
          <p:cNvSpPr txBox="1">
            <a:spLocks noGrp="1"/>
          </p:cNvSpPr>
          <p:nvPr>
            <p:ph type="title"/>
          </p:nvPr>
        </p:nvSpPr>
        <p:spPr>
          <a:xfrm>
            <a:off x="2847528" y="0"/>
            <a:ext cx="9344472" cy="1196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100"/>
              <a:buNone/>
            </a:pPr>
            <a:r>
              <a:rPr lang="en-ZA" sz="3200">
                <a:solidFill>
                  <a:srgbClr val="C98241"/>
                </a:solidFill>
                <a:latin typeface="Avenir"/>
                <a:ea typeface="Avenir"/>
                <a:cs typeface="Avenir"/>
                <a:sym typeface="Avenir"/>
              </a:rPr>
              <a:t>New Application Step 8 / 13 - Health and Safety Self-Assessment</a:t>
            </a:r>
            <a:endParaRPr sz="3200">
              <a:solidFill>
                <a:srgbClr val="C98241"/>
              </a:solidFill>
              <a:latin typeface="Avenir"/>
              <a:ea typeface="Avenir"/>
              <a:cs typeface="Avenir"/>
              <a:sym typeface="Avenir"/>
            </a:endParaRPr>
          </a:p>
        </p:txBody>
      </p:sp>
      <p:sp>
        <p:nvSpPr>
          <p:cNvPr id="464" name="Google Shape;464;g2ef2993c73b_0_301"/>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168</a:t>
            </a:fld>
            <a:endParaRPr/>
          </a:p>
        </p:txBody>
      </p:sp>
      <p:sp>
        <p:nvSpPr>
          <p:cNvPr id="466" name="Google Shape;466;g2ef2993c73b_0_301"/>
          <p:cNvSpPr/>
          <p:nvPr/>
        </p:nvSpPr>
        <p:spPr>
          <a:xfrm>
            <a:off x="8835075" y="926750"/>
            <a:ext cx="3297000" cy="3720600"/>
          </a:xfrm>
          <a:prstGeom prst="wedgeRoundRectCallout">
            <a:avLst>
              <a:gd name="adj1" fmla="val -55925"/>
              <a:gd name="adj2" fmla="val -10576"/>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1000"/>
              </a:spcBef>
              <a:spcAft>
                <a:spcPts val="0"/>
              </a:spcAft>
              <a:buClr>
                <a:srgbClr val="000000"/>
              </a:buClr>
              <a:buSzPts val="1500"/>
              <a:buFont typeface="Arial"/>
              <a:buNone/>
            </a:pPr>
            <a:r>
              <a:rPr lang="en-ZA" sz="1400" b="0" i="0" u="none" strike="noStrike" cap="none">
                <a:solidFill>
                  <a:schemeClr val="dk1"/>
                </a:solidFill>
                <a:latin typeface="Avenir"/>
                <a:ea typeface="Avenir"/>
                <a:cs typeface="Avenir"/>
                <a:sym typeface="Avenir"/>
              </a:rPr>
              <a:t>Read the terms and conditions as outlined in the Health &amp; Safety self-assessment. You will be confirming that you understand the basic set of norm</a:t>
            </a:r>
            <a:r>
              <a:rPr lang="en-ZA">
                <a:solidFill>
                  <a:schemeClr val="dk1"/>
                </a:solidFill>
                <a:latin typeface="Avenir"/>
                <a:ea typeface="Avenir"/>
                <a:cs typeface="Avenir"/>
                <a:sym typeface="Avenir"/>
              </a:rPr>
              <a:t>s and standards that you need to comply with.</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rgbClr val="000000"/>
              </a:buClr>
              <a:buSzPts val="1500"/>
              <a:buFont typeface="Arial"/>
              <a:buNone/>
            </a:pPr>
            <a:r>
              <a:rPr lang="en-ZA">
                <a:solidFill>
                  <a:schemeClr val="dk1"/>
                </a:solidFill>
                <a:latin typeface="Avenir"/>
                <a:ea typeface="Avenir"/>
                <a:cs typeface="Avenir"/>
                <a:sym typeface="Avenir"/>
              </a:rPr>
              <a:t>Y</a:t>
            </a:r>
            <a:r>
              <a:rPr lang="en-ZA" sz="1400" b="0" i="0" u="none" strike="noStrike" cap="none">
                <a:solidFill>
                  <a:schemeClr val="dk1"/>
                </a:solidFill>
                <a:latin typeface="Avenir"/>
                <a:ea typeface="Avenir"/>
                <a:cs typeface="Avenir"/>
                <a:sym typeface="Avenir"/>
              </a:rPr>
              <a:t>ou can access more details about health and safety standards by clicking on the hyperlink, see the next page.</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1000"/>
              </a:spcBef>
              <a:spcAft>
                <a:spcPts val="1000"/>
              </a:spcAft>
              <a:buClr>
                <a:srgbClr val="000000"/>
              </a:buClr>
              <a:buSzPts val="1500"/>
              <a:buFont typeface="Arial"/>
              <a:buNone/>
            </a:pPr>
            <a:r>
              <a:rPr lang="en-ZA" sz="1400" b="0" i="0" u="none" strike="noStrike" cap="none">
                <a:solidFill>
                  <a:schemeClr val="dk1"/>
                </a:solidFill>
                <a:latin typeface="Avenir"/>
                <a:ea typeface="Avenir"/>
                <a:cs typeface="Avenir"/>
                <a:sym typeface="Avenir"/>
              </a:rPr>
              <a:t>To continue, click on ‘SAVE CHANGES &amp; PROCEED’</a:t>
            </a:r>
            <a:endParaRPr sz="1400" b="0" i="0" u="none" strike="noStrike" cap="none">
              <a:solidFill>
                <a:schemeClr val="dk1"/>
              </a:solidFill>
              <a:latin typeface="Avenir"/>
              <a:ea typeface="Avenir"/>
              <a:cs typeface="Avenir"/>
              <a:sym typeface="Avenir"/>
            </a:endParaRPr>
          </a:p>
        </p:txBody>
      </p:sp>
      <p:pic>
        <p:nvPicPr>
          <p:cNvPr id="467" name="Google Shape;467;g2ef2993c73b_0_301"/>
          <p:cNvPicPr preferRelativeResize="0"/>
          <p:nvPr/>
        </p:nvPicPr>
        <p:blipFill rotWithShape="1">
          <a:blip r:embed="rId3">
            <a:alphaModFix/>
          </a:blip>
          <a:srcRect/>
          <a:stretch/>
        </p:blipFill>
        <p:spPr>
          <a:xfrm>
            <a:off x="132925" y="987297"/>
            <a:ext cx="8604674" cy="3986261"/>
          </a:xfrm>
          <a:prstGeom prst="rect">
            <a:avLst/>
          </a:prstGeom>
          <a:noFill/>
          <a:ln w="9525" cap="flat" cmpd="sng">
            <a:solidFill>
              <a:srgbClr val="9E9E9E"/>
            </a:solidFill>
            <a:prstDash val="solid"/>
            <a:round/>
            <a:headEnd type="none" w="sm" len="sm"/>
            <a:tailEnd type="none" w="sm" len="sm"/>
          </a:ln>
        </p:spPr>
      </p:pic>
      <p:sp>
        <p:nvSpPr>
          <p:cNvPr id="468" name="Google Shape;468;g2ef2993c73b_0_301"/>
          <p:cNvSpPr/>
          <p:nvPr/>
        </p:nvSpPr>
        <p:spPr>
          <a:xfrm>
            <a:off x="189425" y="4647425"/>
            <a:ext cx="3850800" cy="2487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469" name="Google Shape;469;g2ef2993c73b_0_301"/>
          <p:cNvSpPr/>
          <p:nvPr/>
        </p:nvSpPr>
        <p:spPr>
          <a:xfrm rot="-9050385" flipH="1">
            <a:off x="3657086" y="5244804"/>
            <a:ext cx="426677" cy="171772"/>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470" name="Google Shape;470;g2ef2993c73b_0_301"/>
          <p:cNvPicPr preferRelativeResize="0"/>
          <p:nvPr/>
        </p:nvPicPr>
        <p:blipFill rotWithShape="1">
          <a:blip r:embed="rId4">
            <a:alphaModFix/>
          </a:blip>
          <a:srcRect/>
          <a:stretch/>
        </p:blipFill>
        <p:spPr>
          <a:xfrm>
            <a:off x="4210650" y="4549575"/>
            <a:ext cx="6440873" cy="2308424"/>
          </a:xfrm>
          <a:prstGeom prst="rect">
            <a:avLst/>
          </a:prstGeom>
          <a:noFill/>
          <a:ln w="9525" cap="flat" cmpd="sng">
            <a:solidFill>
              <a:srgbClr val="9E9E9E"/>
            </a:solidFill>
            <a:prstDash val="solid"/>
            <a:round/>
            <a:headEnd type="none" w="sm" len="sm"/>
            <a:tailEnd type="none" w="sm" len="sm"/>
          </a:ln>
        </p:spPr>
      </p:pic>
      <p:sp>
        <p:nvSpPr>
          <p:cNvPr id="471" name="Google Shape;471;g2ef2993c73b_0_301"/>
          <p:cNvSpPr/>
          <p:nvPr/>
        </p:nvSpPr>
        <p:spPr>
          <a:xfrm>
            <a:off x="4874300" y="6527100"/>
            <a:ext cx="1230000" cy="3309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show="0">
  <p:cSld>
    <p:spTree>
      <p:nvGrpSpPr>
        <p:cNvPr id="1" name="Shape 476"/>
        <p:cNvGrpSpPr/>
        <p:nvPr/>
      </p:nvGrpSpPr>
      <p:grpSpPr>
        <a:xfrm>
          <a:off x="0" y="0"/>
          <a:ext cx="0" cy="0"/>
          <a:chOff x="0" y="0"/>
          <a:chExt cx="0" cy="0"/>
        </a:xfrm>
      </p:grpSpPr>
      <p:sp>
        <p:nvSpPr>
          <p:cNvPr id="478" name="Google Shape;478;g2ef2993c73b_0_313"/>
          <p:cNvSpPr txBox="1">
            <a:spLocks noGrp="1"/>
          </p:cNvSpPr>
          <p:nvPr>
            <p:ph type="title"/>
          </p:nvPr>
        </p:nvSpPr>
        <p:spPr>
          <a:xfrm>
            <a:off x="3007086" y="0"/>
            <a:ext cx="8118113" cy="119670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3600"/>
              <a:buNone/>
            </a:pPr>
            <a:r>
              <a:rPr lang="en-ZA" sz="3200">
                <a:solidFill>
                  <a:srgbClr val="C98241"/>
                </a:solidFill>
                <a:latin typeface="Avenir"/>
                <a:sym typeface="Poppins Light"/>
              </a:rPr>
              <a:t>New Application - Step 8/13 </a:t>
            </a:r>
            <a:r>
              <a:rPr lang="en-US" sz="3200">
                <a:solidFill>
                  <a:srgbClr val="C98241"/>
                </a:solidFill>
                <a:latin typeface="Avenir"/>
                <a:sym typeface="Poppins Light"/>
              </a:rPr>
              <a:t>Norms and Standards </a:t>
            </a:r>
            <a:r>
              <a:rPr lang="en-ZA" sz="3200">
                <a:solidFill>
                  <a:srgbClr val="C98241"/>
                </a:solidFill>
                <a:latin typeface="Avenir"/>
                <a:sym typeface="Poppins Light"/>
              </a:rPr>
              <a:t>for ECD Registration</a:t>
            </a:r>
            <a:endParaRPr sz="3200">
              <a:solidFill>
                <a:srgbClr val="C98241"/>
              </a:solidFill>
              <a:latin typeface="Avenir"/>
              <a:sym typeface="Poppins Light"/>
            </a:endParaRPr>
          </a:p>
        </p:txBody>
      </p:sp>
      <p:sp>
        <p:nvSpPr>
          <p:cNvPr id="477" name="Google Shape;477;g2ef2993c73b_0_31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169</a:t>
            </a:fld>
            <a:endParaRPr/>
          </a:p>
        </p:txBody>
      </p:sp>
      <p:sp>
        <p:nvSpPr>
          <p:cNvPr id="479" name="Google Shape;479;g2ef2993c73b_0_313"/>
          <p:cNvSpPr/>
          <p:nvPr/>
        </p:nvSpPr>
        <p:spPr>
          <a:xfrm>
            <a:off x="8253525" y="2154050"/>
            <a:ext cx="3566100" cy="1101300"/>
          </a:xfrm>
          <a:prstGeom prst="wedgeRoundRectCallout">
            <a:avLst>
              <a:gd name="adj1" fmla="val -71410"/>
              <a:gd name="adj2" fmla="val -779"/>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1000"/>
              </a:spcBef>
              <a:spcAft>
                <a:spcPts val="1000"/>
              </a:spcAft>
              <a:buClr>
                <a:srgbClr val="000000"/>
              </a:buClr>
              <a:buSzPts val="1500"/>
              <a:buFont typeface="Arial"/>
              <a:buNone/>
            </a:pPr>
            <a:r>
              <a:rPr lang="en-ZA" sz="1500" b="0" i="0" u="none" strike="noStrike" cap="none">
                <a:solidFill>
                  <a:schemeClr val="dk1"/>
                </a:solidFill>
                <a:latin typeface="Avenir"/>
                <a:ea typeface="Avenir"/>
                <a:cs typeface="Avenir"/>
                <a:sym typeface="Avenir"/>
              </a:rPr>
              <a:t>Landing page after clicking on the link about Health and Safety standards </a:t>
            </a:r>
            <a:endParaRPr sz="1500" b="0" i="0" u="none" strike="noStrike" cap="none">
              <a:solidFill>
                <a:schemeClr val="dk1"/>
              </a:solidFill>
              <a:latin typeface="Avenir"/>
              <a:ea typeface="Avenir"/>
              <a:cs typeface="Avenir"/>
              <a:sym typeface="Avenir"/>
            </a:endParaRPr>
          </a:p>
        </p:txBody>
      </p:sp>
      <p:pic>
        <p:nvPicPr>
          <p:cNvPr id="480" name="Google Shape;480;g2ef2993c73b_0_313"/>
          <p:cNvPicPr preferRelativeResize="0"/>
          <p:nvPr/>
        </p:nvPicPr>
        <p:blipFill rotWithShape="1">
          <a:blip r:embed="rId3">
            <a:alphaModFix/>
          </a:blip>
          <a:srcRect l="950"/>
          <a:stretch/>
        </p:blipFill>
        <p:spPr>
          <a:xfrm>
            <a:off x="222425" y="1196700"/>
            <a:ext cx="7319299" cy="4714251"/>
          </a:xfrm>
          <a:prstGeom prst="rect">
            <a:avLst/>
          </a:prstGeom>
          <a:noFill/>
          <a:ln w="9525" cap="flat" cmpd="sng">
            <a:solidFill>
              <a:srgbClr val="9E9E9E"/>
            </a:solid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B1345-4E14-4899-BD1B-1521B402AA09}"/>
              </a:ext>
            </a:extLst>
          </p:cNvPr>
          <p:cNvSpPr>
            <a:spLocks noGrp="1"/>
          </p:cNvSpPr>
          <p:nvPr>
            <p:ph type="title"/>
          </p:nvPr>
        </p:nvSpPr>
        <p:spPr>
          <a:xfrm>
            <a:off x="1294889" y="-47623"/>
            <a:ext cx="9313612" cy="1196751"/>
          </a:xfrm>
        </p:spPr>
        <p:txBody>
          <a:bodyPr/>
          <a:lstStyle/>
          <a:p>
            <a:r>
              <a:rPr lang="en-US" sz="4000" b="0" spc="-109">
                <a:solidFill>
                  <a:srgbClr val="C67F0C"/>
                </a:solidFill>
                <a:latin typeface="Calibri" panose="020F0502020204030204" pitchFamily="34" charset="0"/>
                <a:ea typeface="Bitter" pitchFamily="34" charset="-122"/>
                <a:cs typeface="Calibri" panose="020F0502020204030204" pitchFamily="34" charset="0"/>
                <a:sym typeface="Arial"/>
              </a:rPr>
              <a:t>User Access on eCares Cont.</a:t>
            </a:r>
            <a:endParaRPr lang="en-ZA"/>
          </a:p>
        </p:txBody>
      </p:sp>
      <p:sp>
        <p:nvSpPr>
          <p:cNvPr id="4" name="Slide Number Placeholder 3">
            <a:extLst>
              <a:ext uri="{FF2B5EF4-FFF2-40B4-BE49-F238E27FC236}">
                <a16:creationId xmlns:a16="http://schemas.microsoft.com/office/drawing/2014/main" id="{7114D7C0-9435-4EB4-8FE9-6140CFA9BFF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ZA" smtClean="0"/>
              <a:t>17</a:t>
            </a:fld>
            <a:endParaRPr lang="en-ZA"/>
          </a:p>
        </p:txBody>
      </p:sp>
      <p:sp>
        <p:nvSpPr>
          <p:cNvPr id="7" name="Google Shape;833;g2e514052e24_0_1">
            <a:extLst>
              <a:ext uri="{FF2B5EF4-FFF2-40B4-BE49-F238E27FC236}">
                <a16:creationId xmlns:a16="http://schemas.microsoft.com/office/drawing/2014/main" id="{4931F32B-24F4-4763-90D4-D873B5C6EA0B}"/>
              </a:ext>
            </a:extLst>
          </p:cNvPr>
          <p:cNvSpPr/>
          <p:nvPr/>
        </p:nvSpPr>
        <p:spPr>
          <a:xfrm flipH="1">
            <a:off x="5326837" y="839266"/>
            <a:ext cx="3628747" cy="3451145"/>
          </a:xfrm>
          <a:prstGeom prst="wedgeRoundRectCallout">
            <a:avLst>
              <a:gd name="adj1" fmla="val 58743"/>
              <a:gd name="adj2" fmla="val -1246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a:spcBef>
                <a:spcPts val="640"/>
              </a:spcBef>
              <a:buClr>
                <a:schemeClr val="dk1"/>
              </a:buClr>
              <a:buSzPts val="1100"/>
            </a:pPr>
            <a:r>
              <a:rPr lang="en-US" sz="1500">
                <a:solidFill>
                  <a:schemeClr val="dk1"/>
                </a:solidFill>
                <a:latin typeface="Avenir"/>
                <a:ea typeface="Avenir"/>
                <a:cs typeface="Avenir"/>
                <a:sym typeface="Avenir"/>
              </a:rPr>
              <a:t>1. Select your Province and then click on Login.</a:t>
            </a:r>
          </a:p>
          <a:p>
            <a:pPr lvl="0" algn="l" rtl="0">
              <a:spcBef>
                <a:spcPts val="640"/>
              </a:spcBef>
              <a:spcAft>
                <a:spcPts val="0"/>
              </a:spcAft>
              <a:buClr>
                <a:schemeClr val="dk1"/>
              </a:buClr>
              <a:buSzPts val="1100"/>
            </a:pPr>
            <a:r>
              <a:rPr lang="en-US" sz="1500">
                <a:solidFill>
                  <a:schemeClr val="dk1"/>
                </a:solidFill>
                <a:latin typeface="Avenir"/>
                <a:ea typeface="Avenir"/>
                <a:cs typeface="Avenir"/>
                <a:sym typeface="Avenir"/>
              </a:rPr>
              <a:t>2. Sign in using your User Name which is </a:t>
            </a:r>
            <a:r>
              <a:rPr lang="en-US" sz="1500" b="1">
                <a:solidFill>
                  <a:schemeClr val="dk1"/>
                </a:solidFill>
                <a:latin typeface="Avenir"/>
                <a:ea typeface="Avenir"/>
                <a:cs typeface="Avenir"/>
                <a:sym typeface="Avenir"/>
              </a:rPr>
              <a:t>your mobile number with the first 0 replaced by 27.   </a:t>
            </a:r>
            <a:r>
              <a:rPr lang="en-US" sz="1500">
                <a:solidFill>
                  <a:schemeClr val="dk1"/>
                </a:solidFill>
                <a:latin typeface="Avenir"/>
                <a:ea typeface="Avenir"/>
                <a:cs typeface="Avenir"/>
                <a:sym typeface="Avenir"/>
              </a:rPr>
              <a:t>e.g. Cellphone number: 083 456 7890  Login: 27834567890</a:t>
            </a:r>
          </a:p>
          <a:p>
            <a:pPr lvl="0" algn="l" rtl="0">
              <a:spcBef>
                <a:spcPts val="640"/>
              </a:spcBef>
              <a:spcAft>
                <a:spcPts val="0"/>
              </a:spcAft>
              <a:buClr>
                <a:schemeClr val="dk1"/>
              </a:buClr>
              <a:buSzPts val="1100"/>
            </a:pPr>
            <a:endParaRPr lang="en-US" sz="1500" b="1">
              <a:solidFill>
                <a:schemeClr val="dk1"/>
              </a:solidFill>
              <a:latin typeface="Avenir"/>
              <a:ea typeface="Avenir"/>
              <a:cs typeface="Avenir"/>
              <a:sym typeface="Avenir"/>
            </a:endParaRPr>
          </a:p>
          <a:p>
            <a:pPr lvl="0" algn="l" rtl="0">
              <a:spcBef>
                <a:spcPts val="640"/>
              </a:spcBef>
              <a:spcAft>
                <a:spcPts val="0"/>
              </a:spcAft>
              <a:buClr>
                <a:schemeClr val="dk1"/>
              </a:buClr>
              <a:buSzPts val="1100"/>
            </a:pPr>
            <a:r>
              <a:rPr lang="en-US" sz="1500" b="1">
                <a:solidFill>
                  <a:schemeClr val="dk1"/>
                </a:solidFill>
                <a:latin typeface="Avenir"/>
                <a:ea typeface="Avenir"/>
                <a:cs typeface="Avenir"/>
                <a:sym typeface="Avenir"/>
              </a:rPr>
              <a:t>3.Use the temporary password provided in your SMS</a:t>
            </a:r>
          </a:p>
          <a:p>
            <a:pPr marL="0" lvl="0" indent="0" algn="l" rtl="0">
              <a:spcBef>
                <a:spcPts val="640"/>
              </a:spcBef>
              <a:spcAft>
                <a:spcPts val="0"/>
              </a:spcAft>
              <a:buClr>
                <a:schemeClr val="dk1"/>
              </a:buClr>
              <a:buSzPts val="1100"/>
              <a:buFont typeface="Arial"/>
              <a:buNone/>
            </a:pPr>
            <a:endParaRPr lang="en-US" sz="1500">
              <a:solidFill>
                <a:schemeClr val="dk1"/>
              </a:solidFill>
              <a:latin typeface="Avenir"/>
              <a:ea typeface="Avenir"/>
              <a:cs typeface="Avenir"/>
              <a:sym typeface="Avenir"/>
            </a:endParaRPr>
          </a:p>
          <a:p>
            <a:pPr marL="0" lvl="0" indent="0" algn="l" rtl="0">
              <a:spcBef>
                <a:spcPts val="640"/>
              </a:spcBef>
              <a:spcAft>
                <a:spcPts val="0"/>
              </a:spcAft>
              <a:buClr>
                <a:schemeClr val="dk1"/>
              </a:buClr>
              <a:buSzPts val="1100"/>
              <a:buFont typeface="Arial"/>
              <a:buNone/>
            </a:pPr>
            <a:endParaRPr lang="en-US" sz="1500">
              <a:solidFill>
                <a:schemeClr val="dk1"/>
              </a:solidFill>
              <a:latin typeface="Avenir"/>
              <a:ea typeface="Avenir"/>
              <a:cs typeface="Avenir"/>
              <a:sym typeface="Avenir"/>
            </a:endParaRPr>
          </a:p>
          <a:p>
            <a:pPr lvl="0" algn="l" rtl="0">
              <a:spcBef>
                <a:spcPts val="640"/>
              </a:spcBef>
              <a:spcAft>
                <a:spcPts val="0"/>
              </a:spcAft>
              <a:buClr>
                <a:schemeClr val="dk1"/>
              </a:buClr>
              <a:buSzPts val="1100"/>
            </a:pPr>
            <a:endParaRPr sz="1500">
              <a:solidFill>
                <a:schemeClr val="dk1"/>
              </a:solidFill>
              <a:latin typeface="Avenir"/>
              <a:ea typeface="Avenir"/>
              <a:cs typeface="Avenir"/>
              <a:sym typeface="Avenir"/>
            </a:endParaRPr>
          </a:p>
          <a:p>
            <a:pPr marL="0" marR="0" lvl="0" indent="0" algn="l" rtl="0">
              <a:lnSpc>
                <a:spcPct val="100000"/>
              </a:lnSpc>
              <a:spcBef>
                <a:spcPts val="640"/>
              </a:spcBef>
              <a:spcAft>
                <a:spcPts val="0"/>
              </a:spcAft>
              <a:buNone/>
            </a:pPr>
            <a:endParaRPr sz="1500">
              <a:solidFill>
                <a:schemeClr val="dk1"/>
              </a:solidFill>
              <a:latin typeface="Avenir"/>
              <a:ea typeface="Avenir"/>
              <a:cs typeface="Avenir"/>
              <a:sym typeface="Avenir"/>
            </a:endParaRPr>
          </a:p>
        </p:txBody>
      </p:sp>
      <p:pic>
        <p:nvPicPr>
          <p:cNvPr id="10" name="Picture 9">
            <a:extLst>
              <a:ext uri="{FF2B5EF4-FFF2-40B4-BE49-F238E27FC236}">
                <a16:creationId xmlns:a16="http://schemas.microsoft.com/office/drawing/2014/main" id="{01D34761-D600-4D06-9E0F-C3E50D5E584A}"/>
              </a:ext>
            </a:extLst>
          </p:cNvPr>
          <p:cNvPicPr>
            <a:picLocks noChangeAspect="1"/>
          </p:cNvPicPr>
          <p:nvPr/>
        </p:nvPicPr>
        <p:blipFill>
          <a:blip r:embed="rId2"/>
          <a:stretch>
            <a:fillRect/>
          </a:stretch>
        </p:blipFill>
        <p:spPr>
          <a:xfrm>
            <a:off x="2669897" y="4410694"/>
            <a:ext cx="7735124" cy="1825374"/>
          </a:xfrm>
          <a:prstGeom prst="rect">
            <a:avLst/>
          </a:prstGeom>
        </p:spPr>
      </p:pic>
      <p:sp>
        <p:nvSpPr>
          <p:cNvPr id="12" name="Google Shape;881;g2c8bc7dcf1c_1_52">
            <a:extLst>
              <a:ext uri="{FF2B5EF4-FFF2-40B4-BE49-F238E27FC236}">
                <a16:creationId xmlns:a16="http://schemas.microsoft.com/office/drawing/2014/main" id="{D1824B69-CD5E-4AA2-A275-01AFD75602B2}"/>
              </a:ext>
            </a:extLst>
          </p:cNvPr>
          <p:cNvSpPr/>
          <p:nvPr/>
        </p:nvSpPr>
        <p:spPr>
          <a:xfrm>
            <a:off x="6443409" y="4890584"/>
            <a:ext cx="1881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13" name="Google Shape;882;g2c8bc7dcf1c_1_52">
            <a:extLst>
              <a:ext uri="{FF2B5EF4-FFF2-40B4-BE49-F238E27FC236}">
                <a16:creationId xmlns:a16="http://schemas.microsoft.com/office/drawing/2014/main" id="{AE164023-D433-416E-ABE2-4545D9323344}"/>
              </a:ext>
            </a:extLst>
          </p:cNvPr>
          <p:cNvSpPr/>
          <p:nvPr/>
        </p:nvSpPr>
        <p:spPr>
          <a:xfrm>
            <a:off x="6443409" y="5134925"/>
            <a:ext cx="1881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pic>
        <p:nvPicPr>
          <p:cNvPr id="15" name="Google Shape;179;g2ef2993c73b_0_20">
            <a:extLst>
              <a:ext uri="{FF2B5EF4-FFF2-40B4-BE49-F238E27FC236}">
                <a16:creationId xmlns:a16="http://schemas.microsoft.com/office/drawing/2014/main" id="{562E1026-6EFA-4636-83EE-2C1D282A0F3C}"/>
              </a:ext>
            </a:extLst>
          </p:cNvPr>
          <p:cNvPicPr preferRelativeResize="0"/>
          <p:nvPr/>
        </p:nvPicPr>
        <p:blipFill rotWithShape="1">
          <a:blip r:embed="rId3">
            <a:alphaModFix/>
          </a:blip>
          <a:srcRect r="9844" b="11378"/>
          <a:stretch/>
        </p:blipFill>
        <p:spPr>
          <a:xfrm>
            <a:off x="9025583" y="1177138"/>
            <a:ext cx="3135075" cy="2775400"/>
          </a:xfrm>
          <a:prstGeom prst="rect">
            <a:avLst/>
          </a:prstGeom>
          <a:noFill/>
          <a:ln w="9525" cap="flat" cmpd="sng">
            <a:solidFill>
              <a:srgbClr val="9E9E9E"/>
            </a:solidFill>
            <a:prstDash val="solid"/>
            <a:round/>
            <a:headEnd type="none" w="sm" len="sm"/>
            <a:tailEnd type="none" w="sm" len="sm"/>
          </a:ln>
        </p:spPr>
      </p:pic>
      <p:sp>
        <p:nvSpPr>
          <p:cNvPr id="16" name="Rectangle 15">
            <a:extLst>
              <a:ext uri="{FF2B5EF4-FFF2-40B4-BE49-F238E27FC236}">
                <a16:creationId xmlns:a16="http://schemas.microsoft.com/office/drawing/2014/main" id="{64AA04C9-CA98-42CE-8A9F-389BDEFA8965}"/>
              </a:ext>
            </a:extLst>
          </p:cNvPr>
          <p:cNvSpPr/>
          <p:nvPr/>
        </p:nvSpPr>
        <p:spPr>
          <a:xfrm>
            <a:off x="9585818" y="2486476"/>
            <a:ext cx="913253" cy="184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7" name="Rectangle 16">
            <a:extLst>
              <a:ext uri="{FF2B5EF4-FFF2-40B4-BE49-F238E27FC236}">
                <a16:creationId xmlns:a16="http://schemas.microsoft.com/office/drawing/2014/main" id="{5D86F629-1CA6-439B-9777-1B77BDD67747}"/>
              </a:ext>
            </a:extLst>
          </p:cNvPr>
          <p:cNvSpPr/>
          <p:nvPr/>
        </p:nvSpPr>
        <p:spPr>
          <a:xfrm>
            <a:off x="9234920" y="3230099"/>
            <a:ext cx="913254" cy="163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highlight>
                <a:srgbClr val="008000"/>
              </a:highlight>
            </a:endParaRPr>
          </a:p>
        </p:txBody>
      </p:sp>
      <p:sp>
        <p:nvSpPr>
          <p:cNvPr id="19" name="Google Shape;836;g2e514052e24_0_1">
            <a:extLst>
              <a:ext uri="{FF2B5EF4-FFF2-40B4-BE49-F238E27FC236}">
                <a16:creationId xmlns:a16="http://schemas.microsoft.com/office/drawing/2014/main" id="{7FD4E665-B069-4078-AED1-2216076ABAD4}"/>
              </a:ext>
            </a:extLst>
          </p:cNvPr>
          <p:cNvSpPr/>
          <p:nvPr/>
        </p:nvSpPr>
        <p:spPr>
          <a:xfrm>
            <a:off x="9837294" y="3437471"/>
            <a:ext cx="645412" cy="3090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0" name="Google Shape;882;g2c8bc7dcf1c_1_52">
            <a:extLst>
              <a:ext uri="{FF2B5EF4-FFF2-40B4-BE49-F238E27FC236}">
                <a16:creationId xmlns:a16="http://schemas.microsoft.com/office/drawing/2014/main" id="{A8B671D7-6C53-4FE1-9146-BAC901F7F5A5}"/>
              </a:ext>
            </a:extLst>
          </p:cNvPr>
          <p:cNvSpPr/>
          <p:nvPr/>
        </p:nvSpPr>
        <p:spPr>
          <a:xfrm>
            <a:off x="10405021" y="3347492"/>
            <a:ext cx="203480" cy="259016"/>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pic>
        <p:nvPicPr>
          <p:cNvPr id="18" name="Picture 17">
            <a:extLst>
              <a:ext uri="{FF2B5EF4-FFF2-40B4-BE49-F238E27FC236}">
                <a16:creationId xmlns:a16="http://schemas.microsoft.com/office/drawing/2014/main" id="{0D06C1DA-4858-E673-8B7E-6C0900AF8544}"/>
              </a:ext>
            </a:extLst>
          </p:cNvPr>
          <p:cNvPicPr>
            <a:picLocks noChangeAspect="1"/>
          </p:cNvPicPr>
          <p:nvPr/>
        </p:nvPicPr>
        <p:blipFill>
          <a:blip r:embed="rId4"/>
          <a:stretch>
            <a:fillRect/>
          </a:stretch>
        </p:blipFill>
        <p:spPr>
          <a:xfrm>
            <a:off x="235282" y="925411"/>
            <a:ext cx="3835027" cy="2272809"/>
          </a:xfrm>
          <a:prstGeom prst="rect">
            <a:avLst/>
          </a:prstGeom>
          <a:ln>
            <a:solidFill>
              <a:schemeClr val="bg1">
                <a:lumMod val="85000"/>
              </a:schemeClr>
            </a:solidFill>
          </a:ln>
        </p:spPr>
      </p:pic>
      <p:pic>
        <p:nvPicPr>
          <p:cNvPr id="23" name="Picture 22" descr="A screenshot of a computer&#10;&#10;Description automatically generated">
            <a:extLst>
              <a:ext uri="{FF2B5EF4-FFF2-40B4-BE49-F238E27FC236}">
                <a16:creationId xmlns:a16="http://schemas.microsoft.com/office/drawing/2014/main" id="{FC647907-D055-5DFF-99D2-0EF8AD4D3F50}"/>
              </a:ext>
            </a:extLst>
          </p:cNvPr>
          <p:cNvPicPr>
            <a:picLocks noChangeAspect="1"/>
          </p:cNvPicPr>
          <p:nvPr/>
        </p:nvPicPr>
        <p:blipFill>
          <a:blip r:embed="rId5"/>
          <a:stretch>
            <a:fillRect/>
          </a:stretch>
        </p:blipFill>
        <p:spPr>
          <a:xfrm>
            <a:off x="557588" y="2831134"/>
            <a:ext cx="3059397" cy="1830674"/>
          </a:xfrm>
          <a:prstGeom prst="rect">
            <a:avLst/>
          </a:prstGeom>
          <a:ln>
            <a:solidFill>
              <a:schemeClr val="bg1">
                <a:lumMod val="85000"/>
              </a:schemeClr>
            </a:solidFill>
          </a:ln>
        </p:spPr>
      </p:pic>
    </p:spTree>
    <p:extLst>
      <p:ext uri="{BB962C8B-B14F-4D97-AF65-F5344CB8AC3E}">
        <p14:creationId xmlns:p14="http://schemas.microsoft.com/office/powerpoint/2010/main" val="1718213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show="0">
  <p:cSld>
    <p:spTree>
      <p:nvGrpSpPr>
        <p:cNvPr id="1" name="Shape 485"/>
        <p:cNvGrpSpPr/>
        <p:nvPr/>
      </p:nvGrpSpPr>
      <p:grpSpPr>
        <a:xfrm>
          <a:off x="0" y="0"/>
          <a:ext cx="0" cy="0"/>
          <a:chOff x="0" y="0"/>
          <a:chExt cx="0" cy="0"/>
        </a:xfrm>
      </p:grpSpPr>
      <p:sp>
        <p:nvSpPr>
          <p:cNvPr id="487" name="Google Shape;487;g2ef2993c73b_0_321"/>
          <p:cNvSpPr txBox="1">
            <a:spLocks noGrp="1"/>
          </p:cNvSpPr>
          <p:nvPr>
            <p:ph type="title"/>
          </p:nvPr>
        </p:nvSpPr>
        <p:spPr>
          <a:xfrm>
            <a:off x="2804568" y="0"/>
            <a:ext cx="8320631" cy="119670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3600"/>
              <a:buNone/>
            </a:pPr>
            <a:r>
              <a:rPr lang="en-ZA" sz="3200">
                <a:solidFill>
                  <a:srgbClr val="C98241"/>
                </a:solidFill>
                <a:latin typeface="Avenir"/>
                <a:sym typeface="Poppins Light"/>
              </a:rPr>
              <a:t>New Application - Step 9/13 Health and Safety Self-Assessment for ECD Registration (Page 1)</a:t>
            </a:r>
            <a:endParaRPr sz="3200">
              <a:solidFill>
                <a:srgbClr val="C98241"/>
              </a:solidFill>
              <a:latin typeface="Avenir"/>
              <a:sym typeface="Poppins Light"/>
            </a:endParaRPr>
          </a:p>
        </p:txBody>
      </p:sp>
      <p:sp>
        <p:nvSpPr>
          <p:cNvPr id="486" name="Google Shape;486;g2ef2993c73b_0_321"/>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170</a:t>
            </a:fld>
            <a:endParaRPr/>
          </a:p>
        </p:txBody>
      </p:sp>
      <p:sp>
        <p:nvSpPr>
          <p:cNvPr id="488" name="Google Shape;488;g2ef2993c73b_0_321"/>
          <p:cNvSpPr/>
          <p:nvPr/>
        </p:nvSpPr>
        <p:spPr>
          <a:xfrm>
            <a:off x="8387475" y="1566474"/>
            <a:ext cx="3694500" cy="3582395"/>
          </a:xfrm>
          <a:prstGeom prst="wedgeRoundRectCallout">
            <a:avLst>
              <a:gd name="adj1" fmla="val -54588"/>
              <a:gd name="adj2" fmla="val -19976"/>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64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Proceed to </a:t>
            </a:r>
            <a:r>
              <a:rPr lang="en-ZA">
                <a:solidFill>
                  <a:schemeClr val="dk1"/>
                </a:solidFill>
                <a:latin typeface="Avenir"/>
                <a:ea typeface="Avenir"/>
                <a:cs typeface="Avenir"/>
                <a:sym typeface="Avenir"/>
              </a:rPr>
              <a:t>read and confirm </a:t>
            </a:r>
            <a:r>
              <a:rPr lang="en-ZA" sz="1400" b="0" i="0" u="none" strike="noStrike" cap="none">
                <a:solidFill>
                  <a:schemeClr val="dk1"/>
                </a:solidFill>
                <a:latin typeface="Avenir"/>
                <a:ea typeface="Avenir"/>
                <a:cs typeface="Avenir"/>
                <a:sym typeface="Avenir"/>
              </a:rPr>
              <a:t>the Health and Safety self-assessment. Please note that all questions require a mandatory 'Confirmed' response to confirm that you meet the standard now or will take immediate steps to meet it.</a:t>
            </a:r>
          </a:p>
          <a:p>
            <a:pPr marL="0" marR="0" lvl="0" indent="0" algn="l" rtl="0">
              <a:lnSpc>
                <a:spcPct val="115000"/>
              </a:lnSpc>
              <a:spcBef>
                <a:spcPts val="640"/>
              </a:spcBef>
              <a:spcAft>
                <a:spcPts val="0"/>
              </a:spcAft>
              <a:buClr>
                <a:schemeClr val="dk1"/>
              </a:buClr>
              <a:buSzPts val="1100"/>
              <a:buFont typeface="Arial"/>
              <a:buNone/>
            </a:pPr>
            <a:r>
              <a:rPr lang="en-ZA">
                <a:solidFill>
                  <a:schemeClr val="dk1"/>
                </a:solidFill>
                <a:latin typeface="Avenir"/>
                <a:ea typeface="Avenir"/>
                <a:cs typeface="Avenir"/>
                <a:sym typeface="Avenir"/>
              </a:rPr>
              <a:t>These will be assessed at the site visit for Silver/Gold registration.</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You won't be able to proceed without providing a response, indicated by text in red.</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1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1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1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100"/>
              <a:buFont typeface="Arial"/>
              <a:buNone/>
            </a:pPr>
            <a:endParaRPr sz="1400" b="0" i="0" u="none" strike="noStrike" cap="none">
              <a:solidFill>
                <a:schemeClr val="dk1"/>
              </a:solidFill>
              <a:latin typeface="Avenir"/>
              <a:ea typeface="Avenir"/>
              <a:cs typeface="Avenir"/>
              <a:sym typeface="Avenir"/>
            </a:endParaRPr>
          </a:p>
        </p:txBody>
      </p:sp>
      <p:pic>
        <p:nvPicPr>
          <p:cNvPr id="489" name="Google Shape;489;g2ef2993c73b_0_321"/>
          <p:cNvPicPr preferRelativeResize="0"/>
          <p:nvPr/>
        </p:nvPicPr>
        <p:blipFill rotWithShape="1">
          <a:blip r:embed="rId3">
            <a:alphaModFix/>
          </a:blip>
          <a:srcRect l="8424" t="8480" r="4360" b="34756"/>
          <a:stretch/>
        </p:blipFill>
        <p:spPr>
          <a:xfrm>
            <a:off x="9068525" y="4544496"/>
            <a:ext cx="2921650" cy="465700"/>
          </a:xfrm>
          <a:prstGeom prst="rect">
            <a:avLst/>
          </a:prstGeom>
          <a:noFill/>
          <a:ln w="9525" cap="flat" cmpd="sng">
            <a:solidFill>
              <a:srgbClr val="9E9E9E"/>
            </a:solidFill>
            <a:prstDash val="solid"/>
            <a:round/>
            <a:headEnd type="none" w="sm" len="sm"/>
            <a:tailEnd type="none" w="sm" len="sm"/>
          </a:ln>
        </p:spPr>
      </p:pic>
      <p:pic>
        <p:nvPicPr>
          <p:cNvPr id="490" name="Google Shape;490;g2ef2993c73b_0_321"/>
          <p:cNvPicPr preferRelativeResize="0"/>
          <p:nvPr/>
        </p:nvPicPr>
        <p:blipFill rotWithShape="1">
          <a:blip r:embed="rId4">
            <a:alphaModFix/>
          </a:blip>
          <a:srcRect/>
          <a:stretch/>
        </p:blipFill>
        <p:spPr>
          <a:xfrm>
            <a:off x="201825" y="1139050"/>
            <a:ext cx="7928924" cy="4851049"/>
          </a:xfrm>
          <a:prstGeom prst="rect">
            <a:avLst/>
          </a:prstGeom>
          <a:noFill/>
          <a:ln w="9525" cap="flat" cmpd="sng">
            <a:solidFill>
              <a:srgbClr val="9E9E9E"/>
            </a:solidFill>
            <a:prstDash val="solid"/>
            <a:round/>
            <a:headEnd type="none" w="sm" len="sm"/>
            <a:tailEnd type="none" w="sm" len="sm"/>
          </a:ln>
        </p:spPr>
      </p:pic>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show="0">
  <p:cSld>
    <p:spTree>
      <p:nvGrpSpPr>
        <p:cNvPr id="1" name="Shape 495"/>
        <p:cNvGrpSpPr/>
        <p:nvPr/>
      </p:nvGrpSpPr>
      <p:grpSpPr>
        <a:xfrm>
          <a:off x="0" y="0"/>
          <a:ext cx="0" cy="0"/>
          <a:chOff x="0" y="0"/>
          <a:chExt cx="0" cy="0"/>
        </a:xfrm>
      </p:grpSpPr>
      <p:sp>
        <p:nvSpPr>
          <p:cNvPr id="497" name="Google Shape;497;g2ef2993c73b_0_330"/>
          <p:cNvSpPr txBox="1">
            <a:spLocks noGrp="1"/>
          </p:cNvSpPr>
          <p:nvPr>
            <p:ph type="title"/>
          </p:nvPr>
        </p:nvSpPr>
        <p:spPr>
          <a:xfrm>
            <a:off x="2847528" y="0"/>
            <a:ext cx="8277672" cy="1196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3600"/>
              <a:buNone/>
            </a:pPr>
            <a:r>
              <a:rPr lang="en-ZA" sz="3200">
                <a:solidFill>
                  <a:srgbClr val="C98241"/>
                </a:solidFill>
                <a:latin typeface="Avenir"/>
                <a:sym typeface="Poppins Light"/>
              </a:rPr>
              <a:t>New Application - Step 9/13 Health and Safety </a:t>
            </a:r>
            <a:br>
              <a:rPr lang="en-ZA" sz="3200">
                <a:solidFill>
                  <a:srgbClr val="C98241"/>
                </a:solidFill>
                <a:latin typeface="Avenir"/>
                <a:sym typeface="Poppins Light"/>
              </a:rPr>
            </a:br>
            <a:r>
              <a:rPr lang="en-ZA" sz="3200">
                <a:solidFill>
                  <a:srgbClr val="C98241"/>
                </a:solidFill>
                <a:latin typeface="Avenir"/>
                <a:sym typeface="Poppins Light"/>
              </a:rPr>
              <a:t>Self-Assessment for ECD Registration (Page 1)</a:t>
            </a:r>
            <a:endParaRPr sz="3200">
              <a:solidFill>
                <a:srgbClr val="C98241"/>
              </a:solidFill>
              <a:latin typeface="Avenir"/>
              <a:sym typeface="Poppins Light"/>
            </a:endParaRPr>
          </a:p>
        </p:txBody>
      </p:sp>
      <p:sp>
        <p:nvSpPr>
          <p:cNvPr id="496" name="Google Shape;496;g2ef2993c73b_0_33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171</a:t>
            </a:fld>
            <a:endParaRPr/>
          </a:p>
        </p:txBody>
      </p:sp>
      <p:sp>
        <p:nvSpPr>
          <p:cNvPr id="498" name="Google Shape;498;g2ef2993c73b_0_330"/>
          <p:cNvSpPr/>
          <p:nvPr/>
        </p:nvSpPr>
        <p:spPr>
          <a:xfrm>
            <a:off x="8637375" y="1417250"/>
            <a:ext cx="3413700" cy="4579800"/>
          </a:xfrm>
          <a:prstGeom prst="wedgeRoundRectCallout">
            <a:avLst>
              <a:gd name="adj1" fmla="val -49901"/>
              <a:gd name="adj2" fmla="val -1481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64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To answer, click on 'Not Specified' to open the dropdown menu and select 'Confirmed' to show that you either currently comply with the standard or will take immediate steps to ensure compliance</a:t>
            </a:r>
            <a:r>
              <a:rPr lang="en-ZA">
                <a:solidFill>
                  <a:schemeClr val="dk1"/>
                </a:solidFill>
                <a:latin typeface="Avenir"/>
                <a:ea typeface="Avenir"/>
                <a:cs typeface="Avenir"/>
                <a:sym typeface="Avenir"/>
              </a:rPr>
              <a:t>.</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If at least one question is answered as “Not Specified”, you won't be able to proceed with the application until the issue is resolved. The application will exit, and you'll be taken back to the Application list page.</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1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500"/>
              <a:buFont typeface="Arial"/>
              <a:buNone/>
            </a:pPr>
            <a:r>
              <a:rPr lang="en-ZA" sz="1400" b="0" i="0" u="none" strike="noStrike" cap="none">
                <a:solidFill>
                  <a:schemeClr val="dk1"/>
                </a:solidFill>
                <a:latin typeface="Avenir"/>
                <a:ea typeface="Avenir"/>
                <a:cs typeface="Avenir"/>
                <a:sym typeface="Avenir"/>
              </a:rPr>
              <a:t>When done answering questions click ‘SAVE CHANGES &amp; PROCEED’</a:t>
            </a:r>
            <a:endParaRPr sz="1400" b="0" i="0" u="none" strike="noStrike" cap="none">
              <a:solidFill>
                <a:schemeClr val="dk1"/>
              </a:solidFill>
              <a:latin typeface="Avenir"/>
              <a:ea typeface="Avenir"/>
              <a:cs typeface="Avenir"/>
              <a:sym typeface="Avenir"/>
            </a:endParaRPr>
          </a:p>
        </p:txBody>
      </p:sp>
      <p:pic>
        <p:nvPicPr>
          <p:cNvPr id="499" name="Google Shape;499;g2ef2993c73b_0_330"/>
          <p:cNvPicPr preferRelativeResize="0"/>
          <p:nvPr/>
        </p:nvPicPr>
        <p:blipFill rotWithShape="1">
          <a:blip r:embed="rId3">
            <a:alphaModFix/>
          </a:blip>
          <a:srcRect/>
          <a:stretch/>
        </p:blipFill>
        <p:spPr>
          <a:xfrm>
            <a:off x="134400" y="1196700"/>
            <a:ext cx="7922202" cy="4862400"/>
          </a:xfrm>
          <a:prstGeom prst="rect">
            <a:avLst/>
          </a:prstGeom>
          <a:noFill/>
          <a:ln w="9525" cap="flat" cmpd="sng">
            <a:solidFill>
              <a:srgbClr val="9E9E9E"/>
            </a:solidFill>
            <a:prstDash val="solid"/>
            <a:round/>
            <a:headEnd type="none" w="sm" len="sm"/>
            <a:tailEnd type="none" w="sm" len="sm"/>
          </a:ln>
        </p:spPr>
      </p:pic>
      <p:sp>
        <p:nvSpPr>
          <p:cNvPr id="500" name="Google Shape;500;g2ef2993c73b_0_330"/>
          <p:cNvSpPr/>
          <p:nvPr/>
        </p:nvSpPr>
        <p:spPr>
          <a:xfrm>
            <a:off x="914400" y="5731500"/>
            <a:ext cx="1507500" cy="3276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show="0">
  <p:cSld>
    <p:spTree>
      <p:nvGrpSpPr>
        <p:cNvPr id="1" name="Shape 505"/>
        <p:cNvGrpSpPr/>
        <p:nvPr/>
      </p:nvGrpSpPr>
      <p:grpSpPr>
        <a:xfrm>
          <a:off x="0" y="0"/>
          <a:ext cx="0" cy="0"/>
          <a:chOff x="0" y="0"/>
          <a:chExt cx="0" cy="0"/>
        </a:xfrm>
      </p:grpSpPr>
      <p:sp>
        <p:nvSpPr>
          <p:cNvPr id="506" name="Google Shape;506;g2ef2993c73b_0_339"/>
          <p:cNvSpPr txBox="1">
            <a:spLocks noGrp="1"/>
          </p:cNvSpPr>
          <p:nvPr>
            <p:ph type="title"/>
          </p:nvPr>
        </p:nvSpPr>
        <p:spPr>
          <a:xfrm>
            <a:off x="2902760" y="0"/>
            <a:ext cx="8222440" cy="1196700"/>
          </a:xfrm>
          <a:prstGeom prst="rect">
            <a:avLst/>
          </a:prstGeom>
          <a:noFill/>
          <a:ln>
            <a:noFill/>
          </a:ln>
        </p:spPr>
        <p:txBody>
          <a:bodyPr spcFirstLastPara="1" wrap="square" lIns="91425" tIns="45700" rIns="91425" bIns="45700" anchor="ctr" anchorCtr="0">
            <a:normAutofit fontScale="90000"/>
          </a:bodyPr>
          <a:lstStyle/>
          <a:p>
            <a:pPr marL="0" marR="0" lvl="0" indent="0" algn="l" rtl="0">
              <a:lnSpc>
                <a:spcPct val="100000"/>
              </a:lnSpc>
              <a:spcBef>
                <a:spcPts val="0"/>
              </a:spcBef>
              <a:spcAft>
                <a:spcPts val="0"/>
              </a:spcAft>
              <a:buSzPts val="3600"/>
              <a:buNone/>
            </a:pPr>
            <a:r>
              <a:rPr lang="en-ZA" sz="3200">
                <a:solidFill>
                  <a:srgbClr val="C98241"/>
                </a:solidFill>
                <a:latin typeface="Avenir"/>
                <a:sym typeface="Poppins Light"/>
              </a:rPr>
              <a:t>New Application - Step 10 / 13 - Health and Safety </a:t>
            </a:r>
            <a:br>
              <a:rPr lang="en-ZA" sz="3200">
                <a:solidFill>
                  <a:srgbClr val="C98241"/>
                </a:solidFill>
                <a:latin typeface="Avenir"/>
                <a:sym typeface="Poppins Light"/>
              </a:rPr>
            </a:br>
            <a:r>
              <a:rPr lang="en-ZA" sz="3200">
                <a:solidFill>
                  <a:srgbClr val="C98241"/>
                </a:solidFill>
                <a:latin typeface="Avenir"/>
                <a:sym typeface="Poppins Light"/>
              </a:rPr>
              <a:t>Self-Assessment for ECD Registration (Page 2)</a:t>
            </a:r>
            <a:endParaRPr sz="3200">
              <a:solidFill>
                <a:srgbClr val="C98241"/>
              </a:solidFill>
              <a:latin typeface="Avenir"/>
              <a:sym typeface="Poppins Light"/>
            </a:endParaRPr>
          </a:p>
        </p:txBody>
      </p:sp>
      <p:sp>
        <p:nvSpPr>
          <p:cNvPr id="507" name="Google Shape;507;g2ef2993c73b_0_339"/>
          <p:cNvSpPr/>
          <p:nvPr/>
        </p:nvSpPr>
        <p:spPr>
          <a:xfrm>
            <a:off x="5309625" y="4292425"/>
            <a:ext cx="931500" cy="382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508" name="Google Shape;508;g2ef2993c73b_0_339"/>
          <p:cNvPicPr preferRelativeResize="0"/>
          <p:nvPr/>
        </p:nvPicPr>
        <p:blipFill rotWithShape="1">
          <a:blip r:embed="rId3">
            <a:alphaModFix/>
          </a:blip>
          <a:srcRect/>
          <a:stretch/>
        </p:blipFill>
        <p:spPr>
          <a:xfrm>
            <a:off x="-16550" y="1155575"/>
            <a:ext cx="8850570" cy="3664700"/>
          </a:xfrm>
          <a:prstGeom prst="rect">
            <a:avLst/>
          </a:prstGeom>
          <a:solidFill>
            <a:srgbClr val="C98241"/>
          </a:solidFill>
          <a:ln w="9525" cap="flat" cmpd="sng">
            <a:solidFill>
              <a:srgbClr val="9E9E9E"/>
            </a:solidFill>
            <a:prstDash val="solid"/>
            <a:round/>
            <a:headEnd type="none" w="sm" len="sm"/>
            <a:tailEnd type="none" w="sm" len="sm"/>
          </a:ln>
        </p:spPr>
      </p:pic>
      <p:pic>
        <p:nvPicPr>
          <p:cNvPr id="509" name="Google Shape;509;g2ef2993c73b_0_339"/>
          <p:cNvPicPr preferRelativeResize="0"/>
          <p:nvPr/>
        </p:nvPicPr>
        <p:blipFill rotWithShape="1">
          <a:blip r:embed="rId4">
            <a:alphaModFix/>
          </a:blip>
          <a:srcRect r="19852"/>
          <a:stretch/>
        </p:blipFill>
        <p:spPr>
          <a:xfrm>
            <a:off x="3478925" y="1155575"/>
            <a:ext cx="8568924" cy="3664700"/>
          </a:xfrm>
          <a:prstGeom prst="rect">
            <a:avLst/>
          </a:prstGeom>
          <a:solidFill>
            <a:srgbClr val="C98241"/>
          </a:solidFill>
          <a:ln w="9525" cap="flat" cmpd="sng">
            <a:solidFill>
              <a:srgbClr val="9E9E9E"/>
            </a:solidFill>
            <a:prstDash val="solid"/>
            <a:round/>
            <a:headEnd type="none" w="sm" len="sm"/>
            <a:tailEnd type="none" w="sm" len="sm"/>
          </a:ln>
        </p:spPr>
      </p:pic>
      <p:sp>
        <p:nvSpPr>
          <p:cNvPr id="510" name="Google Shape;510;g2ef2993c73b_0_339"/>
          <p:cNvSpPr/>
          <p:nvPr/>
        </p:nvSpPr>
        <p:spPr>
          <a:xfrm>
            <a:off x="6804063" y="4315650"/>
            <a:ext cx="5069925" cy="1660200"/>
          </a:xfrm>
          <a:prstGeom prst="wedgeRoundRectCallout">
            <a:avLst>
              <a:gd name="adj1" fmla="val -50345"/>
              <a:gd name="adj2" fmla="val -20973"/>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64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If at least one question is not answered, the unanswered fields will be highlighted in red text. You won't be able to proceed with the application until all the questions are answered.</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100"/>
              <a:buFont typeface="Arial"/>
              <a:buNone/>
            </a:pPr>
            <a:r>
              <a:rPr lang="en-ZA">
                <a:solidFill>
                  <a:schemeClr val="dk1"/>
                </a:solidFill>
                <a:latin typeface="Avenir"/>
                <a:ea typeface="Avenir"/>
                <a:cs typeface="Avenir"/>
                <a:sym typeface="Avenir"/>
              </a:rPr>
              <a:t>After responding to all questions click on ‘SAVE CHANGES &amp; PROCEED’</a:t>
            </a:r>
            <a:endParaRPr>
              <a:solidFill>
                <a:schemeClr val="dk1"/>
              </a:solidFill>
              <a:latin typeface="Avenir"/>
              <a:ea typeface="Avenir"/>
              <a:cs typeface="Avenir"/>
              <a:sym typeface="Avenir"/>
            </a:endParaRPr>
          </a:p>
        </p:txBody>
      </p:sp>
      <p:sp>
        <p:nvSpPr>
          <p:cNvPr id="511" name="Google Shape;511;g2ef2993c73b_0_339"/>
          <p:cNvSpPr/>
          <p:nvPr/>
        </p:nvSpPr>
        <p:spPr>
          <a:xfrm rot="10798063" flipH="1">
            <a:off x="2706181" y="4411500"/>
            <a:ext cx="532500" cy="19830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512" name="Google Shape;512;g2ef2993c73b_0_339"/>
          <p:cNvSpPr/>
          <p:nvPr/>
        </p:nvSpPr>
        <p:spPr>
          <a:xfrm>
            <a:off x="4580575" y="4292425"/>
            <a:ext cx="1983300" cy="4773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show="0">
  <p:cSld>
    <p:spTree>
      <p:nvGrpSpPr>
        <p:cNvPr id="1" name="Shape 87"/>
        <p:cNvGrpSpPr/>
        <p:nvPr/>
      </p:nvGrpSpPr>
      <p:grpSpPr>
        <a:xfrm>
          <a:off x="0" y="0"/>
          <a:ext cx="0" cy="0"/>
          <a:chOff x="0" y="0"/>
          <a:chExt cx="0" cy="0"/>
        </a:xfrm>
      </p:grpSpPr>
      <p:sp>
        <p:nvSpPr>
          <p:cNvPr id="88" name="Google Shape;88;p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173</a:t>
            </a:fld>
            <a:endParaRPr/>
          </a:p>
        </p:txBody>
      </p:sp>
      <p:sp>
        <p:nvSpPr>
          <p:cNvPr id="90" name="Google Shape;90;p5"/>
          <p:cNvSpPr/>
          <p:nvPr/>
        </p:nvSpPr>
        <p:spPr>
          <a:xfrm>
            <a:off x="318000" y="962110"/>
            <a:ext cx="11556000" cy="4695740"/>
          </a:xfrm>
          <a:prstGeom prst="rect">
            <a:avLst/>
          </a:prstGeom>
          <a:solidFill>
            <a:schemeClr val="lt2"/>
          </a:solidFill>
          <a:ln w="9525" cap="flat" cmpd="sng">
            <a:solidFill>
              <a:srgbClr val="9E9E9E"/>
            </a:solidFill>
            <a:prstDash val="solid"/>
            <a:round/>
            <a:headEnd type="none" w="sm" len="sm"/>
            <a:tailEnd type="none" w="sm" len="sm"/>
          </a:ln>
        </p:spPr>
        <p:txBody>
          <a:bodyPr spcFirstLastPara="1" wrap="square" lIns="91425" tIns="91425" rIns="91425" bIns="91425" anchor="t" anchorCtr="0">
            <a:noAutofit/>
          </a:bodyPr>
          <a:lstStyle/>
          <a:p>
            <a:pPr marL="342900" marR="0" lvl="0" indent="-342900" algn="l" rtl="0">
              <a:lnSpc>
                <a:spcPct val="150000"/>
              </a:lnSpc>
              <a:spcBef>
                <a:spcPts val="0"/>
              </a:spcBef>
              <a:spcAft>
                <a:spcPts val="0"/>
              </a:spcAft>
              <a:buClr>
                <a:srgbClr val="000000"/>
              </a:buClr>
              <a:buSzPts val="1400"/>
              <a:buFont typeface="Arial" panose="020B0604020202020204" pitchFamily="34" charset="0"/>
              <a:buChar char="•"/>
            </a:pPr>
            <a:r>
              <a:rPr lang="en-US" sz="2000" b="0" i="0" u="none" strike="noStrike" cap="none">
                <a:solidFill>
                  <a:srgbClr val="000000"/>
                </a:solidFill>
                <a:latin typeface="Avenir"/>
                <a:ea typeface="Avenir"/>
                <a:cs typeface="Avenir"/>
                <a:sym typeface="Avenir"/>
              </a:rPr>
              <a:t>The health and safety self-assessment for the </a:t>
            </a:r>
            <a:r>
              <a:rPr lang="en-US" sz="2000" b="1" i="0" u="none" strike="noStrike" cap="none">
                <a:solidFill>
                  <a:srgbClr val="000000"/>
                </a:solidFill>
                <a:latin typeface="Avenir"/>
                <a:ea typeface="Avenir"/>
                <a:cs typeface="Avenir"/>
                <a:sym typeface="Avenir"/>
              </a:rPr>
              <a:t>APPLY</a:t>
            </a:r>
            <a:r>
              <a:rPr lang="en-US" sz="2000" b="0" i="0" u="none" strike="noStrike" cap="none">
                <a:solidFill>
                  <a:srgbClr val="000000"/>
                </a:solidFill>
                <a:latin typeface="Avenir"/>
                <a:ea typeface="Avenir"/>
                <a:cs typeface="Avenir"/>
                <a:sym typeface="Avenir"/>
              </a:rPr>
              <a:t> stage is to help ensure that a baseline of safety is in place and that ECD </a:t>
            </a:r>
            <a:r>
              <a:rPr lang="en-US" sz="2000" b="0" i="0" u="none" strike="noStrike" cap="none" err="1">
                <a:solidFill>
                  <a:srgbClr val="000000"/>
                </a:solidFill>
                <a:latin typeface="Avenir"/>
                <a:ea typeface="Avenir"/>
                <a:cs typeface="Avenir"/>
                <a:sym typeface="Avenir"/>
              </a:rPr>
              <a:t>programmes</a:t>
            </a:r>
            <a:r>
              <a:rPr lang="en-US" sz="2000" b="0" i="0" u="none" strike="noStrike" cap="none">
                <a:solidFill>
                  <a:srgbClr val="000000"/>
                </a:solidFill>
                <a:latin typeface="Avenir"/>
                <a:ea typeface="Avenir"/>
                <a:cs typeface="Avenir"/>
                <a:sym typeface="Avenir"/>
              </a:rPr>
              <a:t> understand their responsibility for compliance with the relevant norms and standards. </a:t>
            </a:r>
          </a:p>
          <a:p>
            <a:pPr marL="342900" marR="0" lvl="0" indent="-342900" algn="l" rtl="0">
              <a:lnSpc>
                <a:spcPct val="150000"/>
              </a:lnSpc>
              <a:spcBef>
                <a:spcPts val="0"/>
              </a:spcBef>
              <a:spcAft>
                <a:spcPts val="0"/>
              </a:spcAft>
              <a:buClr>
                <a:srgbClr val="000000"/>
              </a:buClr>
              <a:buSzPts val="1400"/>
              <a:buFont typeface="Arial" panose="020B0604020202020204" pitchFamily="34" charset="0"/>
              <a:buChar char="•"/>
            </a:pPr>
            <a:r>
              <a:rPr lang="en-US" sz="2000" b="0" i="0" u="none" strike="noStrike" cap="none">
                <a:solidFill>
                  <a:srgbClr val="000000"/>
                </a:solidFill>
                <a:latin typeface="Avenir"/>
                <a:ea typeface="Avenir"/>
                <a:cs typeface="Avenir"/>
                <a:sym typeface="Avenir"/>
              </a:rPr>
              <a:t>Assessment of compliance with the Children’s Act norms and standards will occur at </a:t>
            </a:r>
            <a:r>
              <a:rPr lang="en-US" sz="2000" b="1" i="0" u="none" strike="noStrike" cap="none">
                <a:solidFill>
                  <a:srgbClr val="000000"/>
                </a:solidFill>
                <a:latin typeface="Avenir"/>
                <a:ea typeface="Avenir"/>
                <a:cs typeface="Avenir"/>
                <a:sym typeface="Avenir"/>
              </a:rPr>
              <a:t>COMPLY</a:t>
            </a:r>
            <a:r>
              <a:rPr lang="en-US" sz="2000" b="0" i="0" u="none" strike="noStrike" cap="none">
                <a:solidFill>
                  <a:srgbClr val="000000"/>
                </a:solidFill>
                <a:latin typeface="Avenir"/>
                <a:ea typeface="Avenir"/>
                <a:cs typeface="Avenir"/>
                <a:sym typeface="Avenir"/>
              </a:rPr>
              <a:t> stage.</a:t>
            </a:r>
          </a:p>
          <a:p>
            <a:pPr marL="342900" marR="0" lvl="0" indent="-342900" algn="l" rtl="0">
              <a:lnSpc>
                <a:spcPct val="150000"/>
              </a:lnSpc>
              <a:spcBef>
                <a:spcPts val="0"/>
              </a:spcBef>
              <a:spcAft>
                <a:spcPts val="0"/>
              </a:spcAft>
              <a:buClr>
                <a:srgbClr val="000000"/>
              </a:buClr>
              <a:buSzPts val="1400"/>
              <a:buFont typeface="Arial" panose="020B0604020202020204" pitchFamily="34" charset="0"/>
              <a:buChar char="•"/>
            </a:pPr>
            <a:endParaRPr lang="en-US" sz="2000">
              <a:latin typeface="Avenir"/>
              <a:ea typeface="Avenir"/>
              <a:cs typeface="Avenir"/>
              <a:sym typeface="Avenir"/>
            </a:endParaRPr>
          </a:p>
          <a:p>
            <a:pPr marR="0" lvl="0" algn="l" rtl="0">
              <a:lnSpc>
                <a:spcPct val="150000"/>
              </a:lnSpc>
              <a:spcBef>
                <a:spcPts val="0"/>
              </a:spcBef>
              <a:spcAft>
                <a:spcPts val="0"/>
              </a:spcAft>
              <a:buClr>
                <a:srgbClr val="000000"/>
              </a:buClr>
              <a:buSzPts val="1400"/>
            </a:pPr>
            <a:r>
              <a:rPr lang="en-US" sz="2000" b="1">
                <a:latin typeface="Avenir"/>
                <a:ea typeface="Avenir"/>
                <a:cs typeface="Avenir"/>
                <a:sym typeface="Avenir"/>
              </a:rPr>
              <a:t>H</a:t>
            </a:r>
            <a:r>
              <a:rPr lang="en-US" sz="2000" b="1" i="0" u="none" strike="noStrike" cap="none">
                <a:solidFill>
                  <a:srgbClr val="000000"/>
                </a:solidFill>
                <a:latin typeface="Avenir"/>
                <a:ea typeface="Avenir"/>
                <a:cs typeface="Avenir"/>
                <a:sym typeface="Avenir"/>
              </a:rPr>
              <a:t>ealth and safety support packs:</a:t>
            </a:r>
          </a:p>
          <a:p>
            <a:pPr marL="342900" marR="0" lvl="0" indent="-342900" algn="l" rtl="0">
              <a:lnSpc>
                <a:spcPct val="150000"/>
              </a:lnSpc>
              <a:spcBef>
                <a:spcPts val="0"/>
              </a:spcBef>
              <a:spcAft>
                <a:spcPts val="0"/>
              </a:spcAft>
              <a:buClr>
                <a:srgbClr val="000000"/>
              </a:buClr>
              <a:buSzPts val="1400"/>
              <a:buFont typeface="Arial" panose="020B0604020202020204" pitchFamily="34" charset="0"/>
              <a:buChar char="•"/>
            </a:pPr>
            <a:r>
              <a:rPr lang="en-US" sz="2000" b="0" i="0" u="none" strike="noStrike" cap="none">
                <a:solidFill>
                  <a:srgbClr val="000000"/>
                </a:solidFill>
                <a:latin typeface="Avenir"/>
                <a:ea typeface="Avenir"/>
                <a:cs typeface="Avenir"/>
                <a:sym typeface="Avenir"/>
              </a:rPr>
              <a:t>The DBE has identified low-cost items that could help more ECD </a:t>
            </a:r>
            <a:r>
              <a:rPr lang="en-US" sz="2000" b="0" i="0" u="none" strike="noStrike" cap="none" err="1">
                <a:solidFill>
                  <a:srgbClr val="000000"/>
                </a:solidFill>
                <a:latin typeface="Avenir"/>
                <a:ea typeface="Avenir"/>
                <a:cs typeface="Avenir"/>
                <a:sym typeface="Avenir"/>
              </a:rPr>
              <a:t>programmes</a:t>
            </a:r>
            <a:r>
              <a:rPr lang="en-US" sz="2000" b="0" i="0" u="none" strike="noStrike" cap="none">
                <a:solidFill>
                  <a:srgbClr val="000000"/>
                </a:solidFill>
                <a:latin typeface="Avenir"/>
                <a:ea typeface="Avenir"/>
                <a:cs typeface="Avenir"/>
                <a:sym typeface="Avenir"/>
              </a:rPr>
              <a:t> to comply with the norms and standards. These include things like hand-washing basins, water containers, mattresses and first aid kits. The DBE is working with partners to identify funding for these packs. In the short-term, the packs will be tested in some areas – but will not be available everywhere.</a:t>
            </a:r>
          </a:p>
          <a:p>
            <a:pPr marL="342900" marR="0" lvl="0" indent="-342900" algn="l" rtl="0">
              <a:lnSpc>
                <a:spcPct val="150000"/>
              </a:lnSpc>
              <a:spcBef>
                <a:spcPts val="0"/>
              </a:spcBef>
              <a:spcAft>
                <a:spcPts val="0"/>
              </a:spcAft>
              <a:buClr>
                <a:srgbClr val="000000"/>
              </a:buClr>
              <a:buSzPts val="1400"/>
              <a:buFont typeface="Arial" panose="020B0604020202020204" pitchFamily="34" charset="0"/>
              <a:buChar char="•"/>
            </a:pPr>
            <a:endParaRPr lang="en-US" sz="2000" b="0" i="0" u="none" strike="noStrike" cap="none">
              <a:solidFill>
                <a:srgbClr val="000000"/>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400"/>
              <a:buFont typeface="Arial"/>
              <a:buNone/>
            </a:pPr>
            <a:endParaRPr lang="en-US" sz="2000" b="0" i="0" u="none" strike="noStrike" cap="none">
              <a:solidFill>
                <a:srgbClr val="000000"/>
              </a:solidFill>
              <a:latin typeface="Avenir"/>
              <a:ea typeface="Avenir"/>
              <a:cs typeface="Avenir"/>
              <a:sym typeface="Avenir"/>
            </a:endParaRPr>
          </a:p>
        </p:txBody>
      </p:sp>
    </p:spTree>
    <p:extLst>
      <p:ext uri="{BB962C8B-B14F-4D97-AF65-F5344CB8AC3E}">
        <p14:creationId xmlns:p14="http://schemas.microsoft.com/office/powerpoint/2010/main" val="1752400208"/>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show="0">
  <p:cSld>
    <p:spTree>
      <p:nvGrpSpPr>
        <p:cNvPr id="1" name="Shape 517"/>
        <p:cNvGrpSpPr/>
        <p:nvPr/>
      </p:nvGrpSpPr>
      <p:grpSpPr>
        <a:xfrm>
          <a:off x="0" y="0"/>
          <a:ext cx="0" cy="0"/>
          <a:chOff x="0" y="0"/>
          <a:chExt cx="0" cy="0"/>
        </a:xfrm>
      </p:grpSpPr>
      <p:sp>
        <p:nvSpPr>
          <p:cNvPr id="518" name="Google Shape;518;g2f4c64b9f4b_0_0"/>
          <p:cNvSpPr txBox="1">
            <a:spLocks noGrp="1"/>
          </p:cNvSpPr>
          <p:nvPr>
            <p:ph type="title"/>
          </p:nvPr>
        </p:nvSpPr>
        <p:spPr>
          <a:xfrm>
            <a:off x="3154372" y="0"/>
            <a:ext cx="7970827" cy="119670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3600"/>
              <a:buNone/>
            </a:pPr>
            <a:r>
              <a:rPr lang="en-ZA" sz="3200">
                <a:solidFill>
                  <a:srgbClr val="C98241"/>
                </a:solidFill>
                <a:latin typeface="Avenir"/>
                <a:sym typeface="Poppins Light"/>
              </a:rPr>
              <a:t>New Application - Step 11 / 13 - Self Assessment Resource Questions</a:t>
            </a:r>
            <a:endParaRPr sz="3200">
              <a:solidFill>
                <a:srgbClr val="C98241"/>
              </a:solidFill>
              <a:latin typeface="Avenir"/>
              <a:sym typeface="Poppins Light"/>
            </a:endParaRPr>
          </a:p>
        </p:txBody>
      </p:sp>
      <p:sp>
        <p:nvSpPr>
          <p:cNvPr id="519" name="Google Shape;519;g2f4c64b9f4b_0_0"/>
          <p:cNvSpPr/>
          <p:nvPr/>
        </p:nvSpPr>
        <p:spPr>
          <a:xfrm>
            <a:off x="8633180" y="1992965"/>
            <a:ext cx="3083400" cy="3852050"/>
          </a:xfrm>
          <a:prstGeom prst="wedgeRoundRectCallout">
            <a:avLst>
              <a:gd name="adj1" fmla="val -54588"/>
              <a:gd name="adj2" fmla="val -19976"/>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64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These questions help us to understand what resources you may need help with to comply with norms and standards.</a:t>
            </a:r>
          </a:p>
          <a:p>
            <a:pPr marL="0" marR="0" lvl="0" indent="0" algn="l" rtl="0">
              <a:lnSpc>
                <a:spcPct val="115000"/>
              </a:lnSpc>
              <a:spcBef>
                <a:spcPts val="64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If at least one question is not answered, the unanswered fields will be highlighted in red text. You won't be able to proceed with the application until all the questions are answered.</a:t>
            </a:r>
            <a:endParaRPr sz="1400" b="0" i="0" u="none" strike="noStrike" cap="none">
              <a:solidFill>
                <a:schemeClr val="dk1"/>
              </a:solidFill>
              <a:latin typeface="Avenir"/>
              <a:ea typeface="Avenir"/>
              <a:cs typeface="Avenir"/>
              <a:sym typeface="Avenir"/>
            </a:endParaRPr>
          </a:p>
          <a:p>
            <a:pPr marL="0" lvl="0" indent="0" algn="l" rtl="0">
              <a:lnSpc>
                <a:spcPct val="115000"/>
              </a:lnSpc>
              <a:spcBef>
                <a:spcPts val="640"/>
              </a:spcBef>
              <a:spcAft>
                <a:spcPts val="0"/>
              </a:spcAft>
              <a:buClr>
                <a:schemeClr val="dk1"/>
              </a:buClr>
              <a:buSzPts val="1100"/>
              <a:buFont typeface="Arial"/>
              <a:buNone/>
            </a:pPr>
            <a:r>
              <a:rPr lang="en-ZA">
                <a:solidFill>
                  <a:schemeClr val="dk1"/>
                </a:solidFill>
                <a:latin typeface="Avenir"/>
                <a:ea typeface="Avenir"/>
                <a:cs typeface="Avenir"/>
                <a:sym typeface="Avenir"/>
              </a:rPr>
              <a:t>After responding to all questions click on ‘SAVE CHANGES &amp; PROCEED’</a:t>
            </a:r>
            <a:endParaRPr>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100"/>
              <a:buFont typeface="Arial"/>
              <a:buNone/>
            </a:pPr>
            <a:endParaRPr>
              <a:solidFill>
                <a:schemeClr val="dk1"/>
              </a:solidFill>
              <a:latin typeface="Avenir"/>
              <a:ea typeface="Avenir"/>
              <a:cs typeface="Avenir"/>
              <a:sym typeface="Avenir"/>
            </a:endParaRPr>
          </a:p>
        </p:txBody>
      </p:sp>
      <p:pic>
        <p:nvPicPr>
          <p:cNvPr id="520" name="Google Shape;520;g2f4c64b9f4b_0_0"/>
          <p:cNvPicPr preferRelativeResize="0"/>
          <p:nvPr/>
        </p:nvPicPr>
        <p:blipFill rotWithShape="1">
          <a:blip r:embed="rId3">
            <a:alphaModFix/>
          </a:blip>
          <a:srcRect r="34963"/>
          <a:stretch/>
        </p:blipFill>
        <p:spPr>
          <a:xfrm>
            <a:off x="420230" y="1287640"/>
            <a:ext cx="7731226" cy="2304300"/>
          </a:xfrm>
          <a:prstGeom prst="rect">
            <a:avLst/>
          </a:prstGeom>
          <a:noFill/>
          <a:ln w="9525" cap="flat" cmpd="sng">
            <a:solidFill>
              <a:srgbClr val="9E9E9E"/>
            </a:solidFill>
            <a:prstDash val="solid"/>
            <a:round/>
            <a:headEnd type="none" w="sm" len="sm"/>
            <a:tailEnd type="none" w="sm" len="sm"/>
          </a:ln>
        </p:spPr>
      </p:pic>
      <p:pic>
        <p:nvPicPr>
          <p:cNvPr id="521" name="Google Shape;521;g2f4c64b9f4b_0_0"/>
          <p:cNvPicPr preferRelativeResize="0"/>
          <p:nvPr/>
        </p:nvPicPr>
        <p:blipFill rotWithShape="1">
          <a:blip r:embed="rId4">
            <a:alphaModFix/>
          </a:blip>
          <a:srcRect r="36588"/>
          <a:stretch/>
        </p:blipFill>
        <p:spPr>
          <a:xfrm>
            <a:off x="420230" y="3719765"/>
            <a:ext cx="7731226" cy="2125250"/>
          </a:xfrm>
          <a:prstGeom prst="rect">
            <a:avLst/>
          </a:prstGeom>
          <a:noFill/>
          <a:ln w="9525" cap="flat" cmpd="sng">
            <a:solidFill>
              <a:srgbClr val="9E9E9E"/>
            </a:solidFill>
            <a:prstDash val="solid"/>
            <a:round/>
            <a:headEnd type="none" w="sm" len="sm"/>
            <a:tailEnd type="none" w="sm" len="sm"/>
          </a:ln>
        </p:spPr>
      </p:pic>
      <p:sp>
        <p:nvSpPr>
          <p:cNvPr id="522" name="Google Shape;522;g2f4c64b9f4b_0_0"/>
          <p:cNvSpPr/>
          <p:nvPr/>
        </p:nvSpPr>
        <p:spPr>
          <a:xfrm>
            <a:off x="1425555" y="5256490"/>
            <a:ext cx="1983300" cy="4773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show="0">
  <p:cSld>
    <p:spTree>
      <p:nvGrpSpPr>
        <p:cNvPr id="1" name="Shape 527"/>
        <p:cNvGrpSpPr/>
        <p:nvPr/>
      </p:nvGrpSpPr>
      <p:grpSpPr>
        <a:xfrm>
          <a:off x="0" y="0"/>
          <a:ext cx="0" cy="0"/>
          <a:chOff x="0" y="0"/>
          <a:chExt cx="0" cy="0"/>
        </a:xfrm>
      </p:grpSpPr>
      <p:sp>
        <p:nvSpPr>
          <p:cNvPr id="528" name="Google Shape;528;g2ef2993c73b_0_350"/>
          <p:cNvSpPr txBox="1">
            <a:spLocks noGrp="1"/>
          </p:cNvSpPr>
          <p:nvPr>
            <p:ph type="title"/>
          </p:nvPr>
        </p:nvSpPr>
        <p:spPr>
          <a:xfrm>
            <a:off x="2915034" y="-47623"/>
            <a:ext cx="7693467" cy="1196751"/>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New Application - Step 12/13 Upload staff documents</a:t>
            </a:r>
            <a:endParaRPr sz="3200">
              <a:solidFill>
                <a:srgbClr val="C98241"/>
              </a:solidFill>
              <a:latin typeface="Avenir"/>
              <a:ea typeface="Avenir"/>
              <a:cs typeface="Avenir"/>
              <a:sym typeface="Avenir"/>
            </a:endParaRPr>
          </a:p>
        </p:txBody>
      </p:sp>
      <p:sp>
        <p:nvSpPr>
          <p:cNvPr id="529" name="Google Shape;529;g2ef2993c73b_0_35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175</a:t>
            </a:fld>
            <a:endParaRPr/>
          </a:p>
        </p:txBody>
      </p:sp>
      <p:sp>
        <p:nvSpPr>
          <p:cNvPr id="530" name="Google Shape;530;g2ef2993c73b_0_350"/>
          <p:cNvSpPr/>
          <p:nvPr/>
        </p:nvSpPr>
        <p:spPr>
          <a:xfrm>
            <a:off x="7895400" y="1196702"/>
            <a:ext cx="3884400" cy="2252400"/>
          </a:xfrm>
          <a:prstGeom prst="wedgeRoundRectCallout">
            <a:avLst>
              <a:gd name="adj1" fmla="val -56425"/>
              <a:gd name="adj2" fmla="val -19495"/>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100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You will now be directed to the Staff list based on the information captured in </a:t>
            </a:r>
            <a:r>
              <a:rPr lang="en-ZA" sz="1400" b="1" i="0" u="none" strike="noStrike" cap="none">
                <a:solidFill>
                  <a:schemeClr val="dk1"/>
                </a:solidFill>
                <a:latin typeface="Avenir"/>
                <a:ea typeface="Avenir"/>
                <a:cs typeface="Avenir"/>
                <a:sym typeface="Avenir"/>
              </a:rPr>
              <a:t>Step 2.</a:t>
            </a:r>
            <a:endParaRPr sz="1400" b="1" i="0" u="none" strike="noStrike" cap="none">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Upload the </a:t>
            </a:r>
            <a:r>
              <a:rPr lang="en-ZA" sz="1400" b="1" i="0" u="sng" strike="noStrike" cap="none">
                <a:solidFill>
                  <a:schemeClr val="dk1"/>
                </a:solidFill>
                <a:latin typeface="Avenir"/>
                <a:ea typeface="Avenir"/>
                <a:cs typeface="Avenir"/>
                <a:sym typeface="Avenir"/>
              </a:rPr>
              <a:t>Certified ID copies</a:t>
            </a:r>
            <a:r>
              <a:rPr lang="en-ZA" sz="1400" b="1" i="0" u="none" strike="noStrike" cap="none">
                <a:solidFill>
                  <a:schemeClr val="dk1"/>
                </a:solidFill>
                <a:latin typeface="Avenir"/>
                <a:ea typeface="Avenir"/>
                <a:cs typeface="Avenir"/>
                <a:sym typeface="Avenir"/>
              </a:rPr>
              <a:t> </a:t>
            </a:r>
            <a:r>
              <a:rPr lang="en-ZA" sz="1400" b="0" i="0" u="none" strike="noStrike" cap="none">
                <a:solidFill>
                  <a:schemeClr val="dk1"/>
                </a:solidFill>
                <a:latin typeface="Avenir"/>
                <a:ea typeface="Avenir"/>
                <a:cs typeface="Avenir"/>
                <a:sym typeface="Avenir"/>
              </a:rPr>
              <a:t>and</a:t>
            </a:r>
            <a:r>
              <a:rPr lang="en-ZA" sz="1400" b="1" i="0" u="none" strike="noStrike" cap="none">
                <a:solidFill>
                  <a:schemeClr val="dk1"/>
                </a:solidFill>
                <a:latin typeface="Avenir"/>
                <a:ea typeface="Avenir"/>
                <a:cs typeface="Avenir"/>
                <a:sym typeface="Avenir"/>
              </a:rPr>
              <a:t> </a:t>
            </a:r>
            <a:r>
              <a:rPr lang="en-ZA" sz="1400" b="1" i="0" u="sng" strike="noStrike" cap="none">
                <a:solidFill>
                  <a:schemeClr val="dk1"/>
                </a:solidFill>
                <a:latin typeface="Avenir"/>
                <a:ea typeface="Avenir"/>
                <a:cs typeface="Avenir"/>
                <a:sym typeface="Avenir"/>
              </a:rPr>
              <a:t>Form 30 </a:t>
            </a:r>
            <a:r>
              <a:rPr lang="en-ZA" sz="1400" b="1" i="0" u="none" strike="noStrike" cap="none">
                <a:solidFill>
                  <a:schemeClr val="dk1"/>
                </a:solidFill>
                <a:latin typeface="Avenir"/>
                <a:ea typeface="Avenir"/>
                <a:cs typeface="Avenir"/>
                <a:sym typeface="Avenir"/>
              </a:rPr>
              <a:t>documents</a:t>
            </a:r>
            <a:r>
              <a:rPr lang="en-ZA" sz="1400" b="0" i="0" u="none" strike="noStrike" cap="none">
                <a:solidFill>
                  <a:schemeClr val="dk1"/>
                </a:solidFill>
                <a:latin typeface="Avenir"/>
                <a:ea typeface="Avenir"/>
                <a:cs typeface="Avenir"/>
                <a:sym typeface="Avenir"/>
              </a:rPr>
              <a:t> for each staff member listed.</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To add documents for each staff member, click on </a:t>
            </a:r>
            <a:r>
              <a:rPr lang="en-ZA" sz="1400" b="1" i="0" u="none" strike="noStrike" cap="none">
                <a:solidFill>
                  <a:schemeClr val="dk1"/>
                </a:solidFill>
                <a:latin typeface="Avenir"/>
                <a:ea typeface="Avenir"/>
                <a:cs typeface="Avenir"/>
                <a:sym typeface="Avenir"/>
              </a:rPr>
              <a:t>'EDIT</a:t>
            </a:r>
            <a:r>
              <a:rPr lang="en-ZA" sz="1400" b="0" i="0" u="none" strike="noStrike" cap="none">
                <a:solidFill>
                  <a:schemeClr val="dk1"/>
                </a:solidFill>
                <a:latin typeface="Avenir"/>
                <a:ea typeface="Avenir"/>
                <a:cs typeface="Avenir"/>
                <a:sym typeface="Avenir"/>
              </a:rPr>
              <a:t>'.</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1000"/>
              </a:spcBef>
              <a:spcAft>
                <a:spcPts val="1000"/>
              </a:spcAft>
              <a:buClr>
                <a:schemeClr val="dk1"/>
              </a:buClr>
              <a:buSzPts val="1100"/>
              <a:buFont typeface="Arial"/>
              <a:buNone/>
            </a:pPr>
            <a:endParaRPr sz="1500" b="0" i="0" u="none" strike="noStrike" cap="none">
              <a:solidFill>
                <a:schemeClr val="dk1"/>
              </a:solidFill>
              <a:latin typeface="Avenir"/>
              <a:ea typeface="Avenir"/>
              <a:cs typeface="Avenir"/>
              <a:sym typeface="Avenir"/>
            </a:endParaRPr>
          </a:p>
        </p:txBody>
      </p:sp>
      <p:pic>
        <p:nvPicPr>
          <p:cNvPr id="531" name="Google Shape;531;g2ef2993c73b_0_350"/>
          <p:cNvPicPr preferRelativeResize="0"/>
          <p:nvPr/>
        </p:nvPicPr>
        <p:blipFill rotWithShape="1">
          <a:blip r:embed="rId3">
            <a:alphaModFix/>
          </a:blip>
          <a:srcRect/>
          <a:stretch/>
        </p:blipFill>
        <p:spPr>
          <a:xfrm>
            <a:off x="78275" y="3601500"/>
            <a:ext cx="7385226" cy="2116766"/>
          </a:xfrm>
          <a:prstGeom prst="rect">
            <a:avLst/>
          </a:prstGeom>
          <a:noFill/>
          <a:ln w="9525" cap="flat" cmpd="sng">
            <a:solidFill>
              <a:srgbClr val="9E9E9E"/>
            </a:solidFill>
            <a:prstDash val="solid"/>
            <a:round/>
            <a:headEnd type="none" w="sm" len="sm"/>
            <a:tailEnd type="none" w="sm" len="sm"/>
          </a:ln>
        </p:spPr>
      </p:pic>
      <p:sp>
        <p:nvSpPr>
          <p:cNvPr id="532" name="Google Shape;532;g2ef2993c73b_0_350"/>
          <p:cNvSpPr/>
          <p:nvPr/>
        </p:nvSpPr>
        <p:spPr>
          <a:xfrm>
            <a:off x="7895400" y="4460613"/>
            <a:ext cx="2713200" cy="828000"/>
          </a:xfrm>
          <a:prstGeom prst="wedgeRoundRectCallout">
            <a:avLst>
              <a:gd name="adj1" fmla="val -56425"/>
              <a:gd name="adj2" fmla="val -19495"/>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640"/>
              </a:spcBef>
              <a:spcAft>
                <a:spcPts val="0"/>
              </a:spcAft>
              <a:buClr>
                <a:schemeClr val="dk1"/>
              </a:buClr>
              <a:buSzPts val="1800"/>
              <a:buFont typeface="Arial"/>
              <a:buNone/>
            </a:pPr>
            <a:r>
              <a:rPr lang="en-ZA" sz="1400" b="0" i="0" u="none" strike="noStrike" cap="none">
                <a:solidFill>
                  <a:schemeClr val="dk1"/>
                </a:solidFill>
                <a:latin typeface="Avenir"/>
                <a:ea typeface="Avenir"/>
                <a:cs typeface="Avenir"/>
                <a:sym typeface="Avenir"/>
              </a:rPr>
              <a:t>To begin to upload documents click on ‘</a:t>
            </a:r>
            <a:r>
              <a:rPr lang="en-ZA" sz="1400" b="1" i="0" u="none" strike="noStrike" cap="none">
                <a:solidFill>
                  <a:schemeClr val="dk1"/>
                </a:solidFill>
                <a:latin typeface="Avenir"/>
                <a:ea typeface="Avenir"/>
                <a:cs typeface="Avenir"/>
                <a:sym typeface="Avenir"/>
              </a:rPr>
              <a:t>UPLOAD DOCUMENT</a:t>
            </a:r>
            <a:r>
              <a:rPr lang="en-ZA" sz="1400" b="0" i="0" u="none" strike="noStrike" cap="none">
                <a:solidFill>
                  <a:schemeClr val="dk1"/>
                </a:solidFill>
                <a:latin typeface="Avenir"/>
                <a:ea typeface="Avenir"/>
                <a:cs typeface="Avenir"/>
                <a:sym typeface="Avenir"/>
              </a:rPr>
              <a:t>’.</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1000"/>
              </a:spcBef>
              <a:spcAft>
                <a:spcPts val="1000"/>
              </a:spcAft>
              <a:buClr>
                <a:schemeClr val="dk1"/>
              </a:buClr>
              <a:buSzPts val="1100"/>
              <a:buFont typeface="Arial"/>
              <a:buNone/>
            </a:pPr>
            <a:endParaRPr sz="1500" b="0" i="0" u="none" strike="noStrike" cap="none">
              <a:solidFill>
                <a:schemeClr val="dk1"/>
              </a:solidFill>
              <a:latin typeface="Avenir"/>
              <a:ea typeface="Avenir"/>
              <a:cs typeface="Avenir"/>
              <a:sym typeface="Avenir"/>
            </a:endParaRPr>
          </a:p>
        </p:txBody>
      </p:sp>
      <p:pic>
        <p:nvPicPr>
          <p:cNvPr id="533" name="Google Shape;533;g2ef2993c73b_0_350"/>
          <p:cNvPicPr preferRelativeResize="0"/>
          <p:nvPr/>
        </p:nvPicPr>
        <p:blipFill>
          <a:blip r:embed="rId4">
            <a:alphaModFix/>
          </a:blip>
          <a:stretch>
            <a:fillRect/>
          </a:stretch>
        </p:blipFill>
        <p:spPr>
          <a:xfrm>
            <a:off x="78275" y="990750"/>
            <a:ext cx="7385226" cy="2252400"/>
          </a:xfrm>
          <a:prstGeom prst="rect">
            <a:avLst/>
          </a:prstGeom>
          <a:noFill/>
          <a:ln w="9525" cap="flat" cmpd="sng">
            <a:solidFill>
              <a:srgbClr val="9E9E9E"/>
            </a:solidFill>
            <a:prstDash val="solid"/>
            <a:round/>
            <a:headEnd type="none" w="sm" len="sm"/>
            <a:tailEnd type="none" w="sm" len="sm"/>
          </a:ln>
        </p:spPr>
      </p:pic>
      <p:sp>
        <p:nvSpPr>
          <p:cNvPr id="534" name="Google Shape;534;g2ef2993c73b_0_350"/>
          <p:cNvSpPr/>
          <p:nvPr/>
        </p:nvSpPr>
        <p:spPr>
          <a:xfrm>
            <a:off x="139900" y="1934400"/>
            <a:ext cx="469500" cy="3651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535" name="Google Shape;535;g2ef2993c73b_0_350"/>
          <p:cNvSpPr/>
          <p:nvPr/>
        </p:nvSpPr>
        <p:spPr>
          <a:xfrm rot="-5401937" flipH="1">
            <a:off x="3164725" y="3329856"/>
            <a:ext cx="532500" cy="19830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536" name="Google Shape;536;g2ef2993c73b_0_350"/>
          <p:cNvSpPr/>
          <p:nvPr/>
        </p:nvSpPr>
        <p:spPr>
          <a:xfrm>
            <a:off x="139900" y="5288625"/>
            <a:ext cx="1251900" cy="3651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show="0">
  <p:cSld>
    <p:spTree>
      <p:nvGrpSpPr>
        <p:cNvPr id="1" name="Shape 541"/>
        <p:cNvGrpSpPr/>
        <p:nvPr/>
      </p:nvGrpSpPr>
      <p:grpSpPr>
        <a:xfrm>
          <a:off x="0" y="0"/>
          <a:ext cx="0" cy="0"/>
          <a:chOff x="0" y="0"/>
          <a:chExt cx="0" cy="0"/>
        </a:xfrm>
      </p:grpSpPr>
      <p:sp>
        <p:nvSpPr>
          <p:cNvPr id="542" name="Google Shape;542;g2ef2993c73b_0_363"/>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New Application - Step 12/13 Upload staff documents</a:t>
            </a:r>
            <a:endParaRPr sz="3200">
              <a:solidFill>
                <a:srgbClr val="C98241"/>
              </a:solidFill>
              <a:latin typeface="Avenir"/>
              <a:ea typeface="Avenir"/>
              <a:cs typeface="Avenir"/>
              <a:sym typeface="Avenir"/>
            </a:endParaRPr>
          </a:p>
        </p:txBody>
      </p:sp>
      <p:sp>
        <p:nvSpPr>
          <p:cNvPr id="543" name="Google Shape;543;g2ef2993c73b_0_363"/>
          <p:cNvSpPr txBox="1">
            <a:spLocks noGrp="1"/>
          </p:cNvSpPr>
          <p:nvPr>
            <p:ph type="sldNum" idx="12"/>
          </p:nvPr>
        </p:nvSpPr>
        <p:spPr>
          <a:xfrm>
            <a:off x="8742550" y="6214798"/>
            <a:ext cx="2844900" cy="643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176</a:t>
            </a:fld>
            <a:endParaRPr/>
          </a:p>
        </p:txBody>
      </p:sp>
      <p:pic>
        <p:nvPicPr>
          <p:cNvPr id="545" name="Google Shape;545;g2ef2993c73b_0_363"/>
          <p:cNvPicPr preferRelativeResize="0"/>
          <p:nvPr/>
        </p:nvPicPr>
        <p:blipFill rotWithShape="1">
          <a:blip r:embed="rId3">
            <a:alphaModFix/>
          </a:blip>
          <a:srcRect/>
          <a:stretch/>
        </p:blipFill>
        <p:spPr>
          <a:xfrm>
            <a:off x="53550" y="885640"/>
            <a:ext cx="8332698" cy="4727829"/>
          </a:xfrm>
          <a:prstGeom prst="rect">
            <a:avLst/>
          </a:prstGeom>
          <a:noFill/>
          <a:ln w="9525" cap="flat" cmpd="sng">
            <a:solidFill>
              <a:srgbClr val="9E9E9E"/>
            </a:solidFill>
            <a:prstDash val="solid"/>
            <a:round/>
            <a:headEnd type="none" w="sm" len="sm"/>
            <a:tailEnd type="none" w="sm" len="sm"/>
          </a:ln>
        </p:spPr>
      </p:pic>
      <p:sp>
        <p:nvSpPr>
          <p:cNvPr id="544" name="Google Shape;544;g2ef2993c73b_0_363"/>
          <p:cNvSpPr/>
          <p:nvPr/>
        </p:nvSpPr>
        <p:spPr>
          <a:xfrm>
            <a:off x="7959576" y="1062674"/>
            <a:ext cx="4136279" cy="4920815"/>
          </a:xfrm>
          <a:prstGeom prst="wedgeRoundRectCallout">
            <a:avLst>
              <a:gd name="adj1" fmla="val -58217"/>
              <a:gd name="adj2" fmla="val -1790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640"/>
              </a:spcBef>
              <a:spcAft>
                <a:spcPts val="0"/>
              </a:spcAft>
              <a:buClr>
                <a:srgbClr val="000000"/>
              </a:buClr>
              <a:buSzPts val="1400"/>
              <a:buFont typeface="Arial"/>
              <a:buNone/>
            </a:pPr>
            <a:r>
              <a:rPr lang="en-ZA">
                <a:solidFill>
                  <a:schemeClr val="dk1"/>
                </a:solidFill>
                <a:latin typeface="Avenir"/>
                <a:ea typeface="Avenir"/>
                <a:cs typeface="Avenir"/>
                <a:sym typeface="Avenir"/>
              </a:rPr>
              <a:t>First c</a:t>
            </a:r>
            <a:r>
              <a:rPr lang="en-ZA" sz="1400" b="0" i="0" u="none" strike="noStrike" cap="none">
                <a:solidFill>
                  <a:schemeClr val="dk1"/>
                </a:solidFill>
                <a:latin typeface="Avenir"/>
                <a:ea typeface="Avenir"/>
                <a:cs typeface="Avenir"/>
                <a:sym typeface="Avenir"/>
              </a:rPr>
              <a:t>hoose the document type (Staff ID or Staff Form 30) from the dropdown list and then go and tap on 'Upload Document'.</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rgbClr val="000000"/>
              </a:buClr>
              <a:buSzPts val="1400"/>
              <a:buFont typeface="Arial"/>
              <a:buNone/>
            </a:pPr>
            <a:r>
              <a:rPr lang="en-ZA" sz="1400" b="0" i="0" u="none" strike="noStrike" cap="none">
                <a:solidFill>
                  <a:schemeClr val="dk1"/>
                </a:solidFill>
                <a:latin typeface="Avenir"/>
                <a:ea typeface="Avenir"/>
                <a:cs typeface="Avenir"/>
                <a:sym typeface="Avenir"/>
              </a:rPr>
              <a:t>You have two options for uploading documents:</a:t>
            </a:r>
            <a:endParaRPr sz="1400" b="0" i="0" u="none" strike="noStrike" cap="none">
              <a:solidFill>
                <a:schemeClr val="dk1"/>
              </a:solidFill>
              <a:latin typeface="Avenir"/>
              <a:ea typeface="Avenir"/>
              <a:cs typeface="Avenir"/>
              <a:sym typeface="Avenir"/>
            </a:endParaRPr>
          </a:p>
          <a:p>
            <a:pPr marL="457200" marR="0" lvl="0" indent="-317500" algn="l" rtl="0">
              <a:lnSpc>
                <a:spcPct val="115000"/>
              </a:lnSpc>
              <a:spcBef>
                <a:spcPts val="640"/>
              </a:spcBef>
              <a:spcAft>
                <a:spcPts val="0"/>
              </a:spcAft>
              <a:buClr>
                <a:schemeClr val="dk1"/>
              </a:buClr>
              <a:buSzPts val="1400"/>
              <a:buFont typeface="Avenir"/>
              <a:buChar char="●"/>
            </a:pPr>
            <a:r>
              <a:rPr lang="en-ZA" sz="1400" b="0" i="0" u="none" strike="noStrike" cap="none">
                <a:solidFill>
                  <a:schemeClr val="dk1"/>
                </a:solidFill>
                <a:latin typeface="Avenir"/>
                <a:ea typeface="Avenir"/>
                <a:cs typeface="Avenir"/>
                <a:sym typeface="Avenir"/>
              </a:rPr>
              <a:t>Navigate to your device folders or photo </a:t>
            </a:r>
            <a:r>
              <a:rPr lang="en-ZA" sz="1400" b="0" i="0" u="none" strike="noStrike" cap="none" err="1">
                <a:solidFill>
                  <a:schemeClr val="dk1"/>
                </a:solidFill>
                <a:latin typeface="Avenir"/>
                <a:ea typeface="Avenir"/>
                <a:cs typeface="Avenir"/>
                <a:sym typeface="Avenir"/>
              </a:rPr>
              <a:t>libarary</a:t>
            </a:r>
            <a:r>
              <a:rPr lang="en-ZA" sz="1400" b="0" i="0" u="none" strike="noStrike" cap="none">
                <a:solidFill>
                  <a:schemeClr val="dk1"/>
                </a:solidFill>
                <a:latin typeface="Avenir"/>
                <a:ea typeface="Avenir"/>
                <a:cs typeface="Avenir"/>
                <a:sym typeface="Avenir"/>
              </a:rPr>
              <a:t>, select the appropriate file, and click 'SAVE'.</a:t>
            </a:r>
            <a:endParaRPr sz="1400" b="0" i="0" u="none" strike="noStrike" cap="none">
              <a:solidFill>
                <a:schemeClr val="dk1"/>
              </a:solidFill>
              <a:latin typeface="Avenir"/>
              <a:ea typeface="Avenir"/>
              <a:cs typeface="Avenir"/>
              <a:sym typeface="Avenir"/>
            </a:endParaRPr>
          </a:p>
          <a:p>
            <a:pPr marL="457200" marR="0" lvl="0" indent="0" algn="ctr" rtl="0">
              <a:lnSpc>
                <a:spcPct val="115000"/>
              </a:lnSpc>
              <a:spcBef>
                <a:spcPts val="640"/>
              </a:spcBef>
              <a:spcAft>
                <a:spcPts val="0"/>
              </a:spcAft>
              <a:buClr>
                <a:srgbClr val="000000"/>
              </a:buClr>
              <a:buSzPts val="1400"/>
              <a:buFont typeface="Arial"/>
              <a:buNone/>
            </a:pPr>
            <a:r>
              <a:rPr lang="en-ZA" sz="1400" b="0" i="0" u="none" strike="noStrike" cap="none">
                <a:solidFill>
                  <a:schemeClr val="dk1"/>
                </a:solidFill>
                <a:latin typeface="Avenir"/>
                <a:ea typeface="Avenir"/>
                <a:cs typeface="Avenir"/>
                <a:sym typeface="Avenir"/>
              </a:rPr>
              <a:t>OR</a:t>
            </a:r>
            <a:endParaRPr sz="1400" b="0" i="0" u="none" strike="noStrike" cap="none">
              <a:solidFill>
                <a:schemeClr val="dk1"/>
              </a:solidFill>
              <a:latin typeface="Avenir"/>
              <a:ea typeface="Avenir"/>
              <a:cs typeface="Avenir"/>
              <a:sym typeface="Avenir"/>
            </a:endParaRPr>
          </a:p>
          <a:p>
            <a:pPr marL="457200" marR="0" lvl="0" indent="-317500" algn="l" rtl="0">
              <a:lnSpc>
                <a:spcPct val="115000"/>
              </a:lnSpc>
              <a:spcBef>
                <a:spcPts val="640"/>
              </a:spcBef>
              <a:spcAft>
                <a:spcPts val="0"/>
              </a:spcAft>
              <a:buClr>
                <a:schemeClr val="dk1"/>
              </a:buClr>
              <a:buSzPts val="1400"/>
              <a:buFont typeface="Avenir"/>
              <a:buChar char="●"/>
            </a:pPr>
            <a:r>
              <a:rPr lang="en-US" sz="1400" b="0" i="0" u="none" strike="noStrike" cap="none">
                <a:solidFill>
                  <a:schemeClr val="dk1"/>
                </a:solidFill>
                <a:latin typeface="Avenir"/>
                <a:ea typeface="Avenir"/>
                <a:cs typeface="Avenir"/>
                <a:sym typeface="Avenir"/>
              </a:rPr>
              <a:t>Take a Photo of the document directly.</a:t>
            </a:r>
            <a:endParaRPr sz="1400" b="0" i="0" u="none" strike="noStrike" cap="none">
              <a:solidFill>
                <a:schemeClr val="dk1"/>
              </a:solidFill>
              <a:latin typeface="Avenir"/>
              <a:ea typeface="Avenir"/>
              <a:cs typeface="Avenir"/>
              <a:sym typeface="Avenir"/>
            </a:endParaRPr>
          </a:p>
          <a:p>
            <a:pPr marL="457200" marR="0" lvl="0" indent="-317500" algn="l" rtl="0">
              <a:lnSpc>
                <a:spcPct val="115000"/>
              </a:lnSpc>
              <a:spcBef>
                <a:spcPts val="640"/>
              </a:spcBef>
              <a:spcAft>
                <a:spcPts val="0"/>
              </a:spcAft>
              <a:buClr>
                <a:schemeClr val="dk1"/>
              </a:buClr>
              <a:buSzPts val="1400"/>
              <a:buFont typeface="Avenir"/>
              <a:buChar char="●"/>
            </a:pPr>
            <a:r>
              <a:rPr lang="en-ZA">
                <a:solidFill>
                  <a:schemeClr val="dk1"/>
                </a:solidFill>
                <a:latin typeface="Avenir"/>
                <a:ea typeface="Avenir"/>
                <a:cs typeface="Avenir"/>
                <a:sym typeface="Avenir"/>
              </a:rPr>
              <a:t>Click </a:t>
            </a:r>
            <a:r>
              <a:rPr lang="en-ZA" b="1">
                <a:solidFill>
                  <a:schemeClr val="dk1"/>
                </a:solidFill>
                <a:latin typeface="Avenir"/>
                <a:ea typeface="Avenir"/>
                <a:cs typeface="Avenir"/>
                <a:sym typeface="Avenir"/>
              </a:rPr>
              <a:t>SAVE</a:t>
            </a:r>
            <a:r>
              <a:rPr lang="en-ZA">
                <a:solidFill>
                  <a:schemeClr val="dk1"/>
                </a:solidFill>
                <a:latin typeface="Avenir"/>
                <a:ea typeface="Avenir"/>
                <a:cs typeface="Avenir"/>
                <a:sym typeface="Avenir"/>
              </a:rPr>
              <a:t> to save the first document. </a:t>
            </a:r>
          </a:p>
          <a:p>
            <a:pPr marL="457200" marR="0" lvl="0" indent="-317500" algn="l" rtl="0">
              <a:lnSpc>
                <a:spcPct val="115000"/>
              </a:lnSpc>
              <a:spcBef>
                <a:spcPts val="640"/>
              </a:spcBef>
              <a:spcAft>
                <a:spcPts val="0"/>
              </a:spcAft>
              <a:buClr>
                <a:schemeClr val="dk1"/>
              </a:buClr>
              <a:buSzPts val="1400"/>
              <a:buFont typeface="Avenir"/>
              <a:buChar char="●"/>
            </a:pPr>
            <a:r>
              <a:rPr lang="en-ZA">
                <a:solidFill>
                  <a:schemeClr val="dk1"/>
                </a:solidFill>
                <a:latin typeface="Avenir"/>
                <a:ea typeface="Avenir"/>
                <a:cs typeface="Avenir"/>
                <a:sym typeface="Avenir"/>
              </a:rPr>
              <a:t>Then Click on ‘UPLOAD DOCUMENT’ to add additional document types.</a:t>
            </a:r>
          </a:p>
          <a:p>
            <a:pPr marL="457200" marR="0" lvl="0" indent="-317500" algn="l" rtl="0">
              <a:lnSpc>
                <a:spcPct val="115000"/>
              </a:lnSpc>
              <a:spcBef>
                <a:spcPts val="640"/>
              </a:spcBef>
              <a:spcAft>
                <a:spcPts val="0"/>
              </a:spcAft>
              <a:buClr>
                <a:schemeClr val="dk1"/>
              </a:buClr>
              <a:buSzPts val="1400"/>
              <a:buFont typeface="Avenir"/>
              <a:buChar char="●"/>
            </a:pPr>
            <a:r>
              <a:rPr lang="en-ZA">
                <a:solidFill>
                  <a:schemeClr val="dk1"/>
                </a:solidFill>
                <a:latin typeface="Avenir"/>
                <a:ea typeface="Avenir"/>
                <a:cs typeface="Avenir"/>
                <a:sym typeface="Avenir"/>
              </a:rPr>
              <a:t>Please make sure that images are clear and names and numbers can be seen clearly. </a:t>
            </a:r>
            <a:endParaRPr>
              <a:solidFill>
                <a:schemeClr val="dk1"/>
              </a:solidFill>
              <a:latin typeface="Avenir"/>
              <a:ea typeface="Avenir"/>
              <a:cs typeface="Avenir"/>
              <a:sym typeface="Avenir"/>
            </a:endParaRPr>
          </a:p>
        </p:txBody>
      </p:sp>
      <p:pic>
        <p:nvPicPr>
          <p:cNvPr id="546" name="Google Shape;546;g2ef2993c73b_0_363"/>
          <p:cNvPicPr preferRelativeResize="0"/>
          <p:nvPr/>
        </p:nvPicPr>
        <p:blipFill rotWithShape="1">
          <a:blip r:embed="rId4">
            <a:alphaModFix/>
          </a:blip>
          <a:srcRect/>
          <a:stretch/>
        </p:blipFill>
        <p:spPr>
          <a:xfrm>
            <a:off x="2335350" y="1783350"/>
            <a:ext cx="1130200" cy="1326800"/>
          </a:xfrm>
          <a:prstGeom prst="rect">
            <a:avLst/>
          </a:prstGeom>
          <a:noFill/>
          <a:ln w="9525" cap="flat" cmpd="sng">
            <a:solidFill>
              <a:srgbClr val="888888"/>
            </a:solidFill>
            <a:prstDash val="solid"/>
            <a:round/>
            <a:headEnd type="none" w="sm" len="sm"/>
            <a:tailEnd type="none" w="sm" len="sm"/>
          </a:ln>
        </p:spPr>
      </p:pic>
      <p:sp>
        <p:nvSpPr>
          <p:cNvPr id="547" name="Google Shape;547;g2ef2993c73b_0_363"/>
          <p:cNvSpPr/>
          <p:nvPr/>
        </p:nvSpPr>
        <p:spPr>
          <a:xfrm>
            <a:off x="111200" y="3880975"/>
            <a:ext cx="469500" cy="2688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548" name="Google Shape;548;g2ef2993c73b_0_363"/>
          <p:cNvSpPr/>
          <p:nvPr/>
        </p:nvSpPr>
        <p:spPr>
          <a:xfrm>
            <a:off x="240575" y="3398100"/>
            <a:ext cx="228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549" name="Google Shape;549;g2ef2993c73b_0_363"/>
          <p:cNvSpPr/>
          <p:nvPr/>
        </p:nvSpPr>
        <p:spPr>
          <a:xfrm>
            <a:off x="469475" y="3759925"/>
            <a:ext cx="1608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550" name="Google Shape;550;g2ef2993c73b_0_363"/>
          <p:cNvSpPr/>
          <p:nvPr/>
        </p:nvSpPr>
        <p:spPr>
          <a:xfrm>
            <a:off x="111200" y="5194300"/>
            <a:ext cx="1074900" cy="3429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show="0">
  <p:cSld>
    <p:spTree>
      <p:nvGrpSpPr>
        <p:cNvPr id="1" name="Shape 555"/>
        <p:cNvGrpSpPr/>
        <p:nvPr/>
      </p:nvGrpSpPr>
      <p:grpSpPr>
        <a:xfrm>
          <a:off x="0" y="0"/>
          <a:ext cx="0" cy="0"/>
          <a:chOff x="0" y="0"/>
          <a:chExt cx="0" cy="0"/>
        </a:xfrm>
      </p:grpSpPr>
      <p:sp>
        <p:nvSpPr>
          <p:cNvPr id="556" name="Google Shape;556;g2ef2993c73b_0_375"/>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3600"/>
              <a:buNone/>
            </a:pPr>
            <a:r>
              <a:rPr lang="en-ZA" sz="3200">
                <a:solidFill>
                  <a:srgbClr val="C98241"/>
                </a:solidFill>
                <a:latin typeface="Avenir"/>
                <a:ea typeface="Avenir"/>
                <a:cs typeface="Avenir"/>
                <a:sym typeface="Avenir"/>
              </a:rPr>
              <a:t>New Application - Step 12/13 Upload staff documents</a:t>
            </a:r>
            <a:endParaRPr sz="3200">
              <a:solidFill>
                <a:srgbClr val="C98241"/>
              </a:solidFill>
              <a:latin typeface="Avenir"/>
              <a:ea typeface="Avenir"/>
              <a:cs typeface="Avenir"/>
              <a:sym typeface="Avenir"/>
            </a:endParaRPr>
          </a:p>
        </p:txBody>
      </p:sp>
      <p:sp>
        <p:nvSpPr>
          <p:cNvPr id="557" name="Google Shape;557;g2ef2993c73b_0_37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177</a:t>
            </a:fld>
            <a:endParaRPr/>
          </a:p>
        </p:txBody>
      </p:sp>
      <p:sp>
        <p:nvSpPr>
          <p:cNvPr id="558" name="Google Shape;558;g2ef2993c73b_0_375"/>
          <p:cNvSpPr/>
          <p:nvPr/>
        </p:nvSpPr>
        <p:spPr>
          <a:xfrm>
            <a:off x="8921725" y="3399050"/>
            <a:ext cx="3195900" cy="2668200"/>
          </a:xfrm>
          <a:prstGeom prst="wedgeRoundRectCallout">
            <a:avLst>
              <a:gd name="adj1" fmla="val -52436"/>
              <a:gd name="adj2" fmla="val -9383"/>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640"/>
              </a:spcBef>
              <a:spcAft>
                <a:spcPts val="0"/>
              </a:spcAft>
              <a:buClr>
                <a:srgbClr val="000000"/>
              </a:buClr>
              <a:buSzPts val="1400"/>
              <a:buFont typeface="Arial"/>
              <a:buNone/>
            </a:pPr>
            <a:r>
              <a:rPr lang="en-ZA" sz="1400" b="0" i="0" u="none" strike="noStrike" cap="none">
                <a:solidFill>
                  <a:schemeClr val="dk1"/>
                </a:solidFill>
                <a:latin typeface="Avenir"/>
                <a:ea typeface="Avenir"/>
                <a:cs typeface="Avenir"/>
                <a:sym typeface="Avenir"/>
              </a:rPr>
              <a:t>To upload documents for other staff members, click 'EDIT' next to their name, then click 'PROCEED' when finished.</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rgbClr val="000000"/>
              </a:buClr>
              <a:buSzPts val="1400"/>
              <a:buFont typeface="Arial"/>
              <a:buNone/>
            </a:pPr>
            <a:r>
              <a:rPr lang="en-ZA" sz="1400" b="0" i="0" u="none" strike="noStrike" cap="none">
                <a:solidFill>
                  <a:schemeClr val="dk1"/>
                </a:solidFill>
                <a:latin typeface="Avenir"/>
                <a:ea typeface="Avenir"/>
                <a:cs typeface="Avenir"/>
                <a:sym typeface="Avenir"/>
              </a:rPr>
              <a:t>Ensure you upload all documents for all staff members in order to continue to the next  step. </a:t>
            </a:r>
            <a:endParaRPr sz="1400" b="0" i="0" u="none" strike="noStrike" cap="none">
              <a:solidFill>
                <a:schemeClr val="dk1"/>
              </a:solidFill>
              <a:latin typeface="Avenir"/>
              <a:ea typeface="Avenir"/>
              <a:cs typeface="Avenir"/>
              <a:sym typeface="Avenir"/>
            </a:endParaRPr>
          </a:p>
        </p:txBody>
      </p:sp>
      <p:sp>
        <p:nvSpPr>
          <p:cNvPr id="559" name="Google Shape;559;g2ef2993c73b_0_375"/>
          <p:cNvSpPr/>
          <p:nvPr/>
        </p:nvSpPr>
        <p:spPr>
          <a:xfrm>
            <a:off x="8921575" y="966200"/>
            <a:ext cx="3195900" cy="2259000"/>
          </a:xfrm>
          <a:prstGeom prst="wedgeRoundRectCallout">
            <a:avLst>
              <a:gd name="adj1" fmla="val -50512"/>
              <a:gd name="adj2" fmla="val 22309"/>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640"/>
              </a:spcBef>
              <a:spcAft>
                <a:spcPts val="0"/>
              </a:spcAft>
              <a:buClr>
                <a:srgbClr val="000000"/>
              </a:buClr>
              <a:buSzPts val="1400"/>
              <a:buFont typeface="Arial"/>
              <a:buNone/>
            </a:pPr>
            <a:r>
              <a:rPr lang="en-ZA" sz="1400" b="0" i="0" u="none" strike="noStrike" cap="none">
                <a:solidFill>
                  <a:schemeClr val="dk1"/>
                </a:solidFill>
                <a:latin typeface="Avenir"/>
                <a:ea typeface="Avenir"/>
                <a:cs typeface="Avenir"/>
                <a:sym typeface="Avenir"/>
              </a:rPr>
              <a:t>After saving, the first document will be stored in the 'Staff Documents' table. You can review the file by clicking on 'View', 'Add/view', or 'Remove'.</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rgbClr val="000000"/>
              </a:buClr>
              <a:buSzPts val="1400"/>
              <a:buFont typeface="Arial"/>
              <a:buNone/>
            </a:pPr>
            <a:r>
              <a:rPr lang="en-ZA">
                <a:solidFill>
                  <a:schemeClr val="dk1"/>
                </a:solidFill>
                <a:latin typeface="Avenir"/>
                <a:ea typeface="Avenir"/>
                <a:cs typeface="Avenir"/>
                <a:sym typeface="Avenir"/>
              </a:rPr>
              <a:t>When done uploading document for first staff member click on ‘CLOSE DOCUMENTS’</a:t>
            </a:r>
            <a:endParaRPr>
              <a:solidFill>
                <a:schemeClr val="dk1"/>
              </a:solidFill>
              <a:latin typeface="Avenir"/>
              <a:ea typeface="Avenir"/>
              <a:cs typeface="Avenir"/>
              <a:sym typeface="Avenir"/>
            </a:endParaRPr>
          </a:p>
          <a:p>
            <a:pPr marL="0" marR="0" lvl="0" indent="0" algn="l" rtl="0">
              <a:lnSpc>
                <a:spcPct val="115000"/>
              </a:lnSpc>
              <a:spcBef>
                <a:spcPts val="1000"/>
              </a:spcBef>
              <a:spcAft>
                <a:spcPts val="100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pic>
        <p:nvPicPr>
          <p:cNvPr id="560" name="Google Shape;560;g2ef2993c73b_0_375"/>
          <p:cNvPicPr preferRelativeResize="0"/>
          <p:nvPr/>
        </p:nvPicPr>
        <p:blipFill rotWithShape="1">
          <a:blip r:embed="rId3">
            <a:alphaModFix/>
          </a:blip>
          <a:srcRect l="7141" t="21813" r="16557" b="26386"/>
          <a:stretch/>
        </p:blipFill>
        <p:spPr>
          <a:xfrm>
            <a:off x="9493525" y="5453425"/>
            <a:ext cx="1882550" cy="465500"/>
          </a:xfrm>
          <a:prstGeom prst="rect">
            <a:avLst/>
          </a:prstGeom>
          <a:noFill/>
          <a:ln>
            <a:noFill/>
          </a:ln>
        </p:spPr>
      </p:pic>
      <p:pic>
        <p:nvPicPr>
          <p:cNvPr id="561" name="Google Shape;561;g2ef2993c73b_0_375"/>
          <p:cNvPicPr preferRelativeResize="0"/>
          <p:nvPr/>
        </p:nvPicPr>
        <p:blipFill>
          <a:blip r:embed="rId4">
            <a:alphaModFix/>
          </a:blip>
          <a:stretch>
            <a:fillRect/>
          </a:stretch>
        </p:blipFill>
        <p:spPr>
          <a:xfrm>
            <a:off x="152400" y="1349100"/>
            <a:ext cx="8670326" cy="2395700"/>
          </a:xfrm>
          <a:prstGeom prst="rect">
            <a:avLst/>
          </a:prstGeom>
          <a:noFill/>
          <a:ln w="9525" cap="flat" cmpd="sng">
            <a:solidFill>
              <a:srgbClr val="9E9E9E"/>
            </a:solidFill>
            <a:prstDash val="solid"/>
            <a:round/>
            <a:headEnd type="none" w="sm" len="sm"/>
            <a:tailEnd type="none" w="sm" len="sm"/>
          </a:ln>
        </p:spPr>
      </p:pic>
      <p:sp>
        <p:nvSpPr>
          <p:cNvPr id="562" name="Google Shape;562;g2ef2993c73b_0_375"/>
          <p:cNvSpPr/>
          <p:nvPr/>
        </p:nvSpPr>
        <p:spPr>
          <a:xfrm>
            <a:off x="1359225" y="3399050"/>
            <a:ext cx="1075200" cy="2688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563" name="Google Shape;563;g2ef2993c73b_0_375"/>
          <p:cNvPicPr preferRelativeResize="0"/>
          <p:nvPr/>
        </p:nvPicPr>
        <p:blipFill>
          <a:blip r:embed="rId5">
            <a:alphaModFix/>
          </a:blip>
          <a:stretch>
            <a:fillRect/>
          </a:stretch>
        </p:blipFill>
        <p:spPr>
          <a:xfrm>
            <a:off x="152400" y="3897200"/>
            <a:ext cx="8349051" cy="2021725"/>
          </a:xfrm>
          <a:prstGeom prst="rect">
            <a:avLst/>
          </a:prstGeom>
          <a:noFill/>
          <a:ln w="9525" cap="flat" cmpd="sng">
            <a:solidFill>
              <a:srgbClr val="9E9E9E"/>
            </a:solidFill>
            <a:prstDash val="solid"/>
            <a:round/>
            <a:headEnd type="none" w="sm" len="sm"/>
            <a:tailEnd type="none" w="sm" len="sm"/>
          </a:ln>
        </p:spPr>
      </p:pic>
      <p:sp>
        <p:nvSpPr>
          <p:cNvPr id="564" name="Google Shape;564;g2ef2993c73b_0_375"/>
          <p:cNvSpPr/>
          <p:nvPr/>
        </p:nvSpPr>
        <p:spPr>
          <a:xfrm>
            <a:off x="259500" y="5009550"/>
            <a:ext cx="494400" cy="2688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show="0">
  <p:cSld>
    <p:spTree>
      <p:nvGrpSpPr>
        <p:cNvPr id="1" name="Shape 569"/>
        <p:cNvGrpSpPr/>
        <p:nvPr/>
      </p:nvGrpSpPr>
      <p:grpSpPr>
        <a:xfrm>
          <a:off x="0" y="0"/>
          <a:ext cx="0" cy="0"/>
          <a:chOff x="0" y="0"/>
          <a:chExt cx="0" cy="0"/>
        </a:xfrm>
      </p:grpSpPr>
      <p:sp>
        <p:nvSpPr>
          <p:cNvPr id="570" name="Google Shape;570;g2f4c64b9f4b_0_15"/>
          <p:cNvSpPr txBox="1">
            <a:spLocks noGrp="1"/>
          </p:cNvSpPr>
          <p:nvPr>
            <p:ph type="title"/>
          </p:nvPr>
        </p:nvSpPr>
        <p:spPr>
          <a:xfrm>
            <a:off x="2865938" y="-47623"/>
            <a:ext cx="7742563" cy="119675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3600"/>
              <a:buNone/>
            </a:pPr>
            <a:r>
              <a:rPr lang="en-ZA" sz="3200">
                <a:solidFill>
                  <a:srgbClr val="C98241"/>
                </a:solidFill>
                <a:latin typeface="Avenir"/>
                <a:ea typeface="Avenir"/>
                <a:cs typeface="Avenir"/>
                <a:sym typeface="Avenir"/>
              </a:rPr>
              <a:t>New Application - Step 12/13 Upload staff documents</a:t>
            </a:r>
            <a:endParaRPr sz="3200">
              <a:solidFill>
                <a:srgbClr val="C98241"/>
              </a:solidFill>
              <a:latin typeface="Avenir"/>
              <a:ea typeface="Avenir"/>
              <a:cs typeface="Avenir"/>
              <a:sym typeface="Avenir"/>
            </a:endParaRPr>
          </a:p>
        </p:txBody>
      </p:sp>
      <p:sp>
        <p:nvSpPr>
          <p:cNvPr id="571" name="Google Shape;571;g2f4c64b9f4b_0_1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178</a:t>
            </a:fld>
            <a:endParaRPr/>
          </a:p>
        </p:txBody>
      </p:sp>
      <p:sp>
        <p:nvSpPr>
          <p:cNvPr id="572" name="Google Shape;572;g2f4c64b9f4b_0_15"/>
          <p:cNvSpPr/>
          <p:nvPr/>
        </p:nvSpPr>
        <p:spPr>
          <a:xfrm>
            <a:off x="9097600" y="2970225"/>
            <a:ext cx="3019800" cy="2948700"/>
          </a:xfrm>
          <a:prstGeom prst="wedgeRoundRectCallout">
            <a:avLst>
              <a:gd name="adj1" fmla="val -55802"/>
              <a:gd name="adj2" fmla="val -11436"/>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64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sp>
        <p:nvSpPr>
          <p:cNvPr id="573" name="Google Shape;573;g2f4c64b9f4b_0_15"/>
          <p:cNvSpPr/>
          <p:nvPr/>
        </p:nvSpPr>
        <p:spPr>
          <a:xfrm>
            <a:off x="9097700" y="966200"/>
            <a:ext cx="3019800" cy="1876500"/>
          </a:xfrm>
          <a:prstGeom prst="wedgeRoundRectCallout">
            <a:avLst>
              <a:gd name="adj1" fmla="val -56054"/>
              <a:gd name="adj2" fmla="val 19298"/>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640"/>
              </a:spcBef>
              <a:spcAft>
                <a:spcPts val="0"/>
              </a:spcAft>
              <a:buClr>
                <a:schemeClr val="dk1"/>
              </a:buClr>
              <a:buSzPts val="1400"/>
              <a:buFont typeface="Arial"/>
              <a:buNone/>
            </a:pPr>
            <a:r>
              <a:rPr lang="en-ZA">
                <a:solidFill>
                  <a:schemeClr val="dk1"/>
                </a:solidFill>
                <a:latin typeface="Avenir"/>
                <a:ea typeface="Avenir"/>
                <a:cs typeface="Avenir"/>
                <a:sym typeface="Avenir"/>
              </a:rPr>
              <a:t>When done uploading for all staff members click on ‘SAVE CHANGES &amp; PROCEED’</a:t>
            </a:r>
            <a:endParaRPr>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rgbClr val="000000"/>
              </a:buClr>
              <a:buSzPts val="1400"/>
              <a:buFont typeface="Arial"/>
              <a:buNone/>
            </a:pPr>
            <a:endParaRPr>
              <a:solidFill>
                <a:schemeClr val="dk1"/>
              </a:solidFill>
              <a:latin typeface="Avenir"/>
              <a:ea typeface="Avenir"/>
              <a:cs typeface="Avenir"/>
              <a:sym typeface="Avenir"/>
            </a:endParaRPr>
          </a:p>
          <a:p>
            <a:pPr marL="0" marR="0" lvl="0" indent="0" algn="l" rtl="0">
              <a:lnSpc>
                <a:spcPct val="115000"/>
              </a:lnSpc>
              <a:spcBef>
                <a:spcPts val="1000"/>
              </a:spcBef>
              <a:spcAft>
                <a:spcPts val="100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pic>
        <p:nvPicPr>
          <p:cNvPr id="574" name="Google Shape;574;g2f4c64b9f4b_0_15"/>
          <p:cNvPicPr preferRelativeResize="0"/>
          <p:nvPr/>
        </p:nvPicPr>
        <p:blipFill>
          <a:blip r:embed="rId3">
            <a:alphaModFix/>
          </a:blip>
          <a:stretch>
            <a:fillRect/>
          </a:stretch>
        </p:blipFill>
        <p:spPr>
          <a:xfrm>
            <a:off x="152400" y="1349102"/>
            <a:ext cx="8792801" cy="2395695"/>
          </a:xfrm>
          <a:prstGeom prst="rect">
            <a:avLst/>
          </a:prstGeom>
          <a:noFill/>
          <a:ln>
            <a:noFill/>
          </a:ln>
        </p:spPr>
      </p:pic>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show="0">
  <p:cSld>
    <p:spTree>
      <p:nvGrpSpPr>
        <p:cNvPr id="1" name="Shape 579"/>
        <p:cNvGrpSpPr/>
        <p:nvPr/>
      </p:nvGrpSpPr>
      <p:grpSpPr>
        <a:xfrm>
          <a:off x="0" y="0"/>
          <a:ext cx="0" cy="0"/>
          <a:chOff x="0" y="0"/>
          <a:chExt cx="0" cy="0"/>
        </a:xfrm>
      </p:grpSpPr>
      <p:sp>
        <p:nvSpPr>
          <p:cNvPr id="581" name="Google Shape;581;g2ef2993c73b_0_385"/>
          <p:cNvSpPr txBox="1">
            <a:spLocks noGrp="1"/>
          </p:cNvSpPr>
          <p:nvPr>
            <p:ph type="title"/>
          </p:nvPr>
        </p:nvSpPr>
        <p:spPr>
          <a:xfrm>
            <a:off x="2822980" y="-47623"/>
            <a:ext cx="7785521" cy="119675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3600"/>
              <a:buNone/>
            </a:pPr>
            <a:r>
              <a:rPr lang="en-ZA" sz="3200">
                <a:solidFill>
                  <a:srgbClr val="C98241"/>
                </a:solidFill>
                <a:latin typeface="Avenir"/>
                <a:sym typeface="Poppins"/>
              </a:rPr>
              <a:t>New Application Step 13 / 13 - Self-Assessment Upload Photo</a:t>
            </a:r>
            <a:endParaRPr sz="3200">
              <a:solidFill>
                <a:srgbClr val="C98241"/>
              </a:solidFill>
              <a:latin typeface="Avenir"/>
              <a:sym typeface="Poppins"/>
            </a:endParaRPr>
          </a:p>
        </p:txBody>
      </p:sp>
      <p:sp>
        <p:nvSpPr>
          <p:cNvPr id="580" name="Google Shape;580;g2ef2993c73b_0_38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179</a:t>
            </a:fld>
            <a:endParaRPr/>
          </a:p>
        </p:txBody>
      </p:sp>
      <p:sp>
        <p:nvSpPr>
          <p:cNvPr id="582" name="Google Shape;582;g2ef2993c73b_0_385"/>
          <p:cNvSpPr/>
          <p:nvPr/>
        </p:nvSpPr>
        <p:spPr>
          <a:xfrm>
            <a:off x="8968000" y="1971825"/>
            <a:ext cx="3144900" cy="3066580"/>
          </a:xfrm>
          <a:prstGeom prst="wedgeRoundRectCallout">
            <a:avLst>
              <a:gd name="adj1" fmla="val -53032"/>
              <a:gd name="adj2" fmla="val -13552"/>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640"/>
              </a:spcBef>
              <a:spcAft>
                <a:spcPts val="0"/>
              </a:spcAft>
              <a:buClr>
                <a:srgbClr val="000000"/>
              </a:buClr>
              <a:buSzPts val="1500"/>
              <a:buFont typeface="Arial"/>
              <a:buNone/>
            </a:pPr>
            <a:r>
              <a:rPr lang="en-ZA" sz="1400" b="0" i="0" u="none" strike="noStrike" cap="none">
                <a:solidFill>
                  <a:schemeClr val="dk1"/>
                </a:solidFill>
                <a:latin typeface="Avenir"/>
                <a:ea typeface="Avenir"/>
                <a:cs typeface="Avenir"/>
                <a:sym typeface="Avenir"/>
              </a:rPr>
              <a:t>Where available:</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rgbClr val="000000"/>
              </a:buClr>
              <a:buSzPts val="1500"/>
              <a:buFont typeface="Arial"/>
              <a:buNone/>
            </a:pPr>
            <a:r>
              <a:rPr lang="en-ZA" sz="1400" b="0" i="0" u="none" strike="noStrike" cap="none">
                <a:solidFill>
                  <a:schemeClr val="dk1"/>
                </a:solidFill>
                <a:latin typeface="Avenir"/>
                <a:ea typeface="Avenir"/>
                <a:cs typeface="Avenir"/>
                <a:sym typeface="Avenir"/>
              </a:rPr>
              <a:t>Click on ‘Upload Photo’ to upload an image of the ECD programme (1)</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rgbClr val="000000"/>
              </a:buClr>
              <a:buSzPts val="1500"/>
              <a:buFont typeface="Arial"/>
              <a:buNone/>
            </a:pPr>
            <a:r>
              <a:rPr lang="en-ZA" b="1">
                <a:solidFill>
                  <a:schemeClr val="dk1"/>
                </a:solidFill>
                <a:latin typeface="Avenir"/>
                <a:ea typeface="Avenir"/>
                <a:cs typeface="Avenir"/>
                <a:sym typeface="Avenir"/>
              </a:rPr>
              <a:t>Please ensure children's faces are not shown in the photograph.  </a:t>
            </a:r>
            <a:r>
              <a:rPr lang="en-ZA">
                <a:solidFill>
                  <a:schemeClr val="dk1"/>
                </a:solidFill>
                <a:latin typeface="Avenir"/>
                <a:ea typeface="Avenir"/>
                <a:cs typeface="Avenir"/>
                <a:sym typeface="Avenir"/>
              </a:rPr>
              <a:t>You can ask them to face backwards or put their hands over their faces.</a:t>
            </a:r>
            <a:endParaRPr b="1">
              <a:solidFill>
                <a:schemeClr val="dk1"/>
              </a:solidFill>
              <a:latin typeface="Avenir"/>
              <a:ea typeface="Avenir"/>
              <a:cs typeface="Avenir"/>
              <a:sym typeface="Avenir"/>
            </a:endParaRPr>
          </a:p>
          <a:p>
            <a:pPr marL="0" marR="0" lvl="0" indent="0" algn="l" rtl="0">
              <a:lnSpc>
                <a:spcPct val="115000"/>
              </a:lnSpc>
              <a:spcBef>
                <a:spcPts val="1000"/>
              </a:spcBef>
              <a:spcAft>
                <a:spcPts val="1000"/>
              </a:spcAft>
              <a:buClr>
                <a:srgbClr val="000000"/>
              </a:buClr>
              <a:buSzPts val="1500"/>
              <a:buFont typeface="Arial"/>
              <a:buNone/>
            </a:pPr>
            <a:r>
              <a:rPr lang="en-ZA" sz="1400" b="0" i="0" u="none" strike="noStrike" cap="none">
                <a:solidFill>
                  <a:schemeClr val="dk1"/>
                </a:solidFill>
                <a:latin typeface="Avenir"/>
                <a:ea typeface="Avenir"/>
                <a:cs typeface="Avenir"/>
                <a:sym typeface="Avenir"/>
              </a:rPr>
              <a:t>After uploading click on the “</a:t>
            </a:r>
            <a:r>
              <a:rPr lang="en-ZA" sz="1400" b="1" i="0" u="none" strike="noStrike" cap="none">
                <a:solidFill>
                  <a:schemeClr val="dk1"/>
                </a:solidFill>
                <a:latin typeface="Avenir"/>
                <a:ea typeface="Avenir"/>
                <a:cs typeface="Avenir"/>
                <a:sym typeface="Avenir"/>
              </a:rPr>
              <a:t>SAVE</a:t>
            </a:r>
            <a:r>
              <a:rPr lang="en-ZA" sz="1400" b="0" i="0" u="none" strike="noStrike" cap="none">
                <a:solidFill>
                  <a:schemeClr val="dk1"/>
                </a:solidFill>
                <a:latin typeface="Avenir"/>
                <a:ea typeface="Avenir"/>
                <a:cs typeface="Avenir"/>
                <a:sym typeface="Avenir"/>
              </a:rPr>
              <a:t>” button (2).</a:t>
            </a:r>
            <a:endParaRPr sz="1500" b="0" i="0" u="none" strike="noStrike" cap="none">
              <a:solidFill>
                <a:schemeClr val="dk1"/>
              </a:solidFill>
              <a:latin typeface="Avenir"/>
              <a:ea typeface="Avenir"/>
              <a:cs typeface="Avenir"/>
              <a:sym typeface="Avenir"/>
            </a:endParaRPr>
          </a:p>
        </p:txBody>
      </p:sp>
      <p:pic>
        <p:nvPicPr>
          <p:cNvPr id="583" name="Google Shape;583;g2ef2993c73b_0_385"/>
          <p:cNvPicPr preferRelativeResize="0"/>
          <p:nvPr/>
        </p:nvPicPr>
        <p:blipFill rotWithShape="1">
          <a:blip r:embed="rId3">
            <a:alphaModFix/>
          </a:blip>
          <a:srcRect r="30910"/>
          <a:stretch/>
        </p:blipFill>
        <p:spPr>
          <a:xfrm>
            <a:off x="120375" y="1437675"/>
            <a:ext cx="8464451" cy="3406950"/>
          </a:xfrm>
          <a:prstGeom prst="rect">
            <a:avLst/>
          </a:prstGeom>
          <a:noFill/>
          <a:ln w="9525" cap="flat" cmpd="sng">
            <a:solidFill>
              <a:srgbClr val="9E9E9E"/>
            </a:solidFill>
            <a:prstDash val="solid"/>
            <a:round/>
            <a:headEnd type="none" w="sm" len="sm"/>
            <a:tailEnd type="none" w="sm" len="sm"/>
          </a:ln>
        </p:spPr>
      </p:pic>
      <p:sp>
        <p:nvSpPr>
          <p:cNvPr id="584" name="Google Shape;584;g2ef2993c73b_0_385"/>
          <p:cNvSpPr/>
          <p:nvPr/>
        </p:nvSpPr>
        <p:spPr>
          <a:xfrm>
            <a:off x="49350" y="4322025"/>
            <a:ext cx="211500" cy="2016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585" name="Google Shape;585;g2ef2993c73b_0_385"/>
          <p:cNvSpPr/>
          <p:nvPr/>
        </p:nvSpPr>
        <p:spPr>
          <a:xfrm>
            <a:off x="322650" y="2428700"/>
            <a:ext cx="211500" cy="2016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pic>
        <p:nvPicPr>
          <p:cNvPr id="586" name="Google Shape;586;g2ef2993c73b_0_385"/>
          <p:cNvPicPr preferRelativeResize="0"/>
          <p:nvPr/>
        </p:nvPicPr>
        <p:blipFill rotWithShape="1">
          <a:blip r:embed="rId4">
            <a:alphaModFix/>
          </a:blip>
          <a:srcRect b="25986"/>
          <a:stretch/>
        </p:blipFill>
        <p:spPr>
          <a:xfrm>
            <a:off x="196375" y="1519651"/>
            <a:ext cx="3384600" cy="3651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g2ef2993c73b_0_36"/>
          <p:cNvSpPr txBox="1">
            <a:spLocks noGrp="1"/>
          </p:cNvSpPr>
          <p:nvPr>
            <p:ph type="title"/>
          </p:nvPr>
        </p:nvSpPr>
        <p:spPr>
          <a:xfrm>
            <a:off x="3000000" y="-47623"/>
            <a:ext cx="7608501" cy="1196751"/>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C98241"/>
              </a:buClr>
              <a:buSzPts val="4000"/>
              <a:buFont typeface="Avenir"/>
              <a:buNone/>
            </a:pPr>
            <a:r>
              <a:rPr lang="en-US" sz="3200" b="0" spc="-109">
                <a:solidFill>
                  <a:srgbClr val="C67F0C"/>
                </a:solidFill>
                <a:latin typeface="Calibri" panose="020F0502020204030204" pitchFamily="34" charset="0"/>
                <a:ea typeface="Bitter" pitchFamily="34" charset="-122"/>
                <a:cs typeface="Calibri" panose="020F0502020204030204" pitchFamily="34" charset="0"/>
                <a:sym typeface="Arial"/>
              </a:rPr>
              <a:t>User Access on eCares Cont.</a:t>
            </a:r>
            <a:endParaRPr sz="3200">
              <a:solidFill>
                <a:srgbClr val="C98241"/>
              </a:solidFill>
              <a:latin typeface="Avenir"/>
              <a:ea typeface="Avenir"/>
              <a:cs typeface="Avenir"/>
              <a:sym typeface="Avenir"/>
            </a:endParaRPr>
          </a:p>
        </p:txBody>
      </p:sp>
      <p:sp>
        <p:nvSpPr>
          <p:cNvPr id="192" name="Google Shape;192;g2ef2993c73b_0_36"/>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18</a:t>
            </a:fld>
            <a:endParaRPr/>
          </a:p>
        </p:txBody>
      </p:sp>
      <p:pic>
        <p:nvPicPr>
          <p:cNvPr id="193" name="Google Shape;193;g2ef2993c73b_0_36"/>
          <p:cNvPicPr preferRelativeResize="0"/>
          <p:nvPr/>
        </p:nvPicPr>
        <p:blipFill rotWithShape="1">
          <a:blip r:embed="rId3">
            <a:alphaModFix/>
          </a:blip>
          <a:srcRect l="20679" t="20785" r="2332"/>
          <a:stretch/>
        </p:blipFill>
        <p:spPr>
          <a:xfrm>
            <a:off x="657625" y="1196700"/>
            <a:ext cx="6011426" cy="4374275"/>
          </a:xfrm>
          <a:prstGeom prst="rect">
            <a:avLst/>
          </a:prstGeom>
          <a:noFill/>
          <a:ln w="9525" cap="flat" cmpd="sng">
            <a:solidFill>
              <a:srgbClr val="888888"/>
            </a:solidFill>
            <a:prstDash val="solid"/>
            <a:round/>
            <a:headEnd type="none" w="sm" len="sm"/>
            <a:tailEnd type="none" w="sm" len="sm"/>
          </a:ln>
        </p:spPr>
      </p:pic>
      <p:sp>
        <p:nvSpPr>
          <p:cNvPr id="194" name="Google Shape;194;g2ef2993c73b_0_36"/>
          <p:cNvSpPr txBox="1"/>
          <p:nvPr/>
        </p:nvSpPr>
        <p:spPr>
          <a:xfrm>
            <a:off x="0" y="0"/>
            <a:ext cx="30000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sp>
        <p:nvSpPr>
          <p:cNvPr id="195" name="Google Shape;195;g2ef2993c73b_0_36"/>
          <p:cNvSpPr/>
          <p:nvPr/>
        </p:nvSpPr>
        <p:spPr>
          <a:xfrm>
            <a:off x="7394725" y="1808975"/>
            <a:ext cx="4081302" cy="2351852"/>
          </a:xfrm>
          <a:prstGeom prst="wedgeRoundRectCallout">
            <a:avLst>
              <a:gd name="adj1" fmla="val -56285"/>
              <a:gd name="adj2" fmla="val 2335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chemeClr val="dk1"/>
              </a:buClr>
              <a:buSzPts val="11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The system will now prompt you to change the password to your desired one. It must be at least 6 characters long.</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Enter your new password, confirm it, and click on 'Change Password’.</a:t>
            </a:r>
          </a:p>
          <a:p>
            <a:pPr marL="0" marR="0" lvl="0" indent="0" algn="l" rtl="0">
              <a:lnSpc>
                <a:spcPct val="115000"/>
              </a:lnSpc>
              <a:spcBef>
                <a:spcPts val="0"/>
              </a:spcBef>
              <a:spcAft>
                <a:spcPts val="0"/>
              </a:spcAft>
              <a:buClr>
                <a:schemeClr val="dk1"/>
              </a:buClr>
              <a:buSzPts val="1100"/>
              <a:buFont typeface="Arial"/>
              <a:buNone/>
            </a:pPr>
            <a:endParaRPr lang="en-ZA">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r>
              <a:rPr lang="en-ZA" sz="1400" b="1" i="0" u="none" strike="noStrike" cap="none">
                <a:solidFill>
                  <a:schemeClr val="dk1"/>
                </a:solidFill>
                <a:latin typeface="Avenir"/>
                <a:ea typeface="Avenir"/>
                <a:cs typeface="Avenir"/>
                <a:sym typeface="Avenir"/>
              </a:rPr>
              <a:t>Use a password that you will find easy to remember</a:t>
            </a:r>
            <a:endParaRPr sz="1400" b="1"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400" b="0" i="0" u="none" strike="noStrike" cap="none">
              <a:solidFill>
                <a:schemeClr val="dk1"/>
              </a:solidFill>
              <a:latin typeface="Avenir"/>
              <a:ea typeface="Avenir"/>
              <a:cs typeface="Avenir"/>
              <a:sym typeface="Avenir"/>
            </a:endParaRPr>
          </a:p>
        </p:txBody>
      </p:sp>
      <p:sp>
        <p:nvSpPr>
          <p:cNvPr id="196" name="Google Shape;196;g2ef2993c73b_0_36"/>
          <p:cNvSpPr/>
          <p:nvPr/>
        </p:nvSpPr>
        <p:spPr>
          <a:xfrm>
            <a:off x="925250" y="3134925"/>
            <a:ext cx="5516400" cy="14208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97" name="Google Shape;197;g2ef2993c73b_0_36"/>
          <p:cNvSpPr/>
          <p:nvPr/>
        </p:nvSpPr>
        <p:spPr>
          <a:xfrm>
            <a:off x="860700" y="4819075"/>
            <a:ext cx="2046900" cy="415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148183726"/>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show="0">
  <p:cSld>
    <p:spTree>
      <p:nvGrpSpPr>
        <p:cNvPr id="1" name="Shape 591"/>
        <p:cNvGrpSpPr/>
        <p:nvPr/>
      </p:nvGrpSpPr>
      <p:grpSpPr>
        <a:xfrm>
          <a:off x="0" y="0"/>
          <a:ext cx="0" cy="0"/>
          <a:chOff x="0" y="0"/>
          <a:chExt cx="0" cy="0"/>
        </a:xfrm>
      </p:grpSpPr>
      <p:sp>
        <p:nvSpPr>
          <p:cNvPr id="593" name="Google Shape;593;g2ef2993c73b_0_397"/>
          <p:cNvSpPr txBox="1">
            <a:spLocks noGrp="1"/>
          </p:cNvSpPr>
          <p:nvPr>
            <p:ph type="title"/>
          </p:nvPr>
        </p:nvSpPr>
        <p:spPr>
          <a:xfrm>
            <a:off x="3007087" y="-47623"/>
            <a:ext cx="7601414"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3600"/>
              <a:buNone/>
            </a:pPr>
            <a:r>
              <a:rPr lang="en-ZA" sz="3200">
                <a:solidFill>
                  <a:srgbClr val="C98241"/>
                </a:solidFill>
                <a:latin typeface="Avenir"/>
                <a:sym typeface="Poppins"/>
              </a:rPr>
              <a:t>New Application Submit Complete Application</a:t>
            </a:r>
            <a:endParaRPr sz="3200">
              <a:solidFill>
                <a:srgbClr val="C98241"/>
              </a:solidFill>
              <a:latin typeface="Avenir"/>
              <a:sym typeface="Poppins"/>
            </a:endParaRPr>
          </a:p>
        </p:txBody>
      </p:sp>
      <p:sp>
        <p:nvSpPr>
          <p:cNvPr id="592" name="Google Shape;592;g2ef2993c73b_0_397"/>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180</a:t>
            </a:fld>
            <a:endParaRPr/>
          </a:p>
        </p:txBody>
      </p:sp>
      <p:sp>
        <p:nvSpPr>
          <p:cNvPr id="594" name="Google Shape;594;g2ef2993c73b_0_397"/>
          <p:cNvSpPr/>
          <p:nvPr/>
        </p:nvSpPr>
        <p:spPr>
          <a:xfrm>
            <a:off x="8680475" y="1498325"/>
            <a:ext cx="3384600" cy="2918100"/>
          </a:xfrm>
          <a:prstGeom prst="wedgeRoundRectCallout">
            <a:avLst>
              <a:gd name="adj1" fmla="val -55661"/>
              <a:gd name="adj2" fmla="val 26059"/>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640"/>
              </a:spcBef>
              <a:spcAft>
                <a:spcPts val="0"/>
              </a:spcAft>
              <a:buClr>
                <a:srgbClr val="000000"/>
              </a:buClr>
              <a:buSzPts val="1500"/>
              <a:buFont typeface="Arial"/>
              <a:buNone/>
            </a:pPr>
            <a:r>
              <a:rPr lang="en-ZA" sz="1400" b="0" i="0" u="none" strike="noStrike" cap="none">
                <a:solidFill>
                  <a:schemeClr val="dk1"/>
                </a:solidFill>
                <a:latin typeface="Avenir"/>
                <a:ea typeface="Avenir"/>
                <a:cs typeface="Avenir"/>
                <a:sym typeface="Avenir"/>
              </a:rPr>
              <a:t>After a successful upload you will get a prompt that Health and safety assessment is saved.</a:t>
            </a: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rgbClr val="000000"/>
              </a:buClr>
              <a:buSzPts val="15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640"/>
              </a:spcBef>
              <a:spcAft>
                <a:spcPts val="0"/>
              </a:spcAft>
              <a:buClr>
                <a:schemeClr val="dk1"/>
              </a:buClr>
              <a:buSzPts val="1500"/>
              <a:buFont typeface="Arial"/>
              <a:buNone/>
            </a:pPr>
            <a:endParaRPr sz="1400" b="0" i="0" u="none" strike="noStrike" cap="none">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chemeClr val="dk1"/>
              </a:buClr>
              <a:buSzPts val="1500"/>
              <a:buFont typeface="Arial"/>
              <a:buNone/>
            </a:pPr>
            <a:r>
              <a:rPr lang="en-ZA" sz="1400" b="0" i="0" u="none" strike="noStrike" cap="none">
                <a:solidFill>
                  <a:schemeClr val="dk1"/>
                </a:solidFill>
                <a:latin typeface="Avenir"/>
                <a:ea typeface="Avenir"/>
                <a:cs typeface="Avenir"/>
                <a:sym typeface="Avenir"/>
              </a:rPr>
              <a:t>Once satisfied that the application is complete (from Step 1 to 13)- click </a:t>
            </a:r>
            <a:r>
              <a:rPr lang="en-ZA">
                <a:solidFill>
                  <a:schemeClr val="dk1"/>
                </a:solidFill>
                <a:latin typeface="Avenir"/>
                <a:ea typeface="Avenir"/>
                <a:cs typeface="Avenir"/>
                <a:sym typeface="Avenir"/>
              </a:rPr>
              <a:t>‘</a:t>
            </a:r>
            <a:r>
              <a:rPr lang="en-ZA" sz="1400" b="0" i="0" u="none" strike="noStrike" cap="none">
                <a:solidFill>
                  <a:schemeClr val="dk1"/>
                </a:solidFill>
                <a:latin typeface="Avenir"/>
                <a:ea typeface="Avenir"/>
                <a:cs typeface="Avenir"/>
                <a:sym typeface="Avenir"/>
              </a:rPr>
              <a:t>SUBMI</a:t>
            </a:r>
            <a:r>
              <a:rPr lang="en-ZA">
                <a:solidFill>
                  <a:schemeClr val="dk1"/>
                </a:solidFill>
                <a:latin typeface="Avenir"/>
                <a:ea typeface="Avenir"/>
                <a:cs typeface="Avenir"/>
                <a:sym typeface="Avenir"/>
              </a:rPr>
              <a:t>T APPLICATION</a:t>
            </a:r>
            <a:r>
              <a:rPr lang="en-ZA" sz="1400" b="0" i="0" u="none" strike="noStrike" cap="none">
                <a:solidFill>
                  <a:schemeClr val="dk1"/>
                </a:solidFill>
                <a:latin typeface="Avenir"/>
                <a:ea typeface="Avenir"/>
                <a:cs typeface="Avenir"/>
                <a:sym typeface="Avenir"/>
              </a:rPr>
              <a:t>’</a:t>
            </a:r>
            <a:endParaRPr sz="1400" b="0" i="0" u="none" strike="noStrike" cap="none">
              <a:solidFill>
                <a:schemeClr val="dk1"/>
              </a:solidFill>
              <a:latin typeface="Avenir"/>
              <a:ea typeface="Avenir"/>
              <a:cs typeface="Avenir"/>
              <a:sym typeface="Avenir"/>
            </a:endParaRPr>
          </a:p>
          <a:p>
            <a:pPr marL="0" marR="0" lvl="0" indent="0" algn="l" rtl="0">
              <a:lnSpc>
                <a:spcPct val="100000"/>
              </a:lnSpc>
              <a:spcBef>
                <a:spcPts val="100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pic>
        <p:nvPicPr>
          <p:cNvPr id="595" name="Google Shape;595;g2ef2993c73b_0_397"/>
          <p:cNvPicPr preferRelativeResize="0"/>
          <p:nvPr/>
        </p:nvPicPr>
        <p:blipFill rotWithShape="1">
          <a:blip r:embed="rId3">
            <a:alphaModFix/>
          </a:blip>
          <a:srcRect l="8506" t="18417" r="7191" b="51508"/>
          <a:stretch/>
        </p:blipFill>
        <p:spPr>
          <a:xfrm>
            <a:off x="8901475" y="2598668"/>
            <a:ext cx="2942600" cy="460375"/>
          </a:xfrm>
          <a:prstGeom prst="rect">
            <a:avLst/>
          </a:prstGeom>
          <a:noFill/>
          <a:ln w="9525" cap="flat" cmpd="sng">
            <a:solidFill>
              <a:srgbClr val="9E9E9E"/>
            </a:solidFill>
            <a:prstDash val="solid"/>
            <a:round/>
            <a:headEnd type="none" w="sm" len="sm"/>
            <a:tailEnd type="none" w="sm" len="sm"/>
          </a:ln>
        </p:spPr>
      </p:pic>
      <p:pic>
        <p:nvPicPr>
          <p:cNvPr id="596" name="Google Shape;596;g2ef2993c73b_0_397"/>
          <p:cNvPicPr preferRelativeResize="0"/>
          <p:nvPr/>
        </p:nvPicPr>
        <p:blipFill rotWithShape="1">
          <a:blip r:embed="rId4">
            <a:alphaModFix/>
          </a:blip>
          <a:srcRect/>
          <a:stretch/>
        </p:blipFill>
        <p:spPr>
          <a:xfrm>
            <a:off x="184027" y="1196699"/>
            <a:ext cx="8228151" cy="4798451"/>
          </a:xfrm>
          <a:prstGeom prst="rect">
            <a:avLst/>
          </a:prstGeom>
          <a:noFill/>
          <a:ln w="9525" cap="flat" cmpd="sng">
            <a:solidFill>
              <a:srgbClr val="9E9E9E"/>
            </a:solidFill>
            <a:prstDash val="solid"/>
            <a:round/>
            <a:headEnd type="none" w="sm" len="sm"/>
            <a:tailEnd type="none" w="sm" len="sm"/>
          </a:ln>
        </p:spPr>
      </p:pic>
      <p:sp>
        <p:nvSpPr>
          <p:cNvPr id="597" name="Google Shape;597;g2ef2993c73b_0_397"/>
          <p:cNvSpPr/>
          <p:nvPr/>
        </p:nvSpPr>
        <p:spPr>
          <a:xfrm>
            <a:off x="1625500" y="5555850"/>
            <a:ext cx="1260900" cy="3072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598" name="Google Shape;598;g2ef2993c73b_0_397"/>
          <p:cNvPicPr preferRelativeResize="0"/>
          <p:nvPr/>
        </p:nvPicPr>
        <p:blipFill rotWithShape="1">
          <a:blip r:embed="rId5">
            <a:alphaModFix/>
          </a:blip>
          <a:srcRect b="25986"/>
          <a:stretch/>
        </p:blipFill>
        <p:spPr>
          <a:xfrm>
            <a:off x="184025" y="1285301"/>
            <a:ext cx="3384600" cy="365100"/>
          </a:xfrm>
          <a:prstGeom prst="rect">
            <a:avLst/>
          </a:prstGeom>
          <a:noFill/>
          <a:ln>
            <a:noFill/>
          </a:ln>
        </p:spPr>
      </p:pic>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show="0">
  <p:cSld>
    <p:spTree>
      <p:nvGrpSpPr>
        <p:cNvPr id="1" name="Shape 603"/>
        <p:cNvGrpSpPr/>
        <p:nvPr/>
      </p:nvGrpSpPr>
      <p:grpSpPr>
        <a:xfrm>
          <a:off x="0" y="0"/>
          <a:ext cx="0" cy="0"/>
          <a:chOff x="0" y="0"/>
          <a:chExt cx="0" cy="0"/>
        </a:xfrm>
      </p:grpSpPr>
      <p:sp>
        <p:nvSpPr>
          <p:cNvPr id="605" name="Google Shape;605;g2ef2993c73b_0_408"/>
          <p:cNvSpPr txBox="1">
            <a:spLocks noGrp="1"/>
          </p:cNvSpPr>
          <p:nvPr>
            <p:ph type="title"/>
          </p:nvPr>
        </p:nvSpPr>
        <p:spPr>
          <a:xfrm>
            <a:off x="3031635" y="-47623"/>
            <a:ext cx="7576866" cy="1196751"/>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3600"/>
              <a:buNone/>
            </a:pPr>
            <a:r>
              <a:rPr lang="en-ZA" sz="3200">
                <a:solidFill>
                  <a:srgbClr val="C98241"/>
                </a:solidFill>
                <a:latin typeface="Avenir"/>
                <a:sym typeface="Poppins"/>
              </a:rPr>
              <a:t>New Application Complete</a:t>
            </a:r>
            <a:endParaRPr sz="3200">
              <a:solidFill>
                <a:srgbClr val="C98241"/>
              </a:solidFill>
              <a:latin typeface="Avenir"/>
              <a:sym typeface="Poppins"/>
            </a:endParaRPr>
          </a:p>
        </p:txBody>
      </p:sp>
      <p:sp>
        <p:nvSpPr>
          <p:cNvPr id="604" name="Google Shape;604;g2ef2993c73b_0_408"/>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181</a:t>
            </a:fld>
            <a:endParaRPr/>
          </a:p>
        </p:txBody>
      </p:sp>
      <p:sp>
        <p:nvSpPr>
          <p:cNvPr id="606" name="Google Shape;606;g2ef2993c73b_0_408"/>
          <p:cNvSpPr/>
          <p:nvPr/>
        </p:nvSpPr>
        <p:spPr>
          <a:xfrm>
            <a:off x="106825" y="3487346"/>
            <a:ext cx="8983500" cy="2413800"/>
          </a:xfrm>
          <a:prstGeom prst="wedgeRoundRectCallout">
            <a:avLst>
              <a:gd name="adj1" fmla="val -50135"/>
              <a:gd name="adj2" fmla="val -17620"/>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64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After submitting the application you will be taken to the homepage, displaying a list of your current applications. You will also receive an SMS confirming that your application is submitted and giving you a ref</a:t>
            </a:r>
            <a:r>
              <a:rPr lang="en-ZA">
                <a:solidFill>
                  <a:schemeClr val="dk1"/>
                </a:solidFill>
                <a:latin typeface="Avenir"/>
                <a:ea typeface="Avenir"/>
                <a:cs typeface="Avenir"/>
                <a:sym typeface="Avenir"/>
              </a:rPr>
              <a:t>erence number</a:t>
            </a:r>
            <a:r>
              <a:rPr lang="en-ZA" sz="1400" b="0" i="0" u="none" strike="noStrike" cap="none">
                <a:solidFill>
                  <a:schemeClr val="dk1"/>
                </a:solidFill>
                <a:latin typeface="Avenir"/>
                <a:ea typeface="Avenir"/>
                <a:cs typeface="Avenir"/>
                <a:sym typeface="Avenir"/>
              </a:rPr>
              <a:t>. </a:t>
            </a:r>
            <a:endParaRPr sz="1400" b="0" i="0" u="none" strike="noStrike" cap="none">
              <a:solidFill>
                <a:schemeClr val="dk1"/>
              </a:solidFill>
              <a:latin typeface="Avenir"/>
              <a:ea typeface="Avenir"/>
              <a:cs typeface="Avenir"/>
              <a:sym typeface="Avenir"/>
            </a:endParaRPr>
          </a:p>
          <a:p>
            <a:pPr marL="0" marR="0" lvl="0" indent="0" algn="l" rtl="0">
              <a:lnSpc>
                <a:spcPct val="100000"/>
              </a:lnSpc>
              <a:spcBef>
                <a:spcPts val="1000"/>
              </a:spcBef>
              <a:spcAft>
                <a:spcPts val="0"/>
              </a:spcAft>
              <a:buClr>
                <a:schemeClr val="dk1"/>
              </a:buClr>
              <a:buSzPts val="1100"/>
              <a:buFont typeface="Arial"/>
              <a:buNone/>
            </a:pPr>
            <a:r>
              <a:rPr lang="en-ZA" sz="1400" b="0" i="0" u="none" strike="noStrike" cap="none">
                <a:solidFill>
                  <a:schemeClr val="dk1"/>
                </a:solidFill>
                <a:latin typeface="Avenir"/>
                <a:ea typeface="Avenir"/>
                <a:cs typeface="Avenir"/>
                <a:sym typeface="Avenir"/>
              </a:rPr>
              <a:t>The status of each application will be one of the following: Application Submitted, Review Pending, Approval Pending Approved or Rejected. Once completed, the application is sent to a DBE user for review.</a:t>
            </a:r>
            <a:endParaRPr sz="1400" b="0" i="0" u="none" strike="noStrike" cap="none">
              <a:solidFill>
                <a:schemeClr val="dk1"/>
              </a:solidFill>
              <a:latin typeface="Avenir"/>
              <a:ea typeface="Avenir"/>
              <a:cs typeface="Avenir"/>
              <a:sym typeface="Avenir"/>
            </a:endParaRPr>
          </a:p>
          <a:p>
            <a:pPr marL="0" marR="0" lvl="0" indent="0" algn="l" rtl="0">
              <a:lnSpc>
                <a:spcPct val="100000"/>
              </a:lnSpc>
              <a:spcBef>
                <a:spcPts val="1000"/>
              </a:spcBef>
              <a:spcAft>
                <a:spcPts val="0"/>
              </a:spcAft>
              <a:buClr>
                <a:schemeClr val="dk1"/>
              </a:buClr>
              <a:buSzPts val="1100"/>
              <a:buFont typeface="Arial"/>
              <a:buNone/>
            </a:pPr>
            <a:r>
              <a:rPr lang="en-ZA">
                <a:solidFill>
                  <a:schemeClr val="dk1"/>
                </a:solidFill>
                <a:latin typeface="Avenir"/>
                <a:ea typeface="Avenir"/>
                <a:cs typeface="Avenir"/>
                <a:sym typeface="Avenir"/>
              </a:rPr>
              <a:t>You may get further SMSs saying that comments have been added to your application for review.  If this happens click on EDIT on the application and you should see a button to VIEW CORRECTIONS where you will see notes on any missing information or documents on each step.  You can edit the application with these and SUBMIT again.</a:t>
            </a:r>
            <a:endParaRPr>
              <a:solidFill>
                <a:schemeClr val="dk1"/>
              </a:solidFill>
              <a:latin typeface="Avenir"/>
              <a:ea typeface="Avenir"/>
              <a:cs typeface="Avenir"/>
              <a:sym typeface="Avenir"/>
            </a:endParaRPr>
          </a:p>
          <a:p>
            <a:pPr marL="0" marR="0" lvl="0" indent="0" algn="l" rtl="0">
              <a:lnSpc>
                <a:spcPct val="100000"/>
              </a:lnSpc>
              <a:spcBef>
                <a:spcPts val="100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pic>
        <p:nvPicPr>
          <p:cNvPr id="607" name="Google Shape;607;g2ef2993c73b_0_408"/>
          <p:cNvPicPr preferRelativeResize="0"/>
          <p:nvPr/>
        </p:nvPicPr>
        <p:blipFill>
          <a:blip r:embed="rId3">
            <a:alphaModFix/>
          </a:blip>
          <a:stretch>
            <a:fillRect/>
          </a:stretch>
        </p:blipFill>
        <p:spPr>
          <a:xfrm>
            <a:off x="152400" y="1086212"/>
            <a:ext cx="8987474" cy="1891407"/>
          </a:xfrm>
          <a:prstGeom prst="rect">
            <a:avLst/>
          </a:prstGeom>
          <a:noFill/>
          <a:ln w="9525" cap="flat" cmpd="sng">
            <a:solidFill>
              <a:srgbClr val="9E9E9E"/>
            </a:solidFill>
            <a:prstDash val="solid"/>
            <a:round/>
            <a:headEnd type="none" w="sm" len="sm"/>
            <a:tailEnd type="none" w="sm" len="sm"/>
          </a:ln>
        </p:spPr>
      </p:pic>
      <p:pic>
        <p:nvPicPr>
          <p:cNvPr id="608" name="Google Shape;608;g2ef2993c73b_0_408"/>
          <p:cNvPicPr preferRelativeResize="0"/>
          <p:nvPr/>
        </p:nvPicPr>
        <p:blipFill rotWithShape="1">
          <a:blip r:embed="rId4">
            <a:alphaModFix/>
          </a:blip>
          <a:srcRect b="37027"/>
          <a:stretch/>
        </p:blipFill>
        <p:spPr>
          <a:xfrm>
            <a:off x="9279925" y="1928060"/>
            <a:ext cx="2767925" cy="2413799"/>
          </a:xfrm>
          <a:prstGeom prst="rect">
            <a:avLst/>
          </a:prstGeom>
          <a:noFill/>
          <a:ln w="9525" cap="flat" cmpd="sng">
            <a:solidFill>
              <a:srgbClr val="9E9E9E"/>
            </a:solidFill>
            <a:prstDash val="solid"/>
            <a:round/>
            <a:headEnd type="none" w="sm" len="sm"/>
            <a:tailEnd type="none" w="sm" len="sm"/>
          </a:ln>
        </p:spPr>
      </p:pic>
      <p:sp>
        <p:nvSpPr>
          <p:cNvPr id="609" name="Google Shape;609;g2ef2993c73b_0_408"/>
          <p:cNvSpPr/>
          <p:nvPr/>
        </p:nvSpPr>
        <p:spPr>
          <a:xfrm>
            <a:off x="152400" y="2612510"/>
            <a:ext cx="8983500" cy="3651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show="0">
  <p:cSld>
    <p:spTree>
      <p:nvGrpSpPr>
        <p:cNvPr id="1" name="Shape 1767"/>
        <p:cNvGrpSpPr/>
        <p:nvPr/>
      </p:nvGrpSpPr>
      <p:grpSpPr>
        <a:xfrm>
          <a:off x="0" y="0"/>
          <a:ext cx="0" cy="0"/>
          <a:chOff x="0" y="0"/>
          <a:chExt cx="0" cy="0"/>
        </a:xfrm>
      </p:grpSpPr>
      <p:sp>
        <p:nvSpPr>
          <p:cNvPr id="1768" name="Google Shape;1768;g2f31a1b7454_0_25"/>
          <p:cNvSpPr txBox="1">
            <a:spLocks noGrp="1"/>
          </p:cNvSpPr>
          <p:nvPr>
            <p:ph type="ctrTitle"/>
          </p:nvPr>
        </p:nvSpPr>
        <p:spPr>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ZA" sz="4444">
                <a:solidFill>
                  <a:srgbClr val="C98241"/>
                </a:solidFill>
                <a:latin typeface="Avenir"/>
                <a:ea typeface="Avenir"/>
                <a:cs typeface="Avenir"/>
                <a:sym typeface="Avenir"/>
              </a:rPr>
              <a:t>Section 2 – Addressing Review Corrections</a:t>
            </a:r>
            <a:endParaRPr>
              <a:solidFill>
                <a:srgbClr val="C98241"/>
              </a:solidFill>
              <a:latin typeface="Avenir"/>
              <a:ea typeface="Avenir"/>
              <a:cs typeface="Avenir"/>
              <a:sym typeface="Avenir"/>
            </a:endParaRPr>
          </a:p>
        </p:txBody>
      </p:sp>
      <p:sp>
        <p:nvSpPr>
          <p:cNvPr id="1769" name="Google Shape;1769;g2f31a1b7454_0_25"/>
          <p:cNvSpPr txBox="1">
            <a:spLocks noGrp="1"/>
          </p:cNvSpPr>
          <p:nvPr>
            <p:ph type="subTitle" idx="1"/>
          </p:nvPr>
        </p:nvSpPr>
        <p:spPr>
          <a:prstGeom prst="rect">
            <a:avLst/>
          </a:prstGeom>
        </p:spPr>
        <p:txBody>
          <a:bodyPr spcFirstLastPara="1" wrap="square" lIns="91425" tIns="45700" rIns="91425" bIns="45700" anchor="t" anchorCtr="0">
            <a:normAutofit/>
          </a:bodyPr>
          <a:lstStyle/>
          <a:p>
            <a:pPr marL="0" lvl="0" indent="0" algn="ctr" rtl="0">
              <a:lnSpc>
                <a:spcPct val="115000"/>
              </a:lnSpc>
              <a:spcBef>
                <a:spcPts val="0"/>
              </a:spcBef>
              <a:spcAft>
                <a:spcPts val="0"/>
              </a:spcAft>
              <a:buNone/>
            </a:pPr>
            <a:r>
              <a:rPr lang="en-ZA" sz="2200" b="1">
                <a:solidFill>
                  <a:srgbClr val="C98241"/>
                </a:solidFill>
                <a:latin typeface="Avenir"/>
                <a:sym typeface="Avenir"/>
              </a:rPr>
              <a:t>In this section we show </a:t>
            </a:r>
            <a:r>
              <a:rPr lang="en-US" sz="2200" b="1">
                <a:solidFill>
                  <a:srgbClr val="C98241"/>
                </a:solidFill>
                <a:latin typeface="Avenir"/>
                <a:sym typeface="Avenir"/>
              </a:rPr>
              <a:t>applicants how to view incomplete applications, resolve corrections and re-submit an application.</a:t>
            </a:r>
            <a:endParaRPr sz="2200" b="1">
              <a:solidFill>
                <a:srgbClr val="C98241"/>
              </a:solidFill>
              <a:latin typeface="Avenir"/>
            </a:endParaRPr>
          </a:p>
        </p:txBody>
      </p:sp>
      <p:sp>
        <p:nvSpPr>
          <p:cNvPr id="1770" name="Google Shape;1770;g2f31a1b7454_0_25"/>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182</a:t>
            </a:fld>
            <a:endParaRPr/>
          </a:p>
        </p:txBody>
      </p:sp>
    </p:spTree>
    <p:extLst>
      <p:ext uri="{BB962C8B-B14F-4D97-AF65-F5344CB8AC3E}">
        <p14:creationId xmlns:p14="http://schemas.microsoft.com/office/powerpoint/2010/main" val="146574751"/>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show="0">
  <p:cSld>
    <p:spTree>
      <p:nvGrpSpPr>
        <p:cNvPr id="1" name="Shape 1775"/>
        <p:cNvGrpSpPr/>
        <p:nvPr/>
      </p:nvGrpSpPr>
      <p:grpSpPr>
        <a:xfrm>
          <a:off x="0" y="0"/>
          <a:ext cx="0" cy="0"/>
          <a:chOff x="0" y="0"/>
          <a:chExt cx="0" cy="0"/>
        </a:xfrm>
      </p:grpSpPr>
      <p:sp>
        <p:nvSpPr>
          <p:cNvPr id="1777" name="Google Shape;1777;g2c8bc7dcf1c_1_333"/>
          <p:cNvSpPr txBox="1">
            <a:spLocks noGrp="1"/>
          </p:cNvSpPr>
          <p:nvPr>
            <p:ph type="title"/>
          </p:nvPr>
        </p:nvSpPr>
        <p:spPr>
          <a:xfrm>
            <a:off x="3044800" y="-47623"/>
            <a:ext cx="7563701"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Applicant - List of Applications</a:t>
            </a:r>
            <a:endParaRPr sz="3200">
              <a:solidFill>
                <a:srgbClr val="C98241"/>
              </a:solidFill>
              <a:latin typeface="Avenir"/>
              <a:ea typeface="Avenir"/>
              <a:cs typeface="Avenir"/>
              <a:sym typeface="Avenir"/>
            </a:endParaRPr>
          </a:p>
        </p:txBody>
      </p:sp>
      <p:sp>
        <p:nvSpPr>
          <p:cNvPr id="1776" name="Google Shape;1776;g2c8bc7dcf1c_1_33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183</a:t>
            </a:fld>
            <a:endParaRPr/>
          </a:p>
        </p:txBody>
      </p:sp>
      <p:sp>
        <p:nvSpPr>
          <p:cNvPr id="1778" name="Google Shape;1778;g2c8bc7dcf1c_1_333"/>
          <p:cNvSpPr/>
          <p:nvPr/>
        </p:nvSpPr>
        <p:spPr>
          <a:xfrm>
            <a:off x="8634175" y="878650"/>
            <a:ext cx="3368425" cy="5749216"/>
          </a:xfrm>
          <a:prstGeom prst="wedgeRoundRectCallout">
            <a:avLst>
              <a:gd name="adj1" fmla="val -55659"/>
              <a:gd name="adj2" fmla="val 27432"/>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1000"/>
              </a:spcBef>
              <a:spcAft>
                <a:spcPts val="0"/>
              </a:spcAft>
              <a:buClr>
                <a:srgbClr val="000000"/>
              </a:buClr>
              <a:buSzPts val="1500"/>
              <a:buFont typeface="Arial"/>
              <a:buNone/>
            </a:pPr>
            <a:r>
              <a:rPr lang="en-ZA" sz="1500">
                <a:solidFill>
                  <a:schemeClr val="dk1"/>
                </a:solidFill>
                <a:latin typeface="Avenir"/>
                <a:ea typeface="Avenir"/>
                <a:cs typeface="Avenir"/>
                <a:sym typeface="Avenir"/>
              </a:rPr>
              <a:t>After you submit an application and it undergoes DBE review, </a:t>
            </a:r>
            <a:endParaRPr sz="1500">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rgbClr val="000000"/>
              </a:buClr>
              <a:buSzPts val="1500"/>
              <a:buFont typeface="Arial"/>
              <a:buNone/>
            </a:pPr>
            <a:r>
              <a:rPr lang="en-ZA" sz="1500">
                <a:solidFill>
                  <a:schemeClr val="dk1"/>
                </a:solidFill>
                <a:latin typeface="Avenir"/>
                <a:ea typeface="Avenir"/>
                <a:cs typeface="Avenir"/>
                <a:sym typeface="Avenir"/>
              </a:rPr>
              <a:t>If it has NOT been rejected but CORRECTIONS have been requested , you'll receive a notification that your application has comments added (SMS notification) (2)</a:t>
            </a:r>
          </a:p>
          <a:p>
            <a:pPr>
              <a:lnSpc>
                <a:spcPct val="115000"/>
              </a:lnSpc>
              <a:spcBef>
                <a:spcPts val="1000"/>
              </a:spcBef>
              <a:buSzPts val="1500"/>
            </a:pPr>
            <a:r>
              <a:rPr lang="en-US" sz="1500">
                <a:solidFill>
                  <a:schemeClr val="dk1"/>
                </a:solidFill>
                <a:latin typeface="Avenir"/>
                <a:ea typeface="Avenir"/>
                <a:cs typeface="Avenir"/>
                <a:sym typeface="Avenir"/>
              </a:rPr>
              <a:t>Applicants can select ‘EDIT’ to access the application and review feedback (1).</a:t>
            </a:r>
            <a:endParaRPr sz="1500">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rgbClr val="000000"/>
              </a:buClr>
              <a:buSzPts val="1500"/>
              <a:buFont typeface="Arial"/>
              <a:buNone/>
            </a:pPr>
            <a:r>
              <a:rPr lang="en-ZA" sz="1500">
                <a:solidFill>
                  <a:schemeClr val="dk1"/>
                </a:solidFill>
                <a:latin typeface="Avenir"/>
                <a:ea typeface="Avenir"/>
                <a:cs typeface="Avenir"/>
                <a:sym typeface="Avenir"/>
              </a:rPr>
              <a:t> If it is officially rejected it will appear in the list of applications as 'Approval Rejected' on status, you'll receive a notification that your application has been rejected (SMS notification (3).  You can VIEW(4) your application and see the rejection letter at the top of the page on Step 1 explaining why. </a:t>
            </a:r>
            <a:endParaRPr sz="1500">
              <a:solidFill>
                <a:schemeClr val="dk1"/>
              </a:solidFill>
              <a:latin typeface="Avenir"/>
              <a:ea typeface="Avenir"/>
              <a:cs typeface="Avenir"/>
              <a:sym typeface="Avenir"/>
            </a:endParaRPr>
          </a:p>
        </p:txBody>
      </p:sp>
      <p:pic>
        <p:nvPicPr>
          <p:cNvPr id="1779" name="Google Shape;1779;g2c8bc7dcf1c_1_333"/>
          <p:cNvPicPr preferRelativeResize="0"/>
          <p:nvPr/>
        </p:nvPicPr>
        <p:blipFill>
          <a:blip r:embed="rId3">
            <a:alphaModFix/>
          </a:blip>
          <a:stretch>
            <a:fillRect/>
          </a:stretch>
        </p:blipFill>
        <p:spPr>
          <a:xfrm>
            <a:off x="189400" y="1327613"/>
            <a:ext cx="8296726" cy="2155225"/>
          </a:xfrm>
          <a:prstGeom prst="rect">
            <a:avLst/>
          </a:prstGeom>
          <a:noFill/>
          <a:ln w="9525" cap="flat" cmpd="sng">
            <a:solidFill>
              <a:srgbClr val="9E9E9E"/>
            </a:solidFill>
            <a:prstDash val="solid"/>
            <a:round/>
            <a:headEnd type="none" w="sm" len="sm"/>
            <a:tailEnd type="none" w="sm" len="sm"/>
          </a:ln>
        </p:spPr>
      </p:pic>
      <p:pic>
        <p:nvPicPr>
          <p:cNvPr id="1780" name="Google Shape;1780;g2c8bc7dcf1c_1_333"/>
          <p:cNvPicPr preferRelativeResize="0"/>
          <p:nvPr/>
        </p:nvPicPr>
        <p:blipFill rotWithShape="1">
          <a:blip r:embed="rId4">
            <a:alphaModFix/>
          </a:blip>
          <a:srcRect r="8650" b="3929"/>
          <a:stretch/>
        </p:blipFill>
        <p:spPr>
          <a:xfrm>
            <a:off x="3044800" y="3707575"/>
            <a:ext cx="1744370" cy="1721675"/>
          </a:xfrm>
          <a:prstGeom prst="rect">
            <a:avLst/>
          </a:prstGeom>
          <a:noFill/>
          <a:ln w="9525" cap="flat" cmpd="sng">
            <a:solidFill>
              <a:srgbClr val="9E9E9E"/>
            </a:solidFill>
            <a:prstDash val="solid"/>
            <a:round/>
            <a:headEnd type="none" w="sm" len="sm"/>
            <a:tailEnd type="none" w="sm" len="sm"/>
          </a:ln>
        </p:spPr>
      </p:pic>
      <p:sp>
        <p:nvSpPr>
          <p:cNvPr id="1781" name="Google Shape;1781;g2c8bc7dcf1c_1_333"/>
          <p:cNvSpPr/>
          <p:nvPr/>
        </p:nvSpPr>
        <p:spPr>
          <a:xfrm>
            <a:off x="735449" y="2667100"/>
            <a:ext cx="1527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1782" name="Google Shape;1782;g2c8bc7dcf1c_1_333"/>
          <p:cNvSpPr/>
          <p:nvPr/>
        </p:nvSpPr>
        <p:spPr>
          <a:xfrm>
            <a:off x="2923275" y="3613775"/>
            <a:ext cx="312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pic>
        <p:nvPicPr>
          <p:cNvPr id="1783" name="Google Shape;1783;g2c8bc7dcf1c_1_333"/>
          <p:cNvPicPr preferRelativeResize="0"/>
          <p:nvPr/>
        </p:nvPicPr>
        <p:blipFill>
          <a:blip r:embed="rId5">
            <a:alphaModFix/>
          </a:blip>
          <a:stretch>
            <a:fillRect/>
          </a:stretch>
        </p:blipFill>
        <p:spPr>
          <a:xfrm>
            <a:off x="694271" y="3661323"/>
            <a:ext cx="2025300" cy="2676826"/>
          </a:xfrm>
          <a:prstGeom prst="rect">
            <a:avLst/>
          </a:prstGeom>
          <a:noFill/>
          <a:ln w="9525" cap="flat" cmpd="sng">
            <a:solidFill>
              <a:srgbClr val="9E9E9E"/>
            </a:solidFill>
            <a:prstDash val="solid"/>
            <a:round/>
            <a:headEnd type="none" w="sm" len="sm"/>
            <a:tailEnd type="none" w="sm" len="sm"/>
          </a:ln>
        </p:spPr>
      </p:pic>
      <p:sp>
        <p:nvSpPr>
          <p:cNvPr id="1784" name="Google Shape;1784;g2c8bc7dcf1c_1_333"/>
          <p:cNvSpPr/>
          <p:nvPr/>
        </p:nvSpPr>
        <p:spPr>
          <a:xfrm>
            <a:off x="516596" y="3570923"/>
            <a:ext cx="2592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11" name="Google Shape;1782;g2c8bc7dcf1c_1_333">
            <a:extLst>
              <a:ext uri="{FF2B5EF4-FFF2-40B4-BE49-F238E27FC236}">
                <a16:creationId xmlns:a16="http://schemas.microsoft.com/office/drawing/2014/main" id="{5D876CAF-06CA-469E-A476-D1987AD2732F}"/>
              </a:ext>
            </a:extLst>
          </p:cNvPr>
          <p:cNvSpPr/>
          <p:nvPr/>
        </p:nvSpPr>
        <p:spPr>
          <a:xfrm>
            <a:off x="203696" y="2667100"/>
            <a:ext cx="312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060376011"/>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show="0">
  <p:cSld>
    <p:spTree>
      <p:nvGrpSpPr>
        <p:cNvPr id="1" name="Shape 1789"/>
        <p:cNvGrpSpPr/>
        <p:nvPr/>
      </p:nvGrpSpPr>
      <p:grpSpPr>
        <a:xfrm>
          <a:off x="0" y="0"/>
          <a:ext cx="0" cy="0"/>
          <a:chOff x="0" y="0"/>
          <a:chExt cx="0" cy="0"/>
        </a:xfrm>
      </p:grpSpPr>
      <p:sp>
        <p:nvSpPr>
          <p:cNvPr id="1791" name="Google Shape;1791;g2d1be6f1ec1_0_4"/>
          <p:cNvSpPr txBox="1">
            <a:spLocks noGrp="1"/>
          </p:cNvSpPr>
          <p:nvPr>
            <p:ph type="title"/>
          </p:nvPr>
        </p:nvSpPr>
        <p:spPr>
          <a:xfrm>
            <a:off x="2970266" y="-47623"/>
            <a:ext cx="7638235"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Applicant - Addressing review feedback</a:t>
            </a:r>
            <a:endParaRPr sz="3200">
              <a:solidFill>
                <a:srgbClr val="C98241"/>
              </a:solidFill>
              <a:latin typeface="Avenir"/>
              <a:ea typeface="Avenir"/>
              <a:cs typeface="Avenir"/>
              <a:sym typeface="Avenir"/>
            </a:endParaRPr>
          </a:p>
        </p:txBody>
      </p:sp>
      <p:sp>
        <p:nvSpPr>
          <p:cNvPr id="1790" name="Google Shape;1790;g2d1be6f1ec1_0_4"/>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184</a:t>
            </a:fld>
            <a:endParaRPr/>
          </a:p>
        </p:txBody>
      </p:sp>
      <p:sp>
        <p:nvSpPr>
          <p:cNvPr id="1792" name="Google Shape;1792;g2d1be6f1ec1_0_4"/>
          <p:cNvSpPr/>
          <p:nvPr/>
        </p:nvSpPr>
        <p:spPr>
          <a:xfrm>
            <a:off x="6005375" y="1048425"/>
            <a:ext cx="6069900" cy="3860700"/>
          </a:xfrm>
          <a:prstGeom prst="wedgeRoundRectCallout">
            <a:avLst>
              <a:gd name="adj1" fmla="val -55689"/>
              <a:gd name="adj2" fmla="val 1900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1000"/>
              </a:spcBef>
              <a:spcAft>
                <a:spcPts val="0"/>
              </a:spcAft>
              <a:buClr>
                <a:srgbClr val="000000"/>
              </a:buClr>
              <a:buSzPts val="1500"/>
              <a:buFont typeface="Arial"/>
              <a:buNone/>
            </a:pPr>
            <a:r>
              <a:rPr lang="en-ZA" sz="1500">
                <a:solidFill>
                  <a:schemeClr val="dk1"/>
                </a:solidFill>
                <a:latin typeface="Avenir"/>
                <a:ea typeface="Avenir"/>
                <a:cs typeface="Avenir"/>
                <a:sym typeface="Avenir"/>
              </a:rPr>
              <a:t>Where you've received </a:t>
            </a:r>
            <a:r>
              <a:rPr lang="en-ZA" sz="1500" b="1">
                <a:solidFill>
                  <a:schemeClr val="dk1"/>
                </a:solidFill>
                <a:latin typeface="Avenir"/>
                <a:ea typeface="Avenir"/>
                <a:cs typeface="Avenir"/>
                <a:sym typeface="Avenir"/>
              </a:rPr>
              <a:t>corrections feedback,</a:t>
            </a:r>
            <a:r>
              <a:rPr lang="en-ZA" sz="1500">
                <a:solidFill>
                  <a:schemeClr val="dk1"/>
                </a:solidFill>
                <a:latin typeface="Avenir"/>
                <a:ea typeface="Avenir"/>
                <a:cs typeface="Avenir"/>
                <a:sym typeface="Avenir"/>
              </a:rPr>
              <a:t> it will be noted at the top of each step where feedback has been given. (1)</a:t>
            </a:r>
            <a:endParaRPr sz="1500">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rgbClr val="000000"/>
              </a:buClr>
              <a:buSzPts val="1500"/>
              <a:buFont typeface="Arial"/>
              <a:buNone/>
            </a:pPr>
            <a:r>
              <a:rPr lang="en-ZA" sz="1500">
                <a:solidFill>
                  <a:schemeClr val="dk1"/>
                </a:solidFill>
                <a:latin typeface="Avenir"/>
                <a:ea typeface="Avenir"/>
                <a:cs typeface="Avenir"/>
                <a:sym typeface="Avenir"/>
              </a:rPr>
              <a:t>You address the feedback by either editing or adding additional information. Once you're satisfied that the feedback has been addressed, click on 'MARK READ'(2). You will see by below that note has been marked as read.</a:t>
            </a:r>
            <a:endParaRPr sz="1500">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rgbClr val="000000"/>
              </a:buClr>
              <a:buSzPts val="1500"/>
              <a:buFont typeface="Arial"/>
              <a:buNone/>
            </a:pPr>
            <a:endParaRPr sz="1500">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rgbClr val="000000"/>
              </a:buClr>
              <a:buSzPts val="1500"/>
              <a:buFont typeface="Arial"/>
              <a:buNone/>
            </a:pPr>
            <a:endParaRPr sz="500">
              <a:solidFill>
                <a:schemeClr val="dk1"/>
              </a:solidFill>
              <a:latin typeface="Avenir"/>
              <a:ea typeface="Avenir"/>
              <a:cs typeface="Avenir"/>
              <a:sym typeface="Avenir"/>
            </a:endParaRPr>
          </a:p>
          <a:p>
            <a:pPr marL="0" marR="0" lvl="0" indent="0" algn="l" rtl="0">
              <a:lnSpc>
                <a:spcPct val="115000"/>
              </a:lnSpc>
              <a:spcBef>
                <a:spcPts val="1000"/>
              </a:spcBef>
              <a:spcAft>
                <a:spcPts val="1000"/>
              </a:spcAft>
              <a:buClr>
                <a:srgbClr val="000000"/>
              </a:buClr>
              <a:buSzPts val="1500"/>
              <a:buFont typeface="Arial"/>
              <a:buNone/>
            </a:pPr>
            <a:r>
              <a:rPr lang="en-ZA" sz="1500">
                <a:solidFill>
                  <a:schemeClr val="dk1"/>
                </a:solidFill>
                <a:latin typeface="Avenir"/>
                <a:ea typeface="Avenir"/>
                <a:cs typeface="Avenir"/>
                <a:sym typeface="Avenir"/>
              </a:rPr>
              <a:t>Then click 'PROCEED'(3) to continue to the next step of the application. Finally, you complete the final submission as per your application training, and the application is directed back to the DBE official. It will show as Review/Approval Pending(4).</a:t>
            </a:r>
            <a:endParaRPr sz="1500" b="0" i="0" u="none" strike="noStrike" cap="none">
              <a:solidFill>
                <a:srgbClr val="FF0000"/>
              </a:solidFill>
              <a:latin typeface="Avenir"/>
              <a:ea typeface="Avenir"/>
              <a:cs typeface="Avenir"/>
              <a:sym typeface="Avenir"/>
            </a:endParaRPr>
          </a:p>
        </p:txBody>
      </p:sp>
      <p:pic>
        <p:nvPicPr>
          <p:cNvPr id="1793" name="Google Shape;1793;g2d1be6f1ec1_0_4"/>
          <p:cNvPicPr preferRelativeResize="0"/>
          <p:nvPr/>
        </p:nvPicPr>
        <p:blipFill rotWithShape="1">
          <a:blip r:embed="rId3">
            <a:alphaModFix/>
          </a:blip>
          <a:srcRect l="13652" r="4103" b="53029"/>
          <a:stretch/>
        </p:blipFill>
        <p:spPr>
          <a:xfrm>
            <a:off x="7844750" y="3166501"/>
            <a:ext cx="2946325" cy="518500"/>
          </a:xfrm>
          <a:prstGeom prst="rect">
            <a:avLst/>
          </a:prstGeom>
          <a:noFill/>
          <a:ln>
            <a:noFill/>
          </a:ln>
        </p:spPr>
      </p:pic>
      <p:pic>
        <p:nvPicPr>
          <p:cNvPr id="1794" name="Google Shape;1794;g2d1be6f1ec1_0_4"/>
          <p:cNvPicPr preferRelativeResize="0"/>
          <p:nvPr/>
        </p:nvPicPr>
        <p:blipFill>
          <a:blip r:embed="rId4">
            <a:alphaModFix/>
          </a:blip>
          <a:stretch>
            <a:fillRect/>
          </a:stretch>
        </p:blipFill>
        <p:spPr>
          <a:xfrm>
            <a:off x="5464200" y="5010675"/>
            <a:ext cx="6278524" cy="1563675"/>
          </a:xfrm>
          <a:prstGeom prst="rect">
            <a:avLst/>
          </a:prstGeom>
          <a:noFill/>
          <a:ln w="9525" cap="flat" cmpd="sng">
            <a:solidFill>
              <a:srgbClr val="9E9E9E"/>
            </a:solidFill>
            <a:prstDash val="solid"/>
            <a:round/>
            <a:headEnd type="none" w="sm" len="sm"/>
            <a:tailEnd type="none" w="sm" len="sm"/>
          </a:ln>
        </p:spPr>
      </p:pic>
      <p:sp>
        <p:nvSpPr>
          <p:cNvPr id="1795" name="Google Shape;1795;g2d1be6f1ec1_0_4"/>
          <p:cNvSpPr/>
          <p:nvPr/>
        </p:nvSpPr>
        <p:spPr>
          <a:xfrm>
            <a:off x="5315650" y="4909125"/>
            <a:ext cx="3378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pic>
        <p:nvPicPr>
          <p:cNvPr id="1796" name="Google Shape;1796;g2d1be6f1ec1_0_4"/>
          <p:cNvPicPr preferRelativeResize="0"/>
          <p:nvPr/>
        </p:nvPicPr>
        <p:blipFill>
          <a:blip r:embed="rId5">
            <a:alphaModFix/>
          </a:blip>
          <a:stretch>
            <a:fillRect/>
          </a:stretch>
        </p:blipFill>
        <p:spPr>
          <a:xfrm>
            <a:off x="65925" y="923575"/>
            <a:ext cx="5249726" cy="5249726"/>
          </a:xfrm>
          <a:prstGeom prst="rect">
            <a:avLst/>
          </a:prstGeom>
          <a:noFill/>
          <a:ln w="9525" cap="flat" cmpd="sng">
            <a:solidFill>
              <a:srgbClr val="9E9E9E"/>
            </a:solidFill>
            <a:prstDash val="solid"/>
            <a:round/>
            <a:headEnd type="none" w="sm" len="sm"/>
            <a:tailEnd type="none" w="sm" len="sm"/>
          </a:ln>
        </p:spPr>
      </p:pic>
      <p:sp>
        <p:nvSpPr>
          <p:cNvPr id="1797" name="Google Shape;1797;g2d1be6f1ec1_0_4"/>
          <p:cNvSpPr/>
          <p:nvPr/>
        </p:nvSpPr>
        <p:spPr>
          <a:xfrm>
            <a:off x="-21375" y="1167350"/>
            <a:ext cx="2268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1798" name="Google Shape;1798;g2d1be6f1ec1_0_4"/>
          <p:cNvSpPr/>
          <p:nvPr/>
        </p:nvSpPr>
        <p:spPr>
          <a:xfrm>
            <a:off x="-21375" y="1703200"/>
            <a:ext cx="2268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1799" name="Google Shape;1799;g2d1be6f1ec1_0_4"/>
          <p:cNvSpPr/>
          <p:nvPr/>
        </p:nvSpPr>
        <p:spPr>
          <a:xfrm>
            <a:off x="703800" y="5787400"/>
            <a:ext cx="2268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730378131"/>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show="0">
  <p:cSld>
    <p:spTree>
      <p:nvGrpSpPr>
        <p:cNvPr id="1" name="Shape 1804"/>
        <p:cNvGrpSpPr/>
        <p:nvPr/>
      </p:nvGrpSpPr>
      <p:grpSpPr>
        <a:xfrm>
          <a:off x="0" y="0"/>
          <a:ext cx="0" cy="0"/>
          <a:chOff x="0" y="0"/>
          <a:chExt cx="0" cy="0"/>
        </a:xfrm>
      </p:grpSpPr>
      <p:sp>
        <p:nvSpPr>
          <p:cNvPr id="1806" name="Google Shape;1806;g2d1be6f1ec1_0_71"/>
          <p:cNvSpPr txBox="1">
            <a:spLocks noGrp="1"/>
          </p:cNvSpPr>
          <p:nvPr>
            <p:ph type="title"/>
          </p:nvPr>
        </p:nvSpPr>
        <p:spPr>
          <a:xfrm>
            <a:off x="2896623" y="-47623"/>
            <a:ext cx="7711878"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Applicant - Addressing review feedback</a:t>
            </a:r>
            <a:endParaRPr sz="3200">
              <a:solidFill>
                <a:srgbClr val="C98241"/>
              </a:solidFill>
              <a:latin typeface="Avenir"/>
              <a:ea typeface="Avenir"/>
              <a:cs typeface="Avenir"/>
              <a:sym typeface="Avenir"/>
            </a:endParaRPr>
          </a:p>
        </p:txBody>
      </p:sp>
      <p:sp>
        <p:nvSpPr>
          <p:cNvPr id="1805" name="Google Shape;1805;g2d1be6f1ec1_0_71"/>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185</a:t>
            </a:fld>
            <a:endParaRPr/>
          </a:p>
        </p:txBody>
      </p:sp>
      <p:sp>
        <p:nvSpPr>
          <p:cNvPr id="1807" name="Google Shape;1807;g2d1be6f1ec1_0_71"/>
          <p:cNvSpPr/>
          <p:nvPr/>
        </p:nvSpPr>
        <p:spPr>
          <a:xfrm>
            <a:off x="5723225" y="1048425"/>
            <a:ext cx="6352200" cy="3860700"/>
          </a:xfrm>
          <a:prstGeom prst="wedgeRoundRectCallout">
            <a:avLst>
              <a:gd name="adj1" fmla="val -55689"/>
              <a:gd name="adj2" fmla="val 1900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1000"/>
              </a:spcBef>
              <a:spcAft>
                <a:spcPts val="0"/>
              </a:spcAft>
              <a:buClr>
                <a:srgbClr val="000000"/>
              </a:buClr>
              <a:buSzPts val="1500"/>
              <a:buFont typeface="Arial"/>
              <a:buNone/>
            </a:pPr>
            <a:r>
              <a:rPr lang="en-ZA" sz="1500">
                <a:solidFill>
                  <a:schemeClr val="dk1"/>
                </a:solidFill>
                <a:latin typeface="Avenir"/>
                <a:ea typeface="Avenir"/>
                <a:cs typeface="Avenir"/>
                <a:sym typeface="Avenir"/>
              </a:rPr>
              <a:t>Where you've received </a:t>
            </a:r>
            <a:r>
              <a:rPr lang="en-ZA" sz="1500" b="1">
                <a:solidFill>
                  <a:schemeClr val="dk1"/>
                </a:solidFill>
                <a:latin typeface="Avenir"/>
                <a:ea typeface="Avenir"/>
                <a:cs typeface="Avenir"/>
                <a:sym typeface="Avenir"/>
              </a:rPr>
              <a:t>Review feedback,</a:t>
            </a:r>
            <a:r>
              <a:rPr lang="en-ZA" sz="1500">
                <a:solidFill>
                  <a:schemeClr val="dk1"/>
                </a:solidFill>
                <a:latin typeface="Avenir"/>
                <a:ea typeface="Avenir"/>
                <a:cs typeface="Avenir"/>
                <a:sym typeface="Avenir"/>
              </a:rPr>
              <a:t> it will be noted at the top of each step where feedback has been given. (1)</a:t>
            </a:r>
            <a:endParaRPr sz="1500">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rgbClr val="000000"/>
              </a:buClr>
              <a:buSzPts val="1500"/>
              <a:buFont typeface="Arial"/>
              <a:buNone/>
            </a:pPr>
            <a:r>
              <a:rPr lang="en-ZA" sz="1500">
                <a:solidFill>
                  <a:schemeClr val="dk1"/>
                </a:solidFill>
                <a:latin typeface="Avenir"/>
                <a:ea typeface="Avenir"/>
                <a:cs typeface="Avenir"/>
                <a:sym typeface="Avenir"/>
              </a:rPr>
              <a:t>You address the feedback by either editing or adding additional information. Once you're satisfied that the feedback has been addressed, click on 'MARK READ'(2). You will see by a message below that note has been marked as read.</a:t>
            </a:r>
            <a:endParaRPr sz="1500">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rgbClr val="000000"/>
              </a:buClr>
              <a:buSzPts val="1500"/>
              <a:buFont typeface="Arial"/>
              <a:buNone/>
            </a:pPr>
            <a:endParaRPr sz="1500">
              <a:solidFill>
                <a:schemeClr val="dk1"/>
              </a:solidFill>
              <a:latin typeface="Avenir"/>
              <a:ea typeface="Avenir"/>
              <a:cs typeface="Avenir"/>
              <a:sym typeface="Avenir"/>
            </a:endParaRPr>
          </a:p>
          <a:p>
            <a:pPr marL="0" marR="0" lvl="0" indent="0" algn="l" rtl="0">
              <a:lnSpc>
                <a:spcPct val="115000"/>
              </a:lnSpc>
              <a:spcBef>
                <a:spcPts val="1000"/>
              </a:spcBef>
              <a:spcAft>
                <a:spcPts val="0"/>
              </a:spcAft>
              <a:buClr>
                <a:srgbClr val="000000"/>
              </a:buClr>
              <a:buSzPts val="1500"/>
              <a:buFont typeface="Arial"/>
              <a:buNone/>
            </a:pPr>
            <a:endParaRPr sz="500">
              <a:solidFill>
                <a:schemeClr val="dk1"/>
              </a:solidFill>
              <a:latin typeface="Avenir"/>
              <a:ea typeface="Avenir"/>
              <a:cs typeface="Avenir"/>
              <a:sym typeface="Avenir"/>
            </a:endParaRPr>
          </a:p>
          <a:p>
            <a:pPr marL="0" marR="0" lvl="0" indent="0" algn="l" rtl="0">
              <a:lnSpc>
                <a:spcPct val="115000"/>
              </a:lnSpc>
              <a:spcBef>
                <a:spcPts val="1000"/>
              </a:spcBef>
              <a:spcAft>
                <a:spcPts val="1000"/>
              </a:spcAft>
              <a:buClr>
                <a:srgbClr val="000000"/>
              </a:buClr>
              <a:buSzPts val="1500"/>
              <a:buFont typeface="Arial"/>
              <a:buNone/>
            </a:pPr>
            <a:r>
              <a:rPr lang="en-ZA" sz="1500">
                <a:solidFill>
                  <a:schemeClr val="dk1"/>
                </a:solidFill>
                <a:latin typeface="Avenir"/>
                <a:ea typeface="Avenir"/>
                <a:cs typeface="Avenir"/>
                <a:sym typeface="Avenir"/>
              </a:rPr>
              <a:t>Then click 'PROCEED'(3) to continue to the next step of the application. Finally, you complete the final submission as per your application training, and the application is directed back to the DBE official. It will show as Approval Pending(4).</a:t>
            </a:r>
            <a:endParaRPr sz="1500" b="0" i="0" u="none" strike="noStrike" cap="none">
              <a:solidFill>
                <a:srgbClr val="FF0000"/>
              </a:solidFill>
              <a:latin typeface="Avenir"/>
              <a:ea typeface="Avenir"/>
              <a:cs typeface="Avenir"/>
              <a:sym typeface="Avenir"/>
            </a:endParaRPr>
          </a:p>
        </p:txBody>
      </p:sp>
      <p:pic>
        <p:nvPicPr>
          <p:cNvPr id="1808" name="Google Shape;1808;g2d1be6f1ec1_0_71"/>
          <p:cNvPicPr preferRelativeResize="0"/>
          <p:nvPr/>
        </p:nvPicPr>
        <p:blipFill>
          <a:blip r:embed="rId3">
            <a:alphaModFix/>
          </a:blip>
          <a:stretch>
            <a:fillRect/>
          </a:stretch>
        </p:blipFill>
        <p:spPr>
          <a:xfrm>
            <a:off x="214050" y="1131200"/>
            <a:ext cx="5015800" cy="4857000"/>
          </a:xfrm>
          <a:prstGeom prst="rect">
            <a:avLst/>
          </a:prstGeom>
          <a:noFill/>
          <a:ln w="9525" cap="flat" cmpd="sng">
            <a:solidFill>
              <a:srgbClr val="9E9E9E"/>
            </a:solidFill>
            <a:prstDash val="solid"/>
            <a:round/>
            <a:headEnd type="none" w="sm" len="sm"/>
            <a:tailEnd type="none" w="sm" len="sm"/>
          </a:ln>
        </p:spPr>
      </p:pic>
      <p:pic>
        <p:nvPicPr>
          <p:cNvPr id="1809" name="Google Shape;1809;g2d1be6f1ec1_0_71"/>
          <p:cNvPicPr preferRelativeResize="0"/>
          <p:nvPr/>
        </p:nvPicPr>
        <p:blipFill rotWithShape="1">
          <a:blip r:embed="rId4">
            <a:alphaModFix/>
          </a:blip>
          <a:srcRect l="13652" r="4103" b="53029"/>
          <a:stretch/>
        </p:blipFill>
        <p:spPr>
          <a:xfrm>
            <a:off x="7426162" y="3073951"/>
            <a:ext cx="2946325" cy="518500"/>
          </a:xfrm>
          <a:prstGeom prst="rect">
            <a:avLst/>
          </a:prstGeom>
          <a:noFill/>
          <a:ln>
            <a:noFill/>
          </a:ln>
        </p:spPr>
      </p:pic>
      <p:sp>
        <p:nvSpPr>
          <p:cNvPr id="1810" name="Google Shape;1810;g2d1be6f1ec1_0_71"/>
          <p:cNvSpPr/>
          <p:nvPr/>
        </p:nvSpPr>
        <p:spPr>
          <a:xfrm>
            <a:off x="131025" y="1548350"/>
            <a:ext cx="2268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1811" name="Google Shape;1811;g2d1be6f1ec1_0_71"/>
          <p:cNvSpPr/>
          <p:nvPr/>
        </p:nvSpPr>
        <p:spPr>
          <a:xfrm>
            <a:off x="131025" y="2084200"/>
            <a:ext cx="2268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1812" name="Google Shape;1812;g2d1be6f1ec1_0_71"/>
          <p:cNvSpPr/>
          <p:nvPr/>
        </p:nvSpPr>
        <p:spPr>
          <a:xfrm>
            <a:off x="2005600" y="5550550"/>
            <a:ext cx="3378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pic>
        <p:nvPicPr>
          <p:cNvPr id="1813" name="Google Shape;1813;g2d1be6f1ec1_0_71"/>
          <p:cNvPicPr preferRelativeResize="0"/>
          <p:nvPr/>
        </p:nvPicPr>
        <p:blipFill>
          <a:blip r:embed="rId5">
            <a:alphaModFix/>
          </a:blip>
          <a:stretch>
            <a:fillRect/>
          </a:stretch>
        </p:blipFill>
        <p:spPr>
          <a:xfrm>
            <a:off x="5464200" y="5010675"/>
            <a:ext cx="6278524" cy="1563675"/>
          </a:xfrm>
          <a:prstGeom prst="rect">
            <a:avLst/>
          </a:prstGeom>
          <a:noFill/>
          <a:ln w="9525" cap="flat" cmpd="sng">
            <a:solidFill>
              <a:srgbClr val="9E9E9E"/>
            </a:solidFill>
            <a:prstDash val="solid"/>
            <a:round/>
            <a:headEnd type="none" w="sm" len="sm"/>
            <a:tailEnd type="none" w="sm" len="sm"/>
          </a:ln>
        </p:spPr>
      </p:pic>
      <p:sp>
        <p:nvSpPr>
          <p:cNvPr id="1814" name="Google Shape;1814;g2d1be6f1ec1_0_71"/>
          <p:cNvSpPr/>
          <p:nvPr/>
        </p:nvSpPr>
        <p:spPr>
          <a:xfrm>
            <a:off x="5315650" y="4909125"/>
            <a:ext cx="3378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4175273927"/>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show="0">
  <p:cSld>
    <p:spTree>
      <p:nvGrpSpPr>
        <p:cNvPr id="1" name="Shape 614"/>
        <p:cNvGrpSpPr/>
        <p:nvPr/>
      </p:nvGrpSpPr>
      <p:grpSpPr>
        <a:xfrm>
          <a:off x="0" y="0"/>
          <a:ext cx="0" cy="0"/>
          <a:chOff x="0" y="0"/>
          <a:chExt cx="0" cy="0"/>
        </a:xfrm>
      </p:grpSpPr>
      <p:sp>
        <p:nvSpPr>
          <p:cNvPr id="615" name="Google Shape;615;g2f31a1b7454_0_1"/>
          <p:cNvSpPr txBox="1">
            <a:spLocks noGrp="1"/>
          </p:cNvSpPr>
          <p:nvPr>
            <p:ph type="ctrTitle"/>
          </p:nvPr>
        </p:nvSpPr>
        <p:spPr>
          <a:xfrm>
            <a:off x="457200" y="1988850"/>
            <a:ext cx="11125200" cy="1470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ZA">
                <a:solidFill>
                  <a:srgbClr val="C98241"/>
                </a:solidFill>
                <a:latin typeface="Avenir"/>
                <a:ea typeface="Avenir"/>
                <a:cs typeface="Avenir"/>
                <a:sym typeface="Avenir"/>
              </a:rPr>
              <a:t>Section 3 - Reg Application Support User Role</a:t>
            </a:r>
            <a:endParaRPr>
              <a:solidFill>
                <a:srgbClr val="C98241"/>
              </a:solidFill>
              <a:latin typeface="Avenir"/>
              <a:ea typeface="Avenir"/>
              <a:cs typeface="Avenir"/>
              <a:sym typeface="Avenir"/>
            </a:endParaRPr>
          </a:p>
        </p:txBody>
      </p:sp>
      <p:sp>
        <p:nvSpPr>
          <p:cNvPr id="616" name="Google Shape;616;g2f31a1b7454_0_1"/>
          <p:cNvSpPr txBox="1">
            <a:spLocks noGrp="1"/>
          </p:cNvSpPr>
          <p:nvPr>
            <p:ph type="subTitle" idx="1"/>
          </p:nvPr>
        </p:nvSpPr>
        <p:spPr>
          <a:prstGeom prst="rect">
            <a:avLst/>
          </a:prstGeom>
        </p:spPr>
        <p:txBody>
          <a:bodyPr spcFirstLastPara="1" wrap="square" lIns="91425" tIns="45700" rIns="91425" bIns="45700" anchor="t" anchorCtr="0">
            <a:normAutofit/>
          </a:bodyPr>
          <a:lstStyle/>
          <a:p>
            <a:pPr marL="0" lvl="0" indent="0" algn="ctr" rtl="0">
              <a:lnSpc>
                <a:spcPct val="80000"/>
              </a:lnSpc>
              <a:spcBef>
                <a:spcPts val="640"/>
              </a:spcBef>
              <a:spcAft>
                <a:spcPts val="0"/>
              </a:spcAft>
              <a:buNone/>
            </a:pPr>
            <a:r>
              <a:rPr lang="en-ZA" sz="2200" b="1">
                <a:solidFill>
                  <a:srgbClr val="C98241"/>
                </a:solidFill>
                <a:latin typeface="Avenir"/>
                <a:ea typeface="Avenir"/>
                <a:cs typeface="Avenir"/>
                <a:sym typeface="Avenir"/>
              </a:rPr>
              <a:t>This section covers how to view reports, initiate a new application, register a new applicant user, and assist an applicant in completing the application.</a:t>
            </a:r>
            <a:endParaRPr sz="2200" b="1">
              <a:solidFill>
                <a:srgbClr val="C98241"/>
              </a:solidFill>
              <a:latin typeface="Avenir"/>
              <a:ea typeface="Avenir"/>
              <a:cs typeface="Avenir"/>
              <a:sym typeface="Avenir"/>
            </a:endParaRPr>
          </a:p>
        </p:txBody>
      </p:sp>
      <p:sp>
        <p:nvSpPr>
          <p:cNvPr id="617" name="Google Shape;617;g2f31a1b7454_0_1"/>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186</a:t>
            </a:fld>
            <a:endParaRP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show="0">
  <p:cSld>
    <p:spTree>
      <p:nvGrpSpPr>
        <p:cNvPr id="1" name="Shape 622"/>
        <p:cNvGrpSpPr/>
        <p:nvPr/>
      </p:nvGrpSpPr>
      <p:grpSpPr>
        <a:xfrm>
          <a:off x="0" y="0"/>
          <a:ext cx="0" cy="0"/>
          <a:chOff x="0" y="0"/>
          <a:chExt cx="0" cy="0"/>
        </a:xfrm>
      </p:grpSpPr>
      <p:sp>
        <p:nvSpPr>
          <p:cNvPr id="623" name="Google Shape;623;g2f0e596167a_0_610"/>
          <p:cNvSpPr txBox="1">
            <a:spLocks noGrp="1"/>
          </p:cNvSpPr>
          <p:nvPr>
            <p:ph type="title"/>
          </p:nvPr>
        </p:nvSpPr>
        <p:spPr>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ZA">
                <a:solidFill>
                  <a:srgbClr val="C98241"/>
                </a:solidFill>
                <a:latin typeface="Avenir"/>
                <a:ea typeface="Avenir"/>
                <a:cs typeface="Avenir"/>
                <a:sym typeface="Avenir"/>
              </a:rPr>
              <a:t>Support: Process Flow</a:t>
            </a:r>
            <a:endParaRPr>
              <a:solidFill>
                <a:srgbClr val="C98241"/>
              </a:solidFill>
              <a:latin typeface="Avenir"/>
              <a:ea typeface="Avenir"/>
              <a:cs typeface="Avenir"/>
              <a:sym typeface="Avenir"/>
            </a:endParaRPr>
          </a:p>
        </p:txBody>
      </p:sp>
      <p:sp>
        <p:nvSpPr>
          <p:cNvPr id="624" name="Google Shape;624;g2f0e596167a_0_610"/>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ZA"/>
              <a:t>187</a:t>
            </a:fld>
            <a:endParaRPr/>
          </a:p>
        </p:txBody>
      </p:sp>
      <p:grpSp>
        <p:nvGrpSpPr>
          <p:cNvPr id="625" name="Google Shape;625;g2f0e596167a_0_610"/>
          <p:cNvGrpSpPr/>
          <p:nvPr/>
        </p:nvGrpSpPr>
        <p:grpSpPr>
          <a:xfrm>
            <a:off x="2323835" y="1586324"/>
            <a:ext cx="2879140" cy="4290362"/>
            <a:chOff x="1742922" y="1189773"/>
            <a:chExt cx="2159411" cy="3217852"/>
          </a:xfrm>
        </p:grpSpPr>
        <p:sp>
          <p:nvSpPr>
            <p:cNvPr id="626" name="Google Shape;626;g2f0e596167a_0_610"/>
            <p:cNvSpPr/>
            <p:nvPr/>
          </p:nvSpPr>
          <p:spPr>
            <a:xfrm>
              <a:off x="1838333" y="1189773"/>
              <a:ext cx="2064000" cy="897600"/>
            </a:xfrm>
            <a:prstGeom prst="chevron">
              <a:avLst>
                <a:gd name="adj" fmla="val 50000"/>
              </a:avLst>
            </a:prstGeom>
            <a:solidFill>
              <a:srgbClr val="E69138"/>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ZA" sz="1600" b="1">
                  <a:solidFill>
                    <a:schemeClr val="dk1"/>
                  </a:solidFill>
                  <a:latin typeface="Avenir"/>
                  <a:ea typeface="Avenir"/>
                  <a:cs typeface="Avenir"/>
                  <a:sym typeface="Avenir"/>
                </a:rPr>
                <a:t>Dashboard Overview</a:t>
              </a:r>
              <a:endParaRPr sz="1600" b="1">
                <a:solidFill>
                  <a:schemeClr val="dk1"/>
                </a:solidFill>
                <a:latin typeface="Avenir"/>
                <a:ea typeface="Avenir"/>
                <a:cs typeface="Avenir"/>
                <a:sym typeface="Avenir"/>
              </a:endParaRPr>
            </a:p>
          </p:txBody>
        </p:sp>
        <p:sp>
          <p:nvSpPr>
            <p:cNvPr id="627" name="Google Shape;627;g2f0e596167a_0_610"/>
            <p:cNvSpPr txBox="1"/>
            <p:nvPr/>
          </p:nvSpPr>
          <p:spPr>
            <a:xfrm>
              <a:off x="1742922" y="2057125"/>
              <a:ext cx="1790785" cy="2350500"/>
            </a:xfrm>
            <a:prstGeom prst="rect">
              <a:avLst/>
            </a:prstGeom>
            <a:noFill/>
            <a:ln>
              <a:noFill/>
            </a:ln>
          </p:spPr>
          <p:txBody>
            <a:bodyPr spcFirstLastPara="1" wrap="square" lIns="121900" tIns="121900" rIns="121900" bIns="121900" anchor="t" anchorCtr="0">
              <a:noAutofit/>
            </a:bodyPr>
            <a:lstStyle/>
            <a:p>
              <a:pPr marL="457200" lvl="0" indent="-317500" algn="l" rtl="0">
                <a:lnSpc>
                  <a:spcPct val="115000"/>
                </a:lnSpc>
                <a:spcBef>
                  <a:spcPts val="0"/>
                </a:spcBef>
                <a:spcAft>
                  <a:spcPts val="0"/>
                </a:spcAft>
                <a:buSzPts val="1400"/>
                <a:buFont typeface="Avenir"/>
                <a:buChar char="●"/>
              </a:pPr>
              <a:r>
                <a:rPr lang="en-ZA">
                  <a:latin typeface="Avenir"/>
                  <a:ea typeface="Avenir"/>
                  <a:cs typeface="Avenir"/>
                  <a:sym typeface="Avenir"/>
                </a:rPr>
                <a:t>Access the list of all submitted applications. </a:t>
              </a:r>
              <a:endParaRPr>
                <a:latin typeface="Avenir"/>
                <a:ea typeface="Avenir"/>
                <a:cs typeface="Avenir"/>
                <a:sym typeface="Avenir"/>
              </a:endParaRPr>
            </a:p>
            <a:p>
              <a:pPr marL="457200" lvl="0" indent="-317500" algn="l" rtl="0">
                <a:lnSpc>
                  <a:spcPct val="115000"/>
                </a:lnSpc>
                <a:spcBef>
                  <a:spcPts val="0"/>
                </a:spcBef>
                <a:spcAft>
                  <a:spcPts val="0"/>
                </a:spcAft>
                <a:buSzPts val="1400"/>
                <a:buFont typeface="Avenir"/>
                <a:buChar char="●"/>
              </a:pPr>
              <a:r>
                <a:rPr lang="en-ZA">
                  <a:latin typeface="Avenir"/>
                  <a:ea typeface="Avenir"/>
                  <a:cs typeface="Avenir"/>
                  <a:sym typeface="Avenir"/>
                </a:rPr>
                <a:t>Filter applications based on status to Edit. </a:t>
              </a:r>
              <a:endParaRPr>
                <a:latin typeface="Avenir"/>
                <a:ea typeface="Avenir"/>
                <a:cs typeface="Avenir"/>
                <a:sym typeface="Avenir"/>
              </a:endParaRPr>
            </a:p>
            <a:p>
              <a:pPr marL="457200" lvl="0" indent="-317500" algn="l" rtl="0">
                <a:lnSpc>
                  <a:spcPct val="115000"/>
                </a:lnSpc>
                <a:spcBef>
                  <a:spcPts val="0"/>
                </a:spcBef>
                <a:spcAft>
                  <a:spcPts val="0"/>
                </a:spcAft>
                <a:buSzPts val="1400"/>
                <a:buFont typeface="Avenir"/>
                <a:buChar char="●"/>
              </a:pPr>
              <a:r>
                <a:rPr lang="en-ZA">
                  <a:latin typeface="Avenir"/>
                  <a:ea typeface="Avenir"/>
                  <a:cs typeface="Avenir"/>
                  <a:sym typeface="Avenir"/>
                </a:rPr>
                <a:t>Add a new application on behalf of the new application. </a:t>
              </a:r>
              <a:endParaRPr>
                <a:latin typeface="Avenir"/>
                <a:ea typeface="Avenir"/>
                <a:cs typeface="Avenir"/>
                <a:sym typeface="Avenir"/>
              </a:endParaRPr>
            </a:p>
          </p:txBody>
        </p:sp>
      </p:grpSp>
      <p:grpSp>
        <p:nvGrpSpPr>
          <p:cNvPr id="628" name="Google Shape;628;g2f0e596167a_0_610"/>
          <p:cNvGrpSpPr/>
          <p:nvPr/>
        </p:nvGrpSpPr>
        <p:grpSpPr>
          <a:xfrm>
            <a:off x="4677198" y="1586324"/>
            <a:ext cx="2763608" cy="4290362"/>
            <a:chOff x="3507986" y="1189773"/>
            <a:chExt cx="2072758" cy="3217852"/>
          </a:xfrm>
        </p:grpSpPr>
        <p:sp>
          <p:nvSpPr>
            <p:cNvPr id="629" name="Google Shape;629;g2f0e596167a_0_610"/>
            <p:cNvSpPr/>
            <p:nvPr/>
          </p:nvSpPr>
          <p:spPr>
            <a:xfrm>
              <a:off x="3516744" y="1189773"/>
              <a:ext cx="2064000" cy="897600"/>
            </a:xfrm>
            <a:prstGeom prst="chevron">
              <a:avLst>
                <a:gd name="adj" fmla="val 50000"/>
              </a:avLst>
            </a:prstGeom>
            <a:solidFill>
              <a:srgbClr val="F6B26B"/>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ZA" sz="1600" b="1">
                  <a:solidFill>
                    <a:schemeClr val="dk1"/>
                  </a:solidFill>
                  <a:latin typeface="Avenir"/>
                  <a:ea typeface="Avenir"/>
                  <a:cs typeface="Avenir"/>
                  <a:sym typeface="Avenir"/>
                </a:rPr>
                <a:t>Application Review</a:t>
              </a:r>
              <a:endParaRPr sz="1600" b="1">
                <a:solidFill>
                  <a:schemeClr val="dk1"/>
                </a:solidFill>
                <a:latin typeface="Avenir"/>
                <a:ea typeface="Avenir"/>
                <a:cs typeface="Avenir"/>
                <a:sym typeface="Avenir"/>
              </a:endParaRPr>
            </a:p>
          </p:txBody>
        </p:sp>
        <p:sp>
          <p:nvSpPr>
            <p:cNvPr id="630" name="Google Shape;630;g2f0e596167a_0_610"/>
            <p:cNvSpPr txBox="1"/>
            <p:nvPr/>
          </p:nvSpPr>
          <p:spPr>
            <a:xfrm>
              <a:off x="3507986" y="2057125"/>
              <a:ext cx="1696483" cy="2350500"/>
            </a:xfrm>
            <a:prstGeom prst="rect">
              <a:avLst/>
            </a:prstGeom>
            <a:noFill/>
            <a:ln>
              <a:noFill/>
            </a:ln>
          </p:spPr>
          <p:txBody>
            <a:bodyPr spcFirstLastPara="1" wrap="square" lIns="121900" tIns="121900" rIns="121900" bIns="121900" anchor="t" anchorCtr="0">
              <a:noAutofit/>
            </a:bodyPr>
            <a:lstStyle/>
            <a:p>
              <a:pPr marL="457200" lvl="0" indent="-317500" algn="l" rtl="0">
                <a:lnSpc>
                  <a:spcPct val="115000"/>
                </a:lnSpc>
                <a:spcBef>
                  <a:spcPts val="0"/>
                </a:spcBef>
                <a:spcAft>
                  <a:spcPts val="0"/>
                </a:spcAft>
                <a:buSzPts val="1400"/>
                <a:buFont typeface="Avenir"/>
                <a:buChar char="●"/>
              </a:pPr>
              <a:r>
                <a:rPr lang="en-ZA">
                  <a:latin typeface="Avenir"/>
                  <a:ea typeface="Avenir"/>
                  <a:cs typeface="Avenir"/>
                  <a:sym typeface="Avenir"/>
                </a:rPr>
                <a:t>Review Application details and ensure all details are captured. </a:t>
              </a:r>
              <a:endParaRPr>
                <a:latin typeface="Avenir"/>
                <a:ea typeface="Avenir"/>
                <a:cs typeface="Avenir"/>
                <a:sym typeface="Avenir"/>
              </a:endParaRPr>
            </a:p>
            <a:p>
              <a:pPr marL="457200" lvl="0" indent="0" algn="l" rtl="0">
                <a:lnSpc>
                  <a:spcPct val="115000"/>
                </a:lnSpc>
                <a:spcBef>
                  <a:spcPts val="0"/>
                </a:spcBef>
                <a:spcAft>
                  <a:spcPts val="0"/>
                </a:spcAft>
                <a:buNone/>
              </a:pPr>
              <a:endParaRPr>
                <a:latin typeface="Avenir"/>
                <a:ea typeface="Avenir"/>
                <a:cs typeface="Avenir"/>
                <a:sym typeface="Avenir"/>
              </a:endParaRPr>
            </a:p>
          </p:txBody>
        </p:sp>
      </p:grpSp>
      <p:grpSp>
        <p:nvGrpSpPr>
          <p:cNvPr id="631" name="Google Shape;631;g2f0e596167a_0_610"/>
          <p:cNvGrpSpPr/>
          <p:nvPr/>
        </p:nvGrpSpPr>
        <p:grpSpPr>
          <a:xfrm>
            <a:off x="11850" y="1586478"/>
            <a:ext cx="2952726" cy="4290058"/>
            <a:chOff x="0" y="1190001"/>
            <a:chExt cx="2214600" cy="3217624"/>
          </a:xfrm>
        </p:grpSpPr>
        <p:sp>
          <p:nvSpPr>
            <p:cNvPr id="632" name="Google Shape;632;g2f0e596167a_0_610"/>
            <p:cNvSpPr/>
            <p:nvPr/>
          </p:nvSpPr>
          <p:spPr>
            <a:xfrm>
              <a:off x="0" y="1190001"/>
              <a:ext cx="2214600" cy="897600"/>
            </a:xfrm>
            <a:prstGeom prst="homePlate">
              <a:avLst>
                <a:gd name="adj" fmla="val 50000"/>
              </a:avLst>
            </a:prstGeom>
            <a:solidFill>
              <a:srgbClr val="B45F06"/>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ZA" sz="1600" b="1">
                  <a:solidFill>
                    <a:schemeClr val="dk1"/>
                  </a:solidFill>
                  <a:latin typeface="Avenir"/>
                  <a:ea typeface="Avenir"/>
                  <a:cs typeface="Avenir"/>
                  <a:sym typeface="Avenir"/>
                </a:rPr>
                <a:t>Login</a:t>
              </a:r>
              <a:endParaRPr sz="1600" b="1">
                <a:solidFill>
                  <a:schemeClr val="dk1"/>
                </a:solidFill>
                <a:latin typeface="Avenir"/>
                <a:ea typeface="Avenir"/>
                <a:cs typeface="Avenir"/>
                <a:sym typeface="Avenir"/>
              </a:endParaRPr>
            </a:p>
          </p:txBody>
        </p:sp>
        <p:sp>
          <p:nvSpPr>
            <p:cNvPr id="633" name="Google Shape;633;g2f0e596167a_0_610"/>
            <p:cNvSpPr txBox="1"/>
            <p:nvPr/>
          </p:nvSpPr>
          <p:spPr>
            <a:xfrm>
              <a:off x="63584" y="2057125"/>
              <a:ext cx="1624500" cy="2350500"/>
            </a:xfrm>
            <a:prstGeom prst="rect">
              <a:avLst/>
            </a:prstGeom>
            <a:noFill/>
            <a:ln>
              <a:noFill/>
            </a:ln>
          </p:spPr>
          <p:txBody>
            <a:bodyPr spcFirstLastPara="1" wrap="square" lIns="121900" tIns="121900" rIns="121900" bIns="121900" anchor="t" anchorCtr="0">
              <a:noAutofit/>
            </a:bodyPr>
            <a:lstStyle/>
            <a:p>
              <a:pPr marL="457200" lvl="0" indent="-317500" algn="l" rtl="0">
                <a:lnSpc>
                  <a:spcPct val="115000"/>
                </a:lnSpc>
                <a:spcBef>
                  <a:spcPts val="0"/>
                </a:spcBef>
                <a:spcAft>
                  <a:spcPts val="0"/>
                </a:spcAft>
                <a:buSzPts val="1400"/>
                <a:buFont typeface="Avenir"/>
                <a:buChar char="●"/>
              </a:pPr>
              <a:r>
                <a:rPr lang="en-ZA">
                  <a:latin typeface="Avenir"/>
                  <a:ea typeface="Avenir"/>
                  <a:cs typeface="Avenir"/>
                  <a:sym typeface="Avenir"/>
                </a:rPr>
                <a:t>Enter your login credentials</a:t>
              </a:r>
              <a:endParaRPr>
                <a:latin typeface="Avenir"/>
                <a:ea typeface="Avenir"/>
                <a:cs typeface="Avenir"/>
                <a:sym typeface="Avenir"/>
              </a:endParaRPr>
            </a:p>
            <a:p>
              <a:pPr marL="457200" lvl="0" indent="-317500" algn="l" rtl="0">
                <a:lnSpc>
                  <a:spcPct val="115000"/>
                </a:lnSpc>
                <a:spcBef>
                  <a:spcPts val="0"/>
                </a:spcBef>
                <a:spcAft>
                  <a:spcPts val="0"/>
                </a:spcAft>
                <a:buSzPts val="1400"/>
                <a:buFont typeface="Avenir"/>
                <a:buChar char="●"/>
              </a:pPr>
              <a:r>
                <a:rPr lang="en-ZA">
                  <a:latin typeface="Avenir"/>
                  <a:ea typeface="Avenir"/>
                  <a:cs typeface="Avenir"/>
                  <a:sym typeface="Avenir"/>
                </a:rPr>
                <a:t>Access the Support Dashboard</a:t>
              </a:r>
              <a:endParaRPr>
                <a:latin typeface="Avenir"/>
                <a:ea typeface="Avenir"/>
                <a:cs typeface="Avenir"/>
                <a:sym typeface="Avenir"/>
              </a:endParaRPr>
            </a:p>
          </p:txBody>
        </p:sp>
      </p:grpSp>
      <p:grpSp>
        <p:nvGrpSpPr>
          <p:cNvPr id="634" name="Google Shape;634;g2f0e596167a_0_610"/>
          <p:cNvGrpSpPr/>
          <p:nvPr/>
        </p:nvGrpSpPr>
        <p:grpSpPr>
          <a:xfrm>
            <a:off x="9165125" y="1586324"/>
            <a:ext cx="2751931" cy="4290362"/>
            <a:chOff x="6874016" y="1189773"/>
            <a:chExt cx="2064000" cy="3217852"/>
          </a:xfrm>
        </p:grpSpPr>
        <p:sp>
          <p:nvSpPr>
            <p:cNvPr id="635" name="Google Shape;635;g2f0e596167a_0_610"/>
            <p:cNvSpPr/>
            <p:nvPr/>
          </p:nvSpPr>
          <p:spPr>
            <a:xfrm>
              <a:off x="6874016" y="1189773"/>
              <a:ext cx="2064000" cy="897600"/>
            </a:xfrm>
            <a:prstGeom prst="chevron">
              <a:avLst>
                <a:gd name="adj" fmla="val 50000"/>
              </a:avLst>
            </a:prstGeom>
            <a:solidFill>
              <a:srgbClr val="FCE5CD"/>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ZA" sz="1600" b="1">
                  <a:solidFill>
                    <a:schemeClr val="dk1"/>
                  </a:solidFill>
                  <a:latin typeface="Avenir"/>
                  <a:ea typeface="Avenir"/>
                  <a:cs typeface="Avenir"/>
                  <a:sym typeface="Avenir"/>
                </a:rPr>
                <a:t>Submit applications</a:t>
              </a:r>
              <a:endParaRPr sz="1600" b="1">
                <a:solidFill>
                  <a:schemeClr val="dk1"/>
                </a:solidFill>
                <a:latin typeface="Avenir"/>
                <a:ea typeface="Avenir"/>
                <a:cs typeface="Avenir"/>
                <a:sym typeface="Avenir"/>
              </a:endParaRPr>
            </a:p>
          </p:txBody>
        </p:sp>
        <p:sp>
          <p:nvSpPr>
            <p:cNvPr id="636" name="Google Shape;636;g2f0e596167a_0_610"/>
            <p:cNvSpPr txBox="1"/>
            <p:nvPr/>
          </p:nvSpPr>
          <p:spPr>
            <a:xfrm>
              <a:off x="6875235" y="2057125"/>
              <a:ext cx="1696483" cy="2350500"/>
            </a:xfrm>
            <a:prstGeom prst="rect">
              <a:avLst/>
            </a:prstGeom>
            <a:noFill/>
            <a:ln>
              <a:noFill/>
            </a:ln>
          </p:spPr>
          <p:txBody>
            <a:bodyPr spcFirstLastPara="1" wrap="square" lIns="121900" tIns="121900" rIns="121900" bIns="121900" anchor="t" anchorCtr="0">
              <a:noAutofit/>
            </a:bodyPr>
            <a:lstStyle/>
            <a:p>
              <a:pPr marL="457200" lvl="0" indent="-317500" algn="l" rtl="0">
                <a:lnSpc>
                  <a:spcPct val="115000"/>
                </a:lnSpc>
                <a:spcBef>
                  <a:spcPts val="0"/>
                </a:spcBef>
                <a:spcAft>
                  <a:spcPts val="0"/>
                </a:spcAft>
                <a:buSzPts val="1400"/>
                <a:buFont typeface="Avenir"/>
                <a:buChar char="●"/>
              </a:pPr>
              <a:r>
                <a:rPr lang="en-ZA">
                  <a:latin typeface="Avenir"/>
                  <a:ea typeface="Avenir"/>
                  <a:cs typeface="Avenir"/>
                  <a:sym typeface="Avenir"/>
                </a:rPr>
                <a:t>If the application is complete and accurate submit application for review. </a:t>
              </a:r>
              <a:endParaRPr>
                <a:latin typeface="Avenir"/>
                <a:ea typeface="Avenir"/>
                <a:cs typeface="Avenir"/>
                <a:sym typeface="Avenir"/>
              </a:endParaRPr>
            </a:p>
          </p:txBody>
        </p:sp>
      </p:grpSp>
      <p:grpSp>
        <p:nvGrpSpPr>
          <p:cNvPr id="637" name="Google Shape;637;g2f0e596167a_0_610"/>
          <p:cNvGrpSpPr/>
          <p:nvPr/>
        </p:nvGrpSpPr>
        <p:grpSpPr>
          <a:xfrm>
            <a:off x="6926950" y="1586324"/>
            <a:ext cx="2751931" cy="4290362"/>
            <a:chOff x="5195342" y="1189773"/>
            <a:chExt cx="2064000" cy="3217852"/>
          </a:xfrm>
        </p:grpSpPr>
        <p:sp>
          <p:nvSpPr>
            <p:cNvPr id="638" name="Google Shape;638;g2f0e596167a_0_610"/>
            <p:cNvSpPr/>
            <p:nvPr/>
          </p:nvSpPr>
          <p:spPr>
            <a:xfrm>
              <a:off x="5195342" y="1189773"/>
              <a:ext cx="2064000" cy="897600"/>
            </a:xfrm>
            <a:prstGeom prst="chevron">
              <a:avLst>
                <a:gd name="adj" fmla="val 50000"/>
              </a:avLst>
            </a:prstGeom>
            <a:solidFill>
              <a:srgbClr val="F9CB9C"/>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ZA" sz="1600" b="1">
                  <a:solidFill>
                    <a:schemeClr val="dk1"/>
                  </a:solidFill>
                  <a:latin typeface="Avenir"/>
                  <a:ea typeface="Avenir"/>
                  <a:cs typeface="Avenir"/>
                  <a:sym typeface="Avenir"/>
                </a:rPr>
                <a:t>Documents uploaded</a:t>
              </a:r>
              <a:endParaRPr sz="1600" b="1">
                <a:solidFill>
                  <a:schemeClr val="dk1"/>
                </a:solidFill>
                <a:latin typeface="Avenir"/>
                <a:ea typeface="Avenir"/>
                <a:cs typeface="Avenir"/>
                <a:sym typeface="Avenir"/>
              </a:endParaRPr>
            </a:p>
          </p:txBody>
        </p:sp>
        <p:sp>
          <p:nvSpPr>
            <p:cNvPr id="639" name="Google Shape;639;g2f0e596167a_0_610"/>
            <p:cNvSpPr txBox="1"/>
            <p:nvPr/>
          </p:nvSpPr>
          <p:spPr>
            <a:xfrm>
              <a:off x="5204468" y="2057125"/>
              <a:ext cx="1696483" cy="2350500"/>
            </a:xfrm>
            <a:prstGeom prst="rect">
              <a:avLst/>
            </a:prstGeom>
            <a:noFill/>
            <a:ln>
              <a:noFill/>
            </a:ln>
          </p:spPr>
          <p:txBody>
            <a:bodyPr spcFirstLastPara="1" wrap="square" lIns="121900" tIns="121900" rIns="121900" bIns="121900" anchor="t" anchorCtr="0">
              <a:noAutofit/>
            </a:bodyPr>
            <a:lstStyle/>
            <a:p>
              <a:pPr marL="457200" lvl="0" indent="-317500" algn="l" rtl="0">
                <a:lnSpc>
                  <a:spcPct val="115000"/>
                </a:lnSpc>
                <a:spcBef>
                  <a:spcPts val="0"/>
                </a:spcBef>
                <a:spcAft>
                  <a:spcPts val="0"/>
                </a:spcAft>
                <a:buSzPts val="1400"/>
                <a:buFont typeface="Avenir"/>
                <a:buChar char="●"/>
              </a:pPr>
              <a:r>
                <a:rPr lang="en-ZA">
                  <a:latin typeface="Avenir"/>
                  <a:ea typeface="Avenir"/>
                  <a:cs typeface="Avenir"/>
                  <a:sym typeface="Avenir"/>
                </a:rPr>
                <a:t>Check for all uploaded required documents (certified ID and Form 30) for the captured employees. </a:t>
              </a:r>
              <a:endParaRPr>
                <a:latin typeface="Avenir"/>
                <a:ea typeface="Avenir"/>
                <a:cs typeface="Avenir"/>
                <a:sym typeface="Avenir"/>
              </a:endParaRPr>
            </a:p>
          </p:txBody>
        </p:sp>
      </p:gr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show="0">
  <p:cSld>
    <p:spTree>
      <p:nvGrpSpPr>
        <p:cNvPr id="1" name="Shape 644"/>
        <p:cNvGrpSpPr/>
        <p:nvPr/>
      </p:nvGrpSpPr>
      <p:grpSpPr>
        <a:xfrm>
          <a:off x="0" y="0"/>
          <a:ext cx="0" cy="0"/>
          <a:chOff x="0" y="0"/>
          <a:chExt cx="0" cy="0"/>
        </a:xfrm>
      </p:grpSpPr>
      <p:sp>
        <p:nvSpPr>
          <p:cNvPr id="646" name="Google Shape;646;g2e527ca4c70_0_112"/>
          <p:cNvSpPr txBox="1">
            <a:spLocks noGrp="1"/>
          </p:cNvSpPr>
          <p:nvPr>
            <p:ph type="title"/>
          </p:nvPr>
        </p:nvSpPr>
        <p:spPr>
          <a:xfrm>
            <a:off x="2999153" y="-47623"/>
            <a:ext cx="7609348"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Reg Application Support User - Landing Page</a:t>
            </a:r>
            <a:endParaRPr sz="3200">
              <a:solidFill>
                <a:srgbClr val="C98241"/>
              </a:solidFill>
              <a:latin typeface="Avenir"/>
              <a:ea typeface="Avenir"/>
              <a:cs typeface="Avenir"/>
              <a:sym typeface="Avenir"/>
            </a:endParaRPr>
          </a:p>
        </p:txBody>
      </p:sp>
      <p:sp>
        <p:nvSpPr>
          <p:cNvPr id="645" name="Google Shape;645;g2e527ca4c70_0_112"/>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188</a:t>
            </a:fld>
            <a:endParaRPr/>
          </a:p>
        </p:txBody>
      </p:sp>
      <p:sp>
        <p:nvSpPr>
          <p:cNvPr id="647" name="Google Shape;647;g2e527ca4c70_0_112"/>
          <p:cNvSpPr/>
          <p:nvPr/>
        </p:nvSpPr>
        <p:spPr>
          <a:xfrm>
            <a:off x="8044250" y="1122275"/>
            <a:ext cx="4077600" cy="4635900"/>
          </a:xfrm>
          <a:prstGeom prst="wedgeRoundRectCallout">
            <a:avLst>
              <a:gd name="adj1" fmla="val -55060"/>
              <a:gd name="adj2" fmla="val -17213"/>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ZA">
                <a:solidFill>
                  <a:schemeClr val="dk1"/>
                </a:solidFill>
                <a:latin typeface="Avenir"/>
                <a:ea typeface="Avenir"/>
                <a:cs typeface="Avenir"/>
                <a:sym typeface="Avenir"/>
              </a:rPr>
              <a:t>Support Users assist applicants who may be stuck in completing the registration process. As Support user you are able to:</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Char char="●"/>
            </a:pPr>
            <a:r>
              <a:rPr lang="en-ZA">
                <a:solidFill>
                  <a:schemeClr val="dk1"/>
                </a:solidFill>
                <a:latin typeface="Avenir"/>
                <a:ea typeface="Avenir"/>
                <a:cs typeface="Avenir"/>
                <a:sym typeface="Avenir"/>
              </a:rPr>
              <a:t>Guide the applicant through the registration and identify the stage at which they were stuck.</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Char char="●"/>
            </a:pPr>
            <a:r>
              <a:rPr lang="en-ZA">
                <a:solidFill>
                  <a:schemeClr val="dk1"/>
                </a:solidFill>
                <a:latin typeface="Avenir"/>
                <a:ea typeface="Avenir"/>
                <a:cs typeface="Avenir"/>
                <a:sym typeface="Avenir"/>
              </a:rPr>
              <a:t>Create new application on behalf of an Applicant</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Char char="●"/>
            </a:pPr>
            <a:r>
              <a:rPr lang="en-ZA">
                <a:solidFill>
                  <a:schemeClr val="dk1"/>
                </a:solidFill>
                <a:latin typeface="Avenir"/>
                <a:ea typeface="Avenir"/>
                <a:cs typeface="Avenir"/>
                <a:sym typeface="Avenir"/>
              </a:rPr>
              <a:t>Register an Applicant user on the system to be able to create an application.</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Char char="●"/>
            </a:pPr>
            <a:r>
              <a:rPr lang="en-ZA">
                <a:solidFill>
                  <a:schemeClr val="dk1"/>
                </a:solidFill>
                <a:latin typeface="Avenir"/>
                <a:ea typeface="Avenir"/>
                <a:cs typeface="Avenir"/>
                <a:sym typeface="Avenir"/>
              </a:rPr>
              <a:t>View reports of existing applications</a:t>
            </a:r>
            <a:endParaRPr>
              <a:solidFill>
                <a:schemeClr val="dk1"/>
              </a:solidFill>
              <a:latin typeface="Avenir"/>
              <a:ea typeface="Avenir"/>
              <a:cs typeface="Avenir"/>
              <a:sym typeface="Avenir"/>
            </a:endParaRPr>
          </a:p>
          <a:p>
            <a:pPr marL="0" lvl="0" indent="0" algn="l" rtl="0">
              <a:spcBef>
                <a:spcPts val="0"/>
              </a:spcBef>
              <a:spcAft>
                <a:spcPts val="0"/>
              </a:spcAft>
              <a:buNone/>
            </a:pPr>
            <a:endParaRPr>
              <a:solidFill>
                <a:schemeClr val="dk1"/>
              </a:solidFill>
              <a:latin typeface="Avenir"/>
              <a:ea typeface="Avenir"/>
              <a:cs typeface="Avenir"/>
              <a:sym typeface="Avenir"/>
            </a:endParaRPr>
          </a:p>
          <a:p>
            <a:pPr marL="0" lvl="0" indent="0" algn="l" rtl="0">
              <a:spcBef>
                <a:spcPts val="0"/>
              </a:spcBef>
              <a:spcAft>
                <a:spcPts val="0"/>
              </a:spcAft>
              <a:buNone/>
            </a:pPr>
            <a:r>
              <a:rPr lang="en-ZA">
                <a:solidFill>
                  <a:schemeClr val="dk1"/>
                </a:solidFill>
                <a:latin typeface="Avenir"/>
                <a:ea typeface="Avenir"/>
                <a:cs typeface="Avenir"/>
                <a:sym typeface="Avenir"/>
              </a:rPr>
              <a:t>To access Reg Application Support role after login:</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Navigate to the Main Menu.</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Click on "Not specified” below Roles to reveal a dropdown list.</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Select Reg Application Support from the dropdown.</a:t>
            </a:r>
            <a:endParaRPr>
              <a:solidFill>
                <a:schemeClr val="dk1"/>
              </a:solidFill>
              <a:latin typeface="Avenir"/>
              <a:ea typeface="Avenir"/>
              <a:cs typeface="Avenir"/>
              <a:sym typeface="Avenir"/>
            </a:endParaRPr>
          </a:p>
          <a:p>
            <a:pPr marL="0" lvl="0" indent="0" algn="l" rtl="0">
              <a:spcBef>
                <a:spcPts val="0"/>
              </a:spcBef>
              <a:spcAft>
                <a:spcPts val="0"/>
              </a:spcAft>
              <a:buNone/>
            </a:pPr>
            <a:endParaRPr>
              <a:solidFill>
                <a:schemeClr val="dk1"/>
              </a:solidFill>
              <a:latin typeface="Avenir"/>
              <a:ea typeface="Avenir"/>
              <a:cs typeface="Avenir"/>
              <a:sym typeface="Avenir"/>
            </a:endParaRPr>
          </a:p>
          <a:p>
            <a:pPr marL="0" lvl="0" indent="0" algn="l" rtl="0">
              <a:spcBef>
                <a:spcPts val="0"/>
              </a:spcBef>
              <a:spcAft>
                <a:spcPts val="0"/>
              </a:spcAft>
              <a:buNone/>
            </a:pPr>
            <a:endParaRPr>
              <a:solidFill>
                <a:schemeClr val="dk1"/>
              </a:solidFill>
              <a:latin typeface="Avenir"/>
              <a:ea typeface="Avenir"/>
              <a:cs typeface="Avenir"/>
              <a:sym typeface="Avenir"/>
            </a:endParaRPr>
          </a:p>
        </p:txBody>
      </p:sp>
      <p:pic>
        <p:nvPicPr>
          <p:cNvPr id="648" name="Google Shape;648;g2e527ca4c70_0_112"/>
          <p:cNvPicPr preferRelativeResize="0"/>
          <p:nvPr/>
        </p:nvPicPr>
        <p:blipFill rotWithShape="1">
          <a:blip r:embed="rId3">
            <a:alphaModFix/>
          </a:blip>
          <a:srcRect r="2610"/>
          <a:stretch/>
        </p:blipFill>
        <p:spPr>
          <a:xfrm>
            <a:off x="127675" y="1122275"/>
            <a:ext cx="7471724" cy="3289076"/>
          </a:xfrm>
          <a:prstGeom prst="rect">
            <a:avLst/>
          </a:prstGeom>
          <a:noFill/>
          <a:ln w="9525" cap="flat" cmpd="sng">
            <a:solidFill>
              <a:srgbClr val="9E9E9E"/>
            </a:solidFill>
            <a:prstDash val="solid"/>
            <a:round/>
            <a:headEnd type="none" w="sm" len="sm"/>
            <a:tailEnd type="none" w="sm" len="sm"/>
          </a:ln>
        </p:spPr>
      </p:pic>
      <p:sp>
        <p:nvSpPr>
          <p:cNvPr id="649" name="Google Shape;649;g2e527ca4c70_0_112"/>
          <p:cNvSpPr/>
          <p:nvPr/>
        </p:nvSpPr>
        <p:spPr>
          <a:xfrm>
            <a:off x="1455400" y="3366025"/>
            <a:ext cx="2422500" cy="244500"/>
          </a:xfrm>
          <a:prstGeom prst="rect">
            <a:avLst/>
          </a:prstGeom>
          <a:noFill/>
          <a:ln w="28575"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650" name="Google Shape;650;g2e527ca4c70_0_112"/>
          <p:cNvPicPr preferRelativeResize="0"/>
          <p:nvPr/>
        </p:nvPicPr>
        <p:blipFill>
          <a:blip r:embed="rId4">
            <a:alphaModFix/>
          </a:blip>
          <a:stretch>
            <a:fillRect/>
          </a:stretch>
        </p:blipFill>
        <p:spPr>
          <a:xfrm>
            <a:off x="3142750" y="3834700"/>
            <a:ext cx="4804050" cy="2430176"/>
          </a:xfrm>
          <a:prstGeom prst="rect">
            <a:avLst/>
          </a:prstGeom>
          <a:noFill/>
          <a:ln w="9525" cap="flat" cmpd="sng">
            <a:solidFill>
              <a:srgbClr val="9E9E9E"/>
            </a:solidFill>
            <a:prstDash val="solid"/>
            <a:round/>
            <a:headEnd type="none" w="sm" len="sm"/>
            <a:tailEnd type="none" w="sm" len="sm"/>
          </a:ln>
        </p:spPr>
      </p:pic>
      <p:sp>
        <p:nvSpPr>
          <p:cNvPr id="651" name="Google Shape;651;g2e527ca4c70_0_112"/>
          <p:cNvSpPr/>
          <p:nvPr/>
        </p:nvSpPr>
        <p:spPr>
          <a:xfrm rot="1357011">
            <a:off x="2545660" y="4098746"/>
            <a:ext cx="438415" cy="166085"/>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show="0">
  <p:cSld>
    <p:spTree>
      <p:nvGrpSpPr>
        <p:cNvPr id="1" name="Shape 656"/>
        <p:cNvGrpSpPr/>
        <p:nvPr/>
      </p:nvGrpSpPr>
      <p:grpSpPr>
        <a:xfrm>
          <a:off x="0" y="0"/>
          <a:ext cx="0" cy="0"/>
          <a:chOff x="0" y="0"/>
          <a:chExt cx="0" cy="0"/>
        </a:xfrm>
      </p:grpSpPr>
      <p:sp>
        <p:nvSpPr>
          <p:cNvPr id="657" name="Google Shape;657;g2e5afd072fa_0_70"/>
          <p:cNvSpPr txBox="1">
            <a:spLocks noGrp="1"/>
          </p:cNvSpPr>
          <p:nvPr>
            <p:ph type="title"/>
          </p:nvPr>
        </p:nvSpPr>
        <p:spPr>
          <a:xfrm>
            <a:off x="3007087" y="-47623"/>
            <a:ext cx="7601414"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Navigation and Sorting</a:t>
            </a:r>
            <a:endParaRPr sz="3200">
              <a:solidFill>
                <a:srgbClr val="C98241"/>
              </a:solidFill>
              <a:latin typeface="Avenir"/>
              <a:ea typeface="Avenir"/>
              <a:cs typeface="Avenir"/>
              <a:sym typeface="Avenir"/>
            </a:endParaRPr>
          </a:p>
        </p:txBody>
      </p:sp>
      <p:sp>
        <p:nvSpPr>
          <p:cNvPr id="658" name="Google Shape;658;g2e5afd072fa_0_7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189</a:t>
            </a:fld>
            <a:endParaRPr/>
          </a:p>
        </p:txBody>
      </p:sp>
      <p:sp>
        <p:nvSpPr>
          <p:cNvPr id="659" name="Google Shape;659;g2e5afd072fa_0_70"/>
          <p:cNvSpPr/>
          <p:nvPr/>
        </p:nvSpPr>
        <p:spPr>
          <a:xfrm>
            <a:off x="8541125" y="1801697"/>
            <a:ext cx="3508500" cy="3254605"/>
          </a:xfrm>
          <a:prstGeom prst="wedgeRoundRectCallout">
            <a:avLst>
              <a:gd name="adj1" fmla="val -50367"/>
              <a:gd name="adj2" fmla="val -1654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None/>
            </a:pPr>
            <a:r>
              <a:rPr lang="en-ZA" sz="1500">
                <a:solidFill>
                  <a:schemeClr val="dk1"/>
                </a:solidFill>
                <a:latin typeface="Avenir"/>
                <a:ea typeface="Avenir"/>
                <a:cs typeface="Avenir"/>
                <a:sym typeface="Avenir"/>
              </a:rPr>
              <a:t>In the tables you can:</a:t>
            </a:r>
            <a:endParaRPr sz="1500">
              <a:solidFill>
                <a:schemeClr val="dk1"/>
              </a:solidFill>
              <a:latin typeface="Avenir"/>
              <a:ea typeface="Avenir"/>
              <a:cs typeface="Avenir"/>
              <a:sym typeface="Avenir"/>
            </a:endParaRPr>
          </a:p>
          <a:p>
            <a:pPr marL="457200" lvl="0" indent="-323850" algn="l" rtl="0">
              <a:lnSpc>
                <a:spcPct val="115000"/>
              </a:lnSpc>
              <a:spcBef>
                <a:spcPts val="0"/>
              </a:spcBef>
              <a:spcAft>
                <a:spcPts val="0"/>
              </a:spcAft>
              <a:buClr>
                <a:schemeClr val="dk1"/>
              </a:buClr>
              <a:buSzPts val="1500"/>
              <a:buFont typeface="Avenir"/>
              <a:buAutoNum type="arabicPeriod"/>
            </a:pPr>
            <a:r>
              <a:rPr lang="en-ZA" sz="1500">
                <a:solidFill>
                  <a:schemeClr val="dk1"/>
                </a:solidFill>
                <a:latin typeface="Avenir"/>
                <a:ea typeface="Avenir"/>
                <a:cs typeface="Avenir"/>
                <a:sym typeface="Avenir"/>
              </a:rPr>
              <a:t>Sort the table (A-Z, Z-A, lowest to highest or highest to lowest) by clicking on the column name.</a:t>
            </a:r>
            <a:endParaRPr sz="1500">
              <a:solidFill>
                <a:schemeClr val="dk1"/>
              </a:solidFill>
              <a:latin typeface="Avenir"/>
              <a:ea typeface="Avenir"/>
              <a:cs typeface="Avenir"/>
              <a:sym typeface="Avenir"/>
            </a:endParaRPr>
          </a:p>
          <a:p>
            <a:pPr marL="457200" lvl="0" indent="-323850" algn="l" rtl="0">
              <a:lnSpc>
                <a:spcPct val="115000"/>
              </a:lnSpc>
              <a:spcBef>
                <a:spcPts val="0"/>
              </a:spcBef>
              <a:spcAft>
                <a:spcPts val="0"/>
              </a:spcAft>
              <a:buClr>
                <a:schemeClr val="dk1"/>
              </a:buClr>
              <a:buSzPts val="1500"/>
              <a:buFont typeface="Avenir"/>
              <a:buAutoNum type="arabicPeriod"/>
            </a:pPr>
            <a:r>
              <a:rPr lang="en-ZA" sz="1500">
                <a:solidFill>
                  <a:schemeClr val="dk1"/>
                </a:solidFill>
                <a:latin typeface="Avenir"/>
                <a:ea typeface="Avenir"/>
                <a:cs typeface="Avenir"/>
                <a:sym typeface="Avenir"/>
              </a:rPr>
              <a:t>Download the content of the table to CSV.</a:t>
            </a:r>
            <a:endParaRPr sz="1500">
              <a:solidFill>
                <a:schemeClr val="dk1"/>
              </a:solidFill>
              <a:latin typeface="Avenir"/>
              <a:ea typeface="Avenir"/>
              <a:cs typeface="Avenir"/>
              <a:sym typeface="Avenir"/>
            </a:endParaRPr>
          </a:p>
          <a:p>
            <a:pPr marL="457200" lvl="0" indent="-323850" algn="l" rtl="0">
              <a:lnSpc>
                <a:spcPct val="115000"/>
              </a:lnSpc>
              <a:spcBef>
                <a:spcPts val="0"/>
              </a:spcBef>
              <a:spcAft>
                <a:spcPts val="0"/>
              </a:spcAft>
              <a:buClr>
                <a:schemeClr val="dk1"/>
              </a:buClr>
              <a:buSzPts val="1500"/>
              <a:buFont typeface="Avenir"/>
              <a:buAutoNum type="arabicPeriod"/>
            </a:pPr>
            <a:r>
              <a:rPr lang="en-ZA" sz="1500">
                <a:solidFill>
                  <a:schemeClr val="dk1"/>
                </a:solidFill>
                <a:latin typeface="Avenir"/>
                <a:ea typeface="Avenir"/>
                <a:cs typeface="Avenir"/>
                <a:sym typeface="Avenir"/>
              </a:rPr>
              <a:t>Expand the selection by paging or selecting more rows.</a:t>
            </a:r>
            <a:endParaRPr sz="1500">
              <a:solidFill>
                <a:schemeClr val="dk1"/>
              </a:solidFill>
              <a:latin typeface="Avenir"/>
              <a:ea typeface="Avenir"/>
              <a:cs typeface="Avenir"/>
              <a:sym typeface="Avenir"/>
            </a:endParaRPr>
          </a:p>
          <a:p>
            <a:pPr marL="457200" lvl="0" indent="-323850" algn="l" rtl="0">
              <a:spcBef>
                <a:spcPts val="0"/>
              </a:spcBef>
              <a:spcAft>
                <a:spcPts val="0"/>
              </a:spcAft>
              <a:buClr>
                <a:schemeClr val="dk1"/>
              </a:buClr>
              <a:buSzPts val="1500"/>
              <a:buFont typeface="Avenir"/>
              <a:buAutoNum type="arabicPeriod"/>
            </a:pPr>
            <a:r>
              <a:rPr lang="en-ZA" sz="1500">
                <a:solidFill>
                  <a:schemeClr val="dk1"/>
                </a:solidFill>
                <a:latin typeface="Avenir"/>
                <a:ea typeface="Avenir"/>
                <a:cs typeface="Avenir"/>
                <a:sym typeface="Avenir"/>
              </a:rPr>
              <a:t>View all pages by clicking on the drop-down arrow to view up to 100 applications per page.</a:t>
            </a:r>
            <a:endParaRPr>
              <a:solidFill>
                <a:schemeClr val="dk1"/>
              </a:solidFill>
              <a:latin typeface="Avenir"/>
              <a:ea typeface="Avenir"/>
              <a:cs typeface="Avenir"/>
              <a:sym typeface="Avenir"/>
            </a:endParaRPr>
          </a:p>
        </p:txBody>
      </p:sp>
      <p:pic>
        <p:nvPicPr>
          <p:cNvPr id="660" name="Google Shape;660;g2e5afd072fa_0_70"/>
          <p:cNvPicPr preferRelativeResize="0"/>
          <p:nvPr/>
        </p:nvPicPr>
        <p:blipFill>
          <a:blip r:embed="rId3">
            <a:alphaModFix/>
          </a:blip>
          <a:stretch>
            <a:fillRect/>
          </a:stretch>
        </p:blipFill>
        <p:spPr>
          <a:xfrm>
            <a:off x="152400" y="1349102"/>
            <a:ext cx="8267699" cy="4267969"/>
          </a:xfrm>
          <a:prstGeom prst="rect">
            <a:avLst/>
          </a:prstGeom>
          <a:noFill/>
          <a:ln w="9525" cap="flat" cmpd="sng">
            <a:solidFill>
              <a:srgbClr val="9E9E9E"/>
            </a:solidFill>
            <a:prstDash val="solid"/>
            <a:round/>
            <a:headEnd type="none" w="sm" len="sm"/>
            <a:tailEnd type="none" w="sm" len="sm"/>
          </a:ln>
        </p:spPr>
      </p:pic>
      <p:sp>
        <p:nvSpPr>
          <p:cNvPr id="661" name="Google Shape;661;g2e5afd072fa_0_70"/>
          <p:cNvSpPr/>
          <p:nvPr/>
        </p:nvSpPr>
        <p:spPr>
          <a:xfrm>
            <a:off x="587775" y="5250424"/>
            <a:ext cx="405600" cy="3651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a:solidFill>
                  <a:schemeClr val="lt1"/>
                </a:solidFill>
                <a:latin typeface="Calibri"/>
                <a:ea typeface="Calibri"/>
                <a:cs typeface="Calibri"/>
                <a:sym typeface="Calibri"/>
              </a:rPr>
              <a:t>2</a:t>
            </a:r>
            <a:endParaRPr sz="1000" b="1" i="0" u="none" strike="noStrike" cap="none">
              <a:solidFill>
                <a:schemeClr val="lt1"/>
              </a:solidFill>
              <a:latin typeface="Calibri"/>
              <a:ea typeface="Calibri"/>
              <a:cs typeface="Calibri"/>
              <a:sym typeface="Calibri"/>
            </a:endParaRPr>
          </a:p>
        </p:txBody>
      </p:sp>
      <p:sp>
        <p:nvSpPr>
          <p:cNvPr id="662" name="Google Shape;662;g2e5afd072fa_0_70"/>
          <p:cNvSpPr/>
          <p:nvPr/>
        </p:nvSpPr>
        <p:spPr>
          <a:xfrm>
            <a:off x="6888225" y="5250424"/>
            <a:ext cx="405600" cy="3651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a:solidFill>
                  <a:schemeClr val="lt1"/>
                </a:solidFill>
                <a:latin typeface="Calibri"/>
                <a:ea typeface="Calibri"/>
                <a:cs typeface="Calibri"/>
                <a:sym typeface="Calibri"/>
              </a:rPr>
              <a:t>4</a:t>
            </a:r>
            <a:endParaRPr sz="1000" b="1" i="0" u="none" strike="noStrike" cap="none">
              <a:solidFill>
                <a:schemeClr val="lt1"/>
              </a:solidFill>
              <a:latin typeface="Calibri"/>
              <a:ea typeface="Calibri"/>
              <a:cs typeface="Calibri"/>
              <a:sym typeface="Calibri"/>
            </a:endParaRPr>
          </a:p>
        </p:txBody>
      </p:sp>
      <p:sp>
        <p:nvSpPr>
          <p:cNvPr id="663" name="Google Shape;663;g2e5afd072fa_0_70"/>
          <p:cNvSpPr/>
          <p:nvPr/>
        </p:nvSpPr>
        <p:spPr>
          <a:xfrm>
            <a:off x="3324375" y="5309375"/>
            <a:ext cx="405600" cy="2472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a:solidFill>
                  <a:schemeClr val="lt1"/>
                </a:solidFill>
                <a:latin typeface="Calibri"/>
                <a:ea typeface="Calibri"/>
                <a:cs typeface="Calibri"/>
                <a:sym typeface="Calibri"/>
              </a:rPr>
              <a:t>3</a:t>
            </a:r>
            <a:endParaRPr sz="1000" b="1" i="0" u="none" strike="noStrike" cap="none">
              <a:solidFill>
                <a:schemeClr val="lt1"/>
              </a:solidFill>
              <a:latin typeface="Calibri"/>
              <a:ea typeface="Calibri"/>
              <a:cs typeface="Calibri"/>
              <a:sym typeface="Calibri"/>
            </a:endParaRPr>
          </a:p>
        </p:txBody>
      </p:sp>
      <p:sp>
        <p:nvSpPr>
          <p:cNvPr id="664" name="Google Shape;664;g2e5afd072fa_0_70"/>
          <p:cNvSpPr/>
          <p:nvPr/>
        </p:nvSpPr>
        <p:spPr>
          <a:xfrm>
            <a:off x="1517350" y="2393625"/>
            <a:ext cx="305700" cy="3651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i="0" u="none" strike="noStrike" cap="none">
                <a:solidFill>
                  <a:schemeClr val="lt1"/>
                </a:solidFill>
                <a:latin typeface="Calibri"/>
                <a:ea typeface="Calibri"/>
                <a:cs typeface="Calibri"/>
                <a:sym typeface="Calibri"/>
              </a:rPr>
              <a:t>1</a:t>
            </a:r>
            <a:endParaRPr sz="1000" b="1" i="0" u="none" strike="noStrike" cap="none">
              <a:solidFill>
                <a:schemeClr val="lt1"/>
              </a:solidFill>
              <a:latin typeface="Calibri"/>
              <a:ea typeface="Calibri"/>
              <a:cs typeface="Calibri"/>
              <a:sym typeface="Calibri"/>
            </a:endParaRPr>
          </a:p>
        </p:txBody>
      </p:sp>
      <p:sp>
        <p:nvSpPr>
          <p:cNvPr id="665" name="Google Shape;665;g2e5afd072fa_0_70"/>
          <p:cNvSpPr/>
          <p:nvPr/>
        </p:nvSpPr>
        <p:spPr>
          <a:xfrm>
            <a:off x="1896625" y="2490225"/>
            <a:ext cx="6347100" cy="268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66" name="Google Shape;666;g2e5afd072fa_0_70"/>
          <p:cNvSpPr/>
          <p:nvPr/>
        </p:nvSpPr>
        <p:spPr>
          <a:xfrm>
            <a:off x="152400" y="5202125"/>
            <a:ext cx="405600" cy="3651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67" name="Google Shape;667;g2e5afd072fa_0_70"/>
          <p:cNvSpPr/>
          <p:nvPr/>
        </p:nvSpPr>
        <p:spPr>
          <a:xfrm>
            <a:off x="3729975" y="5250425"/>
            <a:ext cx="997200" cy="268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68" name="Google Shape;668;g2e5afd072fa_0_70"/>
          <p:cNvSpPr/>
          <p:nvPr/>
        </p:nvSpPr>
        <p:spPr>
          <a:xfrm>
            <a:off x="7293825" y="5250425"/>
            <a:ext cx="997200" cy="268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B1345-4E14-4899-BD1B-1521B402AA09}"/>
              </a:ext>
            </a:extLst>
          </p:cNvPr>
          <p:cNvSpPr>
            <a:spLocks noGrp="1"/>
          </p:cNvSpPr>
          <p:nvPr>
            <p:ph type="title"/>
          </p:nvPr>
        </p:nvSpPr>
        <p:spPr>
          <a:xfrm>
            <a:off x="1294889" y="-47623"/>
            <a:ext cx="9313612" cy="1196751"/>
          </a:xfrm>
        </p:spPr>
        <p:txBody>
          <a:bodyPr/>
          <a:lstStyle/>
          <a:p>
            <a:r>
              <a:rPr lang="en-US" sz="4000" b="0" spc="-109">
                <a:solidFill>
                  <a:srgbClr val="C67F0C"/>
                </a:solidFill>
                <a:latin typeface="Calibri" panose="020F0502020204030204" pitchFamily="34" charset="0"/>
                <a:ea typeface="Bitter" pitchFamily="34" charset="-122"/>
                <a:cs typeface="Calibri" panose="020F0502020204030204" pitchFamily="34" charset="0"/>
                <a:sym typeface="Arial"/>
              </a:rPr>
              <a:t>User Access on eCares Cont.</a:t>
            </a:r>
            <a:endParaRPr lang="en-ZA"/>
          </a:p>
        </p:txBody>
      </p:sp>
      <p:sp>
        <p:nvSpPr>
          <p:cNvPr id="3" name="Text Placeholder 2">
            <a:extLst>
              <a:ext uri="{FF2B5EF4-FFF2-40B4-BE49-F238E27FC236}">
                <a16:creationId xmlns:a16="http://schemas.microsoft.com/office/drawing/2014/main" id="{A58681BD-4C45-49C7-B60F-D309DEAC4A98}"/>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7114D7C0-9435-4EB4-8FE9-6140CFA9BFF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ZA" smtClean="0"/>
              <a:t>19</a:t>
            </a:fld>
            <a:endParaRPr lang="en-ZA"/>
          </a:p>
        </p:txBody>
      </p:sp>
      <p:sp>
        <p:nvSpPr>
          <p:cNvPr id="7" name="Google Shape;833;g2e514052e24_0_1">
            <a:extLst>
              <a:ext uri="{FF2B5EF4-FFF2-40B4-BE49-F238E27FC236}">
                <a16:creationId xmlns:a16="http://schemas.microsoft.com/office/drawing/2014/main" id="{4931F32B-24F4-4763-90D4-D873B5C6EA0B}"/>
              </a:ext>
            </a:extLst>
          </p:cNvPr>
          <p:cNvSpPr/>
          <p:nvPr/>
        </p:nvSpPr>
        <p:spPr>
          <a:xfrm flipH="1">
            <a:off x="8345626" y="988478"/>
            <a:ext cx="3628747" cy="3451145"/>
          </a:xfrm>
          <a:prstGeom prst="wedgeRoundRectCallout">
            <a:avLst>
              <a:gd name="adj1" fmla="val 58743"/>
              <a:gd name="adj2" fmla="val -1246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342900" lvl="0" indent="-342900" algn="l" rtl="0">
              <a:spcBef>
                <a:spcPts val="640"/>
              </a:spcBef>
              <a:spcAft>
                <a:spcPts val="0"/>
              </a:spcAft>
              <a:buClr>
                <a:schemeClr val="dk1"/>
              </a:buClr>
              <a:buSzPts val="1100"/>
              <a:buFont typeface="+mj-lt"/>
              <a:buAutoNum type="arabicPeriod"/>
            </a:pPr>
            <a:r>
              <a:rPr lang="en-US" sz="1500">
                <a:solidFill>
                  <a:schemeClr val="dk1"/>
                </a:solidFill>
                <a:latin typeface="Avenir"/>
                <a:ea typeface="Avenir"/>
                <a:cs typeface="Avenir"/>
                <a:sym typeface="Avenir"/>
              </a:rPr>
              <a:t>If you forget your password in the future, you can click on “Recover your password”</a:t>
            </a:r>
          </a:p>
          <a:p>
            <a:pPr lvl="0" algn="l" rtl="0">
              <a:spcBef>
                <a:spcPts val="640"/>
              </a:spcBef>
              <a:spcAft>
                <a:spcPts val="0"/>
              </a:spcAft>
              <a:buClr>
                <a:schemeClr val="dk1"/>
              </a:buClr>
              <a:buSzPts val="1100"/>
            </a:pPr>
            <a:endParaRPr lang="en-US" sz="1500">
              <a:solidFill>
                <a:schemeClr val="dk1"/>
              </a:solidFill>
              <a:latin typeface="Avenir"/>
              <a:ea typeface="Avenir"/>
              <a:cs typeface="Avenir"/>
              <a:sym typeface="Avenir"/>
            </a:endParaRPr>
          </a:p>
          <a:p>
            <a:pPr marL="342900" lvl="0" indent="-342900" algn="l" rtl="0">
              <a:spcBef>
                <a:spcPts val="640"/>
              </a:spcBef>
              <a:spcAft>
                <a:spcPts val="0"/>
              </a:spcAft>
              <a:buClr>
                <a:schemeClr val="dk1"/>
              </a:buClr>
              <a:buSzPts val="1100"/>
              <a:buFont typeface="+mj-lt"/>
              <a:buAutoNum type="arabicPeriod" startAt="2"/>
            </a:pPr>
            <a:r>
              <a:rPr lang="en-US" sz="1500">
                <a:solidFill>
                  <a:schemeClr val="dk1"/>
                </a:solidFill>
                <a:latin typeface="Avenir"/>
                <a:ea typeface="Avenir"/>
                <a:cs typeface="Avenir"/>
                <a:sym typeface="Avenir"/>
              </a:rPr>
              <a:t>You will be asked for your mobile number.  </a:t>
            </a:r>
            <a:r>
              <a:rPr lang="en-US" sz="1500" b="1">
                <a:solidFill>
                  <a:schemeClr val="dk1"/>
                </a:solidFill>
                <a:latin typeface="Avenir"/>
                <a:ea typeface="Avenir"/>
                <a:cs typeface="Avenir"/>
                <a:sym typeface="Avenir"/>
              </a:rPr>
              <a:t>Remember to replace the first 0 with a 27. </a:t>
            </a:r>
          </a:p>
          <a:p>
            <a:pPr marL="342900" lvl="0" indent="-342900" algn="l" rtl="0">
              <a:spcBef>
                <a:spcPts val="640"/>
              </a:spcBef>
              <a:spcAft>
                <a:spcPts val="0"/>
              </a:spcAft>
              <a:buClr>
                <a:schemeClr val="dk1"/>
              </a:buClr>
              <a:buSzPts val="1100"/>
              <a:buFont typeface="+mj-lt"/>
              <a:buAutoNum type="arabicPeriod" startAt="3"/>
            </a:pPr>
            <a:r>
              <a:rPr lang="en-US" sz="1500" b="1">
                <a:solidFill>
                  <a:schemeClr val="dk1"/>
                </a:solidFill>
                <a:latin typeface="Avenir"/>
                <a:ea typeface="Avenir"/>
                <a:cs typeface="Avenir"/>
                <a:sym typeface="Avenir"/>
              </a:rPr>
              <a:t>Use the temporary password provided in your SMS</a:t>
            </a:r>
          </a:p>
          <a:p>
            <a:pPr marL="342900" lvl="0" indent="-342900" algn="l" rtl="0">
              <a:spcBef>
                <a:spcPts val="640"/>
              </a:spcBef>
              <a:spcAft>
                <a:spcPts val="0"/>
              </a:spcAft>
              <a:buClr>
                <a:schemeClr val="dk1"/>
              </a:buClr>
              <a:buSzPts val="1100"/>
              <a:buFont typeface="+mj-lt"/>
              <a:buAutoNum type="arabicPeriod" startAt="3"/>
            </a:pPr>
            <a:r>
              <a:rPr lang="en-US" sz="1500">
                <a:solidFill>
                  <a:schemeClr val="dk1"/>
                </a:solidFill>
                <a:latin typeface="Avenir"/>
                <a:ea typeface="Avenir"/>
                <a:cs typeface="Avenir"/>
                <a:sym typeface="Avenir"/>
              </a:rPr>
              <a:t>You will receive an SMS with a temporary password.  Go back to the login page and use this.</a:t>
            </a:r>
          </a:p>
          <a:p>
            <a:pPr marL="0" lvl="0" indent="0" algn="l" rtl="0">
              <a:spcBef>
                <a:spcPts val="640"/>
              </a:spcBef>
              <a:spcAft>
                <a:spcPts val="0"/>
              </a:spcAft>
              <a:buClr>
                <a:schemeClr val="dk1"/>
              </a:buClr>
              <a:buSzPts val="1100"/>
              <a:buFont typeface="Arial"/>
              <a:buNone/>
            </a:pPr>
            <a:endParaRPr lang="en-US" sz="1500">
              <a:solidFill>
                <a:schemeClr val="dk1"/>
              </a:solidFill>
              <a:latin typeface="Avenir"/>
              <a:ea typeface="Avenir"/>
              <a:cs typeface="Avenir"/>
              <a:sym typeface="Avenir"/>
            </a:endParaRPr>
          </a:p>
          <a:p>
            <a:pPr marL="0" lvl="0" indent="0" algn="l" rtl="0">
              <a:spcBef>
                <a:spcPts val="640"/>
              </a:spcBef>
              <a:spcAft>
                <a:spcPts val="0"/>
              </a:spcAft>
              <a:buClr>
                <a:schemeClr val="dk1"/>
              </a:buClr>
              <a:buSzPts val="1100"/>
              <a:buFont typeface="Arial"/>
              <a:buNone/>
            </a:pPr>
            <a:endParaRPr lang="en-US" sz="1500">
              <a:solidFill>
                <a:schemeClr val="dk1"/>
              </a:solidFill>
              <a:latin typeface="Avenir"/>
              <a:ea typeface="Avenir"/>
              <a:cs typeface="Avenir"/>
              <a:sym typeface="Avenir"/>
            </a:endParaRPr>
          </a:p>
          <a:p>
            <a:pPr lvl="0" algn="l" rtl="0">
              <a:spcBef>
                <a:spcPts val="640"/>
              </a:spcBef>
              <a:spcAft>
                <a:spcPts val="0"/>
              </a:spcAft>
              <a:buClr>
                <a:schemeClr val="dk1"/>
              </a:buClr>
              <a:buSzPts val="1100"/>
            </a:pPr>
            <a:endParaRPr sz="1500">
              <a:solidFill>
                <a:schemeClr val="dk1"/>
              </a:solidFill>
              <a:latin typeface="Avenir"/>
              <a:ea typeface="Avenir"/>
              <a:cs typeface="Avenir"/>
              <a:sym typeface="Avenir"/>
            </a:endParaRPr>
          </a:p>
          <a:p>
            <a:pPr marL="0" marR="0" lvl="0" indent="0" algn="l" rtl="0">
              <a:lnSpc>
                <a:spcPct val="100000"/>
              </a:lnSpc>
              <a:spcBef>
                <a:spcPts val="640"/>
              </a:spcBef>
              <a:spcAft>
                <a:spcPts val="0"/>
              </a:spcAft>
              <a:buNone/>
            </a:pPr>
            <a:endParaRPr sz="1500">
              <a:solidFill>
                <a:schemeClr val="dk1"/>
              </a:solidFill>
              <a:latin typeface="Avenir"/>
              <a:ea typeface="Avenir"/>
              <a:cs typeface="Avenir"/>
              <a:sym typeface="Avenir"/>
            </a:endParaRPr>
          </a:p>
        </p:txBody>
      </p:sp>
      <p:pic>
        <p:nvPicPr>
          <p:cNvPr id="10" name="Picture 9">
            <a:extLst>
              <a:ext uri="{FF2B5EF4-FFF2-40B4-BE49-F238E27FC236}">
                <a16:creationId xmlns:a16="http://schemas.microsoft.com/office/drawing/2014/main" id="{01D34761-D600-4D06-9E0F-C3E50D5E584A}"/>
              </a:ext>
            </a:extLst>
          </p:cNvPr>
          <p:cNvPicPr>
            <a:picLocks noChangeAspect="1"/>
          </p:cNvPicPr>
          <p:nvPr/>
        </p:nvPicPr>
        <p:blipFill rotWithShape="1">
          <a:blip r:embed="rId2"/>
          <a:srcRect l="49640"/>
          <a:stretch/>
        </p:blipFill>
        <p:spPr>
          <a:xfrm>
            <a:off x="446057" y="957390"/>
            <a:ext cx="6346587" cy="2974014"/>
          </a:xfrm>
          <a:prstGeom prst="rect">
            <a:avLst/>
          </a:prstGeom>
        </p:spPr>
      </p:pic>
      <p:sp>
        <p:nvSpPr>
          <p:cNvPr id="8" name="Google Shape;836;g2e514052e24_0_1">
            <a:extLst>
              <a:ext uri="{FF2B5EF4-FFF2-40B4-BE49-F238E27FC236}">
                <a16:creationId xmlns:a16="http://schemas.microsoft.com/office/drawing/2014/main" id="{60A77AF5-9FE6-4A3A-ADFA-91C4C99B1376}"/>
              </a:ext>
            </a:extLst>
          </p:cNvPr>
          <p:cNvSpPr/>
          <p:nvPr/>
        </p:nvSpPr>
        <p:spPr>
          <a:xfrm>
            <a:off x="2660600" y="3120000"/>
            <a:ext cx="2170800" cy="3090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1" name="Google Shape;879;g2c8bc7dcf1c_1_52">
            <a:extLst>
              <a:ext uri="{FF2B5EF4-FFF2-40B4-BE49-F238E27FC236}">
                <a16:creationId xmlns:a16="http://schemas.microsoft.com/office/drawing/2014/main" id="{9493A008-DE74-4090-A0F9-7BEDD87DC7AB}"/>
              </a:ext>
            </a:extLst>
          </p:cNvPr>
          <p:cNvSpPr/>
          <p:nvPr/>
        </p:nvSpPr>
        <p:spPr>
          <a:xfrm>
            <a:off x="2566550" y="3244800"/>
            <a:ext cx="1881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21" name="Google Shape;1011;g2d128171aec_3_24">
            <a:extLst>
              <a:ext uri="{FF2B5EF4-FFF2-40B4-BE49-F238E27FC236}">
                <a16:creationId xmlns:a16="http://schemas.microsoft.com/office/drawing/2014/main" id="{4589678C-18E5-4100-A7F1-C4F11E924894}"/>
              </a:ext>
            </a:extLst>
          </p:cNvPr>
          <p:cNvSpPr/>
          <p:nvPr/>
        </p:nvSpPr>
        <p:spPr>
          <a:xfrm rot="3188776">
            <a:off x="2749111" y="4168452"/>
            <a:ext cx="438215" cy="20534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9" name="Picture 8">
            <a:extLst>
              <a:ext uri="{FF2B5EF4-FFF2-40B4-BE49-F238E27FC236}">
                <a16:creationId xmlns:a16="http://schemas.microsoft.com/office/drawing/2014/main" id="{D5CCEA71-5252-4ACB-A5AA-C4C1E64634D4}"/>
              </a:ext>
            </a:extLst>
          </p:cNvPr>
          <p:cNvPicPr>
            <a:picLocks noChangeAspect="1"/>
          </p:cNvPicPr>
          <p:nvPr/>
        </p:nvPicPr>
        <p:blipFill>
          <a:blip r:embed="rId3"/>
          <a:stretch>
            <a:fillRect/>
          </a:stretch>
        </p:blipFill>
        <p:spPr>
          <a:xfrm>
            <a:off x="175245" y="4574216"/>
            <a:ext cx="5732655" cy="2228386"/>
          </a:xfrm>
          <a:prstGeom prst="rect">
            <a:avLst/>
          </a:prstGeom>
        </p:spPr>
      </p:pic>
      <p:sp>
        <p:nvSpPr>
          <p:cNvPr id="12" name="Google Shape;881;g2c8bc7dcf1c_1_52">
            <a:extLst>
              <a:ext uri="{FF2B5EF4-FFF2-40B4-BE49-F238E27FC236}">
                <a16:creationId xmlns:a16="http://schemas.microsoft.com/office/drawing/2014/main" id="{D1824B69-CD5E-4AA2-A275-01AFD75602B2}"/>
              </a:ext>
            </a:extLst>
          </p:cNvPr>
          <p:cNvSpPr/>
          <p:nvPr/>
        </p:nvSpPr>
        <p:spPr>
          <a:xfrm>
            <a:off x="339729" y="5367932"/>
            <a:ext cx="1881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4244584430"/>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show="0">
  <p:cSld>
    <p:spTree>
      <p:nvGrpSpPr>
        <p:cNvPr id="1" name="Shape 673"/>
        <p:cNvGrpSpPr/>
        <p:nvPr/>
      </p:nvGrpSpPr>
      <p:grpSpPr>
        <a:xfrm>
          <a:off x="0" y="0"/>
          <a:ext cx="0" cy="0"/>
          <a:chOff x="0" y="0"/>
          <a:chExt cx="0" cy="0"/>
        </a:xfrm>
      </p:grpSpPr>
      <p:sp>
        <p:nvSpPr>
          <p:cNvPr id="674" name="Google Shape;674;g2e5afd072fa_0_86"/>
          <p:cNvSpPr txBox="1">
            <a:spLocks noGrp="1"/>
          </p:cNvSpPr>
          <p:nvPr>
            <p:ph type="title"/>
          </p:nvPr>
        </p:nvSpPr>
        <p:spPr>
          <a:xfrm>
            <a:off x="2847528" y="-47623"/>
            <a:ext cx="7760973"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Searching &amp; Filtering Applications</a:t>
            </a:r>
            <a:endParaRPr sz="3200">
              <a:solidFill>
                <a:srgbClr val="C98241"/>
              </a:solidFill>
              <a:latin typeface="Avenir"/>
              <a:ea typeface="Avenir"/>
              <a:cs typeface="Avenir"/>
              <a:sym typeface="Avenir"/>
            </a:endParaRPr>
          </a:p>
        </p:txBody>
      </p:sp>
      <p:sp>
        <p:nvSpPr>
          <p:cNvPr id="675" name="Google Shape;675;g2e5afd072fa_0_86"/>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190</a:t>
            </a:fld>
            <a:endParaRPr/>
          </a:p>
        </p:txBody>
      </p:sp>
      <p:sp>
        <p:nvSpPr>
          <p:cNvPr id="676" name="Google Shape;676;g2e5afd072fa_0_86"/>
          <p:cNvSpPr/>
          <p:nvPr/>
        </p:nvSpPr>
        <p:spPr>
          <a:xfrm>
            <a:off x="8488680" y="775755"/>
            <a:ext cx="3619500" cy="5592027"/>
          </a:xfrm>
          <a:prstGeom prst="wedgeRoundRectCallout">
            <a:avLst>
              <a:gd name="adj1" fmla="val -50367"/>
              <a:gd name="adj2" fmla="val -1654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Search for a specific item in the table by typing the name of the item in the search box. (1)</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b="1">
                <a:solidFill>
                  <a:schemeClr val="dk1"/>
                </a:solidFill>
                <a:latin typeface="Avenir"/>
                <a:ea typeface="Avenir"/>
                <a:cs typeface="Avenir"/>
                <a:sym typeface="Avenir"/>
              </a:rPr>
              <a:t>For an advanced search, click on the "+"(2):</a:t>
            </a:r>
            <a:endParaRPr sz="1300" b="1">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Criteria: Choose how the data should be found. Use the Match drop-down to choose if  it must have exact match or "Do not" if it doesn't have to match exactly.</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Search Field: Select the column or table heading you want to search against. Choose if your desired search should "begin with" or "contain" specific words, then type what you want to search for.</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Click on "+" to add another search field.</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Click on "-" to close the advanced search or remove an added search field.</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Confirm your search selection and retrieve your desired filter by clicking on "UPDATE RESULTS".</a:t>
            </a:r>
            <a:endParaRPr sz="1300">
              <a:solidFill>
                <a:schemeClr val="dk1"/>
              </a:solidFill>
              <a:latin typeface="Avenir"/>
              <a:ea typeface="Avenir"/>
              <a:cs typeface="Avenir"/>
              <a:sym typeface="Avenir"/>
            </a:endParaRPr>
          </a:p>
          <a:p>
            <a:pPr marL="45720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p:txBody>
      </p:sp>
      <p:pic>
        <p:nvPicPr>
          <p:cNvPr id="677" name="Google Shape;677;g2e5afd072fa_0_86"/>
          <p:cNvPicPr preferRelativeResize="0"/>
          <p:nvPr/>
        </p:nvPicPr>
        <p:blipFill rotWithShape="1">
          <a:blip r:embed="rId3">
            <a:alphaModFix/>
          </a:blip>
          <a:srcRect b="60533"/>
          <a:stretch/>
        </p:blipFill>
        <p:spPr>
          <a:xfrm>
            <a:off x="152400" y="1086210"/>
            <a:ext cx="8267699" cy="1684524"/>
          </a:xfrm>
          <a:prstGeom prst="rect">
            <a:avLst/>
          </a:prstGeom>
          <a:noFill/>
          <a:ln w="9525" cap="flat" cmpd="sng">
            <a:solidFill>
              <a:srgbClr val="9E9E9E"/>
            </a:solidFill>
            <a:prstDash val="solid"/>
            <a:round/>
            <a:headEnd type="none" w="sm" len="sm"/>
            <a:tailEnd type="none" w="sm" len="sm"/>
          </a:ln>
        </p:spPr>
      </p:pic>
      <p:sp>
        <p:nvSpPr>
          <p:cNvPr id="678" name="Google Shape;678;g2e5afd072fa_0_86"/>
          <p:cNvSpPr/>
          <p:nvPr/>
        </p:nvSpPr>
        <p:spPr>
          <a:xfrm>
            <a:off x="3884200" y="2002635"/>
            <a:ext cx="405600" cy="2685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i="0" u="none" strike="noStrike" cap="none">
                <a:solidFill>
                  <a:schemeClr val="lt1"/>
                </a:solidFill>
                <a:latin typeface="Calibri"/>
                <a:ea typeface="Calibri"/>
                <a:cs typeface="Calibri"/>
                <a:sym typeface="Calibri"/>
              </a:rPr>
              <a:t>1</a:t>
            </a:r>
            <a:endParaRPr sz="1000" b="1" i="0" u="none" strike="noStrike" cap="none">
              <a:solidFill>
                <a:schemeClr val="lt1"/>
              </a:solidFill>
              <a:latin typeface="Calibri"/>
              <a:ea typeface="Calibri"/>
              <a:cs typeface="Calibri"/>
              <a:sym typeface="Calibri"/>
            </a:endParaRPr>
          </a:p>
        </p:txBody>
      </p:sp>
      <p:sp>
        <p:nvSpPr>
          <p:cNvPr id="679" name="Google Shape;679;g2e5afd072fa_0_86"/>
          <p:cNvSpPr/>
          <p:nvPr/>
        </p:nvSpPr>
        <p:spPr>
          <a:xfrm>
            <a:off x="4289825" y="1978335"/>
            <a:ext cx="4041300" cy="268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680" name="Google Shape;680;g2e5afd072fa_0_86"/>
          <p:cNvPicPr preferRelativeResize="0"/>
          <p:nvPr/>
        </p:nvPicPr>
        <p:blipFill>
          <a:blip r:embed="rId4">
            <a:alphaModFix/>
          </a:blip>
          <a:stretch>
            <a:fillRect/>
          </a:stretch>
        </p:blipFill>
        <p:spPr>
          <a:xfrm>
            <a:off x="152400" y="2937635"/>
            <a:ext cx="6138206" cy="1196700"/>
          </a:xfrm>
          <a:prstGeom prst="rect">
            <a:avLst/>
          </a:prstGeom>
          <a:noFill/>
          <a:ln w="9525" cap="flat" cmpd="sng">
            <a:solidFill>
              <a:srgbClr val="9E9E9E"/>
            </a:solidFill>
            <a:prstDash val="solid"/>
            <a:round/>
            <a:headEnd type="none" w="sm" len="sm"/>
            <a:tailEnd type="none" w="sm" len="sm"/>
          </a:ln>
        </p:spPr>
      </p:pic>
      <p:pic>
        <p:nvPicPr>
          <p:cNvPr id="681" name="Google Shape;681;g2e5afd072fa_0_86"/>
          <p:cNvPicPr preferRelativeResize="0"/>
          <p:nvPr/>
        </p:nvPicPr>
        <p:blipFill rotWithShape="1">
          <a:blip r:embed="rId5">
            <a:alphaModFix/>
          </a:blip>
          <a:srcRect l="3035" r="15351" b="3390"/>
          <a:stretch/>
        </p:blipFill>
        <p:spPr>
          <a:xfrm>
            <a:off x="6605151" y="3024110"/>
            <a:ext cx="1716700" cy="3171925"/>
          </a:xfrm>
          <a:prstGeom prst="rect">
            <a:avLst/>
          </a:prstGeom>
          <a:solidFill>
            <a:schemeClr val="lt2"/>
          </a:solidFill>
          <a:ln w="9525" cap="flat" cmpd="sng">
            <a:solidFill>
              <a:srgbClr val="9E9E9E"/>
            </a:solidFill>
            <a:prstDash val="solid"/>
            <a:round/>
            <a:headEnd type="none" w="sm" len="sm"/>
            <a:tailEnd type="none" w="sm" len="sm"/>
          </a:ln>
        </p:spPr>
      </p:pic>
      <p:pic>
        <p:nvPicPr>
          <p:cNvPr id="682" name="Google Shape;682;g2e5afd072fa_0_86"/>
          <p:cNvPicPr preferRelativeResize="0"/>
          <p:nvPr/>
        </p:nvPicPr>
        <p:blipFill rotWithShape="1">
          <a:blip r:embed="rId6">
            <a:alphaModFix/>
          </a:blip>
          <a:srcRect l="5349" r="5340" b="7002"/>
          <a:stretch/>
        </p:blipFill>
        <p:spPr>
          <a:xfrm>
            <a:off x="2356725" y="4229635"/>
            <a:ext cx="1854450" cy="1541300"/>
          </a:xfrm>
          <a:prstGeom prst="rect">
            <a:avLst/>
          </a:prstGeom>
          <a:solidFill>
            <a:schemeClr val="lt2"/>
          </a:solidFill>
          <a:ln w="9525" cap="flat" cmpd="sng">
            <a:solidFill>
              <a:srgbClr val="9E9E9E"/>
            </a:solidFill>
            <a:prstDash val="solid"/>
            <a:round/>
            <a:headEnd type="none" w="sm" len="sm"/>
            <a:tailEnd type="none" w="sm" len="sm"/>
          </a:ln>
        </p:spPr>
      </p:pic>
      <p:pic>
        <p:nvPicPr>
          <p:cNvPr id="683" name="Google Shape;683;g2e5afd072fa_0_86"/>
          <p:cNvPicPr preferRelativeResize="0"/>
          <p:nvPr/>
        </p:nvPicPr>
        <p:blipFill rotWithShape="1">
          <a:blip r:embed="rId7">
            <a:alphaModFix/>
          </a:blip>
          <a:srcRect l="4697" r="7997" b="11870"/>
          <a:stretch/>
        </p:blipFill>
        <p:spPr>
          <a:xfrm>
            <a:off x="4394775" y="4229634"/>
            <a:ext cx="2026775" cy="1541300"/>
          </a:xfrm>
          <a:prstGeom prst="rect">
            <a:avLst/>
          </a:prstGeom>
          <a:solidFill>
            <a:schemeClr val="lt2"/>
          </a:solidFill>
          <a:ln w="9525" cap="flat" cmpd="sng">
            <a:solidFill>
              <a:srgbClr val="9E9E9E"/>
            </a:solidFill>
            <a:prstDash val="solid"/>
            <a:round/>
            <a:headEnd type="none" w="sm" len="sm"/>
            <a:tailEnd type="none" w="sm" len="sm"/>
          </a:ln>
        </p:spPr>
      </p:pic>
      <p:sp>
        <p:nvSpPr>
          <p:cNvPr id="684" name="Google Shape;684;g2e5afd072fa_0_86"/>
          <p:cNvSpPr/>
          <p:nvPr/>
        </p:nvSpPr>
        <p:spPr>
          <a:xfrm>
            <a:off x="8014500" y="1637534"/>
            <a:ext cx="405600" cy="3651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a:solidFill>
                  <a:schemeClr val="lt1"/>
                </a:solidFill>
                <a:latin typeface="Calibri"/>
                <a:ea typeface="Calibri"/>
                <a:cs typeface="Calibri"/>
                <a:sym typeface="Calibri"/>
              </a:rPr>
              <a:t>2</a:t>
            </a:r>
            <a:endParaRPr sz="1000" b="1" i="0" u="none" strike="noStrike" cap="none">
              <a:solidFill>
                <a:schemeClr val="lt1"/>
              </a:solidFill>
              <a:latin typeface="Calibri"/>
              <a:ea typeface="Calibri"/>
              <a:cs typeface="Calibri"/>
              <a:sym typeface="Calibri"/>
            </a:endParaRPr>
          </a:p>
        </p:txBody>
      </p:sp>
      <p:pic>
        <p:nvPicPr>
          <p:cNvPr id="685" name="Google Shape;685;g2e5afd072fa_0_86"/>
          <p:cNvPicPr preferRelativeResize="0"/>
          <p:nvPr/>
        </p:nvPicPr>
        <p:blipFill>
          <a:blip r:embed="rId8">
            <a:alphaModFix/>
          </a:blip>
          <a:stretch>
            <a:fillRect/>
          </a:stretch>
        </p:blipFill>
        <p:spPr>
          <a:xfrm>
            <a:off x="2753405" y="3589360"/>
            <a:ext cx="2026775" cy="371022"/>
          </a:xfrm>
          <a:prstGeom prst="rect">
            <a:avLst/>
          </a:prstGeom>
          <a:solidFill>
            <a:schemeClr val="lt2"/>
          </a:solidFill>
          <a:ln w="9525" cap="flat" cmpd="sng">
            <a:solidFill>
              <a:schemeClr val="lt2"/>
            </a:solidFill>
            <a:prstDash val="solid"/>
            <a:round/>
            <a:headEnd type="none" w="sm" len="sm"/>
            <a:tailEnd type="none" w="sm" len="sm"/>
          </a:ln>
        </p:spPr>
      </p:pic>
      <p:sp>
        <p:nvSpPr>
          <p:cNvPr id="686" name="Google Shape;686;g2e5afd072fa_0_86"/>
          <p:cNvSpPr/>
          <p:nvPr/>
        </p:nvSpPr>
        <p:spPr>
          <a:xfrm>
            <a:off x="5129500" y="3862735"/>
            <a:ext cx="309900" cy="2685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a:solidFill>
                  <a:schemeClr val="lt1"/>
                </a:solidFill>
                <a:latin typeface="Calibri"/>
                <a:ea typeface="Calibri"/>
                <a:cs typeface="Calibri"/>
                <a:sym typeface="Calibri"/>
              </a:rPr>
              <a:t>5</a:t>
            </a:r>
            <a:endParaRPr sz="1000" b="1" i="0" u="none" strike="noStrike" cap="none">
              <a:solidFill>
                <a:schemeClr val="lt1"/>
              </a:solidFill>
              <a:latin typeface="Calibri"/>
              <a:ea typeface="Calibri"/>
              <a:cs typeface="Calibri"/>
              <a:sym typeface="Calibri"/>
            </a:endParaRPr>
          </a:p>
        </p:txBody>
      </p:sp>
      <p:sp>
        <p:nvSpPr>
          <p:cNvPr id="687" name="Google Shape;687;g2e5afd072fa_0_86"/>
          <p:cNvSpPr/>
          <p:nvPr/>
        </p:nvSpPr>
        <p:spPr>
          <a:xfrm>
            <a:off x="5619350" y="3589360"/>
            <a:ext cx="613800" cy="268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show="0">
  <p:cSld>
    <p:spTree>
      <p:nvGrpSpPr>
        <p:cNvPr id="1" name="Shape 692"/>
        <p:cNvGrpSpPr/>
        <p:nvPr/>
      </p:nvGrpSpPr>
      <p:grpSpPr>
        <a:xfrm>
          <a:off x="0" y="0"/>
          <a:ext cx="0" cy="0"/>
          <a:chOff x="0" y="0"/>
          <a:chExt cx="0" cy="0"/>
        </a:xfrm>
      </p:grpSpPr>
      <p:sp>
        <p:nvSpPr>
          <p:cNvPr id="694" name="Google Shape;694;g2e527ca4c70_0_123"/>
          <p:cNvSpPr txBox="1">
            <a:spLocks noGrp="1"/>
          </p:cNvSpPr>
          <p:nvPr>
            <p:ph type="title"/>
          </p:nvPr>
        </p:nvSpPr>
        <p:spPr>
          <a:xfrm>
            <a:off x="2847528" y="0"/>
            <a:ext cx="9150972" cy="1196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Reg Application Support User- Finding An Application</a:t>
            </a:r>
            <a:endParaRPr sz="3200">
              <a:solidFill>
                <a:srgbClr val="C98241"/>
              </a:solidFill>
              <a:latin typeface="Avenir"/>
              <a:ea typeface="Avenir"/>
              <a:cs typeface="Avenir"/>
              <a:sym typeface="Avenir"/>
            </a:endParaRPr>
          </a:p>
        </p:txBody>
      </p:sp>
      <p:sp>
        <p:nvSpPr>
          <p:cNvPr id="693" name="Google Shape;693;g2e527ca4c70_0_12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191</a:t>
            </a:fld>
            <a:endParaRPr/>
          </a:p>
        </p:txBody>
      </p:sp>
      <p:sp>
        <p:nvSpPr>
          <p:cNvPr id="695" name="Google Shape;695;g2e527ca4c70_0_123"/>
          <p:cNvSpPr/>
          <p:nvPr/>
        </p:nvSpPr>
        <p:spPr>
          <a:xfrm>
            <a:off x="8133858" y="1069875"/>
            <a:ext cx="3966600" cy="4718249"/>
          </a:xfrm>
          <a:prstGeom prst="wedgeRoundRectCallout">
            <a:avLst>
              <a:gd name="adj1" fmla="val -50138"/>
              <a:gd name="adj2" fmla="val -16505"/>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Avenir"/>
                <a:ea typeface="Avenir"/>
                <a:cs typeface="Avenir"/>
                <a:sym typeface="Avenir"/>
              </a:rPr>
              <a:t>If the applicant has already started their application and needs further assistance, you first need to locate their application. You have two options to find an applicant/application:</a:t>
            </a:r>
          </a:p>
          <a:p>
            <a:pPr marL="0" lvl="0" indent="0" algn="l" rtl="0">
              <a:spcBef>
                <a:spcPts val="0"/>
              </a:spcBef>
              <a:spcAft>
                <a:spcPts val="0"/>
              </a:spcAft>
              <a:buClr>
                <a:schemeClr val="dk1"/>
              </a:buClr>
              <a:buSzPts val="1100"/>
              <a:buFont typeface="Arial"/>
              <a:buNone/>
            </a:pPr>
            <a:endParaRPr lang="en-US">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US">
                <a:solidFill>
                  <a:schemeClr val="dk1"/>
                </a:solidFill>
                <a:latin typeface="Avenir"/>
                <a:ea typeface="Avenir"/>
                <a:cs typeface="Avenir"/>
                <a:sym typeface="Avenir"/>
              </a:rPr>
              <a:t>Open the dropdown menu under “Create Application On Behalf of.” A list of applicants will appear; select the appropriate applicant and then navigate to the Application table to find the correct application (1).</a:t>
            </a:r>
          </a:p>
          <a:p>
            <a:pPr marL="0" lvl="0" indent="0" algn="ctr" rtl="0">
              <a:spcBef>
                <a:spcPts val="0"/>
              </a:spcBef>
              <a:spcAft>
                <a:spcPts val="0"/>
              </a:spcAft>
              <a:buClr>
                <a:schemeClr val="dk1"/>
              </a:buClr>
              <a:buSzPts val="1100"/>
              <a:buFont typeface="Arial"/>
              <a:buNone/>
            </a:pPr>
            <a:r>
              <a:rPr lang="en-US">
                <a:solidFill>
                  <a:schemeClr val="dk1"/>
                </a:solidFill>
                <a:latin typeface="Avenir"/>
                <a:ea typeface="Avenir"/>
                <a:cs typeface="Avenir"/>
                <a:sym typeface="Avenir"/>
              </a:rPr>
              <a:t>OR</a:t>
            </a:r>
          </a:p>
          <a:p>
            <a:pPr marL="0" lvl="0" indent="0" algn="l" rtl="0">
              <a:spcBef>
                <a:spcPts val="0"/>
              </a:spcBef>
              <a:spcAft>
                <a:spcPts val="0"/>
              </a:spcAft>
              <a:buClr>
                <a:schemeClr val="dk1"/>
              </a:buClr>
              <a:buSzPts val="1100"/>
              <a:buFont typeface="Arial"/>
              <a:buNone/>
            </a:pPr>
            <a:r>
              <a:rPr lang="en-US">
                <a:solidFill>
                  <a:schemeClr val="dk1"/>
                </a:solidFill>
                <a:latin typeface="Avenir"/>
                <a:ea typeface="Avenir"/>
                <a:cs typeface="Avenir"/>
                <a:sym typeface="Avenir"/>
              </a:rPr>
              <a:t>Use the search bar at the top left to search for applicants by entering their Name, Surname, Reference No, or ID number (2).</a:t>
            </a:r>
          </a:p>
          <a:p>
            <a:pPr marL="0" lvl="0" indent="0" algn="l" rtl="0">
              <a:spcBef>
                <a:spcPts val="0"/>
              </a:spcBef>
              <a:spcAft>
                <a:spcPts val="0"/>
              </a:spcAft>
              <a:buClr>
                <a:schemeClr val="dk1"/>
              </a:buClr>
              <a:buSzPts val="1100"/>
              <a:buFont typeface="Arial"/>
              <a:buNone/>
            </a:pPr>
            <a:r>
              <a:rPr lang="en-US">
                <a:solidFill>
                  <a:schemeClr val="dk1"/>
                </a:solidFill>
                <a:latin typeface="Avenir"/>
                <a:ea typeface="Avenir"/>
                <a:cs typeface="Avenir"/>
                <a:sym typeface="Avenir"/>
              </a:rPr>
              <a:t>Once you’ve found the applicant, click “EDIT” to access the application (3).</a:t>
            </a:r>
          </a:p>
          <a:p>
            <a:pPr marL="0" lvl="0" indent="0" algn="l" rtl="0">
              <a:spcBef>
                <a:spcPts val="0"/>
              </a:spcBef>
              <a:spcAft>
                <a:spcPts val="0"/>
              </a:spcAft>
              <a:buClr>
                <a:schemeClr val="dk1"/>
              </a:buClr>
              <a:buSzPts val="1100"/>
              <a:buFont typeface="Arial"/>
              <a:buNone/>
            </a:pPr>
            <a:endParaRPr lang="en-US">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US">
                <a:solidFill>
                  <a:schemeClr val="dk1"/>
                </a:solidFill>
                <a:latin typeface="Avenir"/>
                <a:ea typeface="Avenir"/>
                <a:cs typeface="Avenir"/>
                <a:sym typeface="Avenir"/>
              </a:rPr>
              <a:t>Follow the same steps as the applicant to navigate through their application. You can also make changes to the application.</a:t>
            </a:r>
            <a:endParaRPr>
              <a:solidFill>
                <a:schemeClr val="dk1"/>
              </a:solidFill>
              <a:latin typeface="Avenir"/>
              <a:ea typeface="Avenir"/>
              <a:cs typeface="Avenir"/>
              <a:sym typeface="Avenir"/>
            </a:endParaRPr>
          </a:p>
        </p:txBody>
      </p:sp>
      <p:pic>
        <p:nvPicPr>
          <p:cNvPr id="696" name="Google Shape;696;g2e527ca4c70_0_123"/>
          <p:cNvPicPr preferRelativeResize="0"/>
          <p:nvPr/>
        </p:nvPicPr>
        <p:blipFill>
          <a:blip r:embed="rId3">
            <a:alphaModFix/>
          </a:blip>
          <a:stretch>
            <a:fillRect/>
          </a:stretch>
        </p:blipFill>
        <p:spPr>
          <a:xfrm>
            <a:off x="117950" y="1184690"/>
            <a:ext cx="7913948" cy="4718249"/>
          </a:xfrm>
          <a:prstGeom prst="rect">
            <a:avLst/>
          </a:prstGeom>
          <a:noFill/>
          <a:ln w="9525" cap="flat" cmpd="sng">
            <a:solidFill>
              <a:srgbClr val="9E9E9E"/>
            </a:solidFill>
            <a:prstDash val="solid"/>
            <a:round/>
            <a:headEnd type="none" w="sm" len="sm"/>
            <a:tailEnd type="none" w="sm" len="sm"/>
          </a:ln>
        </p:spPr>
      </p:pic>
      <p:sp>
        <p:nvSpPr>
          <p:cNvPr id="697" name="Google Shape;697;g2e527ca4c70_0_123"/>
          <p:cNvSpPr/>
          <p:nvPr/>
        </p:nvSpPr>
        <p:spPr>
          <a:xfrm>
            <a:off x="117950" y="1448415"/>
            <a:ext cx="2595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698" name="Google Shape;698;g2e527ca4c70_0_123"/>
          <p:cNvSpPr/>
          <p:nvPr/>
        </p:nvSpPr>
        <p:spPr>
          <a:xfrm>
            <a:off x="3945175" y="2230990"/>
            <a:ext cx="2595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699" name="Google Shape;699;g2e527ca4c70_0_123"/>
          <p:cNvSpPr/>
          <p:nvPr/>
        </p:nvSpPr>
        <p:spPr>
          <a:xfrm>
            <a:off x="168125" y="2803515"/>
            <a:ext cx="2595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show="0">
  <p:cSld>
    <p:spTree>
      <p:nvGrpSpPr>
        <p:cNvPr id="1" name="Shape 704"/>
        <p:cNvGrpSpPr/>
        <p:nvPr/>
      </p:nvGrpSpPr>
      <p:grpSpPr>
        <a:xfrm>
          <a:off x="0" y="0"/>
          <a:ext cx="0" cy="0"/>
          <a:chOff x="0" y="0"/>
          <a:chExt cx="0" cy="0"/>
        </a:xfrm>
      </p:grpSpPr>
      <p:sp>
        <p:nvSpPr>
          <p:cNvPr id="706" name="Google Shape;706;g2e527ca4c70_0_134"/>
          <p:cNvSpPr txBox="1">
            <a:spLocks noGrp="1"/>
          </p:cNvSpPr>
          <p:nvPr>
            <p:ph type="title"/>
          </p:nvPr>
        </p:nvSpPr>
        <p:spPr>
          <a:xfrm>
            <a:off x="2925450" y="0"/>
            <a:ext cx="9073050" cy="1196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Reg Application Support User- Create new Application</a:t>
            </a:r>
            <a:endParaRPr sz="3200">
              <a:solidFill>
                <a:srgbClr val="C98241"/>
              </a:solidFill>
              <a:latin typeface="Avenir"/>
              <a:ea typeface="Avenir"/>
              <a:cs typeface="Avenir"/>
              <a:sym typeface="Avenir"/>
            </a:endParaRPr>
          </a:p>
        </p:txBody>
      </p:sp>
      <p:sp>
        <p:nvSpPr>
          <p:cNvPr id="705" name="Google Shape;705;g2e527ca4c70_0_134"/>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192</a:t>
            </a:fld>
            <a:endParaRPr/>
          </a:p>
        </p:txBody>
      </p:sp>
      <p:sp>
        <p:nvSpPr>
          <p:cNvPr id="707" name="Google Shape;707;g2e527ca4c70_0_134"/>
          <p:cNvSpPr/>
          <p:nvPr/>
        </p:nvSpPr>
        <p:spPr>
          <a:xfrm>
            <a:off x="8333000" y="1196699"/>
            <a:ext cx="3776700" cy="5412755"/>
          </a:xfrm>
          <a:prstGeom prst="wedgeRoundRectCallout">
            <a:avLst>
              <a:gd name="adj1" fmla="val -50138"/>
              <a:gd name="adj2" fmla="val -16505"/>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r>
              <a:rPr lang="en-ZA" sz="1500">
                <a:solidFill>
                  <a:schemeClr val="dk1"/>
                </a:solidFill>
                <a:latin typeface="Avenir"/>
                <a:ea typeface="Avenir"/>
                <a:cs typeface="Avenir"/>
                <a:sym typeface="Avenir"/>
              </a:rPr>
              <a:t>To begin a new application on behalf of an applicant who is already registered:</a:t>
            </a:r>
            <a:endParaRPr sz="1500">
              <a:solidFill>
                <a:schemeClr val="dk1"/>
              </a:solidFill>
              <a:latin typeface="Avenir"/>
              <a:ea typeface="Avenir"/>
              <a:cs typeface="Avenir"/>
              <a:sym typeface="Avenir"/>
            </a:endParaRPr>
          </a:p>
          <a:p>
            <a:pPr marL="0" lvl="0" indent="0" algn="l" rtl="0">
              <a:spcBef>
                <a:spcPts val="0"/>
              </a:spcBef>
              <a:spcAft>
                <a:spcPts val="0"/>
              </a:spcAft>
              <a:buNone/>
            </a:pPr>
            <a:endParaRPr sz="1500">
              <a:solidFill>
                <a:schemeClr val="dk1"/>
              </a:solidFill>
              <a:latin typeface="Avenir"/>
              <a:ea typeface="Avenir"/>
              <a:cs typeface="Avenir"/>
              <a:sym typeface="Avenir"/>
            </a:endParaRPr>
          </a:p>
          <a:p>
            <a:pPr marL="0" lvl="0" indent="0" algn="l" rtl="0">
              <a:spcBef>
                <a:spcPts val="0"/>
              </a:spcBef>
              <a:spcAft>
                <a:spcPts val="0"/>
              </a:spcAft>
              <a:buNone/>
            </a:pPr>
            <a:r>
              <a:rPr lang="en-ZA" sz="1500">
                <a:solidFill>
                  <a:schemeClr val="dk1"/>
                </a:solidFill>
                <a:latin typeface="Avenir"/>
                <a:ea typeface="Avenir"/>
                <a:cs typeface="Avenir"/>
                <a:sym typeface="Avenir"/>
              </a:rPr>
              <a:t>Release the drop-down menu on "Add A New Application On Behalf" (1) A list of applicants will appear; then select the appropriate applicant and click on "ADD NEW" (2).</a:t>
            </a:r>
          </a:p>
          <a:p>
            <a:pPr marL="0" lvl="0" indent="0" algn="l" rtl="0">
              <a:spcBef>
                <a:spcPts val="0"/>
              </a:spcBef>
              <a:spcAft>
                <a:spcPts val="0"/>
              </a:spcAft>
              <a:buNone/>
            </a:pPr>
            <a:endParaRPr lang="en-ZA" sz="1500">
              <a:solidFill>
                <a:schemeClr val="dk1"/>
              </a:solidFill>
              <a:latin typeface="Avenir"/>
              <a:ea typeface="Avenir"/>
              <a:cs typeface="Avenir"/>
              <a:sym typeface="Avenir"/>
            </a:endParaRPr>
          </a:p>
          <a:p>
            <a:pPr marL="0" lvl="0" indent="0" algn="l" rtl="0">
              <a:spcBef>
                <a:spcPts val="0"/>
              </a:spcBef>
              <a:spcAft>
                <a:spcPts val="0"/>
              </a:spcAft>
              <a:buNone/>
            </a:pPr>
            <a:r>
              <a:rPr lang="en-ZA" sz="1500" b="1" i="1">
                <a:solidFill>
                  <a:schemeClr val="dk1"/>
                </a:solidFill>
                <a:latin typeface="Avenir"/>
                <a:ea typeface="Avenir"/>
                <a:cs typeface="Avenir"/>
                <a:sym typeface="Avenir"/>
              </a:rPr>
              <a:t>Please always search carefully for existing applications before starting a new one.  Look in the Report View as well as this view as they may already be submitted.</a:t>
            </a:r>
            <a:endParaRPr sz="1500" b="1" i="1">
              <a:solidFill>
                <a:schemeClr val="dk1"/>
              </a:solidFill>
              <a:latin typeface="Avenir"/>
              <a:ea typeface="Avenir"/>
              <a:cs typeface="Avenir"/>
              <a:sym typeface="Avenir"/>
            </a:endParaRPr>
          </a:p>
          <a:p>
            <a:pPr marL="0" lvl="0" indent="0" algn="l" rtl="0">
              <a:spcBef>
                <a:spcPts val="0"/>
              </a:spcBef>
              <a:spcAft>
                <a:spcPts val="0"/>
              </a:spcAft>
              <a:buNone/>
            </a:pPr>
            <a:endParaRPr sz="1500">
              <a:solidFill>
                <a:schemeClr val="dk1"/>
              </a:solidFill>
              <a:latin typeface="Avenir"/>
              <a:ea typeface="Avenir"/>
              <a:cs typeface="Avenir"/>
              <a:sym typeface="Avenir"/>
            </a:endParaRPr>
          </a:p>
          <a:p>
            <a:pPr marL="0" lvl="0" indent="0" algn="l" rtl="0">
              <a:spcBef>
                <a:spcPts val="0"/>
              </a:spcBef>
              <a:spcAft>
                <a:spcPts val="0"/>
              </a:spcAft>
              <a:buNone/>
            </a:pPr>
            <a:r>
              <a:rPr lang="en-ZA" sz="1500">
                <a:solidFill>
                  <a:schemeClr val="dk1"/>
                </a:solidFill>
                <a:latin typeface="Avenir"/>
                <a:ea typeface="Avenir"/>
                <a:cs typeface="Avenir"/>
                <a:sym typeface="Avenir"/>
              </a:rPr>
              <a:t>You will now be on the first page of the new application process (3).</a:t>
            </a:r>
            <a:endParaRPr sz="1500">
              <a:solidFill>
                <a:schemeClr val="dk1"/>
              </a:solidFill>
              <a:latin typeface="Avenir"/>
              <a:ea typeface="Avenir"/>
              <a:cs typeface="Avenir"/>
              <a:sym typeface="Avenir"/>
            </a:endParaRPr>
          </a:p>
          <a:p>
            <a:pPr marL="0" lvl="0" indent="0" algn="l" rtl="0">
              <a:spcBef>
                <a:spcPts val="0"/>
              </a:spcBef>
              <a:spcAft>
                <a:spcPts val="0"/>
              </a:spcAft>
              <a:buNone/>
            </a:pPr>
            <a:endParaRPr sz="1500">
              <a:solidFill>
                <a:schemeClr val="dk1"/>
              </a:solidFill>
              <a:latin typeface="Avenir"/>
              <a:ea typeface="Avenir"/>
              <a:cs typeface="Avenir"/>
              <a:sym typeface="Avenir"/>
            </a:endParaRPr>
          </a:p>
          <a:p>
            <a:pPr marL="0" lvl="0" indent="0" algn="l" rtl="0">
              <a:spcBef>
                <a:spcPts val="0"/>
              </a:spcBef>
              <a:spcAft>
                <a:spcPts val="0"/>
              </a:spcAft>
              <a:buNone/>
            </a:pPr>
            <a:r>
              <a:rPr lang="en-ZA" sz="1500">
                <a:solidFill>
                  <a:schemeClr val="dk1"/>
                </a:solidFill>
                <a:latin typeface="Avenir"/>
                <a:ea typeface="Avenir"/>
                <a:cs typeface="Avenir"/>
                <a:sym typeface="Avenir"/>
              </a:rPr>
              <a:t>Click on “NEXT” to and follow the steps explained in Section 1 of Applicant to navigate throughout the application process.</a:t>
            </a:r>
            <a:endParaRPr sz="1500">
              <a:solidFill>
                <a:schemeClr val="dk1"/>
              </a:solidFill>
              <a:latin typeface="Avenir"/>
              <a:ea typeface="Avenir"/>
              <a:cs typeface="Avenir"/>
              <a:sym typeface="Avenir"/>
            </a:endParaRPr>
          </a:p>
        </p:txBody>
      </p:sp>
      <p:pic>
        <p:nvPicPr>
          <p:cNvPr id="708" name="Google Shape;708;g2e527ca4c70_0_134"/>
          <p:cNvPicPr preferRelativeResize="0"/>
          <p:nvPr/>
        </p:nvPicPr>
        <p:blipFill>
          <a:blip r:embed="rId3">
            <a:alphaModFix/>
          </a:blip>
          <a:stretch>
            <a:fillRect/>
          </a:stretch>
        </p:blipFill>
        <p:spPr>
          <a:xfrm>
            <a:off x="164775" y="1036100"/>
            <a:ext cx="7924797" cy="4658914"/>
          </a:xfrm>
          <a:prstGeom prst="rect">
            <a:avLst/>
          </a:prstGeom>
          <a:noFill/>
          <a:ln w="9525" cap="flat" cmpd="sng">
            <a:solidFill>
              <a:srgbClr val="9E9E9E"/>
            </a:solidFill>
            <a:prstDash val="solid"/>
            <a:round/>
            <a:headEnd type="none" w="sm" len="sm"/>
            <a:tailEnd type="none" w="sm" len="sm"/>
          </a:ln>
        </p:spPr>
      </p:pic>
      <p:sp>
        <p:nvSpPr>
          <p:cNvPr id="709" name="Google Shape;709;g2e527ca4c70_0_134"/>
          <p:cNvSpPr/>
          <p:nvPr/>
        </p:nvSpPr>
        <p:spPr>
          <a:xfrm>
            <a:off x="117950" y="1299825"/>
            <a:ext cx="2595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710" name="Google Shape;710;g2e527ca4c70_0_134"/>
          <p:cNvSpPr/>
          <p:nvPr/>
        </p:nvSpPr>
        <p:spPr>
          <a:xfrm>
            <a:off x="117950" y="1711725"/>
            <a:ext cx="2595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711" name="Google Shape;711;g2e527ca4c70_0_134"/>
          <p:cNvSpPr/>
          <p:nvPr/>
        </p:nvSpPr>
        <p:spPr>
          <a:xfrm>
            <a:off x="2372749" y="5433225"/>
            <a:ext cx="438300" cy="16590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712" name="Google Shape;712;g2e527ca4c70_0_134"/>
          <p:cNvPicPr preferRelativeResize="0"/>
          <p:nvPr/>
        </p:nvPicPr>
        <p:blipFill>
          <a:blip r:embed="rId4">
            <a:alphaModFix/>
          </a:blip>
          <a:stretch>
            <a:fillRect/>
          </a:stretch>
        </p:blipFill>
        <p:spPr>
          <a:xfrm>
            <a:off x="2925450" y="3648961"/>
            <a:ext cx="5373573" cy="3072490"/>
          </a:xfrm>
          <a:prstGeom prst="rect">
            <a:avLst/>
          </a:prstGeom>
          <a:noFill/>
          <a:ln w="9525" cap="flat" cmpd="sng">
            <a:solidFill>
              <a:srgbClr val="9E9E9E"/>
            </a:solidFill>
            <a:prstDash val="solid"/>
            <a:round/>
            <a:headEnd type="none" w="sm" len="sm"/>
            <a:tailEnd type="none" w="sm" len="sm"/>
          </a:ln>
        </p:spPr>
      </p:pic>
      <p:sp>
        <p:nvSpPr>
          <p:cNvPr id="713" name="Google Shape;713;g2e527ca4c70_0_134"/>
          <p:cNvSpPr/>
          <p:nvPr/>
        </p:nvSpPr>
        <p:spPr>
          <a:xfrm>
            <a:off x="3484600" y="6450225"/>
            <a:ext cx="438300" cy="2712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14" name="Google Shape;714;g2e527ca4c70_0_134"/>
          <p:cNvSpPr/>
          <p:nvPr/>
        </p:nvSpPr>
        <p:spPr>
          <a:xfrm>
            <a:off x="2718375" y="3685000"/>
            <a:ext cx="259500" cy="271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show="0">
  <p:cSld>
    <p:spTree>
      <p:nvGrpSpPr>
        <p:cNvPr id="1" name="Shape 719"/>
        <p:cNvGrpSpPr/>
        <p:nvPr/>
      </p:nvGrpSpPr>
      <p:grpSpPr>
        <a:xfrm>
          <a:off x="0" y="0"/>
          <a:ext cx="0" cy="0"/>
          <a:chOff x="0" y="0"/>
          <a:chExt cx="0" cy="0"/>
        </a:xfrm>
      </p:grpSpPr>
      <p:sp>
        <p:nvSpPr>
          <p:cNvPr id="721" name="Google Shape;721;g2e527ca4c70_0_147"/>
          <p:cNvSpPr txBox="1">
            <a:spLocks noGrp="1"/>
          </p:cNvSpPr>
          <p:nvPr>
            <p:ph type="title"/>
          </p:nvPr>
        </p:nvSpPr>
        <p:spPr>
          <a:xfrm>
            <a:off x="2767748" y="0"/>
            <a:ext cx="9230752" cy="1196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Reg Application Support User- Register New Applicant User</a:t>
            </a:r>
            <a:endParaRPr sz="3200">
              <a:solidFill>
                <a:srgbClr val="C98241"/>
              </a:solidFill>
              <a:latin typeface="Avenir"/>
              <a:ea typeface="Avenir"/>
              <a:cs typeface="Avenir"/>
              <a:sym typeface="Avenir"/>
            </a:endParaRPr>
          </a:p>
        </p:txBody>
      </p:sp>
      <p:sp>
        <p:nvSpPr>
          <p:cNvPr id="720" name="Google Shape;720;g2e527ca4c70_0_147"/>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193</a:t>
            </a:fld>
            <a:endParaRPr/>
          </a:p>
        </p:txBody>
      </p:sp>
      <p:sp>
        <p:nvSpPr>
          <p:cNvPr id="722" name="Google Shape;722;g2e527ca4c70_0_147"/>
          <p:cNvSpPr/>
          <p:nvPr/>
        </p:nvSpPr>
        <p:spPr>
          <a:xfrm>
            <a:off x="8218169" y="1265124"/>
            <a:ext cx="3780331" cy="4820021"/>
          </a:xfrm>
          <a:prstGeom prst="wedgeRoundRectCallout">
            <a:avLst>
              <a:gd name="adj1" fmla="val -50138"/>
              <a:gd name="adj2" fmla="val -16505"/>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r>
              <a:rPr lang="en-ZA" sz="1500">
                <a:solidFill>
                  <a:schemeClr val="dk1"/>
                </a:solidFill>
                <a:latin typeface="Avenir"/>
                <a:ea typeface="Avenir"/>
                <a:cs typeface="Avenir"/>
                <a:sym typeface="Avenir"/>
              </a:rPr>
              <a:t>To register a new applicant, click on "CREATE NEW USER" (1).</a:t>
            </a:r>
            <a:endParaRPr sz="1500">
              <a:solidFill>
                <a:schemeClr val="dk1"/>
              </a:solidFill>
              <a:latin typeface="Avenir"/>
              <a:ea typeface="Avenir"/>
              <a:cs typeface="Avenir"/>
              <a:sym typeface="Avenir"/>
            </a:endParaRPr>
          </a:p>
          <a:p>
            <a:pPr marL="0" lvl="0" indent="0" algn="l" rtl="0">
              <a:spcBef>
                <a:spcPts val="0"/>
              </a:spcBef>
              <a:spcAft>
                <a:spcPts val="0"/>
              </a:spcAft>
              <a:buNone/>
            </a:pPr>
            <a:endParaRPr sz="1500">
              <a:solidFill>
                <a:schemeClr val="dk1"/>
              </a:solidFill>
              <a:latin typeface="Avenir"/>
              <a:ea typeface="Avenir"/>
              <a:cs typeface="Avenir"/>
              <a:sym typeface="Avenir"/>
            </a:endParaRPr>
          </a:p>
          <a:p>
            <a:pPr marL="0" lvl="0" indent="0" algn="l" rtl="0">
              <a:spcBef>
                <a:spcPts val="0"/>
              </a:spcBef>
              <a:spcAft>
                <a:spcPts val="0"/>
              </a:spcAft>
              <a:buNone/>
            </a:pPr>
            <a:r>
              <a:rPr lang="en-ZA" sz="1500">
                <a:solidFill>
                  <a:schemeClr val="dk1"/>
                </a:solidFill>
                <a:latin typeface="Avenir"/>
                <a:ea typeface="Avenir"/>
                <a:cs typeface="Avenir"/>
                <a:sym typeface="Avenir"/>
              </a:rPr>
              <a:t>Fill in the details of the user you want to register (2).  Remember to start with 27 when capturing cell phone number. </a:t>
            </a:r>
            <a:endParaRPr sz="1500">
              <a:solidFill>
                <a:schemeClr val="dk1"/>
              </a:solidFill>
              <a:latin typeface="Avenir"/>
              <a:ea typeface="Avenir"/>
              <a:cs typeface="Avenir"/>
              <a:sym typeface="Avenir"/>
            </a:endParaRPr>
          </a:p>
          <a:p>
            <a:pPr marL="0" lvl="0" indent="0" algn="l" rtl="0">
              <a:spcBef>
                <a:spcPts val="0"/>
              </a:spcBef>
              <a:spcAft>
                <a:spcPts val="0"/>
              </a:spcAft>
              <a:buNone/>
            </a:pPr>
            <a:endParaRPr sz="1500">
              <a:solidFill>
                <a:schemeClr val="dk1"/>
              </a:solidFill>
              <a:latin typeface="Avenir"/>
              <a:ea typeface="Avenir"/>
              <a:cs typeface="Avenir"/>
              <a:sym typeface="Avenir"/>
            </a:endParaRPr>
          </a:p>
          <a:p>
            <a:pPr marL="0" lvl="0" indent="0" algn="l" rtl="0">
              <a:spcBef>
                <a:spcPts val="0"/>
              </a:spcBef>
              <a:spcAft>
                <a:spcPts val="0"/>
              </a:spcAft>
              <a:buNone/>
            </a:pPr>
            <a:r>
              <a:rPr lang="en-ZA" sz="1500">
                <a:solidFill>
                  <a:schemeClr val="dk1"/>
                </a:solidFill>
                <a:latin typeface="Avenir"/>
                <a:ea typeface="Avenir"/>
                <a:cs typeface="Avenir"/>
                <a:sym typeface="Avenir"/>
              </a:rPr>
              <a:t>After filling in the details, click on "SAVE" (3).</a:t>
            </a:r>
            <a:endParaRPr sz="1500">
              <a:solidFill>
                <a:schemeClr val="dk1"/>
              </a:solidFill>
              <a:latin typeface="Avenir"/>
              <a:ea typeface="Avenir"/>
              <a:cs typeface="Avenir"/>
              <a:sym typeface="Avenir"/>
            </a:endParaRPr>
          </a:p>
          <a:p>
            <a:pPr marL="0" lvl="0" indent="0" algn="l" rtl="0">
              <a:spcBef>
                <a:spcPts val="0"/>
              </a:spcBef>
              <a:spcAft>
                <a:spcPts val="0"/>
              </a:spcAft>
              <a:buNone/>
            </a:pPr>
            <a:endParaRPr sz="1500">
              <a:solidFill>
                <a:schemeClr val="dk1"/>
              </a:solidFill>
              <a:latin typeface="Avenir"/>
              <a:ea typeface="Avenir"/>
              <a:cs typeface="Avenir"/>
              <a:sym typeface="Avenir"/>
            </a:endParaRPr>
          </a:p>
          <a:p>
            <a:pPr marL="0" lvl="0" indent="0" algn="l" rtl="0">
              <a:spcBef>
                <a:spcPts val="0"/>
              </a:spcBef>
              <a:spcAft>
                <a:spcPts val="0"/>
              </a:spcAft>
              <a:buNone/>
            </a:pPr>
            <a:r>
              <a:rPr lang="en-ZA" sz="1500">
                <a:solidFill>
                  <a:schemeClr val="dk1"/>
                </a:solidFill>
                <a:latin typeface="Avenir"/>
                <a:ea typeface="Avenir"/>
                <a:cs typeface="Avenir"/>
                <a:sym typeface="Avenir"/>
              </a:rPr>
              <a:t>The applicant will also receive an email confirmation that they have been successfully registered. See the next slide for email example.</a:t>
            </a:r>
          </a:p>
          <a:p>
            <a:pPr marL="0" lvl="0" indent="0" algn="l" rtl="0">
              <a:spcBef>
                <a:spcPts val="0"/>
              </a:spcBef>
              <a:spcAft>
                <a:spcPts val="0"/>
              </a:spcAft>
              <a:buNone/>
            </a:pPr>
            <a:endParaRPr lang="en-ZA" sz="1500">
              <a:solidFill>
                <a:schemeClr val="dk1"/>
              </a:solidFill>
              <a:latin typeface="Avenir"/>
              <a:ea typeface="Avenir"/>
              <a:cs typeface="Avenir"/>
              <a:sym typeface="Avenir"/>
            </a:endParaRPr>
          </a:p>
          <a:p>
            <a:pPr marL="0" lvl="0" indent="0" algn="l" rtl="0">
              <a:spcBef>
                <a:spcPts val="0"/>
              </a:spcBef>
              <a:spcAft>
                <a:spcPts val="0"/>
              </a:spcAft>
              <a:buNone/>
            </a:pPr>
            <a:r>
              <a:rPr lang="en-ZA" sz="1500">
                <a:solidFill>
                  <a:schemeClr val="dk1"/>
                </a:solidFill>
                <a:latin typeface="Avenir"/>
                <a:ea typeface="Avenir"/>
                <a:cs typeface="Avenir"/>
                <a:sym typeface="Avenir"/>
              </a:rPr>
              <a:t>Once the user is set up you can look for them in the </a:t>
            </a:r>
            <a:r>
              <a:rPr lang="en-ZA" sz="1500" b="1">
                <a:solidFill>
                  <a:schemeClr val="dk1"/>
                </a:solidFill>
                <a:latin typeface="Avenir"/>
                <a:ea typeface="Avenir"/>
                <a:cs typeface="Avenir"/>
                <a:sym typeface="Avenir"/>
              </a:rPr>
              <a:t>Add a New Application on Behalf </a:t>
            </a:r>
            <a:r>
              <a:rPr lang="en-ZA" sz="1500">
                <a:solidFill>
                  <a:schemeClr val="dk1"/>
                </a:solidFill>
                <a:latin typeface="Avenir"/>
                <a:ea typeface="Avenir"/>
                <a:cs typeface="Avenir"/>
                <a:sym typeface="Avenir"/>
              </a:rPr>
              <a:t>of dropdown list and click ADD NEW to create an application.</a:t>
            </a:r>
            <a:endParaRPr sz="1500">
              <a:solidFill>
                <a:schemeClr val="dk1"/>
              </a:solidFill>
              <a:latin typeface="Avenir"/>
              <a:ea typeface="Avenir"/>
              <a:cs typeface="Avenir"/>
              <a:sym typeface="Avenir"/>
            </a:endParaRPr>
          </a:p>
          <a:p>
            <a:pPr marL="0" lvl="0" indent="0" algn="l" rtl="0">
              <a:spcBef>
                <a:spcPts val="0"/>
              </a:spcBef>
              <a:spcAft>
                <a:spcPts val="0"/>
              </a:spcAft>
              <a:buNone/>
            </a:pPr>
            <a:endParaRPr sz="1500">
              <a:solidFill>
                <a:schemeClr val="dk1"/>
              </a:solidFill>
              <a:latin typeface="Avenir"/>
              <a:ea typeface="Avenir"/>
              <a:cs typeface="Avenir"/>
              <a:sym typeface="Avenir"/>
            </a:endParaRPr>
          </a:p>
        </p:txBody>
      </p:sp>
      <p:pic>
        <p:nvPicPr>
          <p:cNvPr id="723" name="Google Shape;723;g2e527ca4c70_0_147"/>
          <p:cNvPicPr preferRelativeResize="0"/>
          <p:nvPr/>
        </p:nvPicPr>
        <p:blipFill>
          <a:blip r:embed="rId3">
            <a:alphaModFix/>
          </a:blip>
          <a:stretch>
            <a:fillRect/>
          </a:stretch>
        </p:blipFill>
        <p:spPr>
          <a:xfrm>
            <a:off x="378630" y="942845"/>
            <a:ext cx="6715648" cy="3990701"/>
          </a:xfrm>
          <a:prstGeom prst="rect">
            <a:avLst/>
          </a:prstGeom>
          <a:noFill/>
          <a:ln w="9525" cap="flat" cmpd="sng">
            <a:solidFill>
              <a:srgbClr val="9E9E9E"/>
            </a:solidFill>
            <a:prstDash val="solid"/>
            <a:round/>
            <a:headEnd type="none" w="sm" len="sm"/>
            <a:tailEnd type="none" w="sm" len="sm"/>
          </a:ln>
        </p:spPr>
      </p:pic>
      <p:pic>
        <p:nvPicPr>
          <p:cNvPr id="724" name="Google Shape;724;g2e527ca4c70_0_147"/>
          <p:cNvPicPr preferRelativeResize="0"/>
          <p:nvPr/>
        </p:nvPicPr>
        <p:blipFill rotWithShape="1">
          <a:blip r:embed="rId4">
            <a:alphaModFix/>
          </a:blip>
          <a:srcRect r="55341"/>
          <a:stretch/>
        </p:blipFill>
        <p:spPr>
          <a:xfrm>
            <a:off x="2471060" y="2880720"/>
            <a:ext cx="4512000" cy="2644188"/>
          </a:xfrm>
          <a:prstGeom prst="rect">
            <a:avLst/>
          </a:prstGeom>
          <a:noFill/>
          <a:ln w="9525" cap="flat" cmpd="sng">
            <a:solidFill>
              <a:srgbClr val="9E9E9E"/>
            </a:solidFill>
            <a:prstDash val="solid"/>
            <a:round/>
            <a:headEnd type="none" w="sm" len="sm"/>
            <a:tailEnd type="none" w="sm" len="sm"/>
          </a:ln>
        </p:spPr>
      </p:pic>
      <p:sp>
        <p:nvSpPr>
          <p:cNvPr id="725" name="Google Shape;725;g2e527ca4c70_0_147"/>
          <p:cNvSpPr/>
          <p:nvPr/>
        </p:nvSpPr>
        <p:spPr>
          <a:xfrm>
            <a:off x="1898734" y="4666995"/>
            <a:ext cx="438300" cy="16590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26" name="Google Shape;726;g2e527ca4c70_0_147"/>
          <p:cNvSpPr/>
          <p:nvPr/>
        </p:nvSpPr>
        <p:spPr>
          <a:xfrm>
            <a:off x="4691384" y="5227170"/>
            <a:ext cx="438300" cy="16590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27" name="Google Shape;727;g2e527ca4c70_0_147"/>
          <p:cNvSpPr/>
          <p:nvPr/>
        </p:nvSpPr>
        <p:spPr>
          <a:xfrm>
            <a:off x="1033235" y="1802220"/>
            <a:ext cx="189900" cy="1659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728" name="Google Shape;728;g2e527ca4c70_0_147"/>
          <p:cNvSpPr/>
          <p:nvPr/>
        </p:nvSpPr>
        <p:spPr>
          <a:xfrm>
            <a:off x="2594610" y="3229120"/>
            <a:ext cx="271800" cy="1659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pic>
        <p:nvPicPr>
          <p:cNvPr id="729" name="Google Shape;729;g2e527ca4c70_0_147"/>
          <p:cNvPicPr preferRelativeResize="0"/>
          <p:nvPr/>
        </p:nvPicPr>
        <p:blipFill rotWithShape="1">
          <a:blip r:embed="rId5">
            <a:alphaModFix/>
          </a:blip>
          <a:srcRect r="78784"/>
          <a:stretch/>
        </p:blipFill>
        <p:spPr>
          <a:xfrm>
            <a:off x="5395510" y="3381520"/>
            <a:ext cx="2586675" cy="3184900"/>
          </a:xfrm>
          <a:prstGeom prst="rect">
            <a:avLst/>
          </a:prstGeom>
          <a:noFill/>
          <a:ln w="9525" cap="flat" cmpd="sng">
            <a:solidFill>
              <a:srgbClr val="9E9E9E"/>
            </a:solidFill>
            <a:prstDash val="solid"/>
            <a:round/>
            <a:headEnd type="none" w="sm" len="sm"/>
            <a:tailEnd type="none" w="sm" len="sm"/>
          </a:ln>
        </p:spPr>
      </p:pic>
      <p:sp>
        <p:nvSpPr>
          <p:cNvPr id="730" name="Google Shape;730;g2e527ca4c70_0_147"/>
          <p:cNvSpPr/>
          <p:nvPr/>
        </p:nvSpPr>
        <p:spPr>
          <a:xfrm>
            <a:off x="5521110" y="6085145"/>
            <a:ext cx="555900" cy="365100"/>
          </a:xfrm>
          <a:prstGeom prst="rect">
            <a:avLst/>
          </a:prstGeom>
          <a:noFill/>
          <a:ln w="28575"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31" name="Google Shape;731;g2e527ca4c70_0_147"/>
          <p:cNvSpPr/>
          <p:nvPr/>
        </p:nvSpPr>
        <p:spPr>
          <a:xfrm>
            <a:off x="5389285" y="5919245"/>
            <a:ext cx="271800" cy="1659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show="0">
  <p:cSld>
    <p:spTree>
      <p:nvGrpSpPr>
        <p:cNvPr id="1" name="Shape 736"/>
        <p:cNvGrpSpPr/>
        <p:nvPr/>
      </p:nvGrpSpPr>
      <p:grpSpPr>
        <a:xfrm>
          <a:off x="0" y="0"/>
          <a:ext cx="0" cy="0"/>
          <a:chOff x="0" y="0"/>
          <a:chExt cx="0" cy="0"/>
        </a:xfrm>
      </p:grpSpPr>
      <p:sp>
        <p:nvSpPr>
          <p:cNvPr id="738" name="Google Shape;738;g2e527ca4c70_0_163"/>
          <p:cNvSpPr txBox="1">
            <a:spLocks noGrp="1"/>
          </p:cNvSpPr>
          <p:nvPr>
            <p:ph type="title"/>
          </p:nvPr>
        </p:nvSpPr>
        <p:spPr>
          <a:xfrm>
            <a:off x="2902760" y="0"/>
            <a:ext cx="9095740" cy="1196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Reg Application Support User- Register New Applicant User</a:t>
            </a:r>
            <a:endParaRPr sz="3200">
              <a:solidFill>
                <a:srgbClr val="C98241"/>
              </a:solidFill>
              <a:latin typeface="Avenir"/>
              <a:ea typeface="Avenir"/>
              <a:cs typeface="Avenir"/>
              <a:sym typeface="Avenir"/>
            </a:endParaRPr>
          </a:p>
        </p:txBody>
      </p:sp>
      <p:sp>
        <p:nvSpPr>
          <p:cNvPr id="737" name="Google Shape;737;g2e527ca4c70_0_16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194</a:t>
            </a:fld>
            <a:endParaRPr/>
          </a:p>
        </p:txBody>
      </p:sp>
      <p:sp>
        <p:nvSpPr>
          <p:cNvPr id="739" name="Google Shape;739;g2e527ca4c70_0_163"/>
          <p:cNvSpPr/>
          <p:nvPr/>
        </p:nvSpPr>
        <p:spPr>
          <a:xfrm>
            <a:off x="9255200" y="2224225"/>
            <a:ext cx="2743200" cy="852900"/>
          </a:xfrm>
          <a:prstGeom prst="wedgeRoundRectCallout">
            <a:avLst>
              <a:gd name="adj1" fmla="val -50138"/>
              <a:gd name="adj2" fmla="val -16505"/>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r>
              <a:rPr lang="en-ZA">
                <a:solidFill>
                  <a:schemeClr val="dk1"/>
                </a:solidFill>
                <a:latin typeface="Avenir"/>
                <a:ea typeface="Avenir"/>
                <a:cs typeface="Avenir"/>
                <a:sym typeface="Avenir"/>
              </a:rPr>
              <a:t>This is an email an applicant receives confirming their registration.</a:t>
            </a:r>
            <a:endParaRPr>
              <a:solidFill>
                <a:schemeClr val="dk1"/>
              </a:solidFill>
              <a:latin typeface="Avenir"/>
              <a:ea typeface="Avenir"/>
              <a:cs typeface="Avenir"/>
              <a:sym typeface="Avenir"/>
            </a:endParaRPr>
          </a:p>
          <a:p>
            <a:pPr marL="0" lvl="0" indent="0" algn="l" rtl="0">
              <a:spcBef>
                <a:spcPts val="0"/>
              </a:spcBef>
              <a:spcAft>
                <a:spcPts val="0"/>
              </a:spcAft>
              <a:buNone/>
            </a:pPr>
            <a:endParaRPr>
              <a:solidFill>
                <a:schemeClr val="dk1"/>
              </a:solidFill>
              <a:latin typeface="Avenir"/>
              <a:ea typeface="Avenir"/>
              <a:cs typeface="Avenir"/>
              <a:sym typeface="Avenir"/>
            </a:endParaRPr>
          </a:p>
        </p:txBody>
      </p:sp>
      <p:pic>
        <p:nvPicPr>
          <p:cNvPr id="740" name="Google Shape;740;g2e527ca4c70_0_163"/>
          <p:cNvPicPr preferRelativeResize="0"/>
          <p:nvPr/>
        </p:nvPicPr>
        <p:blipFill>
          <a:blip r:embed="rId3">
            <a:alphaModFix/>
          </a:blip>
          <a:stretch>
            <a:fillRect/>
          </a:stretch>
        </p:blipFill>
        <p:spPr>
          <a:xfrm>
            <a:off x="374825" y="1103775"/>
            <a:ext cx="8818401" cy="4271426"/>
          </a:xfrm>
          <a:prstGeom prst="rect">
            <a:avLst/>
          </a:prstGeom>
          <a:noFill/>
          <a:ln w="9525" cap="flat" cmpd="sng">
            <a:solidFill>
              <a:srgbClr val="9E9E9E"/>
            </a:solidFill>
            <a:prstDash val="solid"/>
            <a:round/>
            <a:headEnd type="none" w="sm" len="sm"/>
            <a:tailEnd type="none" w="sm" len="sm"/>
          </a:ln>
        </p:spPr>
      </p:pic>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show="0">
  <p:cSld>
    <p:spTree>
      <p:nvGrpSpPr>
        <p:cNvPr id="1" name="Shape 745"/>
        <p:cNvGrpSpPr/>
        <p:nvPr/>
      </p:nvGrpSpPr>
      <p:grpSpPr>
        <a:xfrm>
          <a:off x="0" y="0"/>
          <a:ext cx="0" cy="0"/>
          <a:chOff x="0" y="0"/>
          <a:chExt cx="0" cy="0"/>
        </a:xfrm>
      </p:grpSpPr>
      <p:sp>
        <p:nvSpPr>
          <p:cNvPr id="747" name="Google Shape;747;g2e527ca4c70_0_171"/>
          <p:cNvSpPr txBox="1">
            <a:spLocks noGrp="1"/>
          </p:cNvSpPr>
          <p:nvPr>
            <p:ph type="title"/>
          </p:nvPr>
        </p:nvSpPr>
        <p:spPr>
          <a:xfrm>
            <a:off x="2872075" y="-47623"/>
            <a:ext cx="7736426" cy="1196751"/>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Reg Application Support User- View Reports</a:t>
            </a:r>
            <a:endParaRPr sz="3200">
              <a:solidFill>
                <a:srgbClr val="C98241"/>
              </a:solidFill>
              <a:latin typeface="Avenir"/>
              <a:ea typeface="Avenir"/>
              <a:cs typeface="Avenir"/>
              <a:sym typeface="Avenir"/>
            </a:endParaRPr>
          </a:p>
        </p:txBody>
      </p:sp>
      <p:sp>
        <p:nvSpPr>
          <p:cNvPr id="746" name="Google Shape;746;g2e527ca4c70_0_171"/>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195</a:t>
            </a:fld>
            <a:endParaRPr/>
          </a:p>
        </p:txBody>
      </p:sp>
      <p:sp>
        <p:nvSpPr>
          <p:cNvPr id="748" name="Google Shape;748;g2e527ca4c70_0_171"/>
          <p:cNvSpPr/>
          <p:nvPr/>
        </p:nvSpPr>
        <p:spPr>
          <a:xfrm>
            <a:off x="8958650" y="1322175"/>
            <a:ext cx="2940900" cy="3447600"/>
          </a:xfrm>
          <a:prstGeom prst="wedgeRoundRectCallout">
            <a:avLst>
              <a:gd name="adj1" fmla="val -50138"/>
              <a:gd name="adj2" fmla="val -16505"/>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ZA">
                <a:solidFill>
                  <a:schemeClr val="dk1"/>
                </a:solidFill>
                <a:latin typeface="Avenir"/>
                <a:ea typeface="Avenir"/>
                <a:cs typeface="Avenir"/>
                <a:sym typeface="Avenir"/>
              </a:rPr>
              <a:t>To access the Applications report, navigate to the top right and click on "VIEW REPORTS."</a:t>
            </a:r>
            <a:endParaRPr>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a:solidFill>
                  <a:schemeClr val="dk1"/>
                </a:solidFill>
                <a:latin typeface="Avenir"/>
                <a:ea typeface="Avenir"/>
                <a:cs typeface="Avenir"/>
                <a:sym typeface="Avenir"/>
              </a:rPr>
              <a:t>The report shows a view-only list of all applications initiated with snapshot details of each application, such as the registration and status of the application.</a:t>
            </a:r>
            <a:endParaRPr>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a:solidFill>
                <a:schemeClr val="dk1"/>
              </a:solidFill>
              <a:latin typeface="Avenir"/>
              <a:ea typeface="Avenir"/>
              <a:cs typeface="Avenir"/>
              <a:sym typeface="Avenir"/>
            </a:endParaRPr>
          </a:p>
        </p:txBody>
      </p:sp>
      <p:pic>
        <p:nvPicPr>
          <p:cNvPr id="749" name="Google Shape;749;g2e527ca4c70_0_171"/>
          <p:cNvPicPr preferRelativeResize="0"/>
          <p:nvPr/>
        </p:nvPicPr>
        <p:blipFill>
          <a:blip r:embed="rId3">
            <a:alphaModFix/>
          </a:blip>
          <a:stretch>
            <a:fillRect/>
          </a:stretch>
        </p:blipFill>
        <p:spPr>
          <a:xfrm>
            <a:off x="115325" y="947690"/>
            <a:ext cx="8317051" cy="4962615"/>
          </a:xfrm>
          <a:prstGeom prst="rect">
            <a:avLst/>
          </a:prstGeom>
          <a:noFill/>
          <a:ln w="9525" cap="flat" cmpd="sng">
            <a:solidFill>
              <a:srgbClr val="9E9E9E"/>
            </a:solidFill>
            <a:prstDash val="solid"/>
            <a:round/>
            <a:headEnd type="none" w="sm" len="sm"/>
            <a:tailEnd type="none" w="sm" len="sm"/>
          </a:ln>
        </p:spPr>
      </p:pic>
      <p:sp>
        <p:nvSpPr>
          <p:cNvPr id="750" name="Google Shape;750;g2e527ca4c70_0_171"/>
          <p:cNvSpPr/>
          <p:nvPr/>
        </p:nvSpPr>
        <p:spPr>
          <a:xfrm>
            <a:off x="6561450" y="1077675"/>
            <a:ext cx="1110000" cy="3651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show="0">
  <p:cSld>
    <p:spTree>
      <p:nvGrpSpPr>
        <p:cNvPr id="1" name="Shape 755"/>
        <p:cNvGrpSpPr/>
        <p:nvPr/>
      </p:nvGrpSpPr>
      <p:grpSpPr>
        <a:xfrm>
          <a:off x="0" y="0"/>
          <a:ext cx="0" cy="0"/>
          <a:chOff x="0" y="0"/>
          <a:chExt cx="0" cy="0"/>
        </a:xfrm>
      </p:grpSpPr>
      <p:sp>
        <p:nvSpPr>
          <p:cNvPr id="757" name="Google Shape;757;g2e527ca4c70_0_180"/>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Reg Application Support User- View Reports</a:t>
            </a:r>
            <a:endParaRPr sz="3200">
              <a:solidFill>
                <a:srgbClr val="C98241"/>
              </a:solidFill>
              <a:latin typeface="Avenir"/>
              <a:ea typeface="Avenir"/>
              <a:cs typeface="Avenir"/>
              <a:sym typeface="Avenir"/>
            </a:endParaRPr>
          </a:p>
        </p:txBody>
      </p:sp>
      <p:sp>
        <p:nvSpPr>
          <p:cNvPr id="756" name="Google Shape;756;g2e527ca4c70_0_18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196</a:t>
            </a:fld>
            <a:endParaRPr/>
          </a:p>
        </p:txBody>
      </p:sp>
      <p:sp>
        <p:nvSpPr>
          <p:cNvPr id="758" name="Google Shape;758;g2e527ca4c70_0_180"/>
          <p:cNvSpPr/>
          <p:nvPr/>
        </p:nvSpPr>
        <p:spPr>
          <a:xfrm>
            <a:off x="8489100" y="930125"/>
            <a:ext cx="3641100" cy="5285400"/>
          </a:xfrm>
          <a:prstGeom prst="wedgeRoundRectCallout">
            <a:avLst>
              <a:gd name="adj1" fmla="val -50138"/>
              <a:gd name="adj2" fmla="val -16505"/>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r>
              <a:rPr lang="en-ZA" sz="1300">
                <a:solidFill>
                  <a:schemeClr val="dk1"/>
                </a:solidFill>
                <a:latin typeface="Avenir"/>
                <a:ea typeface="Avenir"/>
                <a:cs typeface="Avenir"/>
                <a:sym typeface="Avenir"/>
              </a:rPr>
              <a:t>This is the view-only list of all applications initiated.</a:t>
            </a:r>
            <a:endParaRPr sz="1300">
              <a:solidFill>
                <a:schemeClr val="dk1"/>
              </a:solidFill>
              <a:latin typeface="Avenir"/>
              <a:ea typeface="Avenir"/>
              <a:cs typeface="Avenir"/>
              <a:sym typeface="Avenir"/>
            </a:endParaRPr>
          </a:p>
          <a:p>
            <a:pPr marL="0" lvl="0" indent="0" algn="l" rtl="0">
              <a:spcBef>
                <a:spcPts val="0"/>
              </a:spcBef>
              <a:spcAft>
                <a:spcPts val="0"/>
              </a:spcAft>
              <a:buNone/>
            </a:pPr>
            <a:endParaRPr sz="1300">
              <a:solidFill>
                <a:schemeClr val="dk1"/>
              </a:solidFill>
              <a:latin typeface="Avenir"/>
              <a:ea typeface="Avenir"/>
              <a:cs typeface="Avenir"/>
              <a:sym typeface="Avenir"/>
            </a:endParaRPr>
          </a:p>
          <a:p>
            <a:pPr marL="457200" lvl="0" indent="-311150" algn="l" rtl="0">
              <a:spcBef>
                <a:spcPts val="0"/>
              </a:spcBef>
              <a:spcAft>
                <a:spcPts val="0"/>
              </a:spcAft>
              <a:buClr>
                <a:schemeClr val="dk1"/>
              </a:buClr>
              <a:buSzPts val="1300"/>
              <a:buFont typeface="Avenir"/>
              <a:buAutoNum type="arabicPeriod"/>
            </a:pPr>
            <a:r>
              <a:rPr lang="en-ZA" sz="1300">
                <a:solidFill>
                  <a:schemeClr val="dk1"/>
                </a:solidFill>
                <a:latin typeface="Avenir"/>
                <a:ea typeface="Avenir"/>
                <a:cs typeface="Avenir"/>
                <a:sym typeface="Avenir"/>
              </a:rPr>
              <a:t>Use the search bar at the top right to search for applicants by entering their Name, Surname, Reference No, or ID number.</a:t>
            </a:r>
            <a:endParaRPr sz="1300">
              <a:solidFill>
                <a:schemeClr val="dk1"/>
              </a:solidFill>
              <a:latin typeface="Avenir"/>
              <a:ea typeface="Avenir"/>
              <a:cs typeface="Avenir"/>
              <a:sym typeface="Avenir"/>
            </a:endParaRPr>
          </a:p>
          <a:p>
            <a:pPr marL="457200" lvl="0" indent="-311150" algn="l" rtl="0">
              <a:spcBef>
                <a:spcPts val="0"/>
              </a:spcBef>
              <a:spcAft>
                <a:spcPts val="0"/>
              </a:spcAft>
              <a:buClr>
                <a:schemeClr val="dk1"/>
              </a:buClr>
              <a:buSzPts val="1300"/>
              <a:buFont typeface="Avenir"/>
              <a:buAutoNum type="arabicPeriod"/>
            </a:pPr>
            <a:r>
              <a:rPr lang="en-ZA" sz="1300">
                <a:solidFill>
                  <a:schemeClr val="dk1"/>
                </a:solidFill>
                <a:latin typeface="Avenir"/>
                <a:ea typeface="Avenir"/>
                <a:cs typeface="Avenir"/>
                <a:sym typeface="Avenir"/>
              </a:rPr>
              <a:t>To sort applications, click on the desired table heading to sort either alphabetically from A-Z or numerically from low to high.</a:t>
            </a:r>
            <a:endParaRPr sz="1300">
              <a:solidFill>
                <a:schemeClr val="dk1"/>
              </a:solidFill>
              <a:latin typeface="Avenir"/>
              <a:ea typeface="Avenir"/>
              <a:cs typeface="Avenir"/>
              <a:sym typeface="Avenir"/>
            </a:endParaRPr>
          </a:p>
          <a:p>
            <a:pPr marL="457200" lvl="0" indent="-311150" algn="l" rtl="0">
              <a:spcBef>
                <a:spcPts val="0"/>
              </a:spcBef>
              <a:spcAft>
                <a:spcPts val="0"/>
              </a:spcAft>
              <a:buClr>
                <a:schemeClr val="dk1"/>
              </a:buClr>
              <a:buSzPts val="1300"/>
              <a:buFont typeface="Avenir"/>
              <a:buAutoNum type="arabicPeriod"/>
            </a:pPr>
            <a:r>
              <a:rPr lang="en-ZA" sz="1300">
                <a:solidFill>
                  <a:schemeClr val="dk1"/>
                </a:solidFill>
                <a:latin typeface="Avenir"/>
                <a:ea typeface="Avenir"/>
                <a:cs typeface="Avenir"/>
                <a:sym typeface="Avenir"/>
              </a:rPr>
              <a:t>The system will always show 10 applications per page. To view additional pages of applications, use the arrows or numbers at the bottom </a:t>
            </a:r>
            <a:r>
              <a:rPr lang="en-ZA" sz="1300" err="1">
                <a:solidFill>
                  <a:schemeClr val="dk1"/>
                </a:solidFill>
                <a:latin typeface="Avenir"/>
                <a:ea typeface="Avenir"/>
                <a:cs typeface="Avenir"/>
                <a:sym typeface="Avenir"/>
              </a:rPr>
              <a:t>center</a:t>
            </a:r>
            <a:r>
              <a:rPr lang="en-ZA" sz="1300">
                <a:solidFill>
                  <a:schemeClr val="dk1"/>
                </a:solidFill>
                <a:latin typeface="Avenir"/>
                <a:ea typeface="Avenir"/>
                <a:cs typeface="Avenir"/>
                <a:sym typeface="Avenir"/>
              </a:rPr>
              <a:t> to navigate.</a:t>
            </a:r>
            <a:endParaRPr sz="1300">
              <a:solidFill>
                <a:schemeClr val="dk1"/>
              </a:solidFill>
              <a:latin typeface="Avenir"/>
              <a:ea typeface="Avenir"/>
              <a:cs typeface="Avenir"/>
              <a:sym typeface="Avenir"/>
            </a:endParaRPr>
          </a:p>
          <a:p>
            <a:pPr marL="457200" lvl="0" indent="-311150" algn="l" rtl="0">
              <a:spcBef>
                <a:spcPts val="0"/>
              </a:spcBef>
              <a:spcAft>
                <a:spcPts val="0"/>
              </a:spcAft>
              <a:buClr>
                <a:schemeClr val="dk1"/>
              </a:buClr>
              <a:buSzPts val="1300"/>
              <a:buFont typeface="Avenir"/>
              <a:buAutoNum type="arabicPeriod"/>
            </a:pPr>
            <a:r>
              <a:rPr lang="en-ZA" sz="1300">
                <a:solidFill>
                  <a:schemeClr val="dk1"/>
                </a:solidFill>
                <a:latin typeface="Avenir"/>
                <a:ea typeface="Avenir"/>
                <a:cs typeface="Avenir"/>
                <a:sym typeface="Avenir"/>
              </a:rPr>
              <a:t>To view all applications, navigate to the bottom right and click on the drop-down arrow to view up to 100 applications per page.</a:t>
            </a:r>
            <a:endParaRPr sz="1300">
              <a:solidFill>
                <a:schemeClr val="dk1"/>
              </a:solidFill>
              <a:latin typeface="Avenir"/>
              <a:ea typeface="Avenir"/>
              <a:cs typeface="Avenir"/>
              <a:sym typeface="Avenir"/>
            </a:endParaRPr>
          </a:p>
          <a:p>
            <a:pPr marL="457200" lvl="0" indent="-311150" algn="l" rtl="0">
              <a:spcBef>
                <a:spcPts val="0"/>
              </a:spcBef>
              <a:spcAft>
                <a:spcPts val="0"/>
              </a:spcAft>
              <a:buClr>
                <a:schemeClr val="dk1"/>
              </a:buClr>
              <a:buSzPts val="1300"/>
              <a:buFont typeface="Avenir"/>
              <a:buAutoNum type="arabicPeriod"/>
            </a:pPr>
            <a:r>
              <a:rPr lang="en-ZA" sz="1300">
                <a:solidFill>
                  <a:schemeClr val="dk1"/>
                </a:solidFill>
                <a:latin typeface="Avenir"/>
                <a:ea typeface="Avenir"/>
                <a:cs typeface="Avenir"/>
                <a:sym typeface="Avenir"/>
              </a:rPr>
              <a:t>To download the report as a CSV file, navigate to the bottom left and click on the down arrow sign.</a:t>
            </a:r>
            <a:endParaRPr sz="1300">
              <a:solidFill>
                <a:schemeClr val="dk1"/>
              </a:solidFill>
              <a:latin typeface="Avenir"/>
              <a:ea typeface="Avenir"/>
              <a:cs typeface="Avenir"/>
              <a:sym typeface="Avenir"/>
            </a:endParaRPr>
          </a:p>
          <a:p>
            <a:pPr marL="457200" lvl="0" indent="-311150" algn="l" rtl="0">
              <a:spcBef>
                <a:spcPts val="0"/>
              </a:spcBef>
              <a:spcAft>
                <a:spcPts val="0"/>
              </a:spcAft>
              <a:buClr>
                <a:schemeClr val="dk1"/>
              </a:buClr>
              <a:buSzPts val="1300"/>
              <a:buFont typeface="Avenir"/>
              <a:buAutoNum type="arabicPeriod"/>
            </a:pPr>
            <a:r>
              <a:rPr lang="en-ZA" sz="1300">
                <a:solidFill>
                  <a:schemeClr val="dk1"/>
                </a:solidFill>
                <a:latin typeface="Avenir"/>
                <a:ea typeface="Avenir"/>
                <a:cs typeface="Avenir"/>
                <a:sym typeface="Avenir"/>
              </a:rPr>
              <a:t>To return to the Main Menu page, click on "HOME."</a:t>
            </a:r>
            <a:endParaRPr sz="1300">
              <a:solidFill>
                <a:schemeClr val="dk1"/>
              </a:solidFill>
              <a:latin typeface="Avenir"/>
              <a:ea typeface="Avenir"/>
              <a:cs typeface="Avenir"/>
              <a:sym typeface="Avenir"/>
            </a:endParaRPr>
          </a:p>
        </p:txBody>
      </p:sp>
      <p:pic>
        <p:nvPicPr>
          <p:cNvPr id="759" name="Google Shape;759;g2e527ca4c70_0_180"/>
          <p:cNvPicPr preferRelativeResize="0"/>
          <p:nvPr/>
        </p:nvPicPr>
        <p:blipFill>
          <a:blip r:embed="rId3">
            <a:alphaModFix/>
          </a:blip>
          <a:stretch>
            <a:fillRect/>
          </a:stretch>
        </p:blipFill>
        <p:spPr>
          <a:xfrm>
            <a:off x="111225" y="930125"/>
            <a:ext cx="8283699" cy="4902276"/>
          </a:xfrm>
          <a:prstGeom prst="rect">
            <a:avLst/>
          </a:prstGeom>
          <a:noFill/>
          <a:ln w="9525" cap="flat" cmpd="sng">
            <a:solidFill>
              <a:srgbClr val="9E9E9E"/>
            </a:solidFill>
            <a:prstDash val="solid"/>
            <a:round/>
            <a:headEnd type="none" w="sm" len="sm"/>
            <a:tailEnd type="none" w="sm" len="sm"/>
          </a:ln>
        </p:spPr>
      </p:pic>
      <p:sp>
        <p:nvSpPr>
          <p:cNvPr id="760" name="Google Shape;760;g2e527ca4c70_0_180"/>
          <p:cNvSpPr/>
          <p:nvPr/>
        </p:nvSpPr>
        <p:spPr>
          <a:xfrm>
            <a:off x="4123325" y="1415175"/>
            <a:ext cx="2595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761" name="Google Shape;761;g2e527ca4c70_0_180"/>
          <p:cNvSpPr/>
          <p:nvPr/>
        </p:nvSpPr>
        <p:spPr>
          <a:xfrm>
            <a:off x="171475" y="5521725"/>
            <a:ext cx="2595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5</a:t>
            </a:r>
            <a:endParaRPr sz="1700" b="1" i="0" u="none" strike="noStrike" cap="none">
              <a:solidFill>
                <a:schemeClr val="lt1"/>
              </a:solidFill>
              <a:latin typeface="Calibri"/>
              <a:ea typeface="Calibri"/>
              <a:cs typeface="Calibri"/>
              <a:sym typeface="Calibri"/>
            </a:endParaRPr>
          </a:p>
        </p:txBody>
      </p:sp>
      <p:sp>
        <p:nvSpPr>
          <p:cNvPr id="762" name="Google Shape;762;g2e527ca4c70_0_180"/>
          <p:cNvSpPr/>
          <p:nvPr/>
        </p:nvSpPr>
        <p:spPr>
          <a:xfrm>
            <a:off x="3054750" y="5521725"/>
            <a:ext cx="2595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
        <p:nvSpPr>
          <p:cNvPr id="763" name="Google Shape;763;g2e527ca4c70_0_180"/>
          <p:cNvSpPr/>
          <p:nvPr/>
        </p:nvSpPr>
        <p:spPr>
          <a:xfrm>
            <a:off x="6790600" y="5521725"/>
            <a:ext cx="2595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
        <p:nvSpPr>
          <p:cNvPr id="764" name="Google Shape;764;g2e527ca4c70_0_180"/>
          <p:cNvSpPr/>
          <p:nvPr/>
        </p:nvSpPr>
        <p:spPr>
          <a:xfrm>
            <a:off x="7474325" y="1012500"/>
            <a:ext cx="2595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6</a:t>
            </a:r>
            <a:endParaRPr sz="1700" b="1" i="0" u="none" strike="noStrike" cap="none">
              <a:solidFill>
                <a:schemeClr val="lt1"/>
              </a:solidFill>
              <a:latin typeface="Calibri"/>
              <a:ea typeface="Calibri"/>
              <a:cs typeface="Calibri"/>
              <a:sym typeface="Calibri"/>
            </a:endParaRPr>
          </a:p>
        </p:txBody>
      </p:sp>
      <p:sp>
        <p:nvSpPr>
          <p:cNvPr id="765" name="Google Shape;765;g2e527ca4c70_0_180"/>
          <p:cNvSpPr/>
          <p:nvPr/>
        </p:nvSpPr>
        <p:spPr>
          <a:xfrm>
            <a:off x="171475" y="1732300"/>
            <a:ext cx="2595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585B6-5319-489D-B201-FAA14432B6A2}"/>
              </a:ext>
            </a:extLst>
          </p:cNvPr>
          <p:cNvSpPr>
            <a:spLocks noGrp="1"/>
          </p:cNvSpPr>
          <p:nvPr>
            <p:ph type="title"/>
          </p:nvPr>
        </p:nvSpPr>
        <p:spPr>
          <a:xfrm>
            <a:off x="-9117" y="-201046"/>
            <a:ext cx="10608501" cy="1196751"/>
          </a:xfrm>
        </p:spPr>
        <p:txBody>
          <a:bodyPr/>
          <a:lstStyle/>
          <a:p>
            <a:r>
              <a:rPr lang="en-US">
                <a:solidFill>
                  <a:schemeClr val="tx2">
                    <a:lumMod val="50000"/>
                  </a:schemeClr>
                </a:solidFill>
              </a:rPr>
              <a:t>Contents</a:t>
            </a:r>
            <a:endParaRPr lang="en-ZA">
              <a:solidFill>
                <a:schemeClr val="tx2">
                  <a:lumMod val="50000"/>
                </a:schemeClr>
              </a:solidFill>
            </a:endParaRPr>
          </a:p>
        </p:txBody>
      </p:sp>
      <p:sp>
        <p:nvSpPr>
          <p:cNvPr id="4" name="Slide Number Placeholder 3">
            <a:extLst>
              <a:ext uri="{FF2B5EF4-FFF2-40B4-BE49-F238E27FC236}">
                <a16:creationId xmlns:a16="http://schemas.microsoft.com/office/drawing/2014/main" id="{A6B86428-6B78-4C23-A8CE-F6CF357E13C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ZA" smtClean="0"/>
              <a:t>2</a:t>
            </a:fld>
            <a:endParaRPr lang="en-ZA"/>
          </a:p>
        </p:txBody>
      </p:sp>
      <p:graphicFrame>
        <p:nvGraphicFramePr>
          <p:cNvPr id="5" name="Table 5">
            <a:extLst>
              <a:ext uri="{FF2B5EF4-FFF2-40B4-BE49-F238E27FC236}">
                <a16:creationId xmlns:a16="http://schemas.microsoft.com/office/drawing/2014/main" id="{DCC581EF-E8C4-4C1B-AF74-C60910B2E4DB}"/>
              </a:ext>
            </a:extLst>
          </p:cNvPr>
          <p:cNvGraphicFramePr>
            <a:graphicFrameLocks noGrp="1"/>
          </p:cNvGraphicFramePr>
          <p:nvPr>
            <p:extLst>
              <p:ext uri="{D42A27DB-BD31-4B8C-83A1-F6EECF244321}">
                <p14:modId xmlns:p14="http://schemas.microsoft.com/office/powerpoint/2010/main" val="341272810"/>
              </p:ext>
            </p:extLst>
          </p:nvPr>
        </p:nvGraphicFramePr>
        <p:xfrm>
          <a:off x="488886" y="905346"/>
          <a:ext cx="10989185" cy="5659935"/>
        </p:xfrm>
        <a:graphic>
          <a:graphicData uri="http://schemas.openxmlformats.org/drawingml/2006/table">
            <a:tbl>
              <a:tblPr firstRow="1" bandRow="1">
                <a:tableStyleId>{F5AB1C69-6EDB-4FF4-983F-18BD219EF322}</a:tableStyleId>
              </a:tblPr>
              <a:tblGrid>
                <a:gridCol w="6574906">
                  <a:extLst>
                    <a:ext uri="{9D8B030D-6E8A-4147-A177-3AD203B41FA5}">
                      <a16:colId xmlns:a16="http://schemas.microsoft.com/office/drawing/2014/main" val="2238693293"/>
                    </a:ext>
                  </a:extLst>
                </a:gridCol>
                <a:gridCol w="4414279">
                  <a:extLst>
                    <a:ext uri="{9D8B030D-6E8A-4147-A177-3AD203B41FA5}">
                      <a16:colId xmlns:a16="http://schemas.microsoft.com/office/drawing/2014/main" val="201347325"/>
                    </a:ext>
                  </a:extLst>
                </a:gridCol>
              </a:tblGrid>
              <a:tr h="361335">
                <a:tc>
                  <a:txBody>
                    <a:bodyPr/>
                    <a:lstStyle/>
                    <a:p>
                      <a:r>
                        <a:rPr lang="en-US">
                          <a:solidFill>
                            <a:sysClr val="windowText" lastClr="000000"/>
                          </a:solidFill>
                        </a:rPr>
                        <a:t>Section</a:t>
                      </a:r>
                      <a:endParaRPr lang="en-ZA">
                        <a:solidFill>
                          <a:sysClr val="windowText" lastClr="000000"/>
                        </a:solidFill>
                      </a:endParaRPr>
                    </a:p>
                  </a:txBody>
                  <a:tcPr/>
                </a:tc>
                <a:tc>
                  <a:txBody>
                    <a:bodyPr/>
                    <a:lstStyle/>
                    <a:p>
                      <a:r>
                        <a:rPr lang="en-US">
                          <a:solidFill>
                            <a:sysClr val="windowText" lastClr="000000"/>
                          </a:solidFill>
                        </a:rPr>
                        <a:t>Pages</a:t>
                      </a:r>
                      <a:endParaRPr lang="en-ZA">
                        <a:solidFill>
                          <a:sysClr val="windowText" lastClr="000000"/>
                        </a:solidFill>
                      </a:endParaRPr>
                    </a:p>
                  </a:txBody>
                  <a:tcPr/>
                </a:tc>
                <a:extLst>
                  <a:ext uri="{0D108BD9-81ED-4DB2-BD59-A6C34878D82A}">
                    <a16:rowId xmlns:a16="http://schemas.microsoft.com/office/drawing/2014/main" val="2454894444"/>
                  </a:ext>
                </a:extLst>
              </a:tr>
              <a:tr h="56427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a:t>Introduction to eCares</a:t>
                      </a:r>
                    </a:p>
                    <a:p>
                      <a:endParaRPr lang="en-ZA" sz="1600"/>
                    </a:p>
                  </a:txBody>
                  <a:tcPr/>
                </a:tc>
                <a:tc>
                  <a:txBody>
                    <a:bodyPr/>
                    <a:lstStyle/>
                    <a:p>
                      <a:r>
                        <a:rPr lang="en-US"/>
                        <a:t>4-6</a:t>
                      </a:r>
                      <a:endParaRPr lang="en-ZA"/>
                    </a:p>
                  </a:txBody>
                  <a:tcPr/>
                </a:tc>
                <a:extLst>
                  <a:ext uri="{0D108BD9-81ED-4DB2-BD59-A6C34878D82A}">
                    <a16:rowId xmlns:a16="http://schemas.microsoft.com/office/drawing/2014/main" val="3861282654"/>
                  </a:ext>
                </a:extLst>
              </a:tr>
              <a:tr h="56427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a:t>Overview of the Bronze ECD Registration Process</a:t>
                      </a:r>
                    </a:p>
                    <a:p>
                      <a:endParaRPr lang="en-ZA" sz="1600"/>
                    </a:p>
                  </a:txBody>
                  <a:tcPr/>
                </a:tc>
                <a:tc>
                  <a:txBody>
                    <a:bodyPr/>
                    <a:lstStyle/>
                    <a:p>
                      <a:r>
                        <a:rPr lang="en-US"/>
                        <a:t>7-13</a:t>
                      </a:r>
                      <a:endParaRPr lang="en-ZA"/>
                    </a:p>
                  </a:txBody>
                  <a:tcPr/>
                </a:tc>
                <a:extLst>
                  <a:ext uri="{0D108BD9-81ED-4DB2-BD59-A6C34878D82A}">
                    <a16:rowId xmlns:a16="http://schemas.microsoft.com/office/drawing/2014/main" val="2298259125"/>
                  </a:ext>
                </a:extLst>
              </a:tr>
              <a:tr h="56427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a:t>Introduction to the Bronze ECD Registration Module in eCares</a:t>
                      </a:r>
                    </a:p>
                    <a:p>
                      <a:endParaRPr lang="en-ZA" sz="1600"/>
                    </a:p>
                  </a:txBody>
                  <a:tcPr/>
                </a:tc>
                <a:tc>
                  <a:txBody>
                    <a:bodyPr/>
                    <a:lstStyle/>
                    <a:p>
                      <a:r>
                        <a:rPr lang="en-US"/>
                        <a:t>14-15</a:t>
                      </a:r>
                      <a:endParaRPr lang="en-ZA"/>
                    </a:p>
                  </a:txBody>
                  <a:tcPr/>
                </a:tc>
                <a:extLst>
                  <a:ext uri="{0D108BD9-81ED-4DB2-BD59-A6C34878D82A}">
                    <a16:rowId xmlns:a16="http://schemas.microsoft.com/office/drawing/2014/main" val="3341392672"/>
                  </a:ext>
                </a:extLst>
              </a:tr>
              <a:tr h="361335">
                <a:tc>
                  <a:txBody>
                    <a:bodyPr/>
                    <a:lstStyle/>
                    <a:p>
                      <a:r>
                        <a:rPr lang="en-US" sz="1600"/>
                        <a:t>Accessing eCares – User set up; Login and Password Resets</a:t>
                      </a:r>
                      <a:endParaRPr lang="en-ZA" sz="1600"/>
                    </a:p>
                  </a:txBody>
                  <a:tcPr/>
                </a:tc>
                <a:tc>
                  <a:txBody>
                    <a:bodyPr/>
                    <a:lstStyle/>
                    <a:p>
                      <a:r>
                        <a:rPr lang="en-US"/>
                        <a:t>16-20</a:t>
                      </a:r>
                      <a:endParaRPr lang="en-ZA"/>
                    </a:p>
                  </a:txBody>
                  <a:tcPr/>
                </a:tc>
                <a:extLst>
                  <a:ext uri="{0D108BD9-81ED-4DB2-BD59-A6C34878D82A}">
                    <a16:rowId xmlns:a16="http://schemas.microsoft.com/office/drawing/2014/main" val="3133223623"/>
                  </a:ext>
                </a:extLst>
              </a:tr>
              <a:tr h="361335">
                <a:tc>
                  <a:txBody>
                    <a:bodyPr/>
                    <a:lstStyle/>
                    <a:p>
                      <a:r>
                        <a:rPr lang="en-US" sz="1600" b="1"/>
                        <a:t>PED ROLES for Bronze Registration Process</a:t>
                      </a:r>
                      <a:endParaRPr lang="en-ZA" sz="1600" b="1"/>
                    </a:p>
                  </a:txBody>
                  <a:tcPr/>
                </a:tc>
                <a:tc>
                  <a:txBody>
                    <a:bodyPr/>
                    <a:lstStyle/>
                    <a:p>
                      <a:endParaRPr lang="en-ZA"/>
                    </a:p>
                  </a:txBody>
                  <a:tcPr/>
                </a:tc>
                <a:extLst>
                  <a:ext uri="{0D108BD9-81ED-4DB2-BD59-A6C34878D82A}">
                    <a16:rowId xmlns:a16="http://schemas.microsoft.com/office/drawing/2014/main" val="1555662299"/>
                  </a:ext>
                </a:extLst>
              </a:tr>
              <a:tr h="326686">
                <a:tc>
                  <a:txBody>
                    <a:bodyPr/>
                    <a:lstStyle/>
                    <a:p>
                      <a:pPr marL="285750" marR="0" lvl="3"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1600"/>
                        <a:t>Registration Application Administrator - Role &amp; Review Process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t>21-52</a:t>
                      </a:r>
                      <a:endParaRPr lang="en-ZA"/>
                    </a:p>
                  </a:txBody>
                  <a:tcPr/>
                </a:tc>
                <a:extLst>
                  <a:ext uri="{0D108BD9-81ED-4DB2-BD59-A6C34878D82A}">
                    <a16:rowId xmlns:a16="http://schemas.microsoft.com/office/drawing/2014/main" val="4253774857"/>
                  </a:ext>
                </a:extLst>
              </a:tr>
              <a:tr h="361335">
                <a:tc>
                  <a:txBody>
                    <a:bodyPr/>
                    <a:lstStyle/>
                    <a:p>
                      <a:pPr marL="285750" marR="0" lvl="3"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1600"/>
                        <a:t>Registration Application Reviewer - Role &amp; Review Process</a:t>
                      </a:r>
                      <a:endParaRPr lang="en-ZA" sz="1600"/>
                    </a:p>
                  </a:txBody>
                  <a:tcPr/>
                </a:tc>
                <a:tc>
                  <a:txBody>
                    <a:bodyPr/>
                    <a:lstStyle/>
                    <a:p>
                      <a:r>
                        <a:rPr lang="en-US"/>
                        <a:t>53-84</a:t>
                      </a:r>
                      <a:endParaRPr lang="en-ZA"/>
                    </a:p>
                  </a:txBody>
                  <a:tcPr/>
                </a:tc>
                <a:extLst>
                  <a:ext uri="{0D108BD9-81ED-4DB2-BD59-A6C34878D82A}">
                    <a16:rowId xmlns:a16="http://schemas.microsoft.com/office/drawing/2014/main" val="2823045232"/>
                  </a:ext>
                </a:extLst>
              </a:tr>
              <a:tr h="361335">
                <a:tc>
                  <a:txBody>
                    <a:bodyPr/>
                    <a:lstStyle/>
                    <a:p>
                      <a:pPr marL="285750" marR="0" lvl="3"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1600"/>
                        <a:t>Registration Application Approver - Role &amp; Review Process</a:t>
                      </a:r>
                      <a:endParaRPr lang="en-ZA" sz="1600"/>
                    </a:p>
                  </a:txBody>
                  <a:tcPr/>
                </a:tc>
                <a:tc>
                  <a:txBody>
                    <a:bodyPr/>
                    <a:lstStyle/>
                    <a:p>
                      <a:r>
                        <a:rPr lang="en-US"/>
                        <a:t>85-113</a:t>
                      </a:r>
                      <a:endParaRPr lang="en-ZA"/>
                    </a:p>
                  </a:txBody>
                  <a:tcPr/>
                </a:tc>
                <a:extLst>
                  <a:ext uri="{0D108BD9-81ED-4DB2-BD59-A6C34878D82A}">
                    <a16:rowId xmlns:a16="http://schemas.microsoft.com/office/drawing/2014/main" val="3014360402"/>
                  </a:ext>
                </a:extLst>
              </a:tr>
              <a:tr h="361335">
                <a:tc>
                  <a:txBody>
                    <a:bodyPr/>
                    <a:lstStyle/>
                    <a:p>
                      <a:pPr marL="285750" marR="0" lvl="3"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1600"/>
                        <a:t>Registration Application Certificate Generator</a:t>
                      </a:r>
                    </a:p>
                  </a:txBody>
                  <a:tcPr/>
                </a:tc>
                <a:tc>
                  <a:txBody>
                    <a:bodyPr/>
                    <a:lstStyle/>
                    <a:p>
                      <a:r>
                        <a:rPr lang="en-US"/>
                        <a:t>114-121</a:t>
                      </a:r>
                      <a:endParaRPr lang="en-ZA"/>
                    </a:p>
                  </a:txBody>
                  <a:tcPr/>
                </a:tc>
                <a:extLst>
                  <a:ext uri="{0D108BD9-81ED-4DB2-BD59-A6C34878D82A}">
                    <a16:rowId xmlns:a16="http://schemas.microsoft.com/office/drawing/2014/main" val="2131127932"/>
                  </a:ext>
                </a:extLst>
              </a:tr>
              <a:tr h="326686">
                <a:tc>
                  <a:txBody>
                    <a:bodyPr/>
                    <a:lstStyle/>
                    <a:p>
                      <a:pPr marL="285750" marR="0" lvl="3"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1600"/>
                        <a:t>Registration Application Report Viewer</a:t>
                      </a:r>
                    </a:p>
                  </a:txBody>
                  <a:tcPr/>
                </a:tc>
                <a:tc>
                  <a:txBody>
                    <a:bodyPr/>
                    <a:lstStyle/>
                    <a:p>
                      <a:r>
                        <a:rPr lang="en-US"/>
                        <a:t>122-127</a:t>
                      </a:r>
                      <a:endParaRPr lang="en-ZA"/>
                    </a:p>
                  </a:txBody>
                  <a:tcPr/>
                </a:tc>
                <a:extLst>
                  <a:ext uri="{0D108BD9-81ED-4DB2-BD59-A6C34878D82A}">
                    <a16:rowId xmlns:a16="http://schemas.microsoft.com/office/drawing/2014/main" val="3796415208"/>
                  </a:ext>
                </a:extLst>
              </a:tr>
              <a:tr h="361335">
                <a:tc>
                  <a:txBody>
                    <a:bodyPr/>
                    <a:lstStyle/>
                    <a:p>
                      <a:pPr marL="0" marR="0" lvl="3"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r>
                        <a:rPr lang="en-US" sz="1600"/>
                        <a:t>Bronze Registration Dashboards</a:t>
                      </a:r>
                    </a:p>
                  </a:txBody>
                  <a:tcPr/>
                </a:tc>
                <a:tc>
                  <a:txBody>
                    <a:bodyPr/>
                    <a:lstStyle/>
                    <a:p>
                      <a:r>
                        <a:rPr lang="en-US"/>
                        <a:t>128-130</a:t>
                      </a:r>
                      <a:endParaRPr lang="en-ZA"/>
                    </a:p>
                  </a:txBody>
                  <a:tcPr/>
                </a:tc>
                <a:extLst>
                  <a:ext uri="{0D108BD9-81ED-4DB2-BD59-A6C34878D82A}">
                    <a16:rowId xmlns:a16="http://schemas.microsoft.com/office/drawing/2014/main" val="3158923832"/>
                  </a:ext>
                </a:extLst>
              </a:tr>
              <a:tr h="361335">
                <a:tc>
                  <a:txBody>
                    <a:bodyPr/>
                    <a:lstStyle/>
                    <a:p>
                      <a:pPr marL="0" marR="0" lvl="3"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r>
                        <a:rPr lang="en-US" sz="1600"/>
                        <a:t>User Support</a:t>
                      </a:r>
                    </a:p>
                  </a:txBody>
                  <a:tcPr/>
                </a:tc>
                <a:tc>
                  <a:txBody>
                    <a:bodyPr/>
                    <a:lstStyle/>
                    <a:p>
                      <a:r>
                        <a:rPr lang="en-US"/>
                        <a:t>131-132</a:t>
                      </a:r>
                      <a:endParaRPr lang="en-ZA"/>
                    </a:p>
                  </a:txBody>
                  <a:tcPr/>
                </a:tc>
                <a:extLst>
                  <a:ext uri="{0D108BD9-81ED-4DB2-BD59-A6C34878D82A}">
                    <a16:rowId xmlns:a16="http://schemas.microsoft.com/office/drawing/2014/main" val="3534069299"/>
                  </a:ext>
                </a:extLst>
              </a:tr>
              <a:tr h="361335">
                <a:tc>
                  <a:txBody>
                    <a:bodyPr/>
                    <a:lstStyle/>
                    <a:p>
                      <a:pPr marL="0" marR="0" lvl="3"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r>
                        <a:rPr lang="en-US" sz="1600"/>
                        <a:t>Appendices – ECD Applicant and Application Support Roles</a:t>
                      </a:r>
                    </a:p>
                  </a:txBody>
                  <a:tcPr/>
                </a:tc>
                <a:tc>
                  <a:txBody>
                    <a:bodyPr/>
                    <a:lstStyle/>
                    <a:p>
                      <a:r>
                        <a:rPr lang="en-US"/>
                        <a:t>140-198</a:t>
                      </a:r>
                      <a:endParaRPr lang="en-ZA"/>
                    </a:p>
                  </a:txBody>
                  <a:tcPr/>
                </a:tc>
                <a:extLst>
                  <a:ext uri="{0D108BD9-81ED-4DB2-BD59-A6C34878D82A}">
                    <a16:rowId xmlns:a16="http://schemas.microsoft.com/office/drawing/2014/main" val="303052470"/>
                  </a:ext>
                </a:extLst>
              </a:tr>
            </a:tbl>
          </a:graphicData>
        </a:graphic>
      </p:graphicFrame>
    </p:spTree>
    <p:extLst>
      <p:ext uri="{BB962C8B-B14F-4D97-AF65-F5344CB8AC3E}">
        <p14:creationId xmlns:p14="http://schemas.microsoft.com/office/powerpoint/2010/main" val="4657174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g2f31a1b7454_0_46"/>
          <p:cNvSpPr txBox="1">
            <a:spLocks noGrp="1"/>
          </p:cNvSpPr>
          <p:nvPr>
            <p:ph type="ctrTitle"/>
          </p:nvPr>
        </p:nvSpPr>
        <p:spPr>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ZA">
                <a:solidFill>
                  <a:srgbClr val="C98241"/>
                </a:solidFill>
                <a:latin typeface="Avenir"/>
                <a:ea typeface="Avenir"/>
                <a:cs typeface="Avenir"/>
                <a:sym typeface="Avenir"/>
              </a:rPr>
              <a:t>Registration Application Administrator</a:t>
            </a:r>
            <a:br>
              <a:rPr lang="en-ZA">
                <a:solidFill>
                  <a:srgbClr val="C98241"/>
                </a:solidFill>
                <a:latin typeface="Avenir"/>
                <a:ea typeface="Avenir"/>
                <a:cs typeface="Avenir"/>
                <a:sym typeface="Avenir"/>
              </a:rPr>
            </a:br>
            <a:r>
              <a:rPr lang="en-ZA">
                <a:solidFill>
                  <a:srgbClr val="C98241"/>
                </a:solidFill>
                <a:latin typeface="Avenir"/>
                <a:ea typeface="Avenir"/>
                <a:cs typeface="Avenir"/>
                <a:sym typeface="Avenir"/>
              </a:rPr>
              <a:t>Role &amp; Review Process</a:t>
            </a:r>
            <a:endParaRPr>
              <a:solidFill>
                <a:srgbClr val="C98241"/>
              </a:solidFill>
            </a:endParaRPr>
          </a:p>
        </p:txBody>
      </p:sp>
      <p:sp>
        <p:nvSpPr>
          <p:cNvPr id="772" name="Google Shape;772;g2f31a1b7454_0_46"/>
          <p:cNvSpPr txBox="1">
            <a:spLocks noGrp="1"/>
          </p:cNvSpPr>
          <p:nvPr>
            <p:ph type="subTitle" idx="1"/>
          </p:nvPr>
        </p:nvSpPr>
        <p:spPr>
          <a:xfrm>
            <a:off x="1470450" y="3287729"/>
            <a:ext cx="9316800" cy="1706425"/>
          </a:xfrm>
          <a:prstGeom prst="rect">
            <a:avLst/>
          </a:prstGeom>
        </p:spPr>
        <p:txBody>
          <a:bodyPr spcFirstLastPara="1" wrap="square" lIns="91425" tIns="45700" rIns="91425" bIns="45700" anchor="t" anchorCtr="0">
            <a:normAutofit lnSpcReduction="10000"/>
          </a:bodyPr>
          <a:lstStyle/>
          <a:p>
            <a:pPr marL="0" lvl="0" indent="0" algn="l" rtl="0">
              <a:lnSpc>
                <a:spcPct val="115000"/>
              </a:lnSpc>
              <a:spcBef>
                <a:spcPts val="0"/>
              </a:spcBef>
              <a:spcAft>
                <a:spcPts val="0"/>
              </a:spcAft>
              <a:buClr>
                <a:schemeClr val="dk1"/>
              </a:buClr>
              <a:buSzPts val="1100"/>
              <a:buFont typeface="Arial"/>
              <a:buNone/>
            </a:pPr>
            <a:endParaRPr sz="2000">
              <a:solidFill>
                <a:srgbClr val="C00000"/>
              </a:solidFill>
              <a:latin typeface="Avenir"/>
              <a:ea typeface="Avenir"/>
              <a:cs typeface="Avenir"/>
              <a:sym typeface="Avenir"/>
            </a:endParaRPr>
          </a:p>
          <a:p>
            <a:pPr marL="0" lvl="0" indent="0" algn="ctr" rtl="0">
              <a:spcBef>
                <a:spcPts val="0"/>
              </a:spcBef>
              <a:spcAft>
                <a:spcPts val="0"/>
              </a:spcAft>
              <a:buNone/>
            </a:pPr>
            <a:r>
              <a:rPr lang="en-ZA" sz="2200" b="1">
                <a:solidFill>
                  <a:srgbClr val="C98241"/>
                </a:solidFill>
                <a:latin typeface="Avenir"/>
                <a:sym typeface="Avenir"/>
              </a:rPr>
              <a:t>The individuals who will do the first review of applications. </a:t>
            </a:r>
          </a:p>
          <a:p>
            <a:pPr marL="0" lvl="0" indent="0" algn="ctr" rtl="0">
              <a:spcBef>
                <a:spcPts val="0"/>
              </a:spcBef>
              <a:spcAft>
                <a:spcPts val="0"/>
              </a:spcAft>
              <a:buNone/>
            </a:pPr>
            <a:r>
              <a:rPr lang="en-ZA" sz="2200" b="1">
                <a:solidFill>
                  <a:srgbClr val="C98241"/>
                </a:solidFill>
                <a:latin typeface="Avenir"/>
                <a:sym typeface="Avenir"/>
              </a:rPr>
              <a:t>This manual covers how to access and view applications for review, capture notes, approve and reject documents, check the NCPR, upload Clearance Certificates for each staff member and make decisions per application.</a:t>
            </a:r>
            <a:endParaRPr sz="2200" b="1">
              <a:solidFill>
                <a:srgbClr val="C98241"/>
              </a:solidFill>
              <a:latin typeface="Avenir"/>
            </a:endParaRPr>
          </a:p>
        </p:txBody>
      </p:sp>
      <p:sp>
        <p:nvSpPr>
          <p:cNvPr id="773" name="Google Shape;773;g2f31a1b7454_0_4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20</a:t>
            </a:fld>
            <a:endParaRPr/>
          </a:p>
        </p:txBody>
      </p:sp>
    </p:spTree>
    <p:extLst>
      <p:ext uri="{BB962C8B-B14F-4D97-AF65-F5344CB8AC3E}">
        <p14:creationId xmlns:p14="http://schemas.microsoft.com/office/powerpoint/2010/main" val="8948645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Shape 87"/>
        <p:cNvGrpSpPr/>
        <p:nvPr/>
      </p:nvGrpSpPr>
      <p:grpSpPr>
        <a:xfrm>
          <a:off x="0" y="0"/>
          <a:ext cx="0" cy="0"/>
          <a:chOff x="0" y="0"/>
          <a:chExt cx="0" cy="0"/>
        </a:xfrm>
      </p:grpSpPr>
      <p:sp>
        <p:nvSpPr>
          <p:cNvPr id="89" name="Google Shape;89;p5"/>
          <p:cNvSpPr txBox="1">
            <a:spLocks noGrp="1"/>
          </p:cNvSpPr>
          <p:nvPr>
            <p:ph type="title"/>
          </p:nvPr>
        </p:nvSpPr>
        <p:spPr>
          <a:xfrm>
            <a:off x="3071973" y="0"/>
            <a:ext cx="6061754" cy="1196700"/>
          </a:xfrm>
          <a:prstGeom prst="rect">
            <a:avLst/>
          </a:prstGeom>
          <a:noFill/>
          <a:ln>
            <a:noFill/>
          </a:ln>
        </p:spPr>
        <p:txBody>
          <a:bodyPr spcFirstLastPara="1" wrap="square" lIns="91425" tIns="45700" rIns="91425" bIns="45700" anchor="ctr" anchorCtr="0">
            <a:normAutofit/>
          </a:bodyPr>
          <a:lstStyle/>
          <a:p>
            <a:pPr marL="0" lvl="0" indent="0" rtl="0">
              <a:lnSpc>
                <a:spcPct val="100000"/>
              </a:lnSpc>
              <a:spcBef>
                <a:spcPts val="0"/>
              </a:spcBef>
              <a:spcAft>
                <a:spcPts val="0"/>
              </a:spcAft>
              <a:buClr>
                <a:srgbClr val="C98241"/>
              </a:buClr>
              <a:buSzPts val="4000"/>
              <a:buFont typeface="Avenir"/>
              <a:buNone/>
            </a:pPr>
            <a:r>
              <a:rPr lang="en-US" sz="3200">
                <a:solidFill>
                  <a:srgbClr val="C98241"/>
                </a:solidFill>
                <a:latin typeface="Avenir"/>
                <a:ea typeface="Avenir"/>
                <a:cs typeface="Avenir"/>
                <a:sym typeface="Avenir"/>
              </a:rPr>
              <a:t>Bana Pele Application Support Post training</a:t>
            </a:r>
          </a:p>
        </p:txBody>
      </p:sp>
      <p:sp>
        <p:nvSpPr>
          <p:cNvPr id="88" name="Google Shape;88;p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smtClean="0"/>
              <a:t>21</a:t>
            </a:fld>
            <a:endParaRPr lang="en-ZA"/>
          </a:p>
        </p:txBody>
      </p:sp>
      <p:graphicFrame>
        <p:nvGraphicFramePr>
          <p:cNvPr id="2" name="Diagram 1">
            <a:extLst>
              <a:ext uri="{FF2B5EF4-FFF2-40B4-BE49-F238E27FC236}">
                <a16:creationId xmlns:a16="http://schemas.microsoft.com/office/drawing/2014/main" id="{07589783-FD7B-49A0-9C92-7E936A97C5A4}"/>
              </a:ext>
            </a:extLst>
          </p:cNvPr>
          <p:cNvGraphicFramePr/>
          <p:nvPr/>
        </p:nvGraphicFramePr>
        <p:xfrm>
          <a:off x="315645" y="-234974"/>
          <a:ext cx="11560710" cy="64230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Rounded Corners 2">
            <a:extLst>
              <a:ext uri="{FF2B5EF4-FFF2-40B4-BE49-F238E27FC236}">
                <a16:creationId xmlns:a16="http://schemas.microsoft.com/office/drawing/2014/main" id="{CFB18FF0-0B30-4906-A5BA-D121DA9945AC}"/>
              </a:ext>
            </a:extLst>
          </p:cNvPr>
          <p:cNvSpPr/>
          <p:nvPr/>
        </p:nvSpPr>
        <p:spPr>
          <a:xfrm>
            <a:off x="3807026" y="4632055"/>
            <a:ext cx="4577947" cy="1261534"/>
          </a:xfrm>
          <a:prstGeom prst="roundRect">
            <a:avLst/>
          </a:prstGeom>
          <a:solidFill>
            <a:srgbClr val="055F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a:t>District Supervisors</a:t>
            </a:r>
          </a:p>
          <a:p>
            <a:pPr algn="ctr"/>
            <a:r>
              <a:rPr lang="en-US" sz="1800"/>
              <a:t>Please send your number to Khuthala.</a:t>
            </a:r>
            <a:br>
              <a:rPr lang="en-US" sz="1800"/>
            </a:br>
            <a:r>
              <a:rPr lang="en-US" sz="1800"/>
              <a:t> You will be added to a WhatsApp group </a:t>
            </a:r>
            <a:endParaRPr lang="en-ZA" sz="1800"/>
          </a:p>
        </p:txBody>
      </p:sp>
    </p:spTree>
    <p:extLst>
      <p:ext uri="{BB962C8B-B14F-4D97-AF65-F5344CB8AC3E}">
        <p14:creationId xmlns:p14="http://schemas.microsoft.com/office/powerpoint/2010/main" val="2954962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2">
            <a:extLst>
              <a:ext uri="{FF2B5EF4-FFF2-40B4-BE49-F238E27FC236}">
                <a16:creationId xmlns:a16="http://schemas.microsoft.com/office/drawing/2014/main" id="{9BE0BA53-564E-5C5F-7494-7D2D3E1167E6}"/>
              </a:ext>
            </a:extLst>
          </p:cNvPr>
          <p:cNvSpPr/>
          <p:nvPr/>
        </p:nvSpPr>
        <p:spPr>
          <a:xfrm>
            <a:off x="3442402" y="215278"/>
            <a:ext cx="5145274" cy="815404"/>
          </a:xfrm>
          <a:prstGeom prst="rect">
            <a:avLst/>
          </a:prstGeom>
          <a:noFill/>
          <a:ln/>
        </p:spPr>
        <p:txBody>
          <a:bodyPr wrap="none" rtlCol="0" anchor="t"/>
          <a:lstStyle/>
          <a:p>
            <a:pPr>
              <a:lnSpc>
                <a:spcPts val="4551"/>
              </a:lnSpc>
            </a:pPr>
            <a:r>
              <a:rPr lang="en-US" sz="3400" kern="0" spc="-109">
                <a:solidFill>
                  <a:srgbClr val="C67F0C"/>
                </a:solidFill>
                <a:latin typeface="Calibri" panose="020F0502020204030204" pitchFamily="34" charset="0"/>
                <a:ea typeface="Bitter" pitchFamily="34" charset="-122"/>
                <a:cs typeface="Calibri" panose="020F0502020204030204" pitchFamily="34" charset="0"/>
              </a:rPr>
              <a:t>What is the role of an application administrator?</a:t>
            </a:r>
            <a:endParaRPr lang="en-US" sz="3400">
              <a:solidFill>
                <a:srgbClr val="C67F0C"/>
              </a:solidFill>
              <a:latin typeface="Calibri" panose="020F0502020204030204" pitchFamily="34" charset="0"/>
              <a:cs typeface="Calibri" panose="020F0502020204030204" pitchFamily="34" charset="0"/>
            </a:endParaRPr>
          </a:p>
        </p:txBody>
      </p:sp>
      <p:graphicFrame>
        <p:nvGraphicFramePr>
          <p:cNvPr id="2" name="Table 1">
            <a:extLst>
              <a:ext uri="{FF2B5EF4-FFF2-40B4-BE49-F238E27FC236}">
                <a16:creationId xmlns:a16="http://schemas.microsoft.com/office/drawing/2014/main" id="{E785ED78-760F-6E62-51D7-777617C6A3F1}"/>
              </a:ext>
            </a:extLst>
          </p:cNvPr>
          <p:cNvGraphicFramePr>
            <a:graphicFrameLocks noGrp="1"/>
          </p:cNvGraphicFramePr>
          <p:nvPr>
            <p:extLst>
              <p:ext uri="{D42A27DB-BD31-4B8C-83A1-F6EECF244321}">
                <p14:modId xmlns:p14="http://schemas.microsoft.com/office/powerpoint/2010/main" val="1238257765"/>
              </p:ext>
            </p:extLst>
          </p:nvPr>
        </p:nvGraphicFramePr>
        <p:xfrm>
          <a:off x="760934" y="1693485"/>
          <a:ext cx="8037625" cy="3942891"/>
        </p:xfrm>
        <a:graphic>
          <a:graphicData uri="http://schemas.openxmlformats.org/drawingml/2006/table">
            <a:tbl>
              <a:tblPr firstRow="1" bandRow="1">
                <a:tableStyleId>{5C22544A-7EE6-4342-B048-85BDC9FD1C3A}</a:tableStyleId>
              </a:tblPr>
              <a:tblGrid>
                <a:gridCol w="8037625">
                  <a:extLst>
                    <a:ext uri="{9D8B030D-6E8A-4147-A177-3AD203B41FA5}">
                      <a16:colId xmlns:a16="http://schemas.microsoft.com/office/drawing/2014/main" val="422522600"/>
                    </a:ext>
                  </a:extLst>
                </a:gridCol>
              </a:tblGrid>
              <a:tr h="519677">
                <a:tc>
                  <a:txBody>
                    <a:bodyPr/>
                    <a:lstStyle/>
                    <a:p>
                      <a:r>
                        <a:rPr lang="en-GB" sz="2000" b="0">
                          <a:solidFill>
                            <a:schemeClr val="tx1">
                              <a:lumMod val="65000"/>
                              <a:lumOff val="35000"/>
                            </a:schemeClr>
                          </a:solidFill>
                          <a:latin typeface="Aptos" panose="020B0004020202020204" pitchFamily="34" charset="0"/>
                        </a:rPr>
                        <a:t>Check all application form details are completed correctly</a:t>
                      </a: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891804796"/>
                  </a:ext>
                </a:extLst>
              </a:tr>
              <a:tr h="539100">
                <a:tc>
                  <a:txBody>
                    <a:bodyPr/>
                    <a:lstStyle/>
                    <a:p>
                      <a:r>
                        <a:rPr lang="en-GB" sz="2000" b="0">
                          <a:solidFill>
                            <a:schemeClr val="tx1">
                              <a:lumMod val="65000"/>
                              <a:lumOff val="35000"/>
                            </a:schemeClr>
                          </a:solidFill>
                          <a:latin typeface="Aptos" panose="020B0004020202020204" pitchFamily="34" charset="0"/>
                        </a:rPr>
                        <a:t>Check each staff member has an ID and Form 30 that matches their name and captured ID. </a:t>
                      </a:r>
                      <a:endParaRPr lang="en-GB" sz="2000" b="1">
                        <a:solidFill>
                          <a:schemeClr val="tx1">
                            <a:lumMod val="65000"/>
                            <a:lumOff val="35000"/>
                          </a:schemeClr>
                        </a:solidFill>
                        <a:latin typeface="Aptos" panose="020B0004020202020204" pitchFamily="34" charset="0"/>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532232753"/>
                  </a:ext>
                </a:extLst>
              </a:tr>
              <a:tr h="858167">
                <a:tc>
                  <a:txBody>
                    <a:bodyPr/>
                    <a:lstStyle/>
                    <a:p>
                      <a:pPr marL="342900" lvl="2" indent="-342900">
                        <a:buFont typeface="Arial" panose="020B0604020202020204" pitchFamily="34" charset="0"/>
                        <a:buChar char="•"/>
                      </a:pPr>
                      <a:r>
                        <a:rPr lang="en-GB" sz="2000" b="0">
                          <a:solidFill>
                            <a:schemeClr val="tx1">
                              <a:lumMod val="65000"/>
                              <a:lumOff val="35000"/>
                            </a:schemeClr>
                          </a:solidFill>
                          <a:latin typeface="Aptos" panose="020B0004020202020204" pitchFamily="34" charset="0"/>
                        </a:rPr>
                        <a:t>If No – return for corrections</a:t>
                      </a: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504420932"/>
                  </a:ext>
                </a:extLst>
              </a:tr>
              <a:tr h="858167">
                <a:tc>
                  <a:txBody>
                    <a:bodyPr/>
                    <a:lstStyle/>
                    <a:p>
                      <a:pPr marL="342900" indent="-342900">
                        <a:buFont typeface="Arial" panose="020B0604020202020204" pitchFamily="34" charset="0"/>
                        <a:buChar char="•"/>
                      </a:pPr>
                      <a:r>
                        <a:rPr lang="en-GB" sz="2000" b="0">
                          <a:solidFill>
                            <a:schemeClr val="tx1">
                              <a:lumMod val="65000"/>
                              <a:lumOff val="35000"/>
                            </a:schemeClr>
                          </a:solidFill>
                          <a:latin typeface="Aptos" panose="020B0004020202020204" pitchFamily="34" charset="0"/>
                        </a:rPr>
                        <a:t>If Yes – Approve the documents THEN</a:t>
                      </a:r>
                    </a:p>
                    <a:p>
                      <a:r>
                        <a:rPr lang="en-GB" sz="2000" b="0">
                          <a:solidFill>
                            <a:schemeClr val="tx1">
                              <a:lumMod val="65000"/>
                              <a:lumOff val="35000"/>
                            </a:schemeClr>
                          </a:solidFill>
                          <a:latin typeface="Aptos" panose="020B0004020202020204" pitchFamily="34" charset="0"/>
                        </a:rPr>
                        <a:t> </a:t>
                      </a: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023965786"/>
                  </a:ext>
                </a:extLst>
              </a:tr>
              <a:tr h="858167">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2000" b="0">
                          <a:solidFill>
                            <a:schemeClr val="tx1">
                              <a:lumMod val="65000"/>
                              <a:lumOff val="35000"/>
                            </a:schemeClr>
                          </a:solidFill>
                          <a:latin typeface="Aptos" panose="020B0004020202020204" pitchFamily="34" charset="0"/>
                        </a:rPr>
                        <a:t>Check each staff member in the DSD NCPR, download the certificate and upload it to each staff member.</a:t>
                      </a:r>
                    </a:p>
                    <a:p>
                      <a:endParaRPr lang="en-GB" sz="2000" b="0">
                        <a:solidFill>
                          <a:schemeClr val="tx1">
                            <a:lumMod val="65000"/>
                            <a:lumOff val="35000"/>
                          </a:schemeClr>
                        </a:solidFill>
                        <a:latin typeface="Aptos" panose="020B0004020202020204" pitchFamily="34" charset="0"/>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920915584"/>
                  </a:ext>
                </a:extLst>
              </a:tr>
            </a:tbl>
          </a:graphicData>
        </a:graphic>
      </p:graphicFrame>
      <p:sp>
        <p:nvSpPr>
          <p:cNvPr id="4" name="Speech Bubble: Rectangle with Corners Rounded 3">
            <a:extLst>
              <a:ext uri="{FF2B5EF4-FFF2-40B4-BE49-F238E27FC236}">
                <a16:creationId xmlns:a16="http://schemas.microsoft.com/office/drawing/2014/main" id="{0135E30D-D96A-DDCE-F440-25598FB2A06B}"/>
              </a:ext>
            </a:extLst>
          </p:cNvPr>
          <p:cNvSpPr/>
          <p:nvPr/>
        </p:nvSpPr>
        <p:spPr>
          <a:xfrm>
            <a:off x="9116716" y="2087259"/>
            <a:ext cx="2921170" cy="3011227"/>
          </a:xfrm>
          <a:prstGeom prst="wedgeRoundRectCallout">
            <a:avLst>
              <a:gd name="adj1" fmla="val -35610"/>
              <a:gd name="adj2" fmla="val 60601"/>
              <a:gd name="adj3" fmla="val 16667"/>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2800" b="1">
                <a:solidFill>
                  <a:schemeClr val="tx1"/>
                </a:solidFill>
              </a:rPr>
              <a:t>Key point: </a:t>
            </a:r>
            <a:r>
              <a:rPr lang="en-GB" sz="2400" b="1">
                <a:solidFill>
                  <a:schemeClr val="tx1"/>
                </a:solidFill>
              </a:rPr>
              <a:t>Application Administrators</a:t>
            </a:r>
          </a:p>
          <a:p>
            <a:pPr algn="ctr"/>
            <a:endParaRPr lang="en-GB" sz="2000">
              <a:solidFill>
                <a:schemeClr val="tx1"/>
              </a:solidFill>
            </a:endParaRPr>
          </a:p>
          <a:p>
            <a:pPr algn="ctr"/>
            <a:r>
              <a:rPr lang="en-GB" sz="2000">
                <a:solidFill>
                  <a:schemeClr val="tx1"/>
                </a:solidFill>
              </a:rPr>
              <a:t>Check and approve documents.</a:t>
            </a:r>
          </a:p>
          <a:p>
            <a:pPr algn="ctr"/>
            <a:endParaRPr lang="en-GB" sz="2000">
              <a:solidFill>
                <a:schemeClr val="tx1"/>
              </a:solidFill>
            </a:endParaRPr>
          </a:p>
          <a:p>
            <a:pPr algn="ctr"/>
            <a:r>
              <a:rPr lang="en-GB" sz="2000">
                <a:solidFill>
                  <a:schemeClr val="tx1"/>
                </a:solidFill>
              </a:rPr>
              <a:t>Upload NCPR certificates</a:t>
            </a:r>
          </a:p>
        </p:txBody>
      </p:sp>
      <p:sp>
        <p:nvSpPr>
          <p:cNvPr id="5" name="Graphic 5" descr="Comment Important with solid fill">
            <a:extLst>
              <a:ext uri="{FF2B5EF4-FFF2-40B4-BE49-F238E27FC236}">
                <a16:creationId xmlns:a16="http://schemas.microsoft.com/office/drawing/2014/main" id="{A9EE512D-535E-3216-1AB2-08610B09D678}"/>
              </a:ext>
            </a:extLst>
          </p:cNvPr>
          <p:cNvSpPr/>
          <p:nvPr/>
        </p:nvSpPr>
        <p:spPr>
          <a:xfrm>
            <a:off x="10191665" y="1418703"/>
            <a:ext cx="841533" cy="767250"/>
          </a:xfrm>
          <a:prstGeom prst="ellipse">
            <a:avLst/>
          </a:prstGeom>
          <a:solidFill>
            <a:srgbClr val="000000"/>
          </a:solidFill>
          <a:ln w="12303" cap="flat">
            <a:noFill/>
            <a:prstDash val="solid"/>
            <a:miter/>
          </a:ln>
        </p:spPr>
        <p:txBody>
          <a:bodyPr rtlCol="0" anchor="ctr"/>
          <a:lstStyle/>
          <a:p>
            <a:pPr algn="ctr"/>
            <a:r>
              <a:rPr lang="en-GB" sz="4800" b="1">
                <a:solidFill>
                  <a:schemeClr val="bg1"/>
                </a:solidFill>
              </a:rPr>
              <a:t>!</a:t>
            </a:r>
          </a:p>
        </p:txBody>
      </p:sp>
      <p:pic>
        <p:nvPicPr>
          <p:cNvPr id="7" name="Picture 6">
            <a:extLst>
              <a:ext uri="{FF2B5EF4-FFF2-40B4-BE49-F238E27FC236}">
                <a16:creationId xmlns:a16="http://schemas.microsoft.com/office/drawing/2014/main" id="{811D04F0-3097-4F55-BEA0-6F9F1DC2DBAF}"/>
              </a:ext>
            </a:extLst>
          </p:cNvPr>
          <p:cNvPicPr>
            <a:picLocks noChangeAspect="1"/>
          </p:cNvPicPr>
          <p:nvPr/>
        </p:nvPicPr>
        <p:blipFill>
          <a:blip r:embed="rId3"/>
          <a:stretch>
            <a:fillRect/>
          </a:stretch>
        </p:blipFill>
        <p:spPr>
          <a:xfrm>
            <a:off x="10438543" y="6189770"/>
            <a:ext cx="1599343" cy="668230"/>
          </a:xfrm>
          <a:prstGeom prst="rect">
            <a:avLst/>
          </a:prstGeom>
        </p:spPr>
      </p:pic>
    </p:spTree>
    <p:extLst>
      <p:ext uri="{BB962C8B-B14F-4D97-AF65-F5344CB8AC3E}">
        <p14:creationId xmlns:p14="http://schemas.microsoft.com/office/powerpoint/2010/main" val="15304271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78"/>
        <p:cNvGrpSpPr/>
        <p:nvPr/>
      </p:nvGrpSpPr>
      <p:grpSpPr>
        <a:xfrm>
          <a:off x="0" y="0"/>
          <a:ext cx="0" cy="0"/>
          <a:chOff x="0" y="0"/>
          <a:chExt cx="0" cy="0"/>
        </a:xfrm>
      </p:grpSpPr>
      <p:sp>
        <p:nvSpPr>
          <p:cNvPr id="779" name="Google Shape;779;g2f578851bfd_0_206"/>
          <p:cNvSpPr txBox="1">
            <a:spLocks noGrp="1"/>
          </p:cNvSpPr>
          <p:nvPr>
            <p:ph type="title"/>
          </p:nvPr>
        </p:nvSpPr>
        <p:spPr>
          <a:xfrm>
            <a:off x="486953" y="526356"/>
            <a:ext cx="10608501" cy="1196751"/>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ZA">
                <a:solidFill>
                  <a:srgbClr val="C98241"/>
                </a:solidFill>
                <a:latin typeface="Avenir"/>
                <a:ea typeface="Avenir"/>
                <a:cs typeface="Avenir"/>
                <a:sym typeface="Avenir"/>
              </a:rPr>
              <a:t>Application Administrator: Process Flow</a:t>
            </a:r>
            <a:endParaRPr>
              <a:solidFill>
                <a:srgbClr val="C98241"/>
              </a:solidFill>
              <a:latin typeface="Avenir"/>
              <a:ea typeface="Avenir"/>
              <a:cs typeface="Avenir"/>
              <a:sym typeface="Avenir"/>
            </a:endParaRPr>
          </a:p>
        </p:txBody>
      </p:sp>
      <p:sp>
        <p:nvSpPr>
          <p:cNvPr id="780" name="Google Shape;780;g2f578851bfd_0_206"/>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23</a:t>
            </a:fld>
            <a:endParaRPr/>
          </a:p>
        </p:txBody>
      </p:sp>
      <p:grpSp>
        <p:nvGrpSpPr>
          <p:cNvPr id="781" name="Google Shape;781;g2f578851bfd_0_206"/>
          <p:cNvGrpSpPr/>
          <p:nvPr/>
        </p:nvGrpSpPr>
        <p:grpSpPr>
          <a:xfrm>
            <a:off x="2451050" y="1586324"/>
            <a:ext cx="2751931" cy="4290362"/>
            <a:chOff x="1838333" y="1189773"/>
            <a:chExt cx="2064000" cy="3217852"/>
          </a:xfrm>
        </p:grpSpPr>
        <p:sp>
          <p:nvSpPr>
            <p:cNvPr id="782" name="Google Shape;782;g2f578851bfd_0_206"/>
            <p:cNvSpPr/>
            <p:nvPr/>
          </p:nvSpPr>
          <p:spPr>
            <a:xfrm>
              <a:off x="1838333" y="1189773"/>
              <a:ext cx="2064000" cy="897600"/>
            </a:xfrm>
            <a:prstGeom prst="chevron">
              <a:avLst>
                <a:gd name="adj" fmla="val 50000"/>
              </a:avLst>
            </a:prstGeom>
            <a:solidFill>
              <a:srgbClr val="E69138"/>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600" b="1" i="0" u="none" strike="noStrike" cap="none">
                  <a:solidFill>
                    <a:schemeClr val="dk1"/>
                  </a:solidFill>
                  <a:latin typeface="Avenir"/>
                  <a:ea typeface="Avenir"/>
                  <a:cs typeface="Avenir"/>
                  <a:sym typeface="Avenir"/>
                </a:rPr>
                <a:t>Dashboard Overview</a:t>
              </a:r>
              <a:endParaRPr sz="1600" b="1" i="0" u="none" strike="noStrike" cap="none">
                <a:solidFill>
                  <a:schemeClr val="dk1"/>
                </a:solidFill>
                <a:latin typeface="Avenir"/>
                <a:ea typeface="Avenir"/>
                <a:cs typeface="Avenir"/>
                <a:sym typeface="Avenir"/>
              </a:endParaRPr>
            </a:p>
          </p:txBody>
        </p:sp>
        <p:sp>
          <p:nvSpPr>
            <p:cNvPr id="783" name="Google Shape;783;g2f578851bfd_0_206"/>
            <p:cNvSpPr txBox="1"/>
            <p:nvPr/>
          </p:nvSpPr>
          <p:spPr>
            <a:xfrm>
              <a:off x="2017250" y="2057125"/>
              <a:ext cx="1624500" cy="23505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Access the list of all submitted applications. </a:t>
              </a:r>
              <a:endParaRPr sz="1400" b="0" i="0" u="none" strike="noStrike" cap="none">
                <a:solidFill>
                  <a:srgbClr val="000000"/>
                </a:solidFill>
                <a:latin typeface="Avenir"/>
                <a:ea typeface="Avenir"/>
                <a:cs typeface="Avenir"/>
                <a:sym typeface="Avenir"/>
              </a:endParaRPr>
            </a:p>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Filter applications to select ones to review. </a:t>
              </a:r>
              <a:endParaRPr sz="1400" b="0" i="0" u="none" strike="noStrike" cap="none">
                <a:solidFill>
                  <a:srgbClr val="000000"/>
                </a:solidFill>
                <a:latin typeface="Avenir"/>
                <a:ea typeface="Avenir"/>
                <a:cs typeface="Avenir"/>
                <a:sym typeface="Avenir"/>
              </a:endParaRPr>
            </a:p>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Select an application to review. </a:t>
              </a:r>
              <a:endParaRPr sz="1400" b="0" i="0" u="none" strike="noStrike" cap="none">
                <a:solidFill>
                  <a:srgbClr val="000000"/>
                </a:solidFill>
                <a:latin typeface="Avenir"/>
                <a:ea typeface="Avenir"/>
                <a:cs typeface="Avenir"/>
                <a:sym typeface="Avenir"/>
              </a:endParaRPr>
            </a:p>
          </p:txBody>
        </p:sp>
      </p:grpSp>
      <p:grpSp>
        <p:nvGrpSpPr>
          <p:cNvPr id="784" name="Google Shape;784;g2f578851bfd_0_206"/>
          <p:cNvGrpSpPr/>
          <p:nvPr/>
        </p:nvGrpSpPr>
        <p:grpSpPr>
          <a:xfrm>
            <a:off x="4688875" y="1586324"/>
            <a:ext cx="2751931" cy="4290362"/>
            <a:chOff x="3516744" y="1189773"/>
            <a:chExt cx="2064000" cy="3217852"/>
          </a:xfrm>
        </p:grpSpPr>
        <p:sp>
          <p:nvSpPr>
            <p:cNvPr id="785" name="Google Shape;785;g2f578851bfd_0_206"/>
            <p:cNvSpPr/>
            <p:nvPr/>
          </p:nvSpPr>
          <p:spPr>
            <a:xfrm>
              <a:off x="3516744" y="1189773"/>
              <a:ext cx="2064000" cy="897600"/>
            </a:xfrm>
            <a:prstGeom prst="chevron">
              <a:avLst>
                <a:gd name="adj" fmla="val 50000"/>
              </a:avLst>
            </a:prstGeom>
            <a:solidFill>
              <a:srgbClr val="F6B26B"/>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600" b="0" i="0" u="none" strike="noStrike" cap="none">
                  <a:solidFill>
                    <a:schemeClr val="dk1"/>
                  </a:solidFill>
                  <a:latin typeface="Avenir"/>
                  <a:ea typeface="Avenir"/>
                  <a:cs typeface="Avenir"/>
                  <a:sym typeface="Avenir"/>
                </a:rPr>
                <a:t>Application Review</a:t>
              </a:r>
              <a:endParaRPr sz="1600" b="0" i="0" u="none" strike="noStrike" cap="none">
                <a:solidFill>
                  <a:schemeClr val="dk1"/>
                </a:solidFill>
                <a:latin typeface="Avenir"/>
                <a:ea typeface="Avenir"/>
                <a:cs typeface="Avenir"/>
                <a:sym typeface="Avenir"/>
              </a:endParaRPr>
            </a:p>
          </p:txBody>
        </p:sp>
        <p:sp>
          <p:nvSpPr>
            <p:cNvPr id="786" name="Google Shape;786;g2f578851bfd_0_206"/>
            <p:cNvSpPr txBox="1"/>
            <p:nvPr/>
          </p:nvSpPr>
          <p:spPr>
            <a:xfrm>
              <a:off x="3739450" y="2057125"/>
              <a:ext cx="1624500" cy="23505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Review Application details.</a:t>
              </a:r>
              <a:endParaRPr sz="1400" b="0" i="0" u="none" strike="noStrike" cap="none">
                <a:solidFill>
                  <a:srgbClr val="000000"/>
                </a:solidFill>
                <a:latin typeface="Avenir"/>
                <a:ea typeface="Avenir"/>
                <a:cs typeface="Avenir"/>
                <a:sym typeface="Avenir"/>
              </a:endParaRPr>
            </a:p>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Send </a:t>
              </a:r>
              <a:r>
                <a:rPr lang="en-ZA">
                  <a:latin typeface="Avenir"/>
                  <a:ea typeface="Avenir"/>
                  <a:cs typeface="Avenir"/>
                  <a:sym typeface="Avenir"/>
                </a:rPr>
                <a:t>corrections </a:t>
              </a:r>
              <a:r>
                <a:rPr lang="en-ZA" sz="1400" b="0" i="0" u="none" strike="noStrike" cap="none">
                  <a:solidFill>
                    <a:srgbClr val="000000"/>
                  </a:solidFill>
                  <a:latin typeface="Avenir"/>
                  <a:ea typeface="Avenir"/>
                  <a:cs typeface="Avenir"/>
                  <a:sym typeface="Avenir"/>
                </a:rPr>
                <a:t>notes to applicant if additional information is required. </a:t>
              </a:r>
              <a:endParaRPr sz="1400" b="0" i="0" u="none" strike="noStrike" cap="none">
                <a:solidFill>
                  <a:srgbClr val="000000"/>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400"/>
                <a:buFont typeface="Arial"/>
                <a:buNone/>
              </a:pPr>
              <a:endParaRPr sz="1400" b="0" i="0" u="none" strike="noStrike" cap="none">
                <a:solidFill>
                  <a:srgbClr val="000000"/>
                </a:solidFill>
                <a:latin typeface="Avenir"/>
                <a:ea typeface="Avenir"/>
                <a:cs typeface="Avenir"/>
                <a:sym typeface="Avenir"/>
              </a:endParaRPr>
            </a:p>
          </p:txBody>
        </p:sp>
      </p:grpSp>
      <p:grpSp>
        <p:nvGrpSpPr>
          <p:cNvPr id="787" name="Google Shape;787;g2f578851bfd_0_206"/>
          <p:cNvGrpSpPr/>
          <p:nvPr/>
        </p:nvGrpSpPr>
        <p:grpSpPr>
          <a:xfrm>
            <a:off x="11850" y="1586478"/>
            <a:ext cx="2952726" cy="4290058"/>
            <a:chOff x="0" y="1190001"/>
            <a:chExt cx="2214600" cy="3217624"/>
          </a:xfrm>
        </p:grpSpPr>
        <p:sp>
          <p:nvSpPr>
            <p:cNvPr id="788" name="Google Shape;788;g2f578851bfd_0_206"/>
            <p:cNvSpPr/>
            <p:nvPr/>
          </p:nvSpPr>
          <p:spPr>
            <a:xfrm>
              <a:off x="0" y="1190001"/>
              <a:ext cx="2214600" cy="897600"/>
            </a:xfrm>
            <a:prstGeom prst="homePlate">
              <a:avLst>
                <a:gd name="adj" fmla="val 50000"/>
              </a:avLst>
            </a:prstGeom>
            <a:solidFill>
              <a:srgbClr val="B45F06"/>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600" b="1" i="0" u="none" strike="noStrike" cap="none">
                  <a:solidFill>
                    <a:schemeClr val="dk1"/>
                  </a:solidFill>
                  <a:latin typeface="Avenir"/>
                  <a:ea typeface="Avenir"/>
                  <a:cs typeface="Avenir"/>
                  <a:sym typeface="Avenir"/>
                </a:rPr>
                <a:t>Login</a:t>
              </a:r>
              <a:endParaRPr sz="1600" b="1" i="0" u="none" strike="noStrike" cap="none">
                <a:solidFill>
                  <a:schemeClr val="dk1"/>
                </a:solidFill>
                <a:latin typeface="Avenir"/>
                <a:ea typeface="Avenir"/>
                <a:cs typeface="Avenir"/>
                <a:sym typeface="Avenir"/>
              </a:endParaRPr>
            </a:p>
          </p:txBody>
        </p:sp>
        <p:sp>
          <p:nvSpPr>
            <p:cNvPr id="789" name="Google Shape;789;g2f578851bfd_0_206"/>
            <p:cNvSpPr txBox="1"/>
            <p:nvPr/>
          </p:nvSpPr>
          <p:spPr>
            <a:xfrm>
              <a:off x="295050" y="2057125"/>
              <a:ext cx="1624500" cy="23505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Enter your login credentials</a:t>
              </a:r>
              <a:endParaRPr sz="1400" b="0" i="0" u="none" strike="noStrike" cap="none">
                <a:solidFill>
                  <a:srgbClr val="000000"/>
                </a:solidFill>
                <a:latin typeface="Avenir"/>
                <a:ea typeface="Avenir"/>
                <a:cs typeface="Avenir"/>
                <a:sym typeface="Avenir"/>
              </a:endParaRPr>
            </a:p>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Access the Administrator Dashboard</a:t>
              </a:r>
              <a:endParaRPr sz="1400" b="0" i="0" u="none" strike="noStrike" cap="none">
                <a:solidFill>
                  <a:srgbClr val="000000"/>
                </a:solidFill>
                <a:latin typeface="Avenir"/>
                <a:ea typeface="Avenir"/>
                <a:cs typeface="Avenir"/>
                <a:sym typeface="Avenir"/>
              </a:endParaRPr>
            </a:p>
          </p:txBody>
        </p:sp>
      </p:grpSp>
      <p:grpSp>
        <p:nvGrpSpPr>
          <p:cNvPr id="790" name="Google Shape;790;g2f578851bfd_0_206"/>
          <p:cNvGrpSpPr/>
          <p:nvPr/>
        </p:nvGrpSpPr>
        <p:grpSpPr>
          <a:xfrm>
            <a:off x="9165125" y="1586325"/>
            <a:ext cx="2844729" cy="4290362"/>
            <a:chOff x="6874016" y="1189773"/>
            <a:chExt cx="2133600" cy="3217852"/>
          </a:xfrm>
        </p:grpSpPr>
        <p:sp>
          <p:nvSpPr>
            <p:cNvPr id="791" name="Google Shape;791;g2f578851bfd_0_206"/>
            <p:cNvSpPr/>
            <p:nvPr/>
          </p:nvSpPr>
          <p:spPr>
            <a:xfrm>
              <a:off x="6874016" y="1189773"/>
              <a:ext cx="2133600" cy="897600"/>
            </a:xfrm>
            <a:prstGeom prst="chevron">
              <a:avLst>
                <a:gd name="adj" fmla="val 50000"/>
              </a:avLst>
            </a:prstGeom>
            <a:solidFill>
              <a:srgbClr val="FCE5CD"/>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venir"/>
                <a:ea typeface="Avenir"/>
                <a:cs typeface="Avenir"/>
                <a:sym typeface="Avenir"/>
              </a:endParaRPr>
            </a:p>
            <a:p>
              <a:pPr marL="0" marR="0" lvl="0" indent="0" algn="ctr" rtl="0">
                <a:lnSpc>
                  <a:spcPct val="100000"/>
                </a:lnSpc>
                <a:spcBef>
                  <a:spcPts val="0"/>
                </a:spcBef>
                <a:spcAft>
                  <a:spcPts val="0"/>
                </a:spcAft>
                <a:buClr>
                  <a:srgbClr val="000000"/>
                </a:buClr>
                <a:buSzPts val="1600"/>
                <a:buFont typeface="Arial"/>
                <a:buNone/>
              </a:pPr>
              <a:r>
                <a:rPr lang="en-ZA" sz="1600" b="0" i="0" u="none" strike="noStrike" cap="none">
                  <a:solidFill>
                    <a:schemeClr val="dk1"/>
                  </a:solidFill>
                  <a:latin typeface="Avenir"/>
                  <a:ea typeface="Avenir"/>
                  <a:cs typeface="Avenir"/>
                  <a:sym typeface="Avenir"/>
                </a:rPr>
                <a:t>Submit/decline applications</a:t>
              </a:r>
              <a:endParaRPr sz="1600" b="0" i="0" u="none" strike="noStrike" cap="none">
                <a:solidFill>
                  <a:schemeClr val="dk1"/>
                </a:solidFill>
                <a:latin typeface="Avenir"/>
                <a:ea typeface="Avenir"/>
                <a:cs typeface="Avenir"/>
                <a:sym typeface="Avenir"/>
              </a:endParaRPr>
            </a:p>
          </p:txBody>
        </p:sp>
        <p:sp>
          <p:nvSpPr>
            <p:cNvPr id="792" name="Google Shape;792;g2f578851bfd_0_206"/>
            <p:cNvSpPr txBox="1"/>
            <p:nvPr/>
          </p:nvSpPr>
          <p:spPr>
            <a:xfrm>
              <a:off x="7183850" y="2057125"/>
              <a:ext cx="1624500" cy="23505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If the application is complete and accurate, submit it to the reviewer with Admin notes, if any</a:t>
              </a:r>
              <a:r>
                <a:rPr lang="en-ZA">
                  <a:latin typeface="Avenir"/>
                  <a:ea typeface="Avenir"/>
                  <a:cs typeface="Avenir"/>
                  <a:sym typeface="Avenir"/>
                </a:rPr>
                <a:t> .</a:t>
              </a:r>
            </a:p>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If the application is incomplete or inaccurate, send </a:t>
              </a:r>
              <a:r>
                <a:rPr lang="en-ZA">
                  <a:latin typeface="Avenir"/>
                  <a:ea typeface="Avenir"/>
                  <a:cs typeface="Avenir"/>
                  <a:sym typeface="Avenir"/>
                </a:rPr>
                <a:t>correction </a:t>
              </a:r>
              <a:r>
                <a:rPr lang="en-ZA" sz="1400" b="0" i="0" u="none" strike="noStrike" cap="none">
                  <a:solidFill>
                    <a:srgbClr val="000000"/>
                  </a:solidFill>
                  <a:latin typeface="Avenir"/>
                  <a:ea typeface="Avenir"/>
                  <a:cs typeface="Avenir"/>
                  <a:sym typeface="Avenir"/>
                </a:rPr>
                <a:t>notes to the Applicant. </a:t>
              </a:r>
              <a:endParaRPr sz="1400" b="0" i="0" u="none" strike="noStrike" cap="none">
                <a:solidFill>
                  <a:srgbClr val="000000"/>
                </a:solidFill>
                <a:latin typeface="Avenir"/>
                <a:ea typeface="Avenir"/>
                <a:cs typeface="Avenir"/>
                <a:sym typeface="Avenir"/>
              </a:endParaRPr>
            </a:p>
          </p:txBody>
        </p:sp>
      </p:grpSp>
      <p:grpSp>
        <p:nvGrpSpPr>
          <p:cNvPr id="793" name="Google Shape;793;g2f578851bfd_0_206"/>
          <p:cNvGrpSpPr/>
          <p:nvPr/>
        </p:nvGrpSpPr>
        <p:grpSpPr>
          <a:xfrm>
            <a:off x="6926951" y="1586324"/>
            <a:ext cx="2751931" cy="4290362"/>
            <a:chOff x="5195342" y="1189773"/>
            <a:chExt cx="2064000" cy="3217852"/>
          </a:xfrm>
        </p:grpSpPr>
        <p:sp>
          <p:nvSpPr>
            <p:cNvPr id="794" name="Google Shape;794;g2f578851bfd_0_206"/>
            <p:cNvSpPr/>
            <p:nvPr/>
          </p:nvSpPr>
          <p:spPr>
            <a:xfrm>
              <a:off x="5195342" y="1189773"/>
              <a:ext cx="2064000" cy="897600"/>
            </a:xfrm>
            <a:prstGeom prst="chevron">
              <a:avLst>
                <a:gd name="adj" fmla="val 50000"/>
              </a:avLst>
            </a:prstGeom>
            <a:solidFill>
              <a:srgbClr val="F9CB9C"/>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600" b="0" i="0" u="none" strike="noStrike" cap="none">
                  <a:solidFill>
                    <a:schemeClr val="dk1"/>
                  </a:solidFill>
                  <a:latin typeface="Avenir"/>
                  <a:ea typeface="Avenir"/>
                  <a:cs typeface="Avenir"/>
                  <a:sym typeface="Avenir"/>
                </a:rPr>
                <a:t>Documents uploaded</a:t>
              </a:r>
              <a:endParaRPr sz="1600" b="0" i="0" u="none" strike="noStrike" cap="none">
                <a:solidFill>
                  <a:schemeClr val="dk1"/>
                </a:solidFill>
                <a:latin typeface="Avenir"/>
                <a:ea typeface="Avenir"/>
                <a:cs typeface="Avenir"/>
                <a:sym typeface="Avenir"/>
              </a:endParaRPr>
            </a:p>
          </p:txBody>
        </p:sp>
        <p:sp>
          <p:nvSpPr>
            <p:cNvPr id="795" name="Google Shape;795;g2f578851bfd_0_206"/>
            <p:cNvSpPr txBox="1"/>
            <p:nvPr/>
          </p:nvSpPr>
          <p:spPr>
            <a:xfrm>
              <a:off x="5461650" y="2057125"/>
              <a:ext cx="1624500" cy="23505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Check for all uploaded required documents (certified ID and Form 30) then accept or decline the document.  Add correction comments for any document declines.</a:t>
              </a:r>
              <a:endParaRPr sz="1400" b="0" i="0" u="none" strike="noStrike" cap="none">
                <a:solidFill>
                  <a:srgbClr val="000000"/>
                </a:solidFill>
                <a:latin typeface="Avenir"/>
                <a:ea typeface="Avenir"/>
                <a:cs typeface="Avenir"/>
                <a:sym typeface="Avenir"/>
              </a:endParaRPr>
            </a:p>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Conduct NCPR checks and upload the Clearance certificate. </a:t>
              </a:r>
              <a:endParaRPr sz="1400" b="0" i="0" u="none" strike="noStrike" cap="none">
                <a:solidFill>
                  <a:srgbClr val="000000"/>
                </a:solidFill>
                <a:latin typeface="Avenir"/>
                <a:ea typeface="Avenir"/>
                <a:cs typeface="Avenir"/>
                <a:sym typeface="Aveni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sp>
        <p:nvSpPr>
          <p:cNvPr id="831" name="Google Shape;831;g2e514052e24_0_1"/>
          <p:cNvSpPr txBox="1">
            <a:spLocks noGrp="1"/>
          </p:cNvSpPr>
          <p:nvPr>
            <p:ph type="title"/>
          </p:nvPr>
        </p:nvSpPr>
        <p:spPr>
          <a:xfrm>
            <a:off x="3123344" y="-47623"/>
            <a:ext cx="7485157"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After logging in to eCares</a:t>
            </a:r>
            <a:endParaRPr sz="3200">
              <a:solidFill>
                <a:srgbClr val="C98241"/>
              </a:solidFill>
              <a:latin typeface="Avenir"/>
              <a:ea typeface="Avenir"/>
              <a:cs typeface="Avenir"/>
              <a:sym typeface="Avenir"/>
            </a:endParaRPr>
          </a:p>
        </p:txBody>
      </p:sp>
      <p:sp>
        <p:nvSpPr>
          <p:cNvPr id="832" name="Google Shape;832;g2e514052e24_0_1"/>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24</a:t>
            </a:fld>
            <a:endParaRPr/>
          </a:p>
        </p:txBody>
      </p:sp>
      <p:sp>
        <p:nvSpPr>
          <p:cNvPr id="833" name="Google Shape;833;g2e514052e24_0_1"/>
          <p:cNvSpPr/>
          <p:nvPr/>
        </p:nvSpPr>
        <p:spPr>
          <a:xfrm>
            <a:off x="8822725" y="1064450"/>
            <a:ext cx="3283800" cy="3876000"/>
          </a:xfrm>
          <a:prstGeom prst="wedgeRoundRectCallout">
            <a:avLst>
              <a:gd name="adj1" fmla="val -55686"/>
              <a:gd name="adj2" fmla="val -16193"/>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640"/>
              </a:spcBef>
              <a:spcAft>
                <a:spcPts val="0"/>
              </a:spcAft>
              <a:buClr>
                <a:schemeClr val="dk1"/>
              </a:buClr>
              <a:buSzPts val="1100"/>
              <a:buFont typeface="Arial"/>
              <a:buNone/>
            </a:pPr>
            <a:r>
              <a:rPr lang="en-ZA" sz="1500">
                <a:solidFill>
                  <a:schemeClr val="dk1"/>
                </a:solidFill>
                <a:latin typeface="Avenir"/>
                <a:ea typeface="Avenir"/>
                <a:cs typeface="Avenir"/>
                <a:sym typeface="Avenir"/>
              </a:rPr>
              <a:t>On the Home Page Menu, you will find:</a:t>
            </a:r>
            <a:endParaRPr sz="1500">
              <a:solidFill>
                <a:schemeClr val="dk1"/>
              </a:solidFill>
              <a:latin typeface="Avenir"/>
              <a:ea typeface="Avenir"/>
              <a:cs typeface="Avenir"/>
              <a:sym typeface="Avenir"/>
            </a:endParaRPr>
          </a:p>
          <a:p>
            <a:pPr marL="457200" lvl="0" indent="-323850" algn="l" rtl="0">
              <a:spcBef>
                <a:spcPts val="640"/>
              </a:spcBef>
              <a:spcAft>
                <a:spcPts val="0"/>
              </a:spcAft>
              <a:buClr>
                <a:schemeClr val="dk1"/>
              </a:buClr>
              <a:buSzPts val="1500"/>
              <a:buFont typeface="Avenir"/>
              <a:buChar char="-"/>
            </a:pPr>
            <a:r>
              <a:rPr lang="en-ZA" sz="1500">
                <a:solidFill>
                  <a:schemeClr val="dk1"/>
                </a:solidFill>
                <a:latin typeface="Avenir"/>
                <a:ea typeface="Avenir"/>
                <a:cs typeface="Avenir"/>
                <a:sym typeface="Avenir"/>
              </a:rPr>
              <a:t>Main Menu: Access various user roles.</a:t>
            </a:r>
            <a:endParaRPr sz="1500">
              <a:solidFill>
                <a:schemeClr val="dk1"/>
              </a:solidFill>
              <a:latin typeface="Avenir"/>
              <a:ea typeface="Avenir"/>
              <a:cs typeface="Avenir"/>
              <a:sym typeface="Avenir"/>
            </a:endParaRPr>
          </a:p>
          <a:p>
            <a:pPr marL="0" lvl="0" indent="0" algn="l" rtl="0">
              <a:spcBef>
                <a:spcPts val="640"/>
              </a:spcBef>
              <a:spcAft>
                <a:spcPts val="0"/>
              </a:spcAft>
              <a:buClr>
                <a:schemeClr val="dk1"/>
              </a:buClr>
              <a:buSzPts val="1100"/>
              <a:buFont typeface="Arial"/>
              <a:buNone/>
            </a:pPr>
            <a:r>
              <a:rPr lang="en-ZA" sz="1500">
                <a:solidFill>
                  <a:schemeClr val="dk1"/>
                </a:solidFill>
                <a:latin typeface="Avenir"/>
                <a:ea typeface="Avenir"/>
                <a:cs typeface="Avenir"/>
                <a:sym typeface="Avenir"/>
              </a:rPr>
              <a:t>To access Reg Application Administrator role:</a:t>
            </a:r>
            <a:endParaRPr sz="1500">
              <a:solidFill>
                <a:schemeClr val="dk1"/>
              </a:solidFill>
              <a:latin typeface="Avenir"/>
              <a:ea typeface="Avenir"/>
              <a:cs typeface="Avenir"/>
              <a:sym typeface="Avenir"/>
            </a:endParaRPr>
          </a:p>
          <a:p>
            <a:pPr marL="457200" lvl="0" indent="-323850" algn="l" rtl="0">
              <a:spcBef>
                <a:spcPts val="640"/>
              </a:spcBef>
              <a:spcAft>
                <a:spcPts val="0"/>
              </a:spcAft>
              <a:buClr>
                <a:schemeClr val="dk1"/>
              </a:buClr>
              <a:buSzPts val="1500"/>
              <a:buFont typeface="Avenir"/>
              <a:buAutoNum type="arabicPeriod"/>
            </a:pPr>
            <a:r>
              <a:rPr lang="en-ZA" sz="1500">
                <a:solidFill>
                  <a:schemeClr val="dk1"/>
                </a:solidFill>
                <a:latin typeface="Avenir"/>
                <a:ea typeface="Avenir"/>
                <a:cs typeface="Avenir"/>
                <a:sym typeface="Avenir"/>
              </a:rPr>
              <a:t>Navigate to the Main Menu.</a:t>
            </a:r>
            <a:endParaRPr sz="1500">
              <a:solidFill>
                <a:schemeClr val="dk1"/>
              </a:solidFill>
              <a:latin typeface="Avenir"/>
              <a:ea typeface="Avenir"/>
              <a:cs typeface="Avenir"/>
              <a:sym typeface="Avenir"/>
            </a:endParaRPr>
          </a:p>
          <a:p>
            <a:pPr marL="457200" lvl="0" indent="-323850" algn="l" rtl="0">
              <a:spcBef>
                <a:spcPts val="0"/>
              </a:spcBef>
              <a:spcAft>
                <a:spcPts val="0"/>
              </a:spcAft>
              <a:buClr>
                <a:schemeClr val="dk1"/>
              </a:buClr>
              <a:buSzPts val="1500"/>
              <a:buFont typeface="Avenir"/>
              <a:buAutoNum type="arabicPeriod"/>
            </a:pPr>
            <a:r>
              <a:rPr lang="en-ZA" sz="1500">
                <a:solidFill>
                  <a:schemeClr val="dk1"/>
                </a:solidFill>
                <a:latin typeface="Avenir"/>
                <a:ea typeface="Avenir"/>
                <a:cs typeface="Avenir"/>
                <a:sym typeface="Avenir"/>
              </a:rPr>
              <a:t>Click on "Not specified” below Roles to reveal a dropdown list.</a:t>
            </a:r>
            <a:endParaRPr sz="1500">
              <a:solidFill>
                <a:schemeClr val="dk1"/>
              </a:solidFill>
              <a:latin typeface="Avenir"/>
              <a:ea typeface="Avenir"/>
              <a:cs typeface="Avenir"/>
              <a:sym typeface="Avenir"/>
            </a:endParaRPr>
          </a:p>
          <a:p>
            <a:pPr marL="457200" lvl="0" indent="-323850" algn="l" rtl="0">
              <a:spcBef>
                <a:spcPts val="0"/>
              </a:spcBef>
              <a:spcAft>
                <a:spcPts val="0"/>
              </a:spcAft>
              <a:buClr>
                <a:schemeClr val="dk1"/>
              </a:buClr>
              <a:buSzPts val="1500"/>
              <a:buFont typeface="Avenir"/>
              <a:buAutoNum type="arabicPeriod"/>
            </a:pPr>
            <a:r>
              <a:rPr lang="en-ZA" sz="1500">
                <a:solidFill>
                  <a:schemeClr val="dk1"/>
                </a:solidFill>
                <a:latin typeface="Avenir"/>
                <a:ea typeface="Avenir"/>
                <a:cs typeface="Avenir"/>
                <a:sym typeface="Avenir"/>
              </a:rPr>
              <a:t>Select Reg Application Administrator from the dropdown.</a:t>
            </a:r>
            <a:endParaRPr sz="1500">
              <a:solidFill>
                <a:schemeClr val="dk1"/>
              </a:solidFill>
              <a:latin typeface="Avenir"/>
              <a:ea typeface="Avenir"/>
              <a:cs typeface="Avenir"/>
              <a:sym typeface="Avenir"/>
            </a:endParaRPr>
          </a:p>
          <a:p>
            <a:pPr marL="0" marR="0" lvl="0" indent="0" algn="l" rtl="0">
              <a:lnSpc>
                <a:spcPct val="100000"/>
              </a:lnSpc>
              <a:spcBef>
                <a:spcPts val="640"/>
              </a:spcBef>
              <a:spcAft>
                <a:spcPts val="0"/>
              </a:spcAft>
              <a:buNone/>
            </a:pPr>
            <a:endParaRPr sz="1500">
              <a:solidFill>
                <a:schemeClr val="dk1"/>
              </a:solidFill>
              <a:latin typeface="Avenir"/>
              <a:ea typeface="Avenir"/>
              <a:cs typeface="Avenir"/>
              <a:sym typeface="Avenir"/>
            </a:endParaRPr>
          </a:p>
        </p:txBody>
      </p:sp>
      <p:pic>
        <p:nvPicPr>
          <p:cNvPr id="834" name="Google Shape;834;g2e514052e24_0_1"/>
          <p:cNvPicPr preferRelativeResize="0"/>
          <p:nvPr/>
        </p:nvPicPr>
        <p:blipFill rotWithShape="1">
          <a:blip r:embed="rId3">
            <a:alphaModFix/>
          </a:blip>
          <a:srcRect b="-14311"/>
          <a:stretch/>
        </p:blipFill>
        <p:spPr>
          <a:xfrm>
            <a:off x="196352" y="906826"/>
            <a:ext cx="8463800" cy="4740224"/>
          </a:xfrm>
          <a:prstGeom prst="rect">
            <a:avLst/>
          </a:prstGeom>
          <a:noFill/>
          <a:ln w="9525" cap="flat" cmpd="sng">
            <a:solidFill>
              <a:srgbClr val="9E9E9E"/>
            </a:solidFill>
            <a:prstDash val="solid"/>
            <a:round/>
            <a:headEnd type="none" w="sm" len="sm"/>
            <a:tailEnd type="none" w="sm" len="sm"/>
          </a:ln>
        </p:spPr>
      </p:pic>
      <p:pic>
        <p:nvPicPr>
          <p:cNvPr id="835" name="Google Shape;835;g2e514052e24_0_1"/>
          <p:cNvPicPr preferRelativeResize="0"/>
          <p:nvPr/>
        </p:nvPicPr>
        <p:blipFill>
          <a:blip r:embed="rId4">
            <a:alphaModFix/>
          </a:blip>
          <a:stretch>
            <a:fillRect/>
          </a:stretch>
        </p:blipFill>
        <p:spPr>
          <a:xfrm>
            <a:off x="4560500" y="1876838"/>
            <a:ext cx="2593575" cy="2800200"/>
          </a:xfrm>
          <a:prstGeom prst="rect">
            <a:avLst/>
          </a:prstGeom>
          <a:noFill/>
          <a:ln w="9525" cap="flat" cmpd="sng">
            <a:solidFill>
              <a:srgbClr val="9E9E9E"/>
            </a:solidFill>
            <a:prstDash val="solid"/>
            <a:round/>
            <a:headEnd type="none" w="sm" len="sm"/>
            <a:tailEnd type="none" w="sm" len="sm"/>
          </a:ln>
        </p:spPr>
      </p:pic>
      <p:sp>
        <p:nvSpPr>
          <p:cNvPr id="836" name="Google Shape;836;g2e514052e24_0_1"/>
          <p:cNvSpPr/>
          <p:nvPr/>
        </p:nvSpPr>
        <p:spPr>
          <a:xfrm>
            <a:off x="4625475" y="2384850"/>
            <a:ext cx="2170800" cy="3090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41"/>
        <p:cNvGrpSpPr/>
        <p:nvPr/>
      </p:nvGrpSpPr>
      <p:grpSpPr>
        <a:xfrm>
          <a:off x="0" y="0"/>
          <a:ext cx="0" cy="0"/>
          <a:chOff x="0" y="0"/>
          <a:chExt cx="0" cy="0"/>
        </a:xfrm>
      </p:grpSpPr>
      <p:sp>
        <p:nvSpPr>
          <p:cNvPr id="842" name="Google Shape;842;g2e3973fcde6_0_96"/>
          <p:cNvSpPr txBox="1">
            <a:spLocks noGrp="1"/>
          </p:cNvSpPr>
          <p:nvPr>
            <p:ph type="title"/>
          </p:nvPr>
        </p:nvSpPr>
        <p:spPr>
          <a:xfrm>
            <a:off x="3051424" y="1"/>
            <a:ext cx="7557175" cy="809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Applications-Administrator Landing Page</a:t>
            </a:r>
            <a:endParaRPr sz="3200">
              <a:solidFill>
                <a:srgbClr val="C98241"/>
              </a:solidFill>
              <a:latin typeface="Avenir"/>
              <a:ea typeface="Avenir"/>
              <a:cs typeface="Avenir"/>
              <a:sym typeface="Avenir"/>
            </a:endParaRPr>
          </a:p>
        </p:txBody>
      </p:sp>
      <p:sp>
        <p:nvSpPr>
          <p:cNvPr id="843" name="Google Shape;843;g2e3973fcde6_0_96"/>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25</a:t>
            </a:fld>
            <a:endParaRPr/>
          </a:p>
        </p:txBody>
      </p:sp>
      <p:sp>
        <p:nvSpPr>
          <p:cNvPr id="844" name="Google Shape;844;g2e3973fcde6_0_96"/>
          <p:cNvSpPr/>
          <p:nvPr/>
        </p:nvSpPr>
        <p:spPr>
          <a:xfrm>
            <a:off x="9140250" y="1002425"/>
            <a:ext cx="3051600" cy="4965900"/>
          </a:xfrm>
          <a:prstGeom prst="wedgeRoundRectCallout">
            <a:avLst>
              <a:gd name="adj1" fmla="val -53229"/>
              <a:gd name="adj2" fmla="val 1808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b="1">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a:solidFill>
                  <a:schemeClr val="dk1"/>
                </a:solidFill>
                <a:latin typeface="Avenir"/>
                <a:ea typeface="Avenir"/>
                <a:cs typeface="Avenir"/>
                <a:sym typeface="Avenir"/>
              </a:rPr>
              <a:t>As an Reg Application Administrator you are the first to review an application after the applicant has submitted. </a:t>
            </a:r>
            <a:endParaRPr>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a:solidFill>
                  <a:schemeClr val="dk1"/>
                </a:solidFill>
                <a:latin typeface="Avenir"/>
                <a:ea typeface="Avenir"/>
                <a:cs typeface="Avenir"/>
                <a:sym typeface="Avenir"/>
              </a:rPr>
              <a:t>You  are able to:</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Char char="●"/>
            </a:pPr>
            <a:r>
              <a:rPr lang="en-ZA">
                <a:solidFill>
                  <a:schemeClr val="dk1"/>
                </a:solidFill>
                <a:latin typeface="Avenir"/>
                <a:ea typeface="Avenir"/>
                <a:cs typeface="Avenir"/>
                <a:sym typeface="Avenir"/>
              </a:rPr>
              <a:t>Add Corrections notes and view historic correction notes.</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Char char="●"/>
            </a:pPr>
            <a:r>
              <a:rPr lang="en-ZA">
                <a:solidFill>
                  <a:schemeClr val="dk1"/>
                </a:solidFill>
                <a:latin typeface="Avenir"/>
                <a:ea typeface="Avenir"/>
                <a:cs typeface="Avenir"/>
                <a:sym typeface="Avenir"/>
              </a:rPr>
              <a:t>Review the staff uploaded documents</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Char char="●"/>
            </a:pPr>
            <a:r>
              <a:rPr lang="en-ZA">
                <a:solidFill>
                  <a:schemeClr val="dk1"/>
                </a:solidFill>
                <a:latin typeface="Avenir"/>
                <a:ea typeface="Avenir"/>
                <a:cs typeface="Avenir"/>
                <a:sym typeface="Avenir"/>
              </a:rPr>
              <a:t>Do Staff NCPR validation and upload NCPR certificates</a:t>
            </a:r>
            <a:endParaRPr>
              <a:solidFill>
                <a:schemeClr val="dk1"/>
              </a:solidFill>
              <a:latin typeface="Avenir"/>
              <a:ea typeface="Avenir"/>
              <a:cs typeface="Avenir"/>
              <a:sym typeface="Avenir"/>
            </a:endParaRPr>
          </a:p>
          <a:p>
            <a:pPr marL="0" lvl="0" indent="0" algn="l" rtl="0">
              <a:spcBef>
                <a:spcPts val="0"/>
              </a:spcBef>
              <a:spcAft>
                <a:spcPts val="0"/>
              </a:spcAft>
              <a:buNone/>
            </a:pPr>
            <a:endParaRPr>
              <a:solidFill>
                <a:schemeClr val="dk1"/>
              </a:solidFill>
              <a:latin typeface="Avenir"/>
              <a:ea typeface="Avenir"/>
              <a:cs typeface="Avenir"/>
              <a:sym typeface="Avenir"/>
            </a:endParaRPr>
          </a:p>
          <a:p>
            <a:pPr marL="0" lvl="0" indent="0" algn="l" rtl="0">
              <a:spcBef>
                <a:spcPts val="0"/>
              </a:spcBef>
              <a:spcAft>
                <a:spcPts val="0"/>
              </a:spcAft>
              <a:buNone/>
            </a:pPr>
            <a:r>
              <a:rPr lang="en-ZA">
                <a:solidFill>
                  <a:schemeClr val="dk1"/>
                </a:solidFill>
                <a:latin typeface="Avenir"/>
                <a:ea typeface="Avenir"/>
                <a:cs typeface="Avenir"/>
                <a:sym typeface="Avenir"/>
              </a:rPr>
              <a:t>Select an application by clicking on the ‘REVIEW’ button next to the applicant to start reviewing the application (1).</a:t>
            </a:r>
            <a:endParaRPr>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a:solidFill>
                  <a:schemeClr val="dk1"/>
                </a:solidFill>
                <a:latin typeface="Avenir"/>
                <a:ea typeface="Avenir"/>
                <a:cs typeface="Avenir"/>
                <a:sym typeface="Avenir"/>
              </a:rPr>
              <a:t>Click on ‘HOME’ to return to the Main Menu(2).</a:t>
            </a:r>
            <a:endParaRPr b="1">
              <a:solidFill>
                <a:schemeClr val="dk1"/>
              </a:solidFill>
              <a:latin typeface="Avenir"/>
              <a:ea typeface="Avenir"/>
              <a:cs typeface="Avenir"/>
              <a:sym typeface="Avenir"/>
            </a:endParaRPr>
          </a:p>
        </p:txBody>
      </p:sp>
      <p:pic>
        <p:nvPicPr>
          <p:cNvPr id="845" name="Google Shape;845;g2e3973fcde6_0_96"/>
          <p:cNvPicPr preferRelativeResize="0"/>
          <p:nvPr/>
        </p:nvPicPr>
        <p:blipFill>
          <a:blip r:embed="rId3">
            <a:alphaModFix/>
          </a:blip>
          <a:stretch>
            <a:fillRect/>
          </a:stretch>
        </p:blipFill>
        <p:spPr>
          <a:xfrm>
            <a:off x="152400" y="962101"/>
            <a:ext cx="8860150" cy="4356529"/>
          </a:xfrm>
          <a:prstGeom prst="rect">
            <a:avLst/>
          </a:prstGeom>
          <a:noFill/>
          <a:ln w="9525" cap="flat" cmpd="sng">
            <a:solidFill>
              <a:srgbClr val="9E9E9E"/>
            </a:solidFill>
            <a:prstDash val="solid"/>
            <a:round/>
            <a:headEnd type="none" w="sm" len="sm"/>
            <a:tailEnd type="none" w="sm" len="sm"/>
          </a:ln>
        </p:spPr>
      </p:pic>
      <p:sp>
        <p:nvSpPr>
          <p:cNvPr id="846" name="Google Shape;846;g2e3973fcde6_0_96"/>
          <p:cNvSpPr/>
          <p:nvPr/>
        </p:nvSpPr>
        <p:spPr>
          <a:xfrm>
            <a:off x="246900" y="2085725"/>
            <a:ext cx="579300" cy="27459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847" name="Google Shape;847;g2e3973fcde6_0_96"/>
          <p:cNvSpPr/>
          <p:nvPr/>
        </p:nvSpPr>
        <p:spPr>
          <a:xfrm>
            <a:off x="8386075" y="1002425"/>
            <a:ext cx="579300" cy="3651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848" name="Google Shape;848;g2e3973fcde6_0_96"/>
          <p:cNvSpPr/>
          <p:nvPr/>
        </p:nvSpPr>
        <p:spPr>
          <a:xfrm>
            <a:off x="152400" y="1927650"/>
            <a:ext cx="234300" cy="2121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849" name="Google Shape;849;g2e3973fcde6_0_96"/>
          <p:cNvSpPr/>
          <p:nvPr/>
        </p:nvSpPr>
        <p:spPr>
          <a:xfrm>
            <a:off x="8151850" y="882425"/>
            <a:ext cx="234300" cy="2121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g2e5afd072fa_0_86"/>
          <p:cNvSpPr txBox="1">
            <a:spLocks noGrp="1"/>
          </p:cNvSpPr>
          <p:nvPr>
            <p:ph type="title"/>
          </p:nvPr>
        </p:nvSpPr>
        <p:spPr>
          <a:xfrm>
            <a:off x="2847528" y="-47623"/>
            <a:ext cx="7760973"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Searching &amp; Filtering Applications</a:t>
            </a:r>
            <a:endParaRPr sz="3200">
              <a:solidFill>
                <a:srgbClr val="C98241"/>
              </a:solidFill>
              <a:latin typeface="Avenir"/>
              <a:ea typeface="Avenir"/>
              <a:cs typeface="Avenir"/>
              <a:sym typeface="Avenir"/>
            </a:endParaRPr>
          </a:p>
        </p:txBody>
      </p:sp>
      <p:sp>
        <p:nvSpPr>
          <p:cNvPr id="675" name="Google Shape;675;g2e5afd072fa_0_86"/>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26</a:t>
            </a:fld>
            <a:endParaRPr/>
          </a:p>
        </p:txBody>
      </p:sp>
      <p:sp>
        <p:nvSpPr>
          <p:cNvPr id="676" name="Google Shape;676;g2e5afd072fa_0_86"/>
          <p:cNvSpPr/>
          <p:nvPr/>
        </p:nvSpPr>
        <p:spPr>
          <a:xfrm>
            <a:off x="8488680" y="775755"/>
            <a:ext cx="3619500" cy="5592027"/>
          </a:xfrm>
          <a:prstGeom prst="wedgeRoundRectCallout">
            <a:avLst>
              <a:gd name="adj1" fmla="val -50367"/>
              <a:gd name="adj2" fmla="val -1654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Search for a specific item in the table by typing the name of the item in the search box. (1)</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b="1">
                <a:solidFill>
                  <a:schemeClr val="dk1"/>
                </a:solidFill>
                <a:latin typeface="Avenir"/>
                <a:ea typeface="Avenir"/>
                <a:cs typeface="Avenir"/>
                <a:sym typeface="Avenir"/>
              </a:rPr>
              <a:t>For an advanced search, click on the "+"(2):</a:t>
            </a:r>
            <a:endParaRPr sz="1300" b="1">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Criteria: Choose how the data should be found. Use the Match drop-down to choose if  it must have exact match or "Do not" if it doesn't have to match exactly.</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Search Field: Select the column or table heading you want to search against. Choose if your desired search should "begin with" or "contain" specific words, then type what you want to search for.</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Click on "+" to add another search field.</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Click on "-" to close the advanced search or remove an added search field.</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Confirm your search selection and retrieve your desired filter by clicking on "UPDATE RESULTS".</a:t>
            </a:r>
            <a:endParaRPr sz="1300">
              <a:solidFill>
                <a:schemeClr val="dk1"/>
              </a:solidFill>
              <a:latin typeface="Avenir"/>
              <a:ea typeface="Avenir"/>
              <a:cs typeface="Avenir"/>
              <a:sym typeface="Avenir"/>
            </a:endParaRPr>
          </a:p>
          <a:p>
            <a:pPr marL="45720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p:txBody>
      </p:sp>
      <p:pic>
        <p:nvPicPr>
          <p:cNvPr id="677" name="Google Shape;677;g2e5afd072fa_0_86"/>
          <p:cNvPicPr preferRelativeResize="0"/>
          <p:nvPr/>
        </p:nvPicPr>
        <p:blipFill rotWithShape="1">
          <a:blip r:embed="rId3">
            <a:alphaModFix/>
          </a:blip>
          <a:srcRect b="60533"/>
          <a:stretch/>
        </p:blipFill>
        <p:spPr>
          <a:xfrm>
            <a:off x="152400" y="1086210"/>
            <a:ext cx="8267699" cy="1684524"/>
          </a:xfrm>
          <a:prstGeom prst="rect">
            <a:avLst/>
          </a:prstGeom>
          <a:noFill/>
          <a:ln w="9525" cap="flat" cmpd="sng">
            <a:solidFill>
              <a:srgbClr val="9E9E9E"/>
            </a:solidFill>
            <a:prstDash val="solid"/>
            <a:round/>
            <a:headEnd type="none" w="sm" len="sm"/>
            <a:tailEnd type="none" w="sm" len="sm"/>
          </a:ln>
        </p:spPr>
      </p:pic>
      <p:sp>
        <p:nvSpPr>
          <p:cNvPr id="678" name="Google Shape;678;g2e5afd072fa_0_86"/>
          <p:cNvSpPr/>
          <p:nvPr/>
        </p:nvSpPr>
        <p:spPr>
          <a:xfrm>
            <a:off x="3884200" y="2002635"/>
            <a:ext cx="405600" cy="2685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i="0" u="none" strike="noStrike" cap="none">
                <a:solidFill>
                  <a:schemeClr val="lt1"/>
                </a:solidFill>
                <a:latin typeface="Calibri"/>
                <a:ea typeface="Calibri"/>
                <a:cs typeface="Calibri"/>
                <a:sym typeface="Calibri"/>
              </a:rPr>
              <a:t>1</a:t>
            </a:r>
            <a:endParaRPr sz="1000" b="1" i="0" u="none" strike="noStrike" cap="none">
              <a:solidFill>
                <a:schemeClr val="lt1"/>
              </a:solidFill>
              <a:latin typeface="Calibri"/>
              <a:ea typeface="Calibri"/>
              <a:cs typeface="Calibri"/>
              <a:sym typeface="Calibri"/>
            </a:endParaRPr>
          </a:p>
        </p:txBody>
      </p:sp>
      <p:sp>
        <p:nvSpPr>
          <p:cNvPr id="679" name="Google Shape;679;g2e5afd072fa_0_86"/>
          <p:cNvSpPr/>
          <p:nvPr/>
        </p:nvSpPr>
        <p:spPr>
          <a:xfrm>
            <a:off x="4289825" y="1978335"/>
            <a:ext cx="4041300" cy="268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680" name="Google Shape;680;g2e5afd072fa_0_86"/>
          <p:cNvPicPr preferRelativeResize="0"/>
          <p:nvPr/>
        </p:nvPicPr>
        <p:blipFill>
          <a:blip r:embed="rId4">
            <a:alphaModFix/>
          </a:blip>
          <a:stretch>
            <a:fillRect/>
          </a:stretch>
        </p:blipFill>
        <p:spPr>
          <a:xfrm>
            <a:off x="152400" y="2937635"/>
            <a:ext cx="6138206" cy="1196700"/>
          </a:xfrm>
          <a:prstGeom prst="rect">
            <a:avLst/>
          </a:prstGeom>
          <a:noFill/>
          <a:ln w="9525" cap="flat" cmpd="sng">
            <a:solidFill>
              <a:srgbClr val="9E9E9E"/>
            </a:solidFill>
            <a:prstDash val="solid"/>
            <a:round/>
            <a:headEnd type="none" w="sm" len="sm"/>
            <a:tailEnd type="none" w="sm" len="sm"/>
          </a:ln>
        </p:spPr>
      </p:pic>
      <p:pic>
        <p:nvPicPr>
          <p:cNvPr id="681" name="Google Shape;681;g2e5afd072fa_0_86"/>
          <p:cNvPicPr preferRelativeResize="0"/>
          <p:nvPr/>
        </p:nvPicPr>
        <p:blipFill rotWithShape="1">
          <a:blip r:embed="rId5">
            <a:alphaModFix/>
          </a:blip>
          <a:srcRect l="3035" r="15351" b="3390"/>
          <a:stretch/>
        </p:blipFill>
        <p:spPr>
          <a:xfrm>
            <a:off x="6605151" y="3024110"/>
            <a:ext cx="1716700" cy="3171925"/>
          </a:xfrm>
          <a:prstGeom prst="rect">
            <a:avLst/>
          </a:prstGeom>
          <a:solidFill>
            <a:schemeClr val="lt2"/>
          </a:solidFill>
          <a:ln w="9525" cap="flat" cmpd="sng">
            <a:solidFill>
              <a:srgbClr val="9E9E9E"/>
            </a:solidFill>
            <a:prstDash val="solid"/>
            <a:round/>
            <a:headEnd type="none" w="sm" len="sm"/>
            <a:tailEnd type="none" w="sm" len="sm"/>
          </a:ln>
        </p:spPr>
      </p:pic>
      <p:pic>
        <p:nvPicPr>
          <p:cNvPr id="682" name="Google Shape;682;g2e5afd072fa_0_86"/>
          <p:cNvPicPr preferRelativeResize="0"/>
          <p:nvPr/>
        </p:nvPicPr>
        <p:blipFill rotWithShape="1">
          <a:blip r:embed="rId6">
            <a:alphaModFix/>
          </a:blip>
          <a:srcRect l="5349" r="5340" b="7002"/>
          <a:stretch/>
        </p:blipFill>
        <p:spPr>
          <a:xfrm>
            <a:off x="2356725" y="4229635"/>
            <a:ext cx="1854450" cy="1541300"/>
          </a:xfrm>
          <a:prstGeom prst="rect">
            <a:avLst/>
          </a:prstGeom>
          <a:solidFill>
            <a:schemeClr val="lt2"/>
          </a:solidFill>
          <a:ln w="9525" cap="flat" cmpd="sng">
            <a:solidFill>
              <a:srgbClr val="9E9E9E"/>
            </a:solidFill>
            <a:prstDash val="solid"/>
            <a:round/>
            <a:headEnd type="none" w="sm" len="sm"/>
            <a:tailEnd type="none" w="sm" len="sm"/>
          </a:ln>
        </p:spPr>
      </p:pic>
      <p:pic>
        <p:nvPicPr>
          <p:cNvPr id="683" name="Google Shape;683;g2e5afd072fa_0_86"/>
          <p:cNvPicPr preferRelativeResize="0"/>
          <p:nvPr/>
        </p:nvPicPr>
        <p:blipFill rotWithShape="1">
          <a:blip r:embed="rId7">
            <a:alphaModFix/>
          </a:blip>
          <a:srcRect l="4697" r="7997" b="11870"/>
          <a:stretch/>
        </p:blipFill>
        <p:spPr>
          <a:xfrm>
            <a:off x="4394775" y="4229634"/>
            <a:ext cx="2026775" cy="1541300"/>
          </a:xfrm>
          <a:prstGeom prst="rect">
            <a:avLst/>
          </a:prstGeom>
          <a:solidFill>
            <a:schemeClr val="lt2"/>
          </a:solidFill>
          <a:ln w="9525" cap="flat" cmpd="sng">
            <a:solidFill>
              <a:srgbClr val="9E9E9E"/>
            </a:solidFill>
            <a:prstDash val="solid"/>
            <a:round/>
            <a:headEnd type="none" w="sm" len="sm"/>
            <a:tailEnd type="none" w="sm" len="sm"/>
          </a:ln>
        </p:spPr>
      </p:pic>
      <p:sp>
        <p:nvSpPr>
          <p:cNvPr id="684" name="Google Shape;684;g2e5afd072fa_0_86"/>
          <p:cNvSpPr/>
          <p:nvPr/>
        </p:nvSpPr>
        <p:spPr>
          <a:xfrm>
            <a:off x="8014500" y="1637534"/>
            <a:ext cx="405600" cy="3651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a:solidFill>
                  <a:schemeClr val="lt1"/>
                </a:solidFill>
                <a:latin typeface="Calibri"/>
                <a:ea typeface="Calibri"/>
                <a:cs typeface="Calibri"/>
                <a:sym typeface="Calibri"/>
              </a:rPr>
              <a:t>2</a:t>
            </a:r>
            <a:endParaRPr sz="1000" b="1" i="0" u="none" strike="noStrike" cap="none">
              <a:solidFill>
                <a:schemeClr val="lt1"/>
              </a:solidFill>
              <a:latin typeface="Calibri"/>
              <a:ea typeface="Calibri"/>
              <a:cs typeface="Calibri"/>
              <a:sym typeface="Calibri"/>
            </a:endParaRPr>
          </a:p>
        </p:txBody>
      </p:sp>
      <p:pic>
        <p:nvPicPr>
          <p:cNvPr id="685" name="Google Shape;685;g2e5afd072fa_0_86"/>
          <p:cNvPicPr preferRelativeResize="0"/>
          <p:nvPr/>
        </p:nvPicPr>
        <p:blipFill>
          <a:blip r:embed="rId8">
            <a:alphaModFix/>
          </a:blip>
          <a:stretch>
            <a:fillRect/>
          </a:stretch>
        </p:blipFill>
        <p:spPr>
          <a:xfrm>
            <a:off x="2753405" y="3589360"/>
            <a:ext cx="2026775" cy="371022"/>
          </a:xfrm>
          <a:prstGeom prst="rect">
            <a:avLst/>
          </a:prstGeom>
          <a:solidFill>
            <a:schemeClr val="lt2"/>
          </a:solidFill>
          <a:ln w="9525" cap="flat" cmpd="sng">
            <a:solidFill>
              <a:schemeClr val="lt2"/>
            </a:solidFill>
            <a:prstDash val="solid"/>
            <a:round/>
            <a:headEnd type="none" w="sm" len="sm"/>
            <a:tailEnd type="none" w="sm" len="sm"/>
          </a:ln>
        </p:spPr>
      </p:pic>
      <p:sp>
        <p:nvSpPr>
          <p:cNvPr id="686" name="Google Shape;686;g2e5afd072fa_0_86"/>
          <p:cNvSpPr/>
          <p:nvPr/>
        </p:nvSpPr>
        <p:spPr>
          <a:xfrm>
            <a:off x="5129500" y="3862735"/>
            <a:ext cx="309900" cy="2685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a:solidFill>
                  <a:schemeClr val="lt1"/>
                </a:solidFill>
                <a:latin typeface="Calibri"/>
                <a:ea typeface="Calibri"/>
                <a:cs typeface="Calibri"/>
                <a:sym typeface="Calibri"/>
              </a:rPr>
              <a:t>5</a:t>
            </a:r>
            <a:endParaRPr sz="1000" b="1" i="0" u="none" strike="noStrike" cap="none">
              <a:solidFill>
                <a:schemeClr val="lt1"/>
              </a:solidFill>
              <a:latin typeface="Calibri"/>
              <a:ea typeface="Calibri"/>
              <a:cs typeface="Calibri"/>
              <a:sym typeface="Calibri"/>
            </a:endParaRPr>
          </a:p>
        </p:txBody>
      </p:sp>
      <p:sp>
        <p:nvSpPr>
          <p:cNvPr id="687" name="Google Shape;687;g2e5afd072fa_0_86"/>
          <p:cNvSpPr/>
          <p:nvPr/>
        </p:nvSpPr>
        <p:spPr>
          <a:xfrm>
            <a:off x="5619350" y="3589360"/>
            <a:ext cx="613800" cy="268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579800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54"/>
        <p:cNvGrpSpPr/>
        <p:nvPr/>
      </p:nvGrpSpPr>
      <p:grpSpPr>
        <a:xfrm>
          <a:off x="0" y="0"/>
          <a:ext cx="0" cy="0"/>
          <a:chOff x="0" y="0"/>
          <a:chExt cx="0" cy="0"/>
        </a:xfrm>
      </p:grpSpPr>
      <p:sp>
        <p:nvSpPr>
          <p:cNvPr id="855" name="Google Shape;855;g2c8bc7dcf1c_1_20"/>
          <p:cNvSpPr txBox="1">
            <a:spLocks noGrp="1"/>
          </p:cNvSpPr>
          <p:nvPr>
            <p:ph type="title"/>
          </p:nvPr>
        </p:nvSpPr>
        <p:spPr>
          <a:xfrm>
            <a:off x="2810706" y="-47623"/>
            <a:ext cx="7797795"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Administrator Step 1/12 - Application Particulars</a:t>
            </a:r>
            <a:endParaRPr sz="3200">
              <a:solidFill>
                <a:srgbClr val="C98241"/>
              </a:solidFill>
              <a:latin typeface="Avenir"/>
              <a:ea typeface="Avenir"/>
              <a:cs typeface="Avenir"/>
              <a:sym typeface="Avenir"/>
            </a:endParaRPr>
          </a:p>
        </p:txBody>
      </p:sp>
      <p:sp>
        <p:nvSpPr>
          <p:cNvPr id="856" name="Google Shape;856;g2c8bc7dcf1c_1_2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27</a:t>
            </a:fld>
            <a:endParaRPr/>
          </a:p>
        </p:txBody>
      </p:sp>
      <p:sp>
        <p:nvSpPr>
          <p:cNvPr id="857" name="Google Shape;857;g2c8bc7dcf1c_1_20"/>
          <p:cNvSpPr/>
          <p:nvPr/>
        </p:nvSpPr>
        <p:spPr>
          <a:xfrm>
            <a:off x="8439675" y="1020275"/>
            <a:ext cx="3657600" cy="4935600"/>
          </a:xfrm>
          <a:prstGeom prst="wedgeRoundRectCallout">
            <a:avLst>
              <a:gd name="adj1" fmla="val -55054"/>
              <a:gd name="adj2" fmla="val -17579"/>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ZA" sz="1500" b="0" i="0" u="none" strike="noStrike" cap="none">
                <a:solidFill>
                  <a:schemeClr val="dk1"/>
                </a:solidFill>
                <a:latin typeface="Avenir"/>
                <a:ea typeface="Avenir"/>
                <a:cs typeface="Avenir"/>
                <a:sym typeface="Avenir"/>
              </a:rPr>
              <a:t>Review the details of the selected application.</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r>
              <a:rPr lang="en-ZA" sz="1500" b="0" i="0" u="none" strike="noStrike" cap="none">
                <a:solidFill>
                  <a:schemeClr val="dk1"/>
                </a:solidFill>
                <a:latin typeface="Avenir"/>
                <a:ea typeface="Avenir"/>
                <a:cs typeface="Avenir"/>
                <a:sym typeface="Avenir"/>
              </a:rPr>
              <a:t>Ensure all required applicant information is captured:</a:t>
            </a:r>
            <a:endParaRPr sz="1500" b="0" i="0" u="none" strike="noStrike" cap="none">
              <a:solidFill>
                <a:schemeClr val="dk1"/>
              </a:solidFill>
              <a:latin typeface="Avenir"/>
              <a:ea typeface="Avenir"/>
              <a:cs typeface="Avenir"/>
              <a:sym typeface="Avenir"/>
            </a:endParaRPr>
          </a:p>
          <a:p>
            <a:pPr marL="457200" marR="0" lvl="0" indent="-323850" algn="l" rtl="0">
              <a:lnSpc>
                <a:spcPct val="100000"/>
              </a:lnSpc>
              <a:spcBef>
                <a:spcPts val="1000"/>
              </a:spcBef>
              <a:spcAft>
                <a:spcPts val="0"/>
              </a:spcAft>
              <a:buClr>
                <a:schemeClr val="dk1"/>
              </a:buClr>
              <a:buSzPts val="1500"/>
              <a:buFont typeface="Avenir"/>
              <a:buChar char="-"/>
            </a:pPr>
            <a:r>
              <a:rPr lang="en-ZA" sz="1500" b="0" i="0" u="none" strike="noStrike" cap="none">
                <a:solidFill>
                  <a:schemeClr val="dk1"/>
                </a:solidFill>
                <a:latin typeface="Avenir"/>
                <a:ea typeface="Avenir"/>
                <a:cs typeface="Avenir"/>
                <a:sym typeface="Avenir"/>
              </a:rPr>
              <a:t>Name</a:t>
            </a:r>
            <a:endParaRPr sz="1500" b="0" i="0" u="none" strike="noStrike" cap="none">
              <a:solidFill>
                <a:schemeClr val="dk1"/>
              </a:solidFill>
              <a:latin typeface="Avenir"/>
              <a:ea typeface="Avenir"/>
              <a:cs typeface="Avenir"/>
              <a:sym typeface="Avenir"/>
            </a:endParaRPr>
          </a:p>
          <a:p>
            <a:pPr marL="457200" marR="0" lvl="0" indent="-323850" algn="l" rtl="0">
              <a:lnSpc>
                <a:spcPct val="100000"/>
              </a:lnSpc>
              <a:spcBef>
                <a:spcPts val="0"/>
              </a:spcBef>
              <a:spcAft>
                <a:spcPts val="0"/>
              </a:spcAft>
              <a:buClr>
                <a:schemeClr val="dk1"/>
              </a:buClr>
              <a:buSzPts val="1500"/>
              <a:buFont typeface="Avenir"/>
              <a:buChar char="-"/>
            </a:pPr>
            <a:r>
              <a:rPr lang="en-ZA" sz="1500" b="0" i="0" u="none" strike="noStrike" cap="none">
                <a:solidFill>
                  <a:schemeClr val="dk1"/>
                </a:solidFill>
                <a:latin typeface="Avenir"/>
                <a:ea typeface="Avenir"/>
                <a:cs typeface="Avenir"/>
                <a:sym typeface="Avenir"/>
              </a:rPr>
              <a:t>Surname</a:t>
            </a:r>
            <a:endParaRPr sz="1500" b="0" i="0" u="none" strike="noStrike" cap="none">
              <a:solidFill>
                <a:schemeClr val="dk1"/>
              </a:solidFill>
              <a:latin typeface="Avenir"/>
              <a:ea typeface="Avenir"/>
              <a:cs typeface="Avenir"/>
              <a:sym typeface="Avenir"/>
            </a:endParaRPr>
          </a:p>
          <a:p>
            <a:pPr marL="457200" marR="0" lvl="0" indent="-323850" algn="l" rtl="0">
              <a:lnSpc>
                <a:spcPct val="100000"/>
              </a:lnSpc>
              <a:spcBef>
                <a:spcPts val="0"/>
              </a:spcBef>
              <a:spcAft>
                <a:spcPts val="0"/>
              </a:spcAft>
              <a:buClr>
                <a:schemeClr val="dk1"/>
              </a:buClr>
              <a:buSzPts val="1500"/>
              <a:buFont typeface="Avenir"/>
              <a:buChar char="-"/>
            </a:pPr>
            <a:r>
              <a:rPr lang="en-ZA" sz="1500" b="0" i="0" u="none" strike="noStrike" cap="none">
                <a:solidFill>
                  <a:schemeClr val="dk1"/>
                </a:solidFill>
                <a:latin typeface="Avenir"/>
                <a:ea typeface="Avenir"/>
                <a:cs typeface="Avenir"/>
                <a:sym typeface="Avenir"/>
              </a:rPr>
              <a:t>Position</a:t>
            </a:r>
            <a:endParaRPr sz="1500" b="0" i="0" u="none" strike="noStrike" cap="none">
              <a:solidFill>
                <a:schemeClr val="dk1"/>
              </a:solidFill>
              <a:latin typeface="Avenir"/>
              <a:ea typeface="Avenir"/>
              <a:cs typeface="Avenir"/>
              <a:sym typeface="Avenir"/>
            </a:endParaRPr>
          </a:p>
          <a:p>
            <a:pPr marL="457200" marR="0" lvl="0" indent="-323850" algn="l" rtl="0">
              <a:lnSpc>
                <a:spcPct val="100000"/>
              </a:lnSpc>
              <a:spcBef>
                <a:spcPts val="0"/>
              </a:spcBef>
              <a:spcAft>
                <a:spcPts val="0"/>
              </a:spcAft>
              <a:buClr>
                <a:schemeClr val="dk1"/>
              </a:buClr>
              <a:buSzPts val="1500"/>
              <a:buFont typeface="Avenir"/>
              <a:buChar char="-"/>
            </a:pPr>
            <a:r>
              <a:rPr lang="en-ZA" sz="1500" b="0" i="0" u="none" strike="noStrike" cap="none">
                <a:solidFill>
                  <a:schemeClr val="dk1"/>
                </a:solidFill>
                <a:latin typeface="Avenir"/>
                <a:ea typeface="Avenir"/>
                <a:cs typeface="Avenir"/>
                <a:sym typeface="Avenir"/>
              </a:rPr>
              <a:t>Contact Number</a:t>
            </a:r>
            <a:endParaRPr sz="1500" b="0" i="0" u="none" strike="noStrike" cap="none">
              <a:solidFill>
                <a:schemeClr val="dk1"/>
              </a:solidFill>
              <a:latin typeface="Avenir"/>
              <a:ea typeface="Avenir"/>
              <a:cs typeface="Avenir"/>
              <a:sym typeface="Avenir"/>
            </a:endParaRPr>
          </a:p>
          <a:p>
            <a:pPr marL="457200" marR="0" lvl="0" indent="-323850" algn="l" rtl="0">
              <a:lnSpc>
                <a:spcPct val="100000"/>
              </a:lnSpc>
              <a:spcBef>
                <a:spcPts val="0"/>
              </a:spcBef>
              <a:spcAft>
                <a:spcPts val="0"/>
              </a:spcAft>
              <a:buClr>
                <a:schemeClr val="dk1"/>
              </a:buClr>
              <a:buSzPts val="1500"/>
              <a:buFont typeface="Avenir"/>
              <a:buChar char="-"/>
            </a:pPr>
            <a:r>
              <a:rPr lang="en-ZA" sz="1500" b="0" i="0" u="none" strike="noStrike" cap="none">
                <a:solidFill>
                  <a:schemeClr val="dk1"/>
                </a:solidFill>
                <a:latin typeface="Avenir"/>
                <a:ea typeface="Avenir"/>
                <a:cs typeface="Avenir"/>
                <a:sym typeface="Avenir"/>
              </a:rPr>
              <a:t>Email</a:t>
            </a:r>
            <a:endParaRPr sz="1500" b="0" i="0" u="none" strike="noStrike" cap="none">
              <a:solidFill>
                <a:schemeClr val="dk1"/>
              </a:solidFill>
              <a:latin typeface="Avenir"/>
              <a:ea typeface="Avenir"/>
              <a:cs typeface="Avenir"/>
              <a:sym typeface="Avenir"/>
            </a:endParaRPr>
          </a:p>
          <a:p>
            <a:pPr marL="457200" marR="0" lvl="0" indent="-323850" algn="l" rtl="0">
              <a:lnSpc>
                <a:spcPct val="100000"/>
              </a:lnSpc>
              <a:spcBef>
                <a:spcPts val="0"/>
              </a:spcBef>
              <a:spcAft>
                <a:spcPts val="0"/>
              </a:spcAft>
              <a:buClr>
                <a:schemeClr val="dk1"/>
              </a:buClr>
              <a:buSzPts val="1500"/>
              <a:buFont typeface="Avenir"/>
              <a:buChar char="-"/>
            </a:pPr>
            <a:r>
              <a:rPr lang="en-ZA" sz="1500" b="0" i="0" u="none" strike="noStrike" cap="none">
                <a:solidFill>
                  <a:schemeClr val="dk1"/>
                </a:solidFill>
                <a:latin typeface="Avenir"/>
                <a:ea typeface="Avenir"/>
                <a:cs typeface="Avenir"/>
                <a:sym typeface="Avenir"/>
              </a:rPr>
              <a:t>Identification Type</a:t>
            </a:r>
            <a:endParaRPr sz="1500" b="0" i="0" u="none" strike="noStrike" cap="none">
              <a:solidFill>
                <a:schemeClr val="dk1"/>
              </a:solidFill>
              <a:latin typeface="Avenir"/>
              <a:ea typeface="Avenir"/>
              <a:cs typeface="Avenir"/>
              <a:sym typeface="Avenir"/>
            </a:endParaRPr>
          </a:p>
          <a:p>
            <a:pPr marL="457200" marR="0" lvl="0" indent="-323850" algn="l" rtl="0">
              <a:lnSpc>
                <a:spcPct val="100000"/>
              </a:lnSpc>
              <a:spcBef>
                <a:spcPts val="0"/>
              </a:spcBef>
              <a:spcAft>
                <a:spcPts val="0"/>
              </a:spcAft>
              <a:buClr>
                <a:schemeClr val="dk1"/>
              </a:buClr>
              <a:buSzPts val="1500"/>
              <a:buFont typeface="Avenir"/>
              <a:buChar char="-"/>
            </a:pPr>
            <a:r>
              <a:rPr lang="en-ZA" sz="1500" b="0" i="0" u="none" strike="noStrike" cap="none">
                <a:solidFill>
                  <a:schemeClr val="dk1"/>
                </a:solidFill>
                <a:latin typeface="Avenir"/>
                <a:ea typeface="Avenir"/>
                <a:cs typeface="Avenir"/>
                <a:sym typeface="Avenir"/>
              </a:rPr>
              <a:t>Identity Number</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1000"/>
              </a:spcBef>
              <a:spcAft>
                <a:spcPts val="0"/>
              </a:spcAft>
              <a:buClr>
                <a:srgbClr val="000000"/>
              </a:buClr>
              <a:buSzPts val="1500"/>
              <a:buFont typeface="Arial"/>
              <a:buNone/>
            </a:pPr>
            <a:r>
              <a:rPr lang="en-ZA" sz="1500" b="0" i="0" u="none" strike="noStrike" cap="none">
                <a:solidFill>
                  <a:schemeClr val="dk1"/>
                </a:solidFill>
                <a:latin typeface="Avenir"/>
                <a:ea typeface="Avenir"/>
                <a:cs typeface="Avenir"/>
                <a:sym typeface="Avenir"/>
              </a:rPr>
              <a:t>You can add a </a:t>
            </a:r>
            <a:r>
              <a:rPr lang="en-ZA" sz="1500">
                <a:solidFill>
                  <a:schemeClr val="dk1"/>
                </a:solidFill>
                <a:latin typeface="Avenir"/>
                <a:ea typeface="Avenir"/>
                <a:cs typeface="Avenir"/>
                <a:sym typeface="Avenir"/>
              </a:rPr>
              <a:t>correction</a:t>
            </a:r>
            <a:r>
              <a:rPr lang="en-ZA" sz="1500" b="0" i="0" u="none" strike="noStrike" cap="none">
                <a:solidFill>
                  <a:schemeClr val="dk1"/>
                </a:solidFill>
                <a:latin typeface="Avenir"/>
                <a:ea typeface="Avenir"/>
                <a:cs typeface="Avenir"/>
                <a:sym typeface="Avenir"/>
              </a:rPr>
              <a:t> note at each step of the application if there's missing information.  </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r>
              <a:rPr lang="en-ZA" sz="1500" b="1" i="1" u="none" strike="noStrike" cap="none">
                <a:solidFill>
                  <a:schemeClr val="dk1"/>
                </a:solidFill>
                <a:latin typeface="Avenir"/>
                <a:ea typeface="Avenir"/>
                <a:cs typeface="Avenir"/>
                <a:sym typeface="Avenir"/>
              </a:rPr>
              <a:t>[Note: </a:t>
            </a:r>
            <a:r>
              <a:rPr lang="en-ZA" sz="1500" b="1" i="1">
                <a:solidFill>
                  <a:schemeClr val="dk1"/>
                </a:solidFill>
                <a:latin typeface="Avenir"/>
                <a:ea typeface="Avenir"/>
                <a:cs typeface="Avenir"/>
                <a:sym typeface="Avenir"/>
              </a:rPr>
              <a:t>Add corrections, View corrections and Add admin notes</a:t>
            </a:r>
            <a:r>
              <a:rPr lang="en-ZA" sz="1500" b="1" i="1" u="none" strike="noStrike" cap="none">
                <a:solidFill>
                  <a:schemeClr val="dk1"/>
                </a:solidFill>
                <a:latin typeface="Avenir"/>
                <a:ea typeface="Avenir"/>
                <a:cs typeface="Avenir"/>
                <a:sym typeface="Avenir"/>
              </a:rPr>
              <a:t> are available at every step.]</a:t>
            </a:r>
            <a:endParaRPr sz="1500" b="1" i="1"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64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pic>
        <p:nvPicPr>
          <p:cNvPr id="858" name="Google Shape;858;g2c8bc7dcf1c_1_20"/>
          <p:cNvPicPr preferRelativeResize="0"/>
          <p:nvPr/>
        </p:nvPicPr>
        <p:blipFill rotWithShape="1">
          <a:blip r:embed="rId3">
            <a:alphaModFix/>
          </a:blip>
          <a:srcRect r="2362"/>
          <a:stretch/>
        </p:blipFill>
        <p:spPr>
          <a:xfrm>
            <a:off x="127675" y="1171650"/>
            <a:ext cx="8089574" cy="4514700"/>
          </a:xfrm>
          <a:prstGeom prst="rect">
            <a:avLst/>
          </a:prstGeom>
          <a:noFill/>
          <a:ln w="9525" cap="flat" cmpd="sng">
            <a:solidFill>
              <a:srgbClr val="9E9E9E"/>
            </a:solidFill>
            <a:prstDash val="solid"/>
            <a:round/>
            <a:headEnd type="none" w="sm" len="sm"/>
            <a:tailEnd type="none" w="sm" len="sm"/>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sp>
        <p:nvSpPr>
          <p:cNvPr id="864" name="Google Shape;864;g1f530dce034_13_1"/>
          <p:cNvSpPr txBox="1">
            <a:spLocks noGrp="1"/>
          </p:cNvSpPr>
          <p:nvPr>
            <p:ph type="title"/>
          </p:nvPr>
        </p:nvSpPr>
        <p:spPr>
          <a:xfrm>
            <a:off x="3092521" y="-47623"/>
            <a:ext cx="7515980"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Note on Add Corrections</a:t>
            </a:r>
            <a:endParaRPr sz="3700"/>
          </a:p>
        </p:txBody>
      </p:sp>
      <p:sp>
        <p:nvSpPr>
          <p:cNvPr id="866" name="Google Shape;866;g1f530dce034_13_1"/>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640"/>
              </a:spcBef>
              <a:spcAft>
                <a:spcPts val="0"/>
              </a:spcAft>
              <a:buSzPts val="3200"/>
              <a:buNone/>
            </a:pPr>
            <a:r>
              <a:rPr lang="en-ZA">
                <a:solidFill>
                  <a:srgbClr val="434343"/>
                </a:solidFill>
                <a:latin typeface="Avenir"/>
                <a:ea typeface="Avenir"/>
                <a:cs typeface="Avenir"/>
                <a:sym typeface="Avenir"/>
              </a:rPr>
              <a:t>Please note that “Add corrections” are not sent to applicants after every note is saved. </a:t>
            </a:r>
            <a:endParaRPr>
              <a:solidFill>
                <a:srgbClr val="434343"/>
              </a:solidFill>
              <a:latin typeface="Avenir"/>
              <a:ea typeface="Avenir"/>
              <a:cs typeface="Avenir"/>
              <a:sym typeface="Avenir"/>
            </a:endParaRPr>
          </a:p>
          <a:p>
            <a:pPr marL="0" lvl="0" indent="0" algn="l" rtl="0">
              <a:lnSpc>
                <a:spcPct val="115000"/>
              </a:lnSpc>
              <a:spcBef>
                <a:spcPts val="1000"/>
              </a:spcBef>
              <a:spcAft>
                <a:spcPts val="0"/>
              </a:spcAft>
              <a:buSzPts val="3200"/>
              <a:buNone/>
            </a:pPr>
            <a:endParaRPr sz="300">
              <a:solidFill>
                <a:srgbClr val="434343"/>
              </a:solidFill>
              <a:latin typeface="Avenir"/>
              <a:ea typeface="Avenir"/>
              <a:cs typeface="Avenir"/>
              <a:sym typeface="Avenir"/>
            </a:endParaRPr>
          </a:p>
          <a:p>
            <a:pPr marL="0" lvl="0" indent="0" algn="l" rtl="0">
              <a:lnSpc>
                <a:spcPct val="115000"/>
              </a:lnSpc>
              <a:spcBef>
                <a:spcPts val="1000"/>
              </a:spcBef>
              <a:spcAft>
                <a:spcPts val="1000"/>
              </a:spcAft>
              <a:buSzPts val="3200"/>
              <a:buNone/>
            </a:pPr>
            <a:r>
              <a:rPr lang="en-ZA">
                <a:solidFill>
                  <a:srgbClr val="434343"/>
                </a:solidFill>
                <a:latin typeface="Avenir"/>
                <a:ea typeface="Avenir"/>
                <a:cs typeface="Avenir"/>
                <a:sym typeface="Avenir"/>
              </a:rPr>
              <a:t>Following the end of the review process and if “SUBMIT CORRECTIONS” is selected, applicants will receive an SMS notification to revisit their application. All captured corrections will be shown here</a:t>
            </a:r>
            <a:r>
              <a:rPr lang="en-ZA"/>
              <a:t>.</a:t>
            </a:r>
          </a:p>
          <a:p>
            <a:pPr marL="0" lvl="0" indent="0" algn="l" rtl="0">
              <a:lnSpc>
                <a:spcPct val="115000"/>
              </a:lnSpc>
              <a:spcBef>
                <a:spcPts val="1000"/>
              </a:spcBef>
              <a:spcAft>
                <a:spcPts val="1000"/>
              </a:spcAft>
              <a:buSzPts val="3200"/>
              <a:buNone/>
            </a:pPr>
            <a:endParaRPr/>
          </a:p>
        </p:txBody>
      </p:sp>
      <p:sp>
        <p:nvSpPr>
          <p:cNvPr id="865" name="Google Shape;865;g1f530dce034_13_1"/>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200"/>
              <a:buFont typeface="Arial"/>
              <a:buNone/>
            </a:pPr>
            <a:fld id="{00000000-1234-1234-1234-123412341234}" type="slidenum">
              <a:rPr lang="en-ZA"/>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g2ef2993c73b_0_483"/>
          <p:cNvSpPr txBox="1">
            <a:spLocks noGrp="1"/>
          </p:cNvSpPr>
          <p:nvPr>
            <p:ph type="title"/>
          </p:nvPr>
        </p:nvSpPr>
        <p:spPr>
          <a:xfrm>
            <a:off x="3000054" y="-47623"/>
            <a:ext cx="7608447"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Note on Admin Notes</a:t>
            </a:r>
            <a:endParaRPr sz="3700"/>
          </a:p>
        </p:txBody>
      </p:sp>
      <p:sp>
        <p:nvSpPr>
          <p:cNvPr id="893" name="Google Shape;893;g2ef2993c73b_0_483"/>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640"/>
              </a:spcBef>
              <a:spcAft>
                <a:spcPts val="0"/>
              </a:spcAft>
              <a:buSzPts val="3200"/>
              <a:buNone/>
            </a:pPr>
            <a:r>
              <a:rPr lang="en-ZA">
                <a:solidFill>
                  <a:srgbClr val="434343"/>
                </a:solidFill>
                <a:latin typeface="Avenir"/>
                <a:ea typeface="Avenir"/>
                <a:cs typeface="Avenir"/>
                <a:sym typeface="Avenir"/>
              </a:rPr>
              <a:t>Please note that Admin notes are </a:t>
            </a:r>
            <a:r>
              <a:rPr lang="en-ZA" b="1">
                <a:solidFill>
                  <a:srgbClr val="434343"/>
                </a:solidFill>
                <a:latin typeface="Avenir"/>
                <a:ea typeface="Avenir"/>
                <a:cs typeface="Avenir"/>
                <a:sym typeface="Avenir"/>
              </a:rPr>
              <a:t>NOT</a:t>
            </a:r>
            <a:r>
              <a:rPr lang="en-ZA">
                <a:solidFill>
                  <a:srgbClr val="434343"/>
                </a:solidFill>
                <a:latin typeface="Avenir"/>
                <a:ea typeface="Avenir"/>
                <a:cs typeface="Avenir"/>
                <a:sym typeface="Avenir"/>
              </a:rPr>
              <a:t> visible to applicants. Applicant will </a:t>
            </a:r>
            <a:r>
              <a:rPr lang="en-ZA" b="1">
                <a:solidFill>
                  <a:srgbClr val="434343"/>
                </a:solidFill>
                <a:latin typeface="Avenir"/>
                <a:ea typeface="Avenir"/>
                <a:cs typeface="Avenir"/>
                <a:sym typeface="Avenir"/>
              </a:rPr>
              <a:t>NOT</a:t>
            </a:r>
            <a:r>
              <a:rPr lang="en-ZA">
                <a:solidFill>
                  <a:srgbClr val="434343"/>
                </a:solidFill>
                <a:latin typeface="Avenir"/>
                <a:ea typeface="Avenir"/>
                <a:cs typeface="Avenir"/>
                <a:sym typeface="Avenir"/>
              </a:rPr>
              <a:t> receive a notification for notes submitted </a:t>
            </a:r>
            <a:endParaRPr>
              <a:solidFill>
                <a:srgbClr val="434343"/>
              </a:solidFill>
              <a:latin typeface="Avenir"/>
              <a:ea typeface="Avenir"/>
              <a:cs typeface="Avenir"/>
              <a:sym typeface="Avenir"/>
            </a:endParaRPr>
          </a:p>
          <a:p>
            <a:pPr marL="0" lvl="0" indent="0" algn="l" rtl="0">
              <a:lnSpc>
                <a:spcPct val="115000"/>
              </a:lnSpc>
              <a:spcBef>
                <a:spcPts val="640"/>
              </a:spcBef>
              <a:spcAft>
                <a:spcPts val="0"/>
              </a:spcAft>
              <a:buSzPts val="3200"/>
              <a:buNone/>
            </a:pPr>
            <a:endParaRPr>
              <a:solidFill>
                <a:srgbClr val="434343"/>
              </a:solidFill>
              <a:latin typeface="Avenir"/>
              <a:ea typeface="Avenir"/>
              <a:cs typeface="Avenir"/>
              <a:sym typeface="Avenir"/>
            </a:endParaRPr>
          </a:p>
          <a:p>
            <a:pPr marL="0" lvl="0" indent="0" algn="l" rtl="0">
              <a:lnSpc>
                <a:spcPct val="115000"/>
              </a:lnSpc>
              <a:spcBef>
                <a:spcPts val="1000"/>
              </a:spcBef>
              <a:spcAft>
                <a:spcPts val="1000"/>
              </a:spcAft>
              <a:buSzPts val="3200"/>
              <a:buNone/>
            </a:pPr>
            <a:r>
              <a:rPr lang="en-ZA">
                <a:solidFill>
                  <a:srgbClr val="434343"/>
                </a:solidFill>
                <a:latin typeface="Avenir"/>
                <a:ea typeface="Avenir"/>
                <a:cs typeface="Avenir"/>
                <a:sym typeface="Avenir"/>
              </a:rPr>
              <a:t>Admin notes for every page are internal PED notes that will be visible to the Administrator, Reviewer and Approver. </a:t>
            </a:r>
            <a:endParaRPr/>
          </a:p>
        </p:txBody>
      </p:sp>
      <p:sp>
        <p:nvSpPr>
          <p:cNvPr id="892" name="Google Shape;892;g2ef2993c73b_0_48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200"/>
              <a:buFont typeface="Arial"/>
              <a:buNone/>
            </a:pPr>
            <a:fld id="{00000000-1234-1234-1234-123412341234}" type="slidenum">
              <a:rPr lang="en-ZA"/>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67"/>
        <p:cNvGrpSpPr/>
        <p:nvPr/>
      </p:nvGrpSpPr>
      <p:grpSpPr>
        <a:xfrm>
          <a:off x="0" y="0"/>
          <a:ext cx="0" cy="0"/>
          <a:chOff x="0" y="0"/>
          <a:chExt cx="0" cy="0"/>
        </a:xfrm>
      </p:grpSpPr>
      <p:sp>
        <p:nvSpPr>
          <p:cNvPr id="1768" name="Google Shape;1768;g2f31a1b7454_0_25"/>
          <p:cNvSpPr txBox="1">
            <a:spLocks noGrp="1"/>
          </p:cNvSpPr>
          <p:nvPr>
            <p:ph type="title"/>
          </p:nvPr>
        </p:nvSpPr>
        <p:spPr>
          <a:xfrm>
            <a:off x="364299" y="2147301"/>
            <a:ext cx="10608501" cy="1196751"/>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b="1">
                <a:solidFill>
                  <a:srgbClr val="C98241"/>
                </a:solidFill>
                <a:latin typeface="Avenir"/>
                <a:ea typeface="Avenir"/>
                <a:cs typeface="Avenir"/>
                <a:sym typeface="Avenir"/>
              </a:rPr>
              <a:t>Introduction to eCares</a:t>
            </a:r>
          </a:p>
        </p:txBody>
      </p:sp>
      <p:sp>
        <p:nvSpPr>
          <p:cNvPr id="1770" name="Google Shape;1770;g2f31a1b7454_0_25"/>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3</a:t>
            </a:fld>
            <a:endParaRPr/>
          </a:p>
        </p:txBody>
      </p:sp>
    </p:spTree>
    <p:extLst>
      <p:ext uri="{BB962C8B-B14F-4D97-AF65-F5344CB8AC3E}">
        <p14:creationId xmlns:p14="http://schemas.microsoft.com/office/powerpoint/2010/main" val="29367369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3" name="Google Shape;873;g2c8bc7dcf1c_1_52"/>
          <p:cNvSpPr txBox="1">
            <a:spLocks noGrp="1"/>
          </p:cNvSpPr>
          <p:nvPr>
            <p:ph type="title"/>
          </p:nvPr>
        </p:nvSpPr>
        <p:spPr>
          <a:xfrm>
            <a:off x="3184988" y="-76200"/>
            <a:ext cx="7561781" cy="10023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C98241"/>
              </a:buClr>
              <a:buSzPts val="3240"/>
              <a:buFont typeface="Avenir"/>
              <a:buNone/>
            </a:pPr>
            <a:r>
              <a:rPr lang="en-ZA" sz="3200">
                <a:solidFill>
                  <a:srgbClr val="C98241"/>
                </a:solidFill>
                <a:latin typeface="Avenir"/>
                <a:ea typeface="Avenir"/>
                <a:cs typeface="Avenir"/>
                <a:sym typeface="Avenir"/>
              </a:rPr>
              <a:t>Administrator Step 1 / 13 - Particulars of Application &amp; Add corrections (</a:t>
            </a:r>
            <a:r>
              <a:rPr lang="en-ZA" sz="3200" err="1">
                <a:solidFill>
                  <a:srgbClr val="C98241"/>
                </a:solidFill>
                <a:latin typeface="Avenir"/>
                <a:ea typeface="Avenir"/>
                <a:cs typeface="Avenir"/>
                <a:sym typeface="Avenir"/>
              </a:rPr>
              <a:t>cont</a:t>
            </a:r>
            <a:r>
              <a:rPr lang="en-ZA" sz="3200">
                <a:solidFill>
                  <a:srgbClr val="C98241"/>
                </a:solidFill>
                <a:latin typeface="Avenir"/>
                <a:ea typeface="Avenir"/>
                <a:cs typeface="Avenir"/>
                <a:sym typeface="Avenir"/>
              </a:rPr>
              <a:t>)</a:t>
            </a:r>
            <a:endParaRPr sz="3200">
              <a:solidFill>
                <a:srgbClr val="C98241"/>
              </a:solidFill>
              <a:latin typeface="Avenir"/>
              <a:ea typeface="Avenir"/>
              <a:cs typeface="Avenir"/>
              <a:sym typeface="Avenir"/>
            </a:endParaRPr>
          </a:p>
        </p:txBody>
      </p:sp>
      <p:sp>
        <p:nvSpPr>
          <p:cNvPr id="872" name="Google Shape;872;g2c8bc7dcf1c_1_52"/>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30</a:t>
            </a:fld>
            <a:endParaRPr/>
          </a:p>
        </p:txBody>
      </p:sp>
      <p:sp>
        <p:nvSpPr>
          <p:cNvPr id="874" name="Google Shape;874;g2c8bc7dcf1c_1_52"/>
          <p:cNvSpPr/>
          <p:nvPr/>
        </p:nvSpPr>
        <p:spPr>
          <a:xfrm>
            <a:off x="84525" y="5277700"/>
            <a:ext cx="3326100" cy="851400"/>
          </a:xfrm>
          <a:prstGeom prst="wedgeRoundRectCallout">
            <a:avLst>
              <a:gd name="adj1" fmla="val -21683"/>
              <a:gd name="adj2" fmla="val -6399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457200" marR="0" lvl="0" indent="-304800" algn="l" rtl="0">
              <a:lnSpc>
                <a:spcPct val="100000"/>
              </a:lnSpc>
              <a:spcBef>
                <a:spcPts val="0"/>
              </a:spcBef>
              <a:spcAft>
                <a:spcPts val="0"/>
              </a:spcAft>
              <a:buClr>
                <a:schemeClr val="dk1"/>
              </a:buClr>
              <a:buSzPts val="1200"/>
              <a:buFont typeface="Avenir"/>
              <a:buAutoNum type="arabicPeriod"/>
            </a:pPr>
            <a:r>
              <a:rPr lang="en-ZA" sz="1200" b="0" i="0" u="none" strike="noStrike" cap="none">
                <a:solidFill>
                  <a:schemeClr val="dk1"/>
                </a:solidFill>
                <a:latin typeface="Avenir"/>
                <a:ea typeface="Avenir"/>
                <a:cs typeface="Avenir"/>
                <a:sym typeface="Avenir"/>
              </a:rPr>
              <a:t>After </a:t>
            </a:r>
            <a:r>
              <a:rPr lang="en-ZA" sz="1200">
                <a:solidFill>
                  <a:schemeClr val="dk1"/>
                </a:solidFill>
                <a:latin typeface="Avenir"/>
                <a:ea typeface="Avenir"/>
                <a:cs typeface="Avenir"/>
                <a:sym typeface="Avenir"/>
              </a:rPr>
              <a:t>selecting</a:t>
            </a:r>
            <a:r>
              <a:rPr lang="en-ZA" sz="1200" b="0" i="0" u="none" strike="noStrike" cap="none">
                <a:solidFill>
                  <a:schemeClr val="dk1"/>
                </a:solidFill>
                <a:latin typeface="Avenir"/>
                <a:ea typeface="Avenir"/>
                <a:cs typeface="Avenir"/>
                <a:sym typeface="Avenir"/>
              </a:rPr>
              <a:t> “A</a:t>
            </a:r>
            <a:r>
              <a:rPr lang="en-ZA" sz="1200">
                <a:solidFill>
                  <a:schemeClr val="dk1"/>
                </a:solidFill>
                <a:latin typeface="Avenir"/>
                <a:ea typeface="Avenir"/>
                <a:cs typeface="Avenir"/>
                <a:sym typeface="Avenir"/>
              </a:rPr>
              <a:t>DD CORRECTIONS</a:t>
            </a:r>
            <a:r>
              <a:rPr lang="en-ZA" sz="1200" b="0" i="0" u="none" strike="noStrike" cap="none">
                <a:solidFill>
                  <a:schemeClr val="dk1"/>
                </a:solidFill>
                <a:latin typeface="Avenir"/>
                <a:ea typeface="Avenir"/>
                <a:cs typeface="Avenir"/>
                <a:sym typeface="Avenir"/>
              </a:rPr>
              <a:t>” as per the previous step, a text box with space for notes to be captured will appear. </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64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sp>
        <p:nvSpPr>
          <p:cNvPr id="875" name="Google Shape;875;g2c8bc7dcf1c_1_52"/>
          <p:cNvSpPr/>
          <p:nvPr/>
        </p:nvSpPr>
        <p:spPr>
          <a:xfrm>
            <a:off x="3571325" y="5364700"/>
            <a:ext cx="3916800" cy="1057800"/>
          </a:xfrm>
          <a:prstGeom prst="wedgeRoundRectCallout">
            <a:avLst>
              <a:gd name="adj1" fmla="val -21683"/>
              <a:gd name="adj2" fmla="val -6399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457200" marR="0" lvl="0" indent="-304800" algn="l" rtl="0">
              <a:lnSpc>
                <a:spcPct val="100000"/>
              </a:lnSpc>
              <a:spcBef>
                <a:spcPts val="0"/>
              </a:spcBef>
              <a:spcAft>
                <a:spcPts val="0"/>
              </a:spcAft>
              <a:buClr>
                <a:schemeClr val="dk1"/>
              </a:buClr>
              <a:buSzPts val="1200"/>
              <a:buFont typeface="Avenir"/>
              <a:buAutoNum type="arabicPeriod" startAt="2"/>
            </a:pPr>
            <a:r>
              <a:rPr lang="en-ZA" sz="1200">
                <a:solidFill>
                  <a:schemeClr val="dk1"/>
                </a:solidFill>
                <a:latin typeface="Avenir"/>
                <a:ea typeface="Avenir"/>
                <a:cs typeface="Avenir"/>
                <a:sym typeface="Avenir"/>
              </a:rPr>
              <a:t>C</a:t>
            </a:r>
            <a:r>
              <a:rPr lang="en-ZA" sz="1200" b="0" i="0" u="none" strike="noStrike" cap="none">
                <a:solidFill>
                  <a:schemeClr val="dk1"/>
                </a:solidFill>
                <a:latin typeface="Avenir"/>
                <a:ea typeface="Avenir"/>
                <a:cs typeface="Avenir"/>
                <a:sym typeface="Avenir"/>
              </a:rPr>
              <a:t>apture the note/reason for </a:t>
            </a:r>
            <a:r>
              <a:rPr lang="en-ZA" sz="1200">
                <a:solidFill>
                  <a:schemeClr val="dk1"/>
                </a:solidFill>
                <a:latin typeface="Avenir"/>
                <a:ea typeface="Avenir"/>
                <a:cs typeface="Avenir"/>
                <a:sym typeface="Avenir"/>
              </a:rPr>
              <a:t>corrections. You can also add admin notes on the same page by clicking on ‘ADMIN NOTES’ and the section for admin notes should </a:t>
            </a:r>
            <a:r>
              <a:rPr lang="en-ZA" sz="1200" err="1">
                <a:solidFill>
                  <a:schemeClr val="dk1"/>
                </a:solidFill>
                <a:latin typeface="Avenir"/>
                <a:ea typeface="Avenir"/>
                <a:cs typeface="Avenir"/>
                <a:sym typeface="Avenir"/>
              </a:rPr>
              <a:t>appeare</a:t>
            </a:r>
            <a:r>
              <a:rPr lang="en-ZA" sz="1200">
                <a:solidFill>
                  <a:schemeClr val="dk1"/>
                </a:solidFill>
                <a:latin typeface="Avenir"/>
                <a:ea typeface="Avenir"/>
                <a:cs typeface="Avenir"/>
                <a:sym typeface="Avenir"/>
              </a:rPr>
              <a:t>.</a:t>
            </a:r>
            <a:endParaRPr sz="1200" b="0" i="0" u="none" strike="noStrike" cap="none">
              <a:solidFill>
                <a:schemeClr val="dk1"/>
              </a:solidFill>
              <a:latin typeface="Avenir"/>
              <a:ea typeface="Avenir"/>
              <a:cs typeface="Avenir"/>
              <a:sym typeface="Avenir"/>
            </a:endParaRPr>
          </a:p>
          <a:p>
            <a:pPr marL="457200" marR="0" lvl="0" indent="-304800" algn="l" rtl="0">
              <a:lnSpc>
                <a:spcPct val="100000"/>
              </a:lnSpc>
              <a:spcBef>
                <a:spcPts val="0"/>
              </a:spcBef>
              <a:spcAft>
                <a:spcPts val="0"/>
              </a:spcAft>
              <a:buClr>
                <a:schemeClr val="dk1"/>
              </a:buClr>
              <a:buSzPts val="1200"/>
              <a:buFont typeface="Avenir"/>
              <a:buAutoNum type="arabicPeriod" startAt="2"/>
            </a:pPr>
            <a:r>
              <a:rPr lang="en-ZA" sz="1200">
                <a:solidFill>
                  <a:schemeClr val="dk1"/>
                </a:solidFill>
                <a:latin typeface="Avenir"/>
                <a:ea typeface="Avenir"/>
                <a:cs typeface="Avenir"/>
                <a:sym typeface="Avenir"/>
              </a:rPr>
              <a:t>When done click on</a:t>
            </a:r>
            <a:r>
              <a:rPr lang="en-ZA" sz="1200" b="0" i="0" u="none" strike="noStrike" cap="none">
                <a:solidFill>
                  <a:schemeClr val="dk1"/>
                </a:solidFill>
                <a:latin typeface="Avenir"/>
                <a:ea typeface="Avenir"/>
                <a:cs typeface="Avenir"/>
                <a:sym typeface="Avenir"/>
              </a:rPr>
              <a:t> </a:t>
            </a:r>
            <a:r>
              <a:rPr lang="en-ZA" sz="1200">
                <a:solidFill>
                  <a:schemeClr val="dk1"/>
                </a:solidFill>
                <a:latin typeface="Avenir"/>
                <a:ea typeface="Avenir"/>
                <a:cs typeface="Avenir"/>
                <a:sym typeface="Avenir"/>
              </a:rPr>
              <a:t>‘</a:t>
            </a:r>
            <a:r>
              <a:rPr lang="en-ZA" sz="1200" b="0" i="0" u="none" strike="noStrike" cap="none">
                <a:solidFill>
                  <a:schemeClr val="dk1"/>
                </a:solidFill>
                <a:latin typeface="Avenir"/>
                <a:ea typeface="Avenir"/>
                <a:cs typeface="Avenir"/>
                <a:sym typeface="Avenir"/>
              </a:rPr>
              <a:t>S</a:t>
            </a:r>
            <a:r>
              <a:rPr lang="en-ZA" sz="1200">
                <a:solidFill>
                  <a:schemeClr val="dk1"/>
                </a:solidFill>
                <a:latin typeface="Avenir"/>
                <a:ea typeface="Avenir"/>
                <a:cs typeface="Avenir"/>
                <a:sym typeface="Avenir"/>
              </a:rPr>
              <a:t>AVE’</a:t>
            </a:r>
            <a:r>
              <a:rPr lang="en-ZA" sz="1200" b="0" i="0" u="none" strike="noStrike" cap="none">
                <a:solidFill>
                  <a:schemeClr val="dk1"/>
                </a:solidFill>
                <a:latin typeface="Avenir"/>
                <a:ea typeface="Avenir"/>
                <a:cs typeface="Avenir"/>
                <a:sym typeface="Avenir"/>
              </a:rPr>
              <a:t> </a:t>
            </a:r>
            <a:endParaRPr sz="1500" b="0" i="0" u="none" strike="noStrike" cap="none">
              <a:solidFill>
                <a:schemeClr val="dk1"/>
              </a:solidFill>
              <a:latin typeface="Avenir"/>
              <a:ea typeface="Avenir"/>
              <a:cs typeface="Avenir"/>
              <a:sym typeface="Avenir"/>
            </a:endParaRPr>
          </a:p>
        </p:txBody>
      </p:sp>
      <p:sp>
        <p:nvSpPr>
          <p:cNvPr id="876" name="Google Shape;876;g2c8bc7dcf1c_1_52"/>
          <p:cNvSpPr/>
          <p:nvPr/>
        </p:nvSpPr>
        <p:spPr>
          <a:xfrm>
            <a:off x="7794275" y="5364700"/>
            <a:ext cx="4062300" cy="1057800"/>
          </a:xfrm>
          <a:prstGeom prst="wedgeRoundRectCallout">
            <a:avLst>
              <a:gd name="adj1" fmla="val 10019"/>
              <a:gd name="adj2" fmla="val -6755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ZA" sz="1200" b="0" i="0" u="none" strike="noStrike" cap="none">
                <a:solidFill>
                  <a:schemeClr val="dk1"/>
                </a:solidFill>
                <a:latin typeface="Avenir"/>
                <a:ea typeface="Avenir"/>
                <a:cs typeface="Avenir"/>
                <a:sym typeface="Avenir"/>
              </a:rPr>
              <a:t>4. </a:t>
            </a:r>
            <a:r>
              <a:rPr lang="en-ZA" sz="1200">
                <a:solidFill>
                  <a:schemeClr val="dk1"/>
                </a:solidFill>
                <a:latin typeface="Avenir"/>
                <a:ea typeface="Avenir"/>
                <a:cs typeface="Avenir"/>
                <a:sym typeface="Avenir"/>
              </a:rPr>
              <a:t>You</a:t>
            </a:r>
            <a:r>
              <a:rPr lang="en-ZA" sz="1200" b="0" i="0" u="none" strike="noStrike" cap="none">
                <a:solidFill>
                  <a:schemeClr val="dk1"/>
                </a:solidFill>
                <a:latin typeface="Avenir"/>
                <a:ea typeface="Avenir"/>
                <a:cs typeface="Avenir"/>
                <a:sym typeface="Avenir"/>
              </a:rPr>
              <a:t> will receive a notification that the review feedback has been successfully captured</a:t>
            </a:r>
            <a:endParaRPr sz="12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sz="12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sz="12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r>
              <a:rPr lang="en-ZA" sz="1200" b="0" i="0" u="none" strike="noStrike" cap="none">
                <a:solidFill>
                  <a:schemeClr val="dk1"/>
                </a:solidFill>
                <a:latin typeface="Avenir"/>
                <a:ea typeface="Avenir"/>
                <a:cs typeface="Avenir"/>
                <a:sym typeface="Avenir"/>
              </a:rPr>
              <a:t>5. </a:t>
            </a:r>
            <a:r>
              <a:rPr lang="en-ZA" sz="1200">
                <a:solidFill>
                  <a:schemeClr val="dk1"/>
                </a:solidFill>
                <a:latin typeface="Avenir"/>
                <a:ea typeface="Avenir"/>
                <a:cs typeface="Avenir"/>
                <a:sym typeface="Avenir"/>
              </a:rPr>
              <a:t>Click on</a:t>
            </a:r>
            <a:r>
              <a:rPr lang="en-ZA" sz="1200" b="0" i="0" u="none" strike="noStrike" cap="none">
                <a:solidFill>
                  <a:schemeClr val="dk1"/>
                </a:solidFill>
                <a:latin typeface="Avenir"/>
                <a:ea typeface="Avenir"/>
                <a:cs typeface="Avenir"/>
                <a:sym typeface="Avenir"/>
              </a:rPr>
              <a:t> </a:t>
            </a:r>
            <a:r>
              <a:rPr lang="en-ZA" sz="1200">
                <a:solidFill>
                  <a:schemeClr val="dk1"/>
                </a:solidFill>
                <a:latin typeface="Avenir"/>
                <a:ea typeface="Avenir"/>
                <a:cs typeface="Avenir"/>
                <a:sym typeface="Avenir"/>
              </a:rPr>
              <a:t>‘</a:t>
            </a:r>
            <a:r>
              <a:rPr lang="en-ZA" sz="1200" b="0" i="0" u="none" strike="noStrike" cap="none">
                <a:solidFill>
                  <a:schemeClr val="dk1"/>
                </a:solidFill>
                <a:latin typeface="Avenir"/>
                <a:ea typeface="Avenir"/>
                <a:cs typeface="Avenir"/>
                <a:sym typeface="Avenir"/>
              </a:rPr>
              <a:t>N</a:t>
            </a:r>
            <a:r>
              <a:rPr lang="en-ZA" sz="1200">
                <a:solidFill>
                  <a:schemeClr val="dk1"/>
                </a:solidFill>
                <a:latin typeface="Avenir"/>
                <a:ea typeface="Avenir"/>
                <a:cs typeface="Avenir"/>
                <a:sym typeface="Avenir"/>
              </a:rPr>
              <a:t>EXT’</a:t>
            </a:r>
            <a:r>
              <a:rPr lang="en-ZA" sz="1200" b="0" i="0" u="none" strike="noStrike" cap="none">
                <a:solidFill>
                  <a:schemeClr val="dk1"/>
                </a:solidFill>
                <a:latin typeface="Avenir"/>
                <a:ea typeface="Avenir"/>
                <a:cs typeface="Avenir"/>
                <a:sym typeface="Avenir"/>
              </a:rPr>
              <a:t> to proceed to the next step</a:t>
            </a:r>
            <a:endParaRPr sz="1200" b="0" i="0" u="none" strike="noStrike" cap="none">
              <a:solidFill>
                <a:schemeClr val="dk1"/>
              </a:solidFill>
              <a:latin typeface="Avenir"/>
              <a:ea typeface="Avenir"/>
              <a:cs typeface="Avenir"/>
              <a:sym typeface="Avenir"/>
            </a:endParaRPr>
          </a:p>
          <a:p>
            <a:pPr marL="0" marR="0" lvl="0" indent="0" algn="l" rtl="0">
              <a:lnSpc>
                <a:spcPct val="100000"/>
              </a:lnSpc>
              <a:spcBef>
                <a:spcPts val="64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pic>
        <p:nvPicPr>
          <p:cNvPr id="877" name="Google Shape;877;g2c8bc7dcf1c_1_52"/>
          <p:cNvPicPr preferRelativeResize="0"/>
          <p:nvPr/>
        </p:nvPicPr>
        <p:blipFill>
          <a:blip r:embed="rId3">
            <a:alphaModFix/>
          </a:blip>
          <a:stretch>
            <a:fillRect/>
          </a:stretch>
        </p:blipFill>
        <p:spPr>
          <a:xfrm>
            <a:off x="152400" y="927525"/>
            <a:ext cx="3418924" cy="4165976"/>
          </a:xfrm>
          <a:prstGeom prst="rect">
            <a:avLst/>
          </a:prstGeom>
          <a:noFill/>
          <a:ln w="9525" cap="flat" cmpd="sng">
            <a:solidFill>
              <a:srgbClr val="9E9E9E"/>
            </a:solidFill>
            <a:prstDash val="solid"/>
            <a:round/>
            <a:headEnd type="none" w="sm" len="sm"/>
            <a:tailEnd type="none" w="sm" len="sm"/>
          </a:ln>
        </p:spPr>
      </p:pic>
      <p:sp>
        <p:nvSpPr>
          <p:cNvPr id="878" name="Google Shape;878;g2c8bc7dcf1c_1_52"/>
          <p:cNvSpPr/>
          <p:nvPr/>
        </p:nvSpPr>
        <p:spPr>
          <a:xfrm>
            <a:off x="157400" y="4201800"/>
            <a:ext cx="3248100" cy="8916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879" name="Google Shape;879;g2c8bc7dcf1c_1_52"/>
          <p:cNvSpPr/>
          <p:nvPr/>
        </p:nvSpPr>
        <p:spPr>
          <a:xfrm>
            <a:off x="-25575" y="4112250"/>
            <a:ext cx="1881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pic>
        <p:nvPicPr>
          <p:cNvPr id="880" name="Google Shape;880;g2c8bc7dcf1c_1_52"/>
          <p:cNvPicPr preferRelativeResize="0"/>
          <p:nvPr/>
        </p:nvPicPr>
        <p:blipFill>
          <a:blip r:embed="rId4">
            <a:alphaModFix/>
          </a:blip>
          <a:stretch>
            <a:fillRect/>
          </a:stretch>
        </p:blipFill>
        <p:spPr>
          <a:xfrm>
            <a:off x="3821075" y="926100"/>
            <a:ext cx="3554798" cy="4199198"/>
          </a:xfrm>
          <a:prstGeom prst="rect">
            <a:avLst/>
          </a:prstGeom>
          <a:noFill/>
          <a:ln w="9525" cap="flat" cmpd="sng">
            <a:solidFill>
              <a:srgbClr val="9E9E9E"/>
            </a:solidFill>
            <a:prstDash val="solid"/>
            <a:round/>
            <a:headEnd type="none" w="sm" len="sm"/>
            <a:tailEnd type="none" w="sm" len="sm"/>
          </a:ln>
        </p:spPr>
      </p:pic>
      <p:sp>
        <p:nvSpPr>
          <p:cNvPr id="881" name="Google Shape;881;g2c8bc7dcf1c_1_52"/>
          <p:cNvSpPr/>
          <p:nvPr/>
        </p:nvSpPr>
        <p:spPr>
          <a:xfrm>
            <a:off x="3695225" y="4220250"/>
            <a:ext cx="1881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882" name="Google Shape;882;g2c8bc7dcf1c_1_52"/>
          <p:cNvSpPr/>
          <p:nvPr/>
        </p:nvSpPr>
        <p:spPr>
          <a:xfrm>
            <a:off x="3722625" y="4760250"/>
            <a:ext cx="1881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pic>
        <p:nvPicPr>
          <p:cNvPr id="883" name="Google Shape;883;g2c8bc7dcf1c_1_52"/>
          <p:cNvPicPr preferRelativeResize="0"/>
          <p:nvPr/>
        </p:nvPicPr>
        <p:blipFill rotWithShape="1">
          <a:blip r:embed="rId5">
            <a:alphaModFix/>
          </a:blip>
          <a:srcRect l="3123" t="10846" r="9149" b="59892"/>
          <a:stretch/>
        </p:blipFill>
        <p:spPr>
          <a:xfrm>
            <a:off x="9571800" y="5854350"/>
            <a:ext cx="2155575" cy="274750"/>
          </a:xfrm>
          <a:prstGeom prst="rect">
            <a:avLst/>
          </a:prstGeom>
          <a:noFill/>
          <a:ln w="9525" cap="flat" cmpd="sng">
            <a:solidFill>
              <a:srgbClr val="9E9E9E"/>
            </a:solidFill>
            <a:prstDash val="solid"/>
            <a:round/>
            <a:headEnd type="none" w="sm" len="sm"/>
            <a:tailEnd type="none" w="sm" len="sm"/>
          </a:ln>
        </p:spPr>
      </p:pic>
      <p:pic>
        <p:nvPicPr>
          <p:cNvPr id="884" name="Google Shape;884;g2c8bc7dcf1c_1_52"/>
          <p:cNvPicPr preferRelativeResize="0"/>
          <p:nvPr/>
        </p:nvPicPr>
        <p:blipFill>
          <a:blip r:embed="rId6">
            <a:alphaModFix/>
          </a:blip>
          <a:stretch>
            <a:fillRect/>
          </a:stretch>
        </p:blipFill>
        <p:spPr>
          <a:xfrm>
            <a:off x="7794275" y="926100"/>
            <a:ext cx="4253577" cy="4165976"/>
          </a:xfrm>
          <a:prstGeom prst="rect">
            <a:avLst/>
          </a:prstGeom>
          <a:solidFill>
            <a:srgbClr val="E36C09"/>
          </a:solidFill>
          <a:ln w="9525" cap="flat" cmpd="sng">
            <a:solidFill>
              <a:srgbClr val="9E9E9E"/>
            </a:solidFill>
            <a:prstDash val="solid"/>
            <a:round/>
            <a:headEnd type="none" w="sm" len="sm"/>
            <a:tailEnd type="none" w="sm" len="sm"/>
          </a:ln>
        </p:spPr>
      </p:pic>
      <p:sp>
        <p:nvSpPr>
          <p:cNvPr id="885" name="Google Shape;885;g2c8bc7dcf1c_1_52"/>
          <p:cNvSpPr/>
          <p:nvPr/>
        </p:nvSpPr>
        <p:spPr>
          <a:xfrm>
            <a:off x="8377875" y="5002000"/>
            <a:ext cx="3597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5</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98"/>
        <p:cNvGrpSpPr/>
        <p:nvPr/>
      </p:nvGrpSpPr>
      <p:grpSpPr>
        <a:xfrm>
          <a:off x="0" y="0"/>
          <a:ext cx="0" cy="0"/>
          <a:chOff x="0" y="0"/>
          <a:chExt cx="0" cy="0"/>
        </a:xfrm>
      </p:grpSpPr>
      <p:sp>
        <p:nvSpPr>
          <p:cNvPr id="900" name="Google Shape;900;g2ef2993c73b_0_490"/>
          <p:cNvSpPr txBox="1">
            <a:spLocks noGrp="1"/>
          </p:cNvSpPr>
          <p:nvPr>
            <p:ph type="title"/>
          </p:nvPr>
        </p:nvSpPr>
        <p:spPr>
          <a:xfrm>
            <a:off x="2989780" y="-76200"/>
            <a:ext cx="6582020" cy="10023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C98241"/>
              </a:buClr>
              <a:buSzPts val="3240"/>
              <a:buFont typeface="Avenir"/>
              <a:buNone/>
            </a:pPr>
            <a:r>
              <a:rPr lang="en-ZA" sz="3200">
                <a:solidFill>
                  <a:srgbClr val="C98241"/>
                </a:solidFill>
                <a:latin typeface="Avenir"/>
                <a:ea typeface="Avenir"/>
                <a:cs typeface="Avenir"/>
                <a:sym typeface="Avenir"/>
              </a:rPr>
              <a:t>Administrator Step 1 / 13 - Particulars of Application &amp; Admin notes (</a:t>
            </a:r>
            <a:r>
              <a:rPr lang="en-ZA" sz="3200" err="1">
                <a:solidFill>
                  <a:srgbClr val="C98241"/>
                </a:solidFill>
                <a:latin typeface="Avenir"/>
                <a:ea typeface="Avenir"/>
                <a:cs typeface="Avenir"/>
                <a:sym typeface="Avenir"/>
              </a:rPr>
              <a:t>cont</a:t>
            </a:r>
            <a:r>
              <a:rPr lang="en-ZA" sz="3200">
                <a:solidFill>
                  <a:srgbClr val="C98241"/>
                </a:solidFill>
                <a:latin typeface="Avenir"/>
                <a:ea typeface="Avenir"/>
                <a:cs typeface="Avenir"/>
                <a:sym typeface="Avenir"/>
              </a:rPr>
              <a:t>)</a:t>
            </a:r>
            <a:endParaRPr sz="3200">
              <a:solidFill>
                <a:srgbClr val="C98241"/>
              </a:solidFill>
              <a:latin typeface="Avenir"/>
              <a:ea typeface="Avenir"/>
              <a:cs typeface="Avenir"/>
              <a:sym typeface="Avenir"/>
            </a:endParaRPr>
          </a:p>
        </p:txBody>
      </p:sp>
      <p:sp>
        <p:nvSpPr>
          <p:cNvPr id="899" name="Google Shape;899;g2ef2993c73b_0_49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31</a:t>
            </a:fld>
            <a:endParaRPr/>
          </a:p>
        </p:txBody>
      </p:sp>
      <p:sp>
        <p:nvSpPr>
          <p:cNvPr id="901" name="Google Shape;901;g2ef2993c73b_0_490"/>
          <p:cNvSpPr/>
          <p:nvPr/>
        </p:nvSpPr>
        <p:spPr>
          <a:xfrm>
            <a:off x="126825" y="5660875"/>
            <a:ext cx="3618900" cy="677400"/>
          </a:xfrm>
          <a:prstGeom prst="wedgeRoundRectCallout">
            <a:avLst>
              <a:gd name="adj1" fmla="val -21683"/>
              <a:gd name="adj2" fmla="val -6399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457200" marR="0" lvl="0" indent="-304800" algn="l" rtl="0">
              <a:lnSpc>
                <a:spcPct val="100000"/>
              </a:lnSpc>
              <a:spcBef>
                <a:spcPts val="0"/>
              </a:spcBef>
              <a:spcAft>
                <a:spcPts val="0"/>
              </a:spcAft>
              <a:buClr>
                <a:schemeClr val="dk1"/>
              </a:buClr>
              <a:buSzPts val="1200"/>
              <a:buFont typeface="Avenir"/>
              <a:buAutoNum type="arabicPeriod"/>
            </a:pPr>
            <a:r>
              <a:rPr lang="en-ZA" sz="1200" b="0" i="0" u="none" strike="noStrike" cap="none">
                <a:solidFill>
                  <a:schemeClr val="dk1"/>
                </a:solidFill>
                <a:latin typeface="Avenir"/>
                <a:ea typeface="Avenir"/>
                <a:cs typeface="Avenir"/>
                <a:sym typeface="Avenir"/>
              </a:rPr>
              <a:t>After </a:t>
            </a:r>
            <a:r>
              <a:rPr lang="en-ZA" sz="1200">
                <a:solidFill>
                  <a:schemeClr val="dk1"/>
                </a:solidFill>
                <a:latin typeface="Avenir"/>
                <a:ea typeface="Avenir"/>
                <a:cs typeface="Avenir"/>
                <a:sym typeface="Avenir"/>
              </a:rPr>
              <a:t>selecting</a:t>
            </a:r>
            <a:r>
              <a:rPr lang="en-ZA" sz="1200" b="0" i="0" u="none" strike="noStrike" cap="none">
                <a:solidFill>
                  <a:schemeClr val="dk1"/>
                </a:solidFill>
                <a:latin typeface="Avenir"/>
                <a:ea typeface="Avenir"/>
                <a:cs typeface="Avenir"/>
                <a:sym typeface="Avenir"/>
              </a:rPr>
              <a:t> “Add </a:t>
            </a:r>
            <a:r>
              <a:rPr lang="en-ZA" sz="1200">
                <a:solidFill>
                  <a:schemeClr val="dk1"/>
                </a:solidFill>
                <a:latin typeface="Avenir"/>
                <a:ea typeface="Avenir"/>
                <a:cs typeface="Avenir"/>
                <a:sym typeface="Avenir"/>
              </a:rPr>
              <a:t>admin</a:t>
            </a:r>
            <a:r>
              <a:rPr lang="en-ZA" sz="1200" b="0" i="0" u="none" strike="noStrike" cap="none">
                <a:solidFill>
                  <a:schemeClr val="dk1"/>
                </a:solidFill>
                <a:latin typeface="Avenir"/>
                <a:ea typeface="Avenir"/>
                <a:cs typeface="Avenir"/>
                <a:sym typeface="Avenir"/>
              </a:rPr>
              <a:t> note” as per the previous step, a text box with space for notes to be captured will appear. </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64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sp>
        <p:nvSpPr>
          <p:cNvPr id="902" name="Google Shape;902;g2ef2993c73b_0_490"/>
          <p:cNvSpPr/>
          <p:nvPr/>
        </p:nvSpPr>
        <p:spPr>
          <a:xfrm>
            <a:off x="5211175" y="5769750"/>
            <a:ext cx="3618900" cy="677400"/>
          </a:xfrm>
          <a:prstGeom prst="wedgeRoundRectCallout">
            <a:avLst>
              <a:gd name="adj1" fmla="val -21683"/>
              <a:gd name="adj2" fmla="val -6399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457200" marR="0" lvl="0" indent="-304800" algn="l" rtl="0">
              <a:lnSpc>
                <a:spcPct val="100000"/>
              </a:lnSpc>
              <a:spcBef>
                <a:spcPts val="0"/>
              </a:spcBef>
              <a:spcAft>
                <a:spcPts val="0"/>
              </a:spcAft>
              <a:buClr>
                <a:schemeClr val="dk1"/>
              </a:buClr>
              <a:buSzPts val="1200"/>
              <a:buFont typeface="Avenir"/>
              <a:buAutoNum type="arabicPeriod" startAt="2"/>
            </a:pPr>
            <a:r>
              <a:rPr lang="en-ZA" sz="1200">
                <a:solidFill>
                  <a:schemeClr val="dk1"/>
                </a:solidFill>
                <a:latin typeface="Avenir"/>
                <a:ea typeface="Avenir"/>
                <a:cs typeface="Avenir"/>
                <a:sym typeface="Avenir"/>
              </a:rPr>
              <a:t>C</a:t>
            </a:r>
            <a:r>
              <a:rPr lang="en-ZA" sz="1200" b="0" i="0" u="none" strike="noStrike" cap="none">
                <a:solidFill>
                  <a:schemeClr val="dk1"/>
                </a:solidFill>
                <a:latin typeface="Avenir"/>
                <a:ea typeface="Avenir"/>
                <a:cs typeface="Avenir"/>
                <a:sym typeface="Avenir"/>
              </a:rPr>
              <a:t>apture the admin note/reason for</a:t>
            </a:r>
            <a:endParaRPr sz="1200">
              <a:solidFill>
                <a:schemeClr val="dk1"/>
              </a:solidFill>
              <a:latin typeface="Avenir"/>
              <a:ea typeface="Avenir"/>
              <a:cs typeface="Avenir"/>
              <a:sym typeface="Avenir"/>
            </a:endParaRPr>
          </a:p>
          <a:p>
            <a:pPr marL="457200" marR="0" lvl="0" indent="-304800" algn="l" rtl="0">
              <a:lnSpc>
                <a:spcPct val="100000"/>
              </a:lnSpc>
              <a:spcBef>
                <a:spcPts val="0"/>
              </a:spcBef>
              <a:spcAft>
                <a:spcPts val="0"/>
              </a:spcAft>
              <a:buClr>
                <a:schemeClr val="dk1"/>
              </a:buClr>
              <a:buSzPts val="1200"/>
              <a:buFont typeface="Avenir"/>
              <a:buAutoNum type="arabicPeriod" startAt="2"/>
            </a:pPr>
            <a:r>
              <a:rPr lang="en-ZA" sz="1200">
                <a:solidFill>
                  <a:schemeClr val="dk1"/>
                </a:solidFill>
                <a:latin typeface="Avenir"/>
                <a:ea typeface="Avenir"/>
                <a:cs typeface="Avenir"/>
                <a:sym typeface="Avenir"/>
              </a:rPr>
              <a:t>Click on</a:t>
            </a:r>
            <a:r>
              <a:rPr lang="en-ZA" sz="1200" b="0" i="0" u="none" strike="noStrike" cap="none">
                <a:solidFill>
                  <a:schemeClr val="dk1"/>
                </a:solidFill>
                <a:latin typeface="Avenir"/>
                <a:ea typeface="Avenir"/>
                <a:cs typeface="Avenir"/>
                <a:sym typeface="Avenir"/>
              </a:rPr>
              <a:t> </a:t>
            </a:r>
            <a:r>
              <a:rPr lang="en-ZA" sz="1200">
                <a:solidFill>
                  <a:schemeClr val="dk1"/>
                </a:solidFill>
                <a:latin typeface="Avenir"/>
                <a:ea typeface="Avenir"/>
                <a:cs typeface="Avenir"/>
                <a:sym typeface="Avenir"/>
              </a:rPr>
              <a:t>‘</a:t>
            </a:r>
            <a:r>
              <a:rPr lang="en-ZA" sz="1200" b="0" i="0" u="none" strike="noStrike" cap="none">
                <a:solidFill>
                  <a:schemeClr val="dk1"/>
                </a:solidFill>
                <a:latin typeface="Avenir"/>
                <a:ea typeface="Avenir"/>
                <a:cs typeface="Avenir"/>
                <a:sym typeface="Avenir"/>
              </a:rPr>
              <a:t>S</a:t>
            </a:r>
            <a:r>
              <a:rPr lang="en-ZA" sz="1200">
                <a:solidFill>
                  <a:schemeClr val="dk1"/>
                </a:solidFill>
                <a:latin typeface="Avenir"/>
                <a:ea typeface="Avenir"/>
                <a:cs typeface="Avenir"/>
                <a:sym typeface="Avenir"/>
              </a:rPr>
              <a:t>AVE’</a:t>
            </a:r>
            <a:r>
              <a:rPr lang="en-ZA" sz="1200" b="0" i="0" u="none" strike="noStrike" cap="none">
                <a:solidFill>
                  <a:schemeClr val="dk1"/>
                </a:solidFill>
                <a:latin typeface="Avenir"/>
                <a:ea typeface="Avenir"/>
                <a:cs typeface="Avenir"/>
                <a:sym typeface="Avenir"/>
              </a:rPr>
              <a:t> </a:t>
            </a:r>
            <a:endParaRPr sz="1500" b="0" i="0" u="none" strike="noStrike" cap="none">
              <a:solidFill>
                <a:schemeClr val="dk1"/>
              </a:solidFill>
              <a:latin typeface="Avenir"/>
              <a:ea typeface="Avenir"/>
              <a:cs typeface="Avenir"/>
              <a:sym typeface="Avenir"/>
            </a:endParaRPr>
          </a:p>
        </p:txBody>
      </p:sp>
      <p:pic>
        <p:nvPicPr>
          <p:cNvPr id="903" name="Google Shape;903;g2ef2993c73b_0_490"/>
          <p:cNvPicPr preferRelativeResize="0"/>
          <p:nvPr/>
        </p:nvPicPr>
        <p:blipFill rotWithShape="1">
          <a:blip r:embed="rId3">
            <a:alphaModFix/>
          </a:blip>
          <a:srcRect r="45489"/>
          <a:stretch/>
        </p:blipFill>
        <p:spPr>
          <a:xfrm>
            <a:off x="84525" y="921000"/>
            <a:ext cx="4388623" cy="4579825"/>
          </a:xfrm>
          <a:prstGeom prst="rect">
            <a:avLst/>
          </a:prstGeom>
          <a:noFill/>
          <a:ln w="9525" cap="flat" cmpd="sng">
            <a:solidFill>
              <a:srgbClr val="E7E6E6"/>
            </a:solidFill>
            <a:prstDash val="solid"/>
            <a:round/>
            <a:headEnd type="none" w="sm" len="sm"/>
            <a:tailEnd type="none" w="sm" len="sm"/>
          </a:ln>
        </p:spPr>
      </p:pic>
      <p:sp>
        <p:nvSpPr>
          <p:cNvPr id="904" name="Google Shape;904;g2ef2993c73b_0_490"/>
          <p:cNvSpPr/>
          <p:nvPr/>
        </p:nvSpPr>
        <p:spPr>
          <a:xfrm>
            <a:off x="162525" y="4188450"/>
            <a:ext cx="4199400" cy="9033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05" name="Google Shape;905;g2ef2993c73b_0_490"/>
          <p:cNvSpPr/>
          <p:nvPr/>
        </p:nvSpPr>
        <p:spPr>
          <a:xfrm>
            <a:off x="-25575" y="4188450"/>
            <a:ext cx="1881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pic>
        <p:nvPicPr>
          <p:cNvPr id="906" name="Google Shape;906;g2ef2993c73b_0_490"/>
          <p:cNvPicPr preferRelativeResize="0"/>
          <p:nvPr/>
        </p:nvPicPr>
        <p:blipFill rotWithShape="1">
          <a:blip r:embed="rId4">
            <a:alphaModFix/>
          </a:blip>
          <a:srcRect l="689" r="49692"/>
          <a:stretch/>
        </p:blipFill>
        <p:spPr>
          <a:xfrm>
            <a:off x="5053937" y="840975"/>
            <a:ext cx="4266373" cy="4739876"/>
          </a:xfrm>
          <a:prstGeom prst="rect">
            <a:avLst/>
          </a:prstGeom>
          <a:noFill/>
          <a:ln w="9525" cap="flat" cmpd="sng">
            <a:solidFill>
              <a:srgbClr val="E7E6E6"/>
            </a:solidFill>
            <a:prstDash val="solid"/>
            <a:round/>
            <a:headEnd type="none" w="sm" len="sm"/>
            <a:tailEnd type="none" w="sm" len="sm"/>
          </a:ln>
        </p:spPr>
      </p:pic>
      <p:sp>
        <p:nvSpPr>
          <p:cNvPr id="907" name="Google Shape;907;g2ef2993c73b_0_490"/>
          <p:cNvSpPr/>
          <p:nvPr/>
        </p:nvSpPr>
        <p:spPr>
          <a:xfrm>
            <a:off x="4893275" y="4313550"/>
            <a:ext cx="2595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908" name="Google Shape;908;g2ef2993c73b_0_490"/>
          <p:cNvSpPr/>
          <p:nvPr/>
        </p:nvSpPr>
        <p:spPr>
          <a:xfrm>
            <a:off x="4893525" y="5205900"/>
            <a:ext cx="2595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13"/>
        <p:cNvGrpSpPr/>
        <p:nvPr/>
      </p:nvGrpSpPr>
      <p:grpSpPr>
        <a:xfrm>
          <a:off x="0" y="0"/>
          <a:ext cx="0" cy="0"/>
          <a:chOff x="0" y="0"/>
          <a:chExt cx="0" cy="0"/>
        </a:xfrm>
      </p:grpSpPr>
      <p:sp>
        <p:nvSpPr>
          <p:cNvPr id="915" name="Google Shape;915;g2f4c64b9f4b_0_108"/>
          <p:cNvSpPr txBox="1">
            <a:spLocks noGrp="1"/>
          </p:cNvSpPr>
          <p:nvPr>
            <p:ph type="title"/>
          </p:nvPr>
        </p:nvSpPr>
        <p:spPr>
          <a:xfrm>
            <a:off x="2876764" y="-76200"/>
            <a:ext cx="6695036" cy="10023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C98241"/>
              </a:buClr>
              <a:buSzPts val="3240"/>
              <a:buFont typeface="Avenir"/>
              <a:buNone/>
            </a:pPr>
            <a:r>
              <a:rPr lang="en-ZA" sz="3200">
                <a:solidFill>
                  <a:srgbClr val="C98241"/>
                </a:solidFill>
                <a:latin typeface="Avenir"/>
                <a:ea typeface="Avenir"/>
                <a:cs typeface="Avenir"/>
                <a:sym typeface="Avenir"/>
              </a:rPr>
              <a:t>Administrator Step 1 / 13 - Particulars of Application &amp; Admin Notes (</a:t>
            </a:r>
            <a:r>
              <a:rPr lang="en-ZA" sz="3200" err="1">
                <a:solidFill>
                  <a:srgbClr val="C98241"/>
                </a:solidFill>
                <a:latin typeface="Avenir"/>
                <a:ea typeface="Avenir"/>
                <a:cs typeface="Avenir"/>
                <a:sym typeface="Avenir"/>
              </a:rPr>
              <a:t>cont</a:t>
            </a:r>
            <a:r>
              <a:rPr lang="en-ZA" sz="3200">
                <a:solidFill>
                  <a:srgbClr val="C98241"/>
                </a:solidFill>
                <a:latin typeface="Avenir"/>
                <a:ea typeface="Avenir"/>
                <a:cs typeface="Avenir"/>
                <a:sym typeface="Avenir"/>
              </a:rPr>
              <a:t>)</a:t>
            </a:r>
            <a:endParaRPr sz="3200">
              <a:solidFill>
                <a:srgbClr val="C98241"/>
              </a:solidFill>
              <a:latin typeface="Avenir"/>
              <a:ea typeface="Avenir"/>
              <a:cs typeface="Avenir"/>
              <a:sym typeface="Avenir"/>
            </a:endParaRPr>
          </a:p>
        </p:txBody>
      </p:sp>
      <p:sp>
        <p:nvSpPr>
          <p:cNvPr id="914" name="Google Shape;914;g2f4c64b9f4b_0_108"/>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32</a:t>
            </a:fld>
            <a:endParaRPr/>
          </a:p>
        </p:txBody>
      </p:sp>
      <p:sp>
        <p:nvSpPr>
          <p:cNvPr id="916" name="Google Shape;916;g2f4c64b9f4b_0_108"/>
          <p:cNvSpPr/>
          <p:nvPr/>
        </p:nvSpPr>
        <p:spPr>
          <a:xfrm>
            <a:off x="7426400" y="1151750"/>
            <a:ext cx="4662600" cy="2963100"/>
          </a:xfrm>
          <a:prstGeom prst="wedgeRoundRectCallout">
            <a:avLst>
              <a:gd name="adj1" fmla="val 21995"/>
              <a:gd name="adj2" fmla="val -48885"/>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457200" marR="0" lvl="0" indent="0" algn="l" rtl="0">
              <a:lnSpc>
                <a:spcPct val="100000"/>
              </a:lnSpc>
              <a:spcBef>
                <a:spcPts val="0"/>
              </a:spcBef>
              <a:spcAft>
                <a:spcPts val="0"/>
              </a:spcAft>
              <a:buNone/>
            </a:pPr>
            <a:r>
              <a:rPr lang="en-ZA" sz="1500">
                <a:solidFill>
                  <a:schemeClr val="dk1"/>
                </a:solidFill>
                <a:latin typeface="Avenir"/>
                <a:ea typeface="Avenir"/>
                <a:cs typeface="Avenir"/>
                <a:sym typeface="Avenir"/>
              </a:rPr>
              <a:t>You</a:t>
            </a:r>
            <a:r>
              <a:rPr lang="en-ZA" sz="1500" b="0" i="0" u="none" strike="noStrike" cap="none">
                <a:solidFill>
                  <a:schemeClr val="dk1"/>
                </a:solidFill>
                <a:latin typeface="Avenir"/>
                <a:ea typeface="Avenir"/>
                <a:cs typeface="Avenir"/>
                <a:sym typeface="Avenir"/>
              </a:rPr>
              <a:t> will receive a notification that the </a:t>
            </a:r>
            <a:r>
              <a:rPr lang="en-ZA" sz="1500">
                <a:solidFill>
                  <a:schemeClr val="dk1"/>
                </a:solidFill>
                <a:latin typeface="Avenir"/>
                <a:ea typeface="Avenir"/>
                <a:cs typeface="Avenir"/>
                <a:sym typeface="Avenir"/>
              </a:rPr>
              <a:t>note</a:t>
            </a:r>
            <a:r>
              <a:rPr lang="en-ZA" sz="1500" b="0" i="0" u="none" strike="noStrike" cap="none">
                <a:solidFill>
                  <a:schemeClr val="dk1"/>
                </a:solidFill>
                <a:latin typeface="Avenir"/>
                <a:ea typeface="Avenir"/>
                <a:cs typeface="Avenir"/>
                <a:sym typeface="Avenir"/>
              </a:rPr>
              <a:t> has been successfully captured</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457200" marR="0" lvl="0" indent="-323850" algn="l" rtl="0">
              <a:lnSpc>
                <a:spcPct val="100000"/>
              </a:lnSpc>
              <a:spcBef>
                <a:spcPts val="0"/>
              </a:spcBef>
              <a:spcAft>
                <a:spcPts val="0"/>
              </a:spcAft>
              <a:buClr>
                <a:schemeClr val="dk1"/>
              </a:buClr>
              <a:buSzPts val="1500"/>
              <a:buFont typeface="Avenir"/>
              <a:buAutoNum type="arabicPeriod"/>
            </a:pPr>
            <a:r>
              <a:rPr lang="en-ZA" sz="1500">
                <a:solidFill>
                  <a:schemeClr val="dk1"/>
                </a:solidFill>
                <a:latin typeface="Avenir"/>
                <a:ea typeface="Avenir"/>
                <a:cs typeface="Avenir"/>
                <a:sym typeface="Avenir"/>
              </a:rPr>
              <a:t>You can click a button on the top right to review saved admin notes.</a:t>
            </a:r>
            <a:endParaRPr sz="1500">
              <a:solidFill>
                <a:schemeClr val="dk1"/>
              </a:solidFill>
              <a:latin typeface="Avenir"/>
              <a:ea typeface="Avenir"/>
              <a:cs typeface="Avenir"/>
              <a:sym typeface="Avenir"/>
            </a:endParaRPr>
          </a:p>
          <a:p>
            <a:pPr marL="457200" marR="0" lvl="0" indent="-323850" algn="l" rtl="0">
              <a:lnSpc>
                <a:spcPct val="100000"/>
              </a:lnSpc>
              <a:spcBef>
                <a:spcPts val="0"/>
              </a:spcBef>
              <a:spcAft>
                <a:spcPts val="0"/>
              </a:spcAft>
              <a:buClr>
                <a:schemeClr val="dk1"/>
              </a:buClr>
              <a:buSzPts val="1500"/>
              <a:buFont typeface="Avenir"/>
              <a:buAutoNum type="arabicPeriod"/>
            </a:pPr>
            <a:r>
              <a:rPr lang="en-ZA" sz="1500">
                <a:solidFill>
                  <a:schemeClr val="dk1"/>
                </a:solidFill>
                <a:latin typeface="Avenir"/>
                <a:ea typeface="Avenir"/>
                <a:cs typeface="Avenir"/>
                <a:sym typeface="Avenir"/>
              </a:rPr>
              <a:t>Click ‘OPEN’ to review the admin notes.</a:t>
            </a:r>
            <a:endParaRPr sz="1500">
              <a:solidFill>
                <a:schemeClr val="dk1"/>
              </a:solidFill>
              <a:latin typeface="Avenir"/>
              <a:ea typeface="Avenir"/>
              <a:cs typeface="Avenir"/>
              <a:sym typeface="Avenir"/>
            </a:endParaRPr>
          </a:p>
          <a:p>
            <a:pPr marL="457200" marR="0" lvl="0" indent="-323850" algn="l" rtl="0">
              <a:lnSpc>
                <a:spcPct val="100000"/>
              </a:lnSpc>
              <a:spcBef>
                <a:spcPts val="0"/>
              </a:spcBef>
              <a:spcAft>
                <a:spcPts val="0"/>
              </a:spcAft>
              <a:buClr>
                <a:schemeClr val="dk1"/>
              </a:buClr>
              <a:buSzPts val="1500"/>
              <a:buFont typeface="Avenir"/>
              <a:buAutoNum type="arabicPeriod"/>
            </a:pPr>
            <a:r>
              <a:rPr lang="en-ZA" sz="1500">
                <a:solidFill>
                  <a:schemeClr val="dk1"/>
                </a:solidFill>
                <a:latin typeface="Avenir"/>
                <a:ea typeface="Avenir"/>
                <a:cs typeface="Avenir"/>
                <a:sym typeface="Avenir"/>
              </a:rPr>
              <a:t>Click ‘ADD ADMIN NOTES’ to record notes for the page</a:t>
            </a:r>
            <a:endParaRPr sz="1500">
              <a:solidFill>
                <a:schemeClr val="dk1"/>
              </a:solidFill>
              <a:latin typeface="Avenir"/>
              <a:ea typeface="Avenir"/>
              <a:cs typeface="Avenir"/>
              <a:sym typeface="Avenir"/>
            </a:endParaRPr>
          </a:p>
          <a:p>
            <a:pPr marL="457200" marR="0" lvl="0" indent="-323850" algn="l" rtl="0">
              <a:lnSpc>
                <a:spcPct val="100000"/>
              </a:lnSpc>
              <a:spcBef>
                <a:spcPts val="0"/>
              </a:spcBef>
              <a:spcAft>
                <a:spcPts val="0"/>
              </a:spcAft>
              <a:buClr>
                <a:schemeClr val="dk1"/>
              </a:buClr>
              <a:buSzPts val="1500"/>
              <a:buFont typeface="Avenir"/>
              <a:buAutoNum type="arabicPeriod"/>
            </a:pPr>
            <a:r>
              <a:rPr lang="en-ZA" sz="1500">
                <a:solidFill>
                  <a:schemeClr val="dk1"/>
                </a:solidFill>
                <a:latin typeface="Avenir"/>
                <a:ea typeface="Avenir"/>
                <a:cs typeface="Avenir"/>
                <a:sym typeface="Avenir"/>
              </a:rPr>
              <a:t>Click on</a:t>
            </a:r>
            <a:r>
              <a:rPr lang="en-ZA" sz="1500" b="0" i="0" u="none" strike="noStrike" cap="none">
                <a:solidFill>
                  <a:schemeClr val="dk1"/>
                </a:solidFill>
                <a:latin typeface="Avenir"/>
                <a:ea typeface="Avenir"/>
                <a:cs typeface="Avenir"/>
                <a:sym typeface="Avenir"/>
              </a:rPr>
              <a:t> </a:t>
            </a:r>
            <a:r>
              <a:rPr lang="en-ZA" sz="1500">
                <a:solidFill>
                  <a:schemeClr val="dk1"/>
                </a:solidFill>
                <a:latin typeface="Avenir"/>
                <a:ea typeface="Avenir"/>
                <a:cs typeface="Avenir"/>
                <a:sym typeface="Avenir"/>
              </a:rPr>
              <a:t>‘</a:t>
            </a:r>
            <a:r>
              <a:rPr lang="en-ZA" sz="1500" b="0" i="0" u="none" strike="noStrike" cap="none">
                <a:solidFill>
                  <a:schemeClr val="dk1"/>
                </a:solidFill>
                <a:latin typeface="Avenir"/>
                <a:ea typeface="Avenir"/>
                <a:cs typeface="Avenir"/>
                <a:sym typeface="Avenir"/>
              </a:rPr>
              <a:t>N</a:t>
            </a:r>
            <a:r>
              <a:rPr lang="en-ZA" sz="1500">
                <a:solidFill>
                  <a:schemeClr val="dk1"/>
                </a:solidFill>
                <a:latin typeface="Avenir"/>
                <a:ea typeface="Avenir"/>
                <a:cs typeface="Avenir"/>
                <a:sym typeface="Avenir"/>
              </a:rPr>
              <a:t>EXT’</a:t>
            </a:r>
            <a:r>
              <a:rPr lang="en-ZA" sz="1500" b="0" i="0" u="none" strike="noStrike" cap="none">
                <a:solidFill>
                  <a:schemeClr val="dk1"/>
                </a:solidFill>
                <a:latin typeface="Avenir"/>
                <a:ea typeface="Avenir"/>
                <a:cs typeface="Avenir"/>
                <a:sym typeface="Avenir"/>
              </a:rPr>
              <a:t> to proceed to the next step</a:t>
            </a:r>
            <a:endParaRPr sz="1500">
              <a:solidFill>
                <a:schemeClr val="dk1"/>
              </a:solidFill>
              <a:latin typeface="Avenir"/>
              <a:ea typeface="Avenir"/>
              <a:cs typeface="Avenir"/>
              <a:sym typeface="Avenir"/>
            </a:endParaRPr>
          </a:p>
        </p:txBody>
      </p:sp>
      <p:pic>
        <p:nvPicPr>
          <p:cNvPr id="917" name="Google Shape;917;g2f4c64b9f4b_0_108"/>
          <p:cNvPicPr preferRelativeResize="0"/>
          <p:nvPr/>
        </p:nvPicPr>
        <p:blipFill rotWithShape="1">
          <a:blip r:embed="rId3">
            <a:alphaModFix/>
          </a:blip>
          <a:srcRect l="22559" t="22797" r="33873" b="54261"/>
          <a:stretch/>
        </p:blipFill>
        <p:spPr>
          <a:xfrm>
            <a:off x="8737600" y="1853525"/>
            <a:ext cx="2514525" cy="561900"/>
          </a:xfrm>
          <a:prstGeom prst="rect">
            <a:avLst/>
          </a:prstGeom>
          <a:solidFill>
            <a:schemeClr val="lt2"/>
          </a:solidFill>
          <a:ln w="9525" cap="flat" cmpd="sng">
            <a:solidFill>
              <a:srgbClr val="9E9E9E"/>
            </a:solidFill>
            <a:prstDash val="solid"/>
            <a:round/>
            <a:headEnd type="none" w="sm" len="sm"/>
            <a:tailEnd type="none" w="sm" len="sm"/>
          </a:ln>
        </p:spPr>
      </p:pic>
      <p:pic>
        <p:nvPicPr>
          <p:cNvPr id="918" name="Google Shape;918;g2f4c64b9f4b_0_108"/>
          <p:cNvPicPr preferRelativeResize="0"/>
          <p:nvPr/>
        </p:nvPicPr>
        <p:blipFill>
          <a:blip r:embed="rId4">
            <a:alphaModFix/>
          </a:blip>
          <a:stretch>
            <a:fillRect/>
          </a:stretch>
        </p:blipFill>
        <p:spPr>
          <a:xfrm>
            <a:off x="152400" y="1078500"/>
            <a:ext cx="7096699" cy="4210200"/>
          </a:xfrm>
          <a:prstGeom prst="rect">
            <a:avLst/>
          </a:prstGeom>
          <a:noFill/>
          <a:ln w="9525" cap="flat" cmpd="sng">
            <a:solidFill>
              <a:srgbClr val="9E9E9E"/>
            </a:solidFill>
            <a:prstDash val="solid"/>
            <a:round/>
            <a:headEnd type="none" w="sm" len="sm"/>
            <a:tailEnd type="none" w="sm" len="sm"/>
          </a:ln>
        </p:spPr>
      </p:pic>
      <p:pic>
        <p:nvPicPr>
          <p:cNvPr id="919" name="Google Shape;919;g2f4c64b9f4b_0_108"/>
          <p:cNvPicPr preferRelativeResize="0"/>
          <p:nvPr/>
        </p:nvPicPr>
        <p:blipFill>
          <a:blip r:embed="rId5">
            <a:alphaModFix/>
          </a:blip>
          <a:stretch>
            <a:fillRect/>
          </a:stretch>
        </p:blipFill>
        <p:spPr>
          <a:xfrm>
            <a:off x="3749941" y="4226021"/>
            <a:ext cx="8339082" cy="1791600"/>
          </a:xfrm>
          <a:prstGeom prst="rect">
            <a:avLst/>
          </a:prstGeom>
          <a:noFill/>
          <a:ln w="9525" cap="flat" cmpd="sng">
            <a:solidFill>
              <a:srgbClr val="9E9E9E"/>
            </a:solidFill>
            <a:prstDash val="solid"/>
            <a:round/>
            <a:headEnd type="none" w="sm" len="sm"/>
            <a:tailEnd type="none" w="sm" len="sm"/>
          </a:ln>
        </p:spPr>
      </p:pic>
      <p:sp>
        <p:nvSpPr>
          <p:cNvPr id="920" name="Google Shape;920;g2f4c64b9f4b_0_108"/>
          <p:cNvSpPr/>
          <p:nvPr/>
        </p:nvSpPr>
        <p:spPr>
          <a:xfrm>
            <a:off x="5782950" y="926100"/>
            <a:ext cx="271800" cy="3096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921" name="Google Shape;921;g2f4c64b9f4b_0_108"/>
          <p:cNvSpPr/>
          <p:nvPr/>
        </p:nvSpPr>
        <p:spPr>
          <a:xfrm>
            <a:off x="3649350" y="5288700"/>
            <a:ext cx="271800" cy="3096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922" name="Google Shape;922;g2f4c64b9f4b_0_108"/>
          <p:cNvSpPr/>
          <p:nvPr/>
        </p:nvSpPr>
        <p:spPr>
          <a:xfrm>
            <a:off x="663125" y="4831500"/>
            <a:ext cx="271800" cy="2430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
        <p:nvSpPr>
          <p:cNvPr id="923" name="Google Shape;923;g2f4c64b9f4b_0_108"/>
          <p:cNvSpPr/>
          <p:nvPr/>
        </p:nvSpPr>
        <p:spPr>
          <a:xfrm>
            <a:off x="2206538" y="4773825"/>
            <a:ext cx="271800" cy="2430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sp>
        <p:nvSpPr>
          <p:cNvPr id="930" name="Google Shape;930;g2d128171aec_2_28"/>
          <p:cNvSpPr txBox="1">
            <a:spLocks noGrp="1"/>
          </p:cNvSpPr>
          <p:nvPr>
            <p:ph type="title"/>
          </p:nvPr>
        </p:nvSpPr>
        <p:spPr>
          <a:xfrm>
            <a:off x="3041151" y="-47623"/>
            <a:ext cx="7567350"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Administrator Step 2 / 13 – Review Staff</a:t>
            </a:r>
            <a:endParaRPr sz="3200">
              <a:solidFill>
                <a:srgbClr val="C98241"/>
              </a:solidFill>
              <a:latin typeface="Avenir"/>
              <a:ea typeface="Avenir"/>
              <a:cs typeface="Avenir"/>
              <a:sym typeface="Avenir"/>
            </a:endParaRPr>
          </a:p>
        </p:txBody>
      </p:sp>
      <p:sp>
        <p:nvSpPr>
          <p:cNvPr id="929" name="Google Shape;929;g2d128171aec_2_28"/>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33</a:t>
            </a:fld>
            <a:endParaRPr/>
          </a:p>
        </p:txBody>
      </p:sp>
      <p:sp>
        <p:nvSpPr>
          <p:cNvPr id="931" name="Google Shape;931;g2d128171aec_2_28"/>
          <p:cNvSpPr/>
          <p:nvPr/>
        </p:nvSpPr>
        <p:spPr>
          <a:xfrm>
            <a:off x="9264875" y="1040175"/>
            <a:ext cx="2844900" cy="4671000"/>
          </a:xfrm>
          <a:prstGeom prst="wedgeRoundRectCallout">
            <a:avLst>
              <a:gd name="adj1" fmla="val -50171"/>
              <a:gd name="adj2" fmla="val -15128"/>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640"/>
              </a:spcBef>
              <a:spcAft>
                <a:spcPts val="0"/>
              </a:spcAft>
              <a:buClr>
                <a:schemeClr val="dk1"/>
              </a:buClr>
              <a:buSzPts val="1100"/>
              <a:buFont typeface="Arial"/>
              <a:buNone/>
            </a:pPr>
            <a:r>
              <a:rPr lang="en-ZA" sz="1500">
                <a:solidFill>
                  <a:schemeClr val="dk1"/>
                </a:solidFill>
                <a:latin typeface="Avenir"/>
                <a:ea typeface="Avenir"/>
                <a:cs typeface="Avenir"/>
                <a:sym typeface="Avenir"/>
              </a:rPr>
              <a:t>Review the staff list and ensure all staff details, including roles and qualifications, are captured.</a:t>
            </a:r>
            <a:endParaRPr sz="1500">
              <a:solidFill>
                <a:schemeClr val="dk1"/>
              </a:solidFill>
              <a:latin typeface="Avenir"/>
              <a:ea typeface="Avenir"/>
              <a:cs typeface="Avenir"/>
              <a:sym typeface="Avenir"/>
            </a:endParaRPr>
          </a:p>
          <a:p>
            <a:pPr marL="0" lvl="0" indent="0" algn="l" rtl="0">
              <a:spcBef>
                <a:spcPts val="64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lvl="0" indent="0" algn="l" rtl="0">
              <a:spcBef>
                <a:spcPts val="1000"/>
              </a:spcBef>
              <a:spcAft>
                <a:spcPts val="0"/>
              </a:spcAft>
              <a:buClr>
                <a:schemeClr val="dk1"/>
              </a:buClr>
              <a:buSzPts val="1500"/>
              <a:buFont typeface="Arial"/>
              <a:buNone/>
            </a:pPr>
            <a:r>
              <a:rPr lang="en-ZA" sz="1500">
                <a:solidFill>
                  <a:schemeClr val="dk1"/>
                </a:solidFill>
                <a:latin typeface="Avenir"/>
                <a:ea typeface="Avenir"/>
                <a:cs typeface="Avenir"/>
                <a:sym typeface="Avenir"/>
              </a:rPr>
              <a:t>You can add corrections at each step of the application if there's missing information or add admin notes relevant to each step. </a:t>
            </a:r>
            <a:endParaRPr sz="1500">
              <a:solidFill>
                <a:schemeClr val="dk1"/>
              </a:solidFill>
              <a:latin typeface="Avenir"/>
              <a:ea typeface="Avenir"/>
              <a:cs typeface="Avenir"/>
              <a:sym typeface="Avenir"/>
            </a:endParaRPr>
          </a:p>
          <a:p>
            <a:pPr marL="0" lvl="0" indent="0" algn="l" rtl="0">
              <a:spcBef>
                <a:spcPts val="640"/>
              </a:spcBef>
              <a:spcAft>
                <a:spcPts val="0"/>
              </a:spcAft>
              <a:buClr>
                <a:schemeClr val="dk1"/>
              </a:buClr>
              <a:buSzPts val="1100"/>
              <a:buFont typeface="Arial"/>
              <a:buNone/>
            </a:pPr>
            <a:r>
              <a:rPr lang="en-ZA" sz="1500">
                <a:solidFill>
                  <a:schemeClr val="dk1"/>
                </a:solidFill>
                <a:latin typeface="Avenir"/>
                <a:ea typeface="Avenir"/>
                <a:cs typeface="Avenir"/>
                <a:sym typeface="Avenir"/>
              </a:rPr>
              <a:t>After completing the review, click 'NEXT’(1) .</a:t>
            </a:r>
            <a:endParaRPr sz="1500">
              <a:solidFill>
                <a:schemeClr val="dk1"/>
              </a:solidFill>
              <a:latin typeface="Avenir"/>
              <a:ea typeface="Avenir"/>
              <a:cs typeface="Avenir"/>
              <a:sym typeface="Avenir"/>
            </a:endParaRPr>
          </a:p>
          <a:p>
            <a:pPr marL="0" marR="0" lvl="0" indent="0" algn="l" rtl="0">
              <a:lnSpc>
                <a:spcPct val="100000"/>
              </a:lnSpc>
              <a:spcBef>
                <a:spcPts val="640"/>
              </a:spcBef>
              <a:spcAft>
                <a:spcPts val="0"/>
              </a:spcAft>
              <a:buClr>
                <a:srgbClr val="000000"/>
              </a:buClr>
              <a:buSzPts val="1500"/>
              <a:buFont typeface="Arial"/>
              <a:buNone/>
            </a:pPr>
            <a:endParaRPr sz="1500">
              <a:solidFill>
                <a:schemeClr val="dk1"/>
              </a:solidFill>
              <a:latin typeface="Avenir"/>
              <a:ea typeface="Avenir"/>
              <a:cs typeface="Avenir"/>
              <a:sym typeface="Avenir"/>
            </a:endParaRPr>
          </a:p>
        </p:txBody>
      </p:sp>
      <p:pic>
        <p:nvPicPr>
          <p:cNvPr id="932" name="Google Shape;932;g2d128171aec_2_28"/>
          <p:cNvPicPr preferRelativeResize="0"/>
          <p:nvPr/>
        </p:nvPicPr>
        <p:blipFill>
          <a:blip r:embed="rId3">
            <a:alphaModFix/>
          </a:blip>
          <a:stretch>
            <a:fillRect/>
          </a:stretch>
        </p:blipFill>
        <p:spPr>
          <a:xfrm>
            <a:off x="152400" y="1349102"/>
            <a:ext cx="8960077" cy="2480646"/>
          </a:xfrm>
          <a:prstGeom prst="rect">
            <a:avLst/>
          </a:prstGeom>
          <a:noFill/>
          <a:ln w="9525" cap="flat" cmpd="sng">
            <a:solidFill>
              <a:srgbClr val="9E9E9E"/>
            </a:solidFill>
            <a:prstDash val="solid"/>
            <a:round/>
            <a:headEnd type="none" w="sm" len="sm"/>
            <a:tailEnd type="none" w="sm" len="sm"/>
          </a:ln>
        </p:spPr>
      </p:pic>
      <p:sp>
        <p:nvSpPr>
          <p:cNvPr id="933" name="Google Shape;933;g2d128171aec_2_28"/>
          <p:cNvSpPr/>
          <p:nvPr/>
        </p:nvSpPr>
        <p:spPr>
          <a:xfrm>
            <a:off x="774425" y="3375675"/>
            <a:ext cx="205800" cy="1980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934" name="Google Shape;934;g2d128171aec_2_28"/>
          <p:cNvSpPr/>
          <p:nvPr/>
        </p:nvSpPr>
        <p:spPr>
          <a:xfrm>
            <a:off x="877325" y="3447525"/>
            <a:ext cx="506400" cy="2718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39"/>
        <p:cNvGrpSpPr/>
        <p:nvPr/>
      </p:nvGrpSpPr>
      <p:grpSpPr>
        <a:xfrm>
          <a:off x="0" y="0"/>
          <a:ext cx="0" cy="0"/>
          <a:chOff x="0" y="0"/>
          <a:chExt cx="0" cy="0"/>
        </a:xfrm>
      </p:grpSpPr>
      <p:sp>
        <p:nvSpPr>
          <p:cNvPr id="941" name="Google Shape;941;g2c8bc7dcf1c_1_92"/>
          <p:cNvSpPr txBox="1">
            <a:spLocks noGrp="1"/>
          </p:cNvSpPr>
          <p:nvPr>
            <p:ph type="title"/>
          </p:nvPr>
        </p:nvSpPr>
        <p:spPr>
          <a:xfrm>
            <a:off x="3061699" y="-47623"/>
            <a:ext cx="7546802"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Administrator Step 3 / 13 - Nature of Application</a:t>
            </a:r>
            <a:endParaRPr sz="3200">
              <a:solidFill>
                <a:srgbClr val="C98241"/>
              </a:solidFill>
              <a:latin typeface="Avenir"/>
              <a:ea typeface="Avenir"/>
              <a:cs typeface="Avenir"/>
              <a:sym typeface="Avenir"/>
            </a:endParaRPr>
          </a:p>
        </p:txBody>
      </p:sp>
      <p:sp>
        <p:nvSpPr>
          <p:cNvPr id="940" name="Google Shape;940;g2c8bc7dcf1c_1_92"/>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34</a:t>
            </a:fld>
            <a:endParaRPr/>
          </a:p>
        </p:txBody>
      </p:sp>
      <p:sp>
        <p:nvSpPr>
          <p:cNvPr id="942" name="Google Shape;942;g2c8bc7dcf1c_1_92"/>
          <p:cNvSpPr/>
          <p:nvPr/>
        </p:nvSpPr>
        <p:spPr>
          <a:xfrm>
            <a:off x="8822725" y="1005500"/>
            <a:ext cx="3265500" cy="4737900"/>
          </a:xfrm>
          <a:prstGeom prst="wedgeRoundRectCallout">
            <a:avLst>
              <a:gd name="adj1" fmla="val -48815"/>
              <a:gd name="adj2" fmla="val -16453"/>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R</a:t>
            </a:r>
            <a:r>
              <a:rPr lang="en-ZA" sz="1500" b="0" i="0" u="none" strike="noStrike" cap="none">
                <a:solidFill>
                  <a:schemeClr val="dk1"/>
                </a:solidFill>
                <a:latin typeface="Avenir"/>
                <a:ea typeface="Avenir"/>
                <a:cs typeface="Avenir"/>
                <a:sym typeface="Avenir"/>
              </a:rPr>
              <a:t>eview the information captured for the “Nature of the Application”</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r>
              <a:rPr lang="en-US" sz="1500" b="1">
                <a:solidFill>
                  <a:schemeClr val="dk1"/>
                </a:solidFill>
                <a:latin typeface="Avenir"/>
                <a:ea typeface="Avenir"/>
                <a:cs typeface="Avenir"/>
                <a:sym typeface="Avenir"/>
              </a:rPr>
              <a:t>Note: </a:t>
            </a:r>
            <a:r>
              <a:rPr lang="en-US" sz="1500">
                <a:solidFill>
                  <a:schemeClr val="dk1"/>
                </a:solidFill>
                <a:latin typeface="Avenir"/>
                <a:ea typeface="Avenir"/>
                <a:cs typeface="Avenir"/>
                <a:sym typeface="Avenir"/>
              </a:rPr>
              <a:t>The Name of </a:t>
            </a:r>
            <a:r>
              <a:rPr lang="en-US" sz="1500" err="1">
                <a:solidFill>
                  <a:schemeClr val="dk1"/>
                </a:solidFill>
                <a:latin typeface="Avenir"/>
                <a:ea typeface="Avenir"/>
                <a:cs typeface="Avenir"/>
                <a:sym typeface="Avenir"/>
              </a:rPr>
              <a:t>Organisation</a:t>
            </a:r>
            <a:r>
              <a:rPr lang="en-US" sz="1500">
                <a:solidFill>
                  <a:schemeClr val="dk1"/>
                </a:solidFill>
                <a:latin typeface="Avenir"/>
                <a:ea typeface="Avenir"/>
                <a:cs typeface="Avenir"/>
                <a:sym typeface="Avenir"/>
              </a:rPr>
              <a:t> is for </a:t>
            </a:r>
            <a:r>
              <a:rPr lang="en-US" sz="1500" err="1">
                <a:solidFill>
                  <a:schemeClr val="dk1"/>
                </a:solidFill>
                <a:latin typeface="Avenir"/>
                <a:ea typeface="Avenir"/>
                <a:cs typeface="Avenir"/>
                <a:sym typeface="Avenir"/>
              </a:rPr>
              <a:t>Organisations</a:t>
            </a:r>
            <a:r>
              <a:rPr lang="en-US" sz="1500">
                <a:solidFill>
                  <a:schemeClr val="dk1"/>
                </a:solidFill>
                <a:latin typeface="Avenir"/>
                <a:ea typeface="Avenir"/>
                <a:cs typeface="Avenir"/>
                <a:sym typeface="Avenir"/>
              </a:rPr>
              <a:t> who own and run multiple ECD </a:t>
            </a:r>
            <a:r>
              <a:rPr lang="en-US" sz="1500" err="1">
                <a:solidFill>
                  <a:schemeClr val="dk1"/>
                </a:solidFill>
                <a:latin typeface="Avenir"/>
                <a:ea typeface="Avenir"/>
                <a:cs typeface="Avenir"/>
                <a:sym typeface="Avenir"/>
              </a:rPr>
              <a:t>programmes</a:t>
            </a:r>
            <a:r>
              <a:rPr lang="en-US" sz="1500">
                <a:solidFill>
                  <a:schemeClr val="dk1"/>
                </a:solidFill>
                <a:latin typeface="Avenir"/>
                <a:ea typeface="Avenir"/>
                <a:cs typeface="Avenir"/>
                <a:sym typeface="Avenir"/>
              </a:rPr>
              <a:t>.  If that is not the case, the name will just be the same as the ECD </a:t>
            </a:r>
            <a:r>
              <a:rPr lang="en-US" sz="1500" err="1">
                <a:solidFill>
                  <a:schemeClr val="dk1"/>
                </a:solidFill>
                <a:latin typeface="Avenir"/>
                <a:ea typeface="Avenir"/>
                <a:cs typeface="Avenir"/>
                <a:sym typeface="Avenir"/>
              </a:rPr>
              <a:t>Programme</a:t>
            </a:r>
            <a:r>
              <a:rPr lang="en-US" sz="1500">
                <a:solidFill>
                  <a:schemeClr val="dk1"/>
                </a:solidFill>
                <a:latin typeface="Avenir"/>
                <a:ea typeface="Avenir"/>
                <a:cs typeface="Avenir"/>
                <a:sym typeface="Avenir"/>
              </a:rPr>
              <a:t> Name.</a:t>
            </a:r>
          </a:p>
          <a:p>
            <a:pPr marL="0" marR="0" lvl="0" indent="0" algn="l" rtl="0">
              <a:lnSpc>
                <a:spcPct val="100000"/>
              </a:lnSpc>
              <a:spcBef>
                <a:spcPts val="0"/>
              </a:spcBef>
              <a:spcAft>
                <a:spcPts val="0"/>
              </a:spcAft>
              <a:buNone/>
            </a:pPr>
            <a:endParaRPr lang="en-US"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r>
              <a:rPr lang="en-US" sz="1500" b="1">
                <a:solidFill>
                  <a:schemeClr val="dk1"/>
                </a:solidFill>
                <a:latin typeface="Avenir"/>
                <a:ea typeface="Avenir"/>
                <a:cs typeface="Avenir"/>
                <a:sym typeface="Avenir"/>
              </a:rPr>
              <a:t>Note</a:t>
            </a:r>
            <a:r>
              <a:rPr lang="en-US" sz="1500">
                <a:solidFill>
                  <a:schemeClr val="dk1"/>
                </a:solidFill>
                <a:latin typeface="Avenir"/>
                <a:ea typeface="Avenir"/>
                <a:cs typeface="Avenir"/>
                <a:sym typeface="Avenir"/>
              </a:rPr>
              <a:t>:  The Program Type is automatically calculated by the two questions before.</a:t>
            </a:r>
            <a:endParaRPr sz="1500">
              <a:solidFill>
                <a:schemeClr val="dk1"/>
              </a:solidFill>
              <a:latin typeface="Avenir"/>
              <a:ea typeface="Avenir"/>
              <a:cs typeface="Avenir"/>
              <a:sym typeface="Avenir"/>
            </a:endParaRPr>
          </a:p>
          <a:p>
            <a:pPr marL="0" marR="0" lvl="0" indent="0" algn="l" rtl="0">
              <a:lnSpc>
                <a:spcPct val="100000"/>
              </a:lnSpc>
              <a:spcBef>
                <a:spcPts val="64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pic>
        <p:nvPicPr>
          <p:cNvPr id="943" name="Google Shape;943;g2c8bc7dcf1c_1_92"/>
          <p:cNvPicPr preferRelativeResize="0"/>
          <p:nvPr/>
        </p:nvPicPr>
        <p:blipFill>
          <a:blip r:embed="rId3">
            <a:alphaModFix/>
          </a:blip>
          <a:stretch>
            <a:fillRect/>
          </a:stretch>
        </p:blipFill>
        <p:spPr>
          <a:xfrm>
            <a:off x="103775" y="1325315"/>
            <a:ext cx="8571320" cy="4854849"/>
          </a:xfrm>
          <a:prstGeom prst="rect">
            <a:avLst/>
          </a:prstGeom>
          <a:noFill/>
          <a:ln w="9525" cap="flat" cmpd="sng">
            <a:solidFill>
              <a:srgbClr val="9E9E9E"/>
            </a:solidFill>
            <a:prstDash val="solid"/>
            <a:round/>
            <a:headEnd type="none" w="sm" len="sm"/>
            <a:tailEnd type="none" w="sm" len="sm"/>
          </a:ln>
        </p:spPr>
      </p:pic>
      <p:sp>
        <p:nvSpPr>
          <p:cNvPr id="944" name="Google Shape;944;g2c8bc7dcf1c_1_92"/>
          <p:cNvSpPr/>
          <p:nvPr/>
        </p:nvSpPr>
        <p:spPr>
          <a:xfrm>
            <a:off x="1694870" y="5532685"/>
            <a:ext cx="317100" cy="1980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945" name="Google Shape;945;g2c8bc7dcf1c_1_92"/>
          <p:cNvSpPr/>
          <p:nvPr/>
        </p:nvSpPr>
        <p:spPr>
          <a:xfrm>
            <a:off x="6168956" y="1325315"/>
            <a:ext cx="317100" cy="1980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
        <p:nvSpPr>
          <p:cNvPr id="946" name="Google Shape;946;g2c8bc7dcf1c_1_92"/>
          <p:cNvSpPr/>
          <p:nvPr/>
        </p:nvSpPr>
        <p:spPr>
          <a:xfrm>
            <a:off x="3311470" y="5532685"/>
            <a:ext cx="259500" cy="1980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947" name="Google Shape;947;g2c8bc7dcf1c_1_92"/>
          <p:cNvSpPr/>
          <p:nvPr/>
        </p:nvSpPr>
        <p:spPr>
          <a:xfrm>
            <a:off x="886570" y="5532685"/>
            <a:ext cx="317100" cy="1980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52"/>
        <p:cNvGrpSpPr/>
        <p:nvPr/>
      </p:nvGrpSpPr>
      <p:grpSpPr>
        <a:xfrm>
          <a:off x="0" y="0"/>
          <a:ext cx="0" cy="0"/>
          <a:chOff x="0" y="0"/>
          <a:chExt cx="0" cy="0"/>
        </a:xfrm>
      </p:grpSpPr>
      <p:sp>
        <p:nvSpPr>
          <p:cNvPr id="954" name="Google Shape;954;g2e3973fcde6_0_130"/>
          <p:cNvSpPr txBox="1">
            <a:spLocks noGrp="1"/>
          </p:cNvSpPr>
          <p:nvPr>
            <p:ph type="title"/>
          </p:nvPr>
        </p:nvSpPr>
        <p:spPr>
          <a:xfrm>
            <a:off x="3151025" y="-47623"/>
            <a:ext cx="7457476"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Administrator Step 4/13 - Address details</a:t>
            </a:r>
            <a:endParaRPr sz="3200">
              <a:solidFill>
                <a:srgbClr val="C98241"/>
              </a:solidFill>
              <a:latin typeface="Avenir"/>
              <a:ea typeface="Avenir"/>
              <a:cs typeface="Avenir"/>
              <a:sym typeface="Avenir"/>
            </a:endParaRPr>
          </a:p>
        </p:txBody>
      </p:sp>
      <p:sp>
        <p:nvSpPr>
          <p:cNvPr id="953" name="Google Shape;953;g2e3973fcde6_0_13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35</a:t>
            </a:fld>
            <a:endParaRPr/>
          </a:p>
        </p:txBody>
      </p:sp>
      <p:sp>
        <p:nvSpPr>
          <p:cNvPr id="955" name="Google Shape;955;g2e3973fcde6_0_130"/>
          <p:cNvSpPr/>
          <p:nvPr/>
        </p:nvSpPr>
        <p:spPr>
          <a:xfrm>
            <a:off x="8550875" y="1025600"/>
            <a:ext cx="3583500" cy="4423800"/>
          </a:xfrm>
          <a:prstGeom prst="wedgeRoundRectCallout">
            <a:avLst>
              <a:gd name="adj1" fmla="val -53169"/>
              <a:gd name="adj2" fmla="val 19550"/>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Review the information captured for the ECD programme address details. </a:t>
            </a:r>
          </a:p>
          <a:p>
            <a:pPr marL="0" lvl="0" indent="0" algn="l" rtl="0">
              <a:spcBef>
                <a:spcPts val="0"/>
              </a:spcBef>
              <a:spcAft>
                <a:spcPts val="0"/>
              </a:spcAft>
              <a:buClr>
                <a:schemeClr val="dk1"/>
              </a:buClr>
              <a:buSzPts val="1100"/>
              <a:buFont typeface="Arial"/>
              <a:buNone/>
            </a:pPr>
            <a:endParaRPr lang="en-ZA"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b="1">
                <a:solidFill>
                  <a:schemeClr val="dk1"/>
                </a:solidFill>
                <a:latin typeface="Avenir"/>
                <a:ea typeface="Avenir"/>
                <a:cs typeface="Avenir"/>
                <a:sym typeface="Avenir"/>
              </a:rPr>
              <a:t>Note that the Education District and Ward are automatically applied based on the suburb/village selected.</a:t>
            </a:r>
            <a:endParaRPr sz="1500" b="1">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476250" lvl="0" indent="-342900" algn="l" rtl="0">
              <a:spcBef>
                <a:spcPts val="0"/>
              </a:spcBef>
              <a:spcAft>
                <a:spcPts val="0"/>
              </a:spcAft>
              <a:buClr>
                <a:schemeClr val="dk1"/>
              </a:buClr>
              <a:buSzPts val="1500"/>
              <a:buFont typeface="+mj-lt"/>
              <a:buAutoNum type="arabicPeriod"/>
            </a:pPr>
            <a:r>
              <a:rPr lang="en-ZA" sz="1500">
                <a:solidFill>
                  <a:schemeClr val="dk1"/>
                </a:solidFill>
                <a:latin typeface="Avenir"/>
                <a:ea typeface="Avenir"/>
                <a:cs typeface="Avenir"/>
                <a:sym typeface="Avenir"/>
              </a:rPr>
              <a:t>If an error is noted, capture it by clicking on ‘ADD CORRECTIONS’</a:t>
            </a:r>
            <a:endParaRPr sz="1500">
              <a:solidFill>
                <a:schemeClr val="dk1"/>
              </a:solidFill>
              <a:latin typeface="Avenir"/>
              <a:ea typeface="Avenir"/>
              <a:cs typeface="Avenir"/>
              <a:sym typeface="Avenir"/>
            </a:endParaRPr>
          </a:p>
          <a:p>
            <a:pPr marL="476250" lvl="0" indent="-342900" algn="l" rtl="0">
              <a:spcBef>
                <a:spcPts val="0"/>
              </a:spcBef>
              <a:spcAft>
                <a:spcPts val="0"/>
              </a:spcAft>
              <a:buClr>
                <a:schemeClr val="dk1"/>
              </a:buClr>
              <a:buSzPts val="1500"/>
              <a:buFont typeface="+mj-lt"/>
              <a:buAutoNum type="arabicPeriod"/>
            </a:pPr>
            <a:r>
              <a:rPr lang="en-ZA" sz="1500">
                <a:solidFill>
                  <a:schemeClr val="dk1"/>
                </a:solidFill>
                <a:latin typeface="Avenir"/>
                <a:ea typeface="Avenir"/>
                <a:cs typeface="Avenir"/>
                <a:sym typeface="Avenir"/>
              </a:rPr>
              <a:t>To review historic saved corrections click on “VIEW CORRECTIONS”</a:t>
            </a:r>
            <a:endParaRPr sz="1500">
              <a:solidFill>
                <a:schemeClr val="dk1"/>
              </a:solidFill>
              <a:latin typeface="Avenir"/>
              <a:ea typeface="Avenir"/>
              <a:cs typeface="Avenir"/>
              <a:sym typeface="Avenir"/>
            </a:endParaRPr>
          </a:p>
          <a:p>
            <a:pPr marL="476250" lvl="0" indent="-342900" algn="l" rtl="0">
              <a:spcBef>
                <a:spcPts val="0"/>
              </a:spcBef>
              <a:spcAft>
                <a:spcPts val="0"/>
              </a:spcAft>
              <a:buClr>
                <a:schemeClr val="dk1"/>
              </a:buClr>
              <a:buSzPts val="1500"/>
              <a:buFont typeface="+mj-lt"/>
              <a:buAutoNum type="arabicPeriod"/>
            </a:pPr>
            <a:r>
              <a:rPr lang="en-ZA" sz="1500">
                <a:solidFill>
                  <a:schemeClr val="dk1"/>
                </a:solidFill>
                <a:latin typeface="Avenir"/>
                <a:ea typeface="Avenir"/>
                <a:cs typeface="Avenir"/>
                <a:sym typeface="Avenir"/>
              </a:rPr>
              <a:t>To leave a note for this page click </a:t>
            </a:r>
            <a:r>
              <a:rPr lang="en-ZA" sz="1500" err="1">
                <a:solidFill>
                  <a:schemeClr val="dk1"/>
                </a:solidFill>
                <a:latin typeface="Avenir"/>
                <a:ea typeface="Avenir"/>
                <a:cs typeface="Avenir"/>
                <a:sym typeface="Avenir"/>
              </a:rPr>
              <a:t>on”ADD</a:t>
            </a:r>
            <a:r>
              <a:rPr lang="en-ZA" sz="1500">
                <a:solidFill>
                  <a:schemeClr val="dk1"/>
                </a:solidFill>
                <a:latin typeface="Avenir"/>
                <a:ea typeface="Avenir"/>
                <a:cs typeface="Avenir"/>
                <a:sym typeface="Avenir"/>
              </a:rPr>
              <a:t> ADMIN NOTES”</a:t>
            </a:r>
            <a:endParaRPr sz="1500">
              <a:solidFill>
                <a:schemeClr val="dk1"/>
              </a:solidFill>
              <a:latin typeface="Avenir"/>
              <a:ea typeface="Avenir"/>
              <a:cs typeface="Avenir"/>
              <a:sym typeface="Avenir"/>
            </a:endParaRPr>
          </a:p>
          <a:p>
            <a:pPr marL="476250" lvl="0" indent="-342900" algn="l" rtl="0">
              <a:spcBef>
                <a:spcPts val="0"/>
              </a:spcBef>
              <a:spcAft>
                <a:spcPts val="0"/>
              </a:spcAft>
              <a:buClr>
                <a:schemeClr val="dk1"/>
              </a:buClr>
              <a:buSzPts val="1500"/>
              <a:buFont typeface="+mj-lt"/>
              <a:buAutoNum type="arabicPeriod"/>
            </a:pPr>
            <a:r>
              <a:rPr lang="en-ZA" sz="1500">
                <a:solidFill>
                  <a:schemeClr val="dk1"/>
                </a:solidFill>
                <a:latin typeface="Avenir"/>
                <a:ea typeface="Avenir"/>
                <a:cs typeface="Avenir"/>
                <a:sym typeface="Avenir"/>
              </a:rPr>
              <a:t>If no error or once a corrections notes has been added, click ‘NEXT’</a:t>
            </a:r>
            <a:endParaRPr sz="1500">
              <a:solidFill>
                <a:schemeClr val="dk1"/>
              </a:solidFill>
              <a:latin typeface="Avenir"/>
              <a:ea typeface="Avenir"/>
              <a:cs typeface="Avenir"/>
              <a:sym typeface="Avenir"/>
            </a:endParaRPr>
          </a:p>
        </p:txBody>
      </p:sp>
      <p:pic>
        <p:nvPicPr>
          <p:cNvPr id="956" name="Google Shape;956;g2e3973fcde6_0_130"/>
          <p:cNvPicPr preferRelativeResize="0"/>
          <p:nvPr/>
        </p:nvPicPr>
        <p:blipFill>
          <a:blip r:embed="rId3">
            <a:alphaModFix/>
          </a:blip>
          <a:stretch>
            <a:fillRect/>
          </a:stretch>
        </p:blipFill>
        <p:spPr>
          <a:xfrm>
            <a:off x="115325" y="921688"/>
            <a:ext cx="8262548" cy="5014626"/>
          </a:xfrm>
          <a:prstGeom prst="rect">
            <a:avLst/>
          </a:prstGeom>
          <a:noFill/>
          <a:ln w="9525" cap="flat" cmpd="sng">
            <a:solidFill>
              <a:srgbClr val="9E9E9E"/>
            </a:solidFill>
            <a:prstDash val="solid"/>
            <a:round/>
            <a:headEnd type="none" w="sm" len="sm"/>
            <a:tailEnd type="none" w="sm" len="sm"/>
          </a:ln>
        </p:spPr>
      </p:pic>
      <p:sp>
        <p:nvSpPr>
          <p:cNvPr id="957" name="Google Shape;957;g2e3973fcde6_0_130"/>
          <p:cNvSpPr/>
          <p:nvPr/>
        </p:nvSpPr>
        <p:spPr>
          <a:xfrm>
            <a:off x="6246973" y="951428"/>
            <a:ext cx="247200" cy="1977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 3</a:t>
            </a:r>
            <a:endParaRPr sz="1700" b="1">
              <a:solidFill>
                <a:schemeClr val="lt1"/>
              </a:solidFill>
              <a:latin typeface="Calibri"/>
              <a:ea typeface="Calibri"/>
              <a:cs typeface="Calibri"/>
              <a:sym typeface="Calibri"/>
            </a:endParaRPr>
          </a:p>
        </p:txBody>
      </p:sp>
      <p:sp>
        <p:nvSpPr>
          <p:cNvPr id="958" name="Google Shape;958;g2e3973fcde6_0_130"/>
          <p:cNvSpPr/>
          <p:nvPr/>
        </p:nvSpPr>
        <p:spPr>
          <a:xfrm>
            <a:off x="1594025" y="5449425"/>
            <a:ext cx="247200" cy="1977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959" name="Google Shape;959;g2e3973fcde6_0_130"/>
          <p:cNvSpPr/>
          <p:nvPr/>
        </p:nvSpPr>
        <p:spPr>
          <a:xfrm>
            <a:off x="2903825" y="5391675"/>
            <a:ext cx="247200" cy="255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 2</a:t>
            </a:r>
            <a:endParaRPr sz="1700" b="1">
              <a:solidFill>
                <a:schemeClr val="lt1"/>
              </a:solidFill>
              <a:latin typeface="Calibri"/>
              <a:ea typeface="Calibri"/>
              <a:cs typeface="Calibri"/>
              <a:sym typeface="Calibri"/>
            </a:endParaRPr>
          </a:p>
        </p:txBody>
      </p:sp>
      <p:sp>
        <p:nvSpPr>
          <p:cNvPr id="960" name="Google Shape;960;g2e3973fcde6_0_130"/>
          <p:cNvSpPr/>
          <p:nvPr/>
        </p:nvSpPr>
        <p:spPr>
          <a:xfrm>
            <a:off x="904175" y="5448975"/>
            <a:ext cx="317100" cy="1980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65"/>
        <p:cNvGrpSpPr/>
        <p:nvPr/>
      </p:nvGrpSpPr>
      <p:grpSpPr>
        <a:xfrm>
          <a:off x="0" y="0"/>
          <a:ext cx="0" cy="0"/>
          <a:chOff x="0" y="0"/>
          <a:chExt cx="0" cy="0"/>
        </a:xfrm>
      </p:grpSpPr>
      <p:sp>
        <p:nvSpPr>
          <p:cNvPr id="967" name="Google Shape;967;g2c8bc7dcf1c_1_117"/>
          <p:cNvSpPr txBox="1">
            <a:spLocks noGrp="1"/>
          </p:cNvSpPr>
          <p:nvPr>
            <p:ph type="title"/>
          </p:nvPr>
        </p:nvSpPr>
        <p:spPr>
          <a:xfrm>
            <a:off x="2938408" y="0"/>
            <a:ext cx="8590591" cy="1196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Administrator Step 5 / 13 - Address and Contact Details for ECD Programme</a:t>
            </a:r>
            <a:endParaRPr sz="3200">
              <a:solidFill>
                <a:srgbClr val="C98241"/>
              </a:solidFill>
              <a:latin typeface="Avenir"/>
              <a:ea typeface="Avenir"/>
              <a:cs typeface="Avenir"/>
              <a:sym typeface="Avenir"/>
            </a:endParaRPr>
          </a:p>
        </p:txBody>
      </p:sp>
      <p:sp>
        <p:nvSpPr>
          <p:cNvPr id="966" name="Google Shape;966;g2c8bc7dcf1c_1_117"/>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36</a:t>
            </a:fld>
            <a:endParaRPr/>
          </a:p>
        </p:txBody>
      </p:sp>
      <p:sp>
        <p:nvSpPr>
          <p:cNvPr id="968" name="Google Shape;968;g2c8bc7dcf1c_1_117"/>
          <p:cNvSpPr/>
          <p:nvPr/>
        </p:nvSpPr>
        <p:spPr>
          <a:xfrm>
            <a:off x="8093675" y="926750"/>
            <a:ext cx="4015800" cy="4296760"/>
          </a:xfrm>
          <a:prstGeom prst="wedgeRoundRectCallout">
            <a:avLst>
              <a:gd name="adj1" fmla="val -54308"/>
              <a:gd name="adj2" fmla="val 21183"/>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Review the information captured for the ECD programmes Physical address and Contact details. </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r>
              <a:rPr lang="en-ZA" sz="1500" b="0" i="0" u="none" strike="noStrike" cap="none">
                <a:solidFill>
                  <a:schemeClr val="dk1"/>
                </a:solidFill>
                <a:latin typeface="Avenir"/>
                <a:ea typeface="Avenir"/>
                <a:cs typeface="Avenir"/>
                <a:sym typeface="Avenir"/>
              </a:rPr>
              <a:t>Applicants are able to capture a street address (if available), alternatively, a point of interest and details of the point of interest can be captured. </a:t>
            </a:r>
          </a:p>
          <a:p>
            <a:pPr marL="0" marR="0" lvl="0" indent="0" algn="l" rtl="0">
              <a:lnSpc>
                <a:spcPct val="100000"/>
              </a:lnSpc>
              <a:spcBef>
                <a:spcPts val="0"/>
              </a:spcBef>
              <a:spcAft>
                <a:spcPts val="0"/>
              </a:spcAft>
              <a:buClr>
                <a:schemeClr val="dk1"/>
              </a:buClr>
              <a:buSzPts val="1100"/>
              <a:buFont typeface="Arial"/>
              <a:buNone/>
            </a:pPr>
            <a:endParaRPr lang="en-ZA"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r>
              <a:rPr lang="en-ZA" sz="1500" b="1" i="0" u="none" strike="noStrike" cap="none">
                <a:solidFill>
                  <a:schemeClr val="dk1"/>
                </a:solidFill>
                <a:latin typeface="Avenir"/>
                <a:ea typeface="Avenir"/>
                <a:cs typeface="Avenir"/>
                <a:sym typeface="Avenir"/>
              </a:rPr>
              <a:t>Note that Street Address and Postal Address are not mandatory if they do not have one.</a:t>
            </a:r>
            <a:endParaRPr sz="1500" b="1"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64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pic>
        <p:nvPicPr>
          <p:cNvPr id="969" name="Google Shape;969;g2c8bc7dcf1c_1_117"/>
          <p:cNvPicPr preferRelativeResize="0"/>
          <p:nvPr/>
        </p:nvPicPr>
        <p:blipFill>
          <a:blip r:embed="rId3">
            <a:alphaModFix/>
          </a:blip>
          <a:stretch>
            <a:fillRect/>
          </a:stretch>
        </p:blipFill>
        <p:spPr>
          <a:xfrm>
            <a:off x="127675" y="1196700"/>
            <a:ext cx="7765192" cy="4784999"/>
          </a:xfrm>
          <a:prstGeom prst="rect">
            <a:avLst/>
          </a:prstGeom>
          <a:noFill/>
          <a:ln w="9525" cap="flat" cmpd="sng">
            <a:solidFill>
              <a:srgbClr val="9E9E9E"/>
            </a:solidFill>
            <a:prstDash val="solid"/>
            <a:round/>
            <a:headEnd type="none" w="sm" len="sm"/>
            <a:tailEnd type="none" w="sm" len="sm"/>
          </a:ln>
        </p:spPr>
      </p:pic>
      <p:sp>
        <p:nvSpPr>
          <p:cNvPr id="970" name="Google Shape;970;g2c8bc7dcf1c_1_117"/>
          <p:cNvSpPr/>
          <p:nvPr/>
        </p:nvSpPr>
        <p:spPr>
          <a:xfrm>
            <a:off x="1428025" y="5522475"/>
            <a:ext cx="260700" cy="228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971" name="Google Shape;971;g2c8bc7dcf1c_1_117"/>
          <p:cNvSpPr/>
          <p:nvPr/>
        </p:nvSpPr>
        <p:spPr>
          <a:xfrm>
            <a:off x="663150" y="5522475"/>
            <a:ext cx="260700" cy="228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
        <p:nvSpPr>
          <p:cNvPr id="972" name="Google Shape;972;g2c8bc7dcf1c_1_117"/>
          <p:cNvSpPr/>
          <p:nvPr/>
        </p:nvSpPr>
        <p:spPr>
          <a:xfrm flipH="1">
            <a:off x="2082975" y="5538075"/>
            <a:ext cx="260700" cy="228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973" name="Google Shape;973;g2c8bc7dcf1c_1_117"/>
          <p:cNvSpPr/>
          <p:nvPr/>
        </p:nvSpPr>
        <p:spPr>
          <a:xfrm flipH="1">
            <a:off x="6473725" y="1196700"/>
            <a:ext cx="260700" cy="228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980" name="Google Shape;980;g2c8bc7dcf1c_1_130"/>
          <p:cNvSpPr txBox="1">
            <a:spLocks noGrp="1"/>
          </p:cNvSpPr>
          <p:nvPr>
            <p:ph type="title"/>
          </p:nvPr>
        </p:nvSpPr>
        <p:spPr>
          <a:xfrm>
            <a:off x="3051425" y="-47623"/>
            <a:ext cx="7557076"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Administrator Step 6/13 - Programme Details</a:t>
            </a:r>
            <a:endParaRPr sz="3200">
              <a:solidFill>
                <a:srgbClr val="C98241"/>
              </a:solidFill>
              <a:latin typeface="Avenir"/>
              <a:ea typeface="Avenir"/>
              <a:cs typeface="Avenir"/>
              <a:sym typeface="Avenir"/>
            </a:endParaRPr>
          </a:p>
        </p:txBody>
      </p:sp>
      <p:sp>
        <p:nvSpPr>
          <p:cNvPr id="979" name="Google Shape;979;g2c8bc7dcf1c_1_13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37</a:t>
            </a:fld>
            <a:endParaRPr/>
          </a:p>
        </p:txBody>
      </p:sp>
      <p:sp>
        <p:nvSpPr>
          <p:cNvPr id="981" name="Google Shape;981;g2c8bc7dcf1c_1_130"/>
          <p:cNvSpPr/>
          <p:nvPr/>
        </p:nvSpPr>
        <p:spPr>
          <a:xfrm>
            <a:off x="8316100" y="1196700"/>
            <a:ext cx="3808800" cy="2232300"/>
          </a:xfrm>
          <a:prstGeom prst="wedgeRoundRectCallout">
            <a:avLst>
              <a:gd name="adj1" fmla="val -49945"/>
              <a:gd name="adj2" fmla="val 20869"/>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ZA" sz="1500">
                <a:solidFill>
                  <a:schemeClr val="dk1"/>
                </a:solidFill>
                <a:latin typeface="Avenir"/>
                <a:ea typeface="Avenir"/>
                <a:cs typeface="Avenir"/>
                <a:sym typeface="Avenir"/>
              </a:rPr>
              <a:t>Review the information captured for the </a:t>
            </a:r>
            <a:r>
              <a:rPr lang="en-ZA" sz="1500" b="0" i="0" u="none" strike="noStrike" cap="none">
                <a:solidFill>
                  <a:schemeClr val="dk1"/>
                </a:solidFill>
                <a:latin typeface="Avenir"/>
                <a:ea typeface="Avenir"/>
                <a:cs typeface="Avenir"/>
                <a:sym typeface="Avenir"/>
              </a:rPr>
              <a:t>ECD programme details; </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sz="1500" b="0" i="0" u="none" strike="noStrike" cap="none">
                <a:solidFill>
                  <a:schemeClr val="dk1"/>
                </a:solidFill>
                <a:latin typeface="Avenir"/>
                <a:ea typeface="Avenir"/>
                <a:cs typeface="Avenir"/>
                <a:sym typeface="Avenir"/>
              </a:rPr>
              <a:t>Days that the programme is offered in a week</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sz="1500" b="0" i="0" u="none" strike="noStrike" cap="none">
                <a:solidFill>
                  <a:schemeClr val="dk1"/>
                </a:solidFill>
                <a:latin typeface="Avenir"/>
                <a:ea typeface="Avenir"/>
                <a:cs typeface="Avenir"/>
                <a:sym typeface="Avenir"/>
              </a:rPr>
              <a:t>Opening time </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sz="1500" b="0" i="0" u="none" strike="noStrike" cap="none">
                <a:solidFill>
                  <a:schemeClr val="dk1"/>
                </a:solidFill>
                <a:latin typeface="Avenir"/>
                <a:ea typeface="Avenir"/>
                <a:cs typeface="Avenir"/>
                <a:sym typeface="Avenir"/>
              </a:rPr>
              <a:t>Closing Time </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sz="1500" b="0" i="0" u="none" strike="noStrike" cap="none">
                <a:solidFill>
                  <a:schemeClr val="dk1"/>
                </a:solidFill>
                <a:latin typeface="Avenir"/>
                <a:ea typeface="Avenir"/>
                <a:cs typeface="Avenir"/>
                <a:sym typeface="Avenir"/>
              </a:rPr>
              <a:t>Maximum fee per child per month </a:t>
            </a:r>
            <a:endParaRPr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a:solidFill>
                <a:schemeClr val="dk1"/>
              </a:solidFill>
              <a:latin typeface="Avenir"/>
              <a:ea typeface="Avenir"/>
              <a:cs typeface="Avenir"/>
              <a:sym typeface="Avenir"/>
            </a:endParaRPr>
          </a:p>
          <a:p>
            <a:pPr marL="0" lvl="0" indent="0" algn="l" rtl="0">
              <a:spcBef>
                <a:spcPts val="0"/>
              </a:spcBef>
              <a:spcAft>
                <a:spcPts val="0"/>
              </a:spcAft>
              <a:buNone/>
            </a:pPr>
            <a:endParaRPr sz="1500">
              <a:solidFill>
                <a:schemeClr val="dk1"/>
              </a:solidFill>
              <a:latin typeface="Avenir"/>
              <a:ea typeface="Avenir"/>
              <a:cs typeface="Avenir"/>
              <a:sym typeface="Avenir"/>
            </a:endParaRPr>
          </a:p>
        </p:txBody>
      </p:sp>
      <p:pic>
        <p:nvPicPr>
          <p:cNvPr id="982" name="Google Shape;982;g2c8bc7dcf1c_1_130"/>
          <p:cNvPicPr preferRelativeResize="0"/>
          <p:nvPr/>
        </p:nvPicPr>
        <p:blipFill>
          <a:blip r:embed="rId3">
            <a:alphaModFix/>
          </a:blip>
          <a:stretch>
            <a:fillRect/>
          </a:stretch>
        </p:blipFill>
        <p:spPr>
          <a:xfrm>
            <a:off x="152400" y="1349102"/>
            <a:ext cx="8011300" cy="3356297"/>
          </a:xfrm>
          <a:prstGeom prst="rect">
            <a:avLst/>
          </a:prstGeom>
          <a:noFill/>
          <a:ln w="9525" cap="flat" cmpd="sng">
            <a:solidFill>
              <a:srgbClr val="9E9E9E"/>
            </a:solidFill>
            <a:prstDash val="solid"/>
            <a:round/>
            <a:headEnd type="none" w="sm" len="sm"/>
            <a:tailEnd type="none" w="sm" len="sm"/>
          </a:ln>
        </p:spPr>
      </p:pic>
      <p:sp>
        <p:nvSpPr>
          <p:cNvPr id="983" name="Google Shape;983;g2c8bc7dcf1c_1_130"/>
          <p:cNvSpPr/>
          <p:nvPr/>
        </p:nvSpPr>
        <p:spPr>
          <a:xfrm>
            <a:off x="2051225" y="4159350"/>
            <a:ext cx="333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984" name="Google Shape;984;g2c8bc7dcf1c_1_130"/>
          <p:cNvSpPr/>
          <p:nvPr/>
        </p:nvSpPr>
        <p:spPr>
          <a:xfrm>
            <a:off x="1171850" y="4159350"/>
            <a:ext cx="2757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
        <p:nvSpPr>
          <p:cNvPr id="985" name="Google Shape;985;g2c8bc7dcf1c_1_130"/>
          <p:cNvSpPr/>
          <p:nvPr/>
        </p:nvSpPr>
        <p:spPr>
          <a:xfrm>
            <a:off x="5791475" y="1412950"/>
            <a:ext cx="2757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
        <p:nvSpPr>
          <p:cNvPr id="986" name="Google Shape;986;g2c8bc7dcf1c_1_130"/>
          <p:cNvSpPr/>
          <p:nvPr/>
        </p:nvSpPr>
        <p:spPr>
          <a:xfrm>
            <a:off x="3649350" y="4159350"/>
            <a:ext cx="333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991"/>
        <p:cNvGrpSpPr/>
        <p:nvPr/>
      </p:nvGrpSpPr>
      <p:grpSpPr>
        <a:xfrm>
          <a:off x="0" y="0"/>
          <a:ext cx="0" cy="0"/>
          <a:chOff x="0" y="0"/>
          <a:chExt cx="0" cy="0"/>
        </a:xfrm>
      </p:grpSpPr>
      <p:sp>
        <p:nvSpPr>
          <p:cNvPr id="993" name="Google Shape;993;g2c8bc7dcf1c_1_147"/>
          <p:cNvSpPr txBox="1">
            <a:spLocks noGrp="1"/>
          </p:cNvSpPr>
          <p:nvPr>
            <p:ph type="title"/>
          </p:nvPr>
        </p:nvSpPr>
        <p:spPr>
          <a:xfrm>
            <a:off x="2753474" y="-47623"/>
            <a:ext cx="7855027"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Administrator Step 7/13 -Details of </a:t>
            </a:r>
            <a:br>
              <a:rPr lang="en-ZA" sz="3200">
                <a:solidFill>
                  <a:srgbClr val="C98241"/>
                </a:solidFill>
                <a:latin typeface="Avenir"/>
                <a:ea typeface="Avenir"/>
                <a:cs typeface="Avenir"/>
                <a:sym typeface="Avenir"/>
              </a:rPr>
            </a:br>
            <a:r>
              <a:rPr lang="en-ZA" sz="3200">
                <a:solidFill>
                  <a:srgbClr val="C98241"/>
                </a:solidFill>
                <a:latin typeface="Avenir"/>
                <a:ea typeface="Avenir"/>
                <a:cs typeface="Avenir"/>
                <a:sym typeface="Avenir"/>
              </a:rPr>
              <a:t>Children Enrolled in the ECD Programme</a:t>
            </a:r>
            <a:endParaRPr sz="3200">
              <a:solidFill>
                <a:srgbClr val="C98241"/>
              </a:solidFill>
              <a:latin typeface="Avenir"/>
              <a:ea typeface="Avenir"/>
              <a:cs typeface="Avenir"/>
              <a:sym typeface="Avenir"/>
            </a:endParaRPr>
          </a:p>
        </p:txBody>
      </p:sp>
      <p:sp>
        <p:nvSpPr>
          <p:cNvPr id="992" name="Google Shape;992;g2c8bc7dcf1c_1_147"/>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38</a:t>
            </a:fld>
            <a:endParaRPr/>
          </a:p>
        </p:txBody>
      </p:sp>
      <p:sp>
        <p:nvSpPr>
          <p:cNvPr id="994" name="Google Shape;994;g2c8bc7dcf1c_1_147"/>
          <p:cNvSpPr/>
          <p:nvPr/>
        </p:nvSpPr>
        <p:spPr>
          <a:xfrm>
            <a:off x="8625025" y="1196700"/>
            <a:ext cx="3311450" cy="4845748"/>
          </a:xfrm>
          <a:prstGeom prst="wedgeRoundRectCallout">
            <a:avLst>
              <a:gd name="adj1" fmla="val -54038"/>
              <a:gd name="adj2" fmla="val 2225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Review the information captured for the </a:t>
            </a:r>
            <a:r>
              <a:rPr lang="en-ZA" sz="1500" b="0" i="0" u="none" strike="noStrike" cap="none">
                <a:solidFill>
                  <a:schemeClr val="dk1"/>
                </a:solidFill>
                <a:latin typeface="Avenir"/>
                <a:ea typeface="Avenir"/>
                <a:cs typeface="Avenir"/>
                <a:sym typeface="Avenir"/>
              </a:rPr>
              <a:t>Children enrolled in the programme.</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r>
              <a:rPr lang="en-ZA" sz="1500" b="0" i="0" u="none" strike="noStrike" cap="none">
                <a:solidFill>
                  <a:schemeClr val="dk1"/>
                </a:solidFill>
                <a:latin typeface="Avenir"/>
                <a:ea typeface="Avenir"/>
                <a:cs typeface="Avenir"/>
                <a:sym typeface="Avenir"/>
              </a:rPr>
              <a:t> </a:t>
            </a:r>
            <a:endParaRPr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r>
              <a:rPr lang="en-US" sz="1500" b="1">
                <a:solidFill>
                  <a:schemeClr val="dk1"/>
                </a:solidFill>
                <a:latin typeface="Avenir"/>
                <a:ea typeface="Avenir"/>
                <a:cs typeface="Avenir"/>
                <a:sym typeface="Avenir"/>
              </a:rPr>
              <a:t>Please note that we are not checking staff to child ratios at Bronze level.  This standard will be assessed during the site visit for silver.</a:t>
            </a:r>
          </a:p>
          <a:p>
            <a:pPr marL="0" marR="0" lvl="0" indent="0" algn="l" rtl="0">
              <a:lnSpc>
                <a:spcPct val="100000"/>
              </a:lnSpc>
              <a:spcBef>
                <a:spcPts val="0"/>
              </a:spcBef>
              <a:spcAft>
                <a:spcPts val="0"/>
              </a:spcAft>
              <a:buNone/>
            </a:pPr>
            <a:endParaRPr lang="en-US" sz="1500" b="1">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r>
              <a:rPr lang="en-US" sz="1500">
                <a:solidFill>
                  <a:schemeClr val="dk1"/>
                </a:solidFill>
                <a:latin typeface="Avenir"/>
                <a:ea typeface="Avenir"/>
                <a:cs typeface="Avenir"/>
                <a:sym typeface="Avenir"/>
              </a:rPr>
              <a:t>All that is required at Bronze is that they declare how many children they currently have enrolled.</a:t>
            </a:r>
            <a:endParaRPr sz="1500">
              <a:solidFill>
                <a:schemeClr val="dk1"/>
              </a:solidFill>
              <a:latin typeface="Avenir"/>
              <a:ea typeface="Avenir"/>
              <a:cs typeface="Avenir"/>
              <a:sym typeface="Avenir"/>
            </a:endParaRPr>
          </a:p>
          <a:p>
            <a:pPr marL="0" marR="0" lvl="0" indent="0" algn="l" rtl="0">
              <a:lnSpc>
                <a:spcPct val="100000"/>
              </a:lnSpc>
              <a:spcBef>
                <a:spcPts val="64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pic>
        <p:nvPicPr>
          <p:cNvPr id="995" name="Google Shape;995;g2c8bc7dcf1c_1_147"/>
          <p:cNvPicPr preferRelativeResize="0"/>
          <p:nvPr/>
        </p:nvPicPr>
        <p:blipFill rotWithShape="1">
          <a:blip r:embed="rId3">
            <a:alphaModFix/>
          </a:blip>
          <a:srcRect r="1912"/>
          <a:stretch/>
        </p:blipFill>
        <p:spPr>
          <a:xfrm>
            <a:off x="127675" y="1122900"/>
            <a:ext cx="8225500" cy="4919548"/>
          </a:xfrm>
          <a:prstGeom prst="rect">
            <a:avLst/>
          </a:prstGeom>
          <a:noFill/>
          <a:ln w="9525" cap="flat" cmpd="sng">
            <a:solidFill>
              <a:srgbClr val="9E9E9E"/>
            </a:solidFill>
            <a:prstDash val="solid"/>
            <a:round/>
            <a:headEnd type="none" w="sm" len="sm"/>
            <a:tailEnd type="none" w="sm" len="sm"/>
          </a:ln>
        </p:spPr>
      </p:pic>
      <p:sp>
        <p:nvSpPr>
          <p:cNvPr id="997" name="Google Shape;997;g2c8bc7dcf1c_1_147"/>
          <p:cNvSpPr/>
          <p:nvPr/>
        </p:nvSpPr>
        <p:spPr>
          <a:xfrm>
            <a:off x="1729950" y="5512500"/>
            <a:ext cx="333600" cy="246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998" name="Google Shape;998;g2c8bc7dcf1c_1_147"/>
          <p:cNvSpPr/>
          <p:nvPr/>
        </p:nvSpPr>
        <p:spPr>
          <a:xfrm>
            <a:off x="1025675" y="5475000"/>
            <a:ext cx="271800" cy="246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
        <p:nvSpPr>
          <p:cNvPr id="999" name="Google Shape;999;g2c8bc7dcf1c_1_147"/>
          <p:cNvSpPr/>
          <p:nvPr/>
        </p:nvSpPr>
        <p:spPr>
          <a:xfrm>
            <a:off x="3192150" y="5475000"/>
            <a:ext cx="333600" cy="246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1000" name="Google Shape;1000;g2c8bc7dcf1c_1_147"/>
          <p:cNvSpPr/>
          <p:nvPr/>
        </p:nvSpPr>
        <p:spPr>
          <a:xfrm>
            <a:off x="5865275" y="1196700"/>
            <a:ext cx="333600" cy="246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7" name="Google Shape;1007;g2d128171aec_3_24"/>
          <p:cNvSpPr txBox="1">
            <a:spLocks noGrp="1"/>
          </p:cNvSpPr>
          <p:nvPr>
            <p:ph type="title"/>
          </p:nvPr>
        </p:nvSpPr>
        <p:spPr>
          <a:xfrm>
            <a:off x="2876764" y="0"/>
            <a:ext cx="7274103" cy="1196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Administrator Step 8/13 - Health and Safety </a:t>
            </a:r>
            <a:br>
              <a:rPr lang="en-ZA" sz="3200">
                <a:solidFill>
                  <a:srgbClr val="C98241"/>
                </a:solidFill>
                <a:latin typeface="Avenir"/>
                <a:ea typeface="Avenir"/>
                <a:cs typeface="Avenir"/>
                <a:sym typeface="Avenir"/>
              </a:rPr>
            </a:br>
            <a:r>
              <a:rPr lang="en-ZA" sz="3200">
                <a:solidFill>
                  <a:srgbClr val="C98241"/>
                </a:solidFill>
                <a:latin typeface="Avenir"/>
                <a:ea typeface="Avenir"/>
                <a:cs typeface="Avenir"/>
                <a:sym typeface="Avenir"/>
              </a:rPr>
              <a:t>Self-Assessment </a:t>
            </a:r>
            <a:endParaRPr sz="3200">
              <a:solidFill>
                <a:srgbClr val="C98241"/>
              </a:solidFill>
              <a:latin typeface="Avenir"/>
              <a:ea typeface="Avenir"/>
              <a:cs typeface="Avenir"/>
              <a:sym typeface="Avenir"/>
            </a:endParaRPr>
          </a:p>
        </p:txBody>
      </p:sp>
      <p:sp>
        <p:nvSpPr>
          <p:cNvPr id="1006" name="Google Shape;1006;g2d128171aec_3_24"/>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39</a:t>
            </a:fld>
            <a:endParaRPr/>
          </a:p>
        </p:txBody>
      </p:sp>
      <p:sp>
        <p:nvSpPr>
          <p:cNvPr id="1008" name="Google Shape;1008;g2d128171aec_3_24"/>
          <p:cNvSpPr/>
          <p:nvPr/>
        </p:nvSpPr>
        <p:spPr>
          <a:xfrm>
            <a:off x="8414950" y="1077875"/>
            <a:ext cx="3694500" cy="3049200"/>
          </a:xfrm>
          <a:prstGeom prst="wedgeRoundRectCallout">
            <a:avLst>
              <a:gd name="adj1" fmla="val -49300"/>
              <a:gd name="adj2" fmla="val 24341"/>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ZA">
                <a:solidFill>
                  <a:schemeClr val="dk1"/>
                </a:solidFill>
                <a:latin typeface="Avenir"/>
                <a:ea typeface="Avenir"/>
                <a:cs typeface="Avenir"/>
                <a:sym typeface="Avenir"/>
              </a:rPr>
              <a:t>P</a:t>
            </a:r>
            <a:r>
              <a:rPr lang="en-ZA" b="0" i="0" u="none" strike="noStrike" cap="none">
                <a:solidFill>
                  <a:schemeClr val="dk1"/>
                </a:solidFill>
                <a:latin typeface="Avenir"/>
                <a:ea typeface="Avenir"/>
                <a:cs typeface="Avenir"/>
                <a:sym typeface="Avenir"/>
              </a:rPr>
              <a:t>roceed to the Health and safety assessment for ECD Registration. </a:t>
            </a:r>
            <a:endParaRPr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b="0" i="0" u="none" strike="noStrike" cap="none">
                <a:solidFill>
                  <a:schemeClr val="dk1"/>
                </a:solidFill>
                <a:latin typeface="Avenir"/>
                <a:ea typeface="Avenir"/>
                <a:cs typeface="Avenir"/>
                <a:sym typeface="Avenir"/>
              </a:rPr>
              <a:t>No applicant information is captured in Step </a:t>
            </a:r>
            <a:r>
              <a:rPr lang="en-ZA">
                <a:solidFill>
                  <a:schemeClr val="dk1"/>
                </a:solidFill>
                <a:latin typeface="Avenir"/>
                <a:ea typeface="Avenir"/>
                <a:cs typeface="Avenir"/>
                <a:sym typeface="Avenir"/>
              </a:rPr>
              <a:t>8</a:t>
            </a:r>
            <a:r>
              <a:rPr lang="en-ZA" b="0" i="0" u="none" strike="noStrike" cap="none">
                <a:solidFill>
                  <a:schemeClr val="dk1"/>
                </a:solidFill>
                <a:latin typeface="Avenir"/>
                <a:ea typeface="Avenir"/>
                <a:cs typeface="Avenir"/>
                <a:sym typeface="Avenir"/>
              </a:rPr>
              <a:t> to 1</a:t>
            </a:r>
            <a:r>
              <a:rPr lang="en-ZA">
                <a:solidFill>
                  <a:schemeClr val="dk1"/>
                </a:solidFill>
                <a:latin typeface="Avenir"/>
                <a:ea typeface="Avenir"/>
                <a:cs typeface="Avenir"/>
                <a:sym typeface="Avenir"/>
              </a:rPr>
              <a:t>1</a:t>
            </a:r>
            <a:r>
              <a:rPr lang="en-ZA" b="0" i="0" u="none" strike="noStrike" cap="none">
                <a:solidFill>
                  <a:schemeClr val="dk1"/>
                </a:solidFill>
                <a:latin typeface="Avenir"/>
                <a:ea typeface="Avenir"/>
                <a:cs typeface="Avenir"/>
                <a:sym typeface="Avenir"/>
              </a:rPr>
              <a:t>. </a:t>
            </a:r>
            <a:endParaRPr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a:solidFill>
                <a:schemeClr val="dk1"/>
              </a:solidFill>
              <a:latin typeface="Avenir"/>
              <a:ea typeface="Avenir"/>
              <a:cs typeface="Avenir"/>
              <a:sym typeface="Avenir"/>
            </a:endParaRPr>
          </a:p>
          <a:p>
            <a:pPr marL="0" lvl="0" indent="0" algn="l" rtl="0">
              <a:spcBef>
                <a:spcPts val="0"/>
              </a:spcBef>
              <a:spcAft>
                <a:spcPts val="0"/>
              </a:spcAft>
              <a:buNone/>
            </a:pPr>
            <a:r>
              <a:rPr lang="en-US" b="1">
                <a:solidFill>
                  <a:schemeClr val="dk1"/>
                </a:solidFill>
                <a:latin typeface="Avenir"/>
                <a:ea typeface="Avenir"/>
                <a:cs typeface="Avenir"/>
                <a:sym typeface="Avenir"/>
              </a:rPr>
              <a:t>The applicant is simply confirming that they understand that they have to meet norms and standards and that they will be checked when a site visit happens</a:t>
            </a:r>
            <a:endParaRPr b="1">
              <a:solidFill>
                <a:schemeClr val="dk1"/>
              </a:solidFill>
              <a:latin typeface="Avenir"/>
              <a:ea typeface="Avenir"/>
              <a:cs typeface="Avenir"/>
              <a:sym typeface="Avenir"/>
            </a:endParaRPr>
          </a:p>
        </p:txBody>
      </p:sp>
      <p:pic>
        <p:nvPicPr>
          <p:cNvPr id="1009" name="Google Shape;1009;g2d128171aec_3_24"/>
          <p:cNvPicPr preferRelativeResize="0"/>
          <p:nvPr/>
        </p:nvPicPr>
        <p:blipFill rotWithShape="1">
          <a:blip r:embed="rId3">
            <a:alphaModFix/>
          </a:blip>
          <a:srcRect r="1351" b="25216"/>
          <a:stretch/>
        </p:blipFill>
        <p:spPr>
          <a:xfrm>
            <a:off x="90600" y="1077863"/>
            <a:ext cx="8200776" cy="3630676"/>
          </a:xfrm>
          <a:prstGeom prst="rect">
            <a:avLst/>
          </a:prstGeom>
          <a:noFill/>
          <a:ln w="9525" cap="flat" cmpd="sng">
            <a:solidFill>
              <a:srgbClr val="9E9E9E"/>
            </a:solidFill>
            <a:prstDash val="solid"/>
            <a:round/>
            <a:headEnd type="none" w="sm" len="sm"/>
            <a:tailEnd type="none" w="sm" len="sm"/>
          </a:ln>
        </p:spPr>
      </p:pic>
      <p:pic>
        <p:nvPicPr>
          <p:cNvPr id="1010" name="Google Shape;1010;g2d128171aec_3_24"/>
          <p:cNvPicPr preferRelativeResize="0"/>
          <p:nvPr/>
        </p:nvPicPr>
        <p:blipFill>
          <a:blip r:embed="rId4">
            <a:alphaModFix/>
          </a:blip>
          <a:stretch>
            <a:fillRect/>
          </a:stretch>
        </p:blipFill>
        <p:spPr>
          <a:xfrm>
            <a:off x="4448400" y="4201965"/>
            <a:ext cx="6061327" cy="2275961"/>
          </a:xfrm>
          <a:prstGeom prst="rect">
            <a:avLst/>
          </a:prstGeom>
          <a:noFill/>
          <a:ln w="9525" cap="flat" cmpd="sng">
            <a:solidFill>
              <a:srgbClr val="9E9E9E"/>
            </a:solidFill>
            <a:prstDash val="solid"/>
            <a:round/>
            <a:headEnd type="none" w="sm" len="sm"/>
            <a:tailEnd type="none" w="sm" len="sm"/>
          </a:ln>
        </p:spPr>
      </p:pic>
      <p:sp>
        <p:nvSpPr>
          <p:cNvPr id="1011" name="Google Shape;1011;g2d128171aec_3_24"/>
          <p:cNvSpPr/>
          <p:nvPr/>
        </p:nvSpPr>
        <p:spPr>
          <a:xfrm rot="1747619">
            <a:off x="3867248" y="4870279"/>
            <a:ext cx="438215" cy="20534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4" name="Google Shape;1014;g2d128171aec_3_24"/>
          <p:cNvSpPr/>
          <p:nvPr/>
        </p:nvSpPr>
        <p:spPr>
          <a:xfrm>
            <a:off x="4997546" y="6301630"/>
            <a:ext cx="259500" cy="2175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9" name="Google Shape;89;p5"/>
          <p:cNvSpPr txBox="1">
            <a:spLocks noGrp="1"/>
          </p:cNvSpPr>
          <p:nvPr>
            <p:ph type="title"/>
          </p:nvPr>
        </p:nvSpPr>
        <p:spPr>
          <a:xfrm>
            <a:off x="3976098" y="-213230"/>
            <a:ext cx="7164367" cy="1196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Introduction to </a:t>
            </a:r>
            <a:r>
              <a:rPr lang="en-ZA" sz="3200" err="1">
                <a:solidFill>
                  <a:srgbClr val="C98241"/>
                </a:solidFill>
                <a:latin typeface="Avenir"/>
                <a:ea typeface="Avenir"/>
                <a:cs typeface="Avenir"/>
                <a:sym typeface="Avenir"/>
              </a:rPr>
              <a:t>eCares</a:t>
            </a:r>
            <a:r>
              <a:rPr lang="en-ZA" sz="3200">
                <a:solidFill>
                  <a:srgbClr val="C98241"/>
                </a:solidFill>
                <a:latin typeface="Avenir"/>
                <a:ea typeface="Avenir"/>
                <a:cs typeface="Avenir"/>
                <a:sym typeface="Avenir"/>
              </a:rPr>
              <a:t> </a:t>
            </a:r>
            <a:endParaRPr sz="3200">
              <a:solidFill>
                <a:srgbClr val="C98241"/>
              </a:solidFill>
              <a:latin typeface="Avenir"/>
              <a:ea typeface="Avenir"/>
              <a:cs typeface="Avenir"/>
              <a:sym typeface="Avenir"/>
            </a:endParaRPr>
          </a:p>
        </p:txBody>
      </p:sp>
      <p:sp>
        <p:nvSpPr>
          <p:cNvPr id="88" name="Google Shape;88;p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4</a:t>
            </a:fld>
            <a:endParaRPr/>
          </a:p>
        </p:txBody>
      </p:sp>
      <p:pic>
        <p:nvPicPr>
          <p:cNvPr id="5" name="Google Shape;82;p1">
            <a:extLst>
              <a:ext uri="{FF2B5EF4-FFF2-40B4-BE49-F238E27FC236}">
                <a16:creationId xmlns:a16="http://schemas.microsoft.com/office/drawing/2014/main" id="{8ADE12A7-456C-4A24-8E19-14C391990FF8}"/>
              </a:ext>
            </a:extLst>
          </p:cNvPr>
          <p:cNvPicPr preferRelativeResize="0">
            <a:picLocks noChangeAspect="1"/>
          </p:cNvPicPr>
          <p:nvPr/>
        </p:nvPicPr>
        <p:blipFill rotWithShape="1">
          <a:blip r:embed="rId3">
            <a:alphaModFix/>
          </a:blip>
          <a:srcRect t="29567" b="17768"/>
          <a:stretch/>
        </p:blipFill>
        <p:spPr>
          <a:xfrm>
            <a:off x="102742" y="118663"/>
            <a:ext cx="2849139" cy="648000"/>
          </a:xfrm>
          <a:prstGeom prst="rect">
            <a:avLst/>
          </a:prstGeom>
          <a:noFill/>
          <a:ln>
            <a:noFill/>
          </a:ln>
        </p:spPr>
      </p:pic>
      <p:pic>
        <p:nvPicPr>
          <p:cNvPr id="6" name="Picture 5">
            <a:extLst>
              <a:ext uri="{FF2B5EF4-FFF2-40B4-BE49-F238E27FC236}">
                <a16:creationId xmlns:a16="http://schemas.microsoft.com/office/drawing/2014/main" id="{B4F4482B-5D97-4961-9BAC-2D20C10AE1D3}"/>
              </a:ext>
            </a:extLst>
          </p:cNvPr>
          <p:cNvPicPr>
            <a:picLocks noChangeAspect="1"/>
          </p:cNvPicPr>
          <p:nvPr/>
        </p:nvPicPr>
        <p:blipFill>
          <a:blip r:embed="rId4"/>
          <a:stretch>
            <a:fillRect/>
          </a:stretch>
        </p:blipFill>
        <p:spPr>
          <a:xfrm>
            <a:off x="10428270" y="6121087"/>
            <a:ext cx="1763730" cy="736913"/>
          </a:xfrm>
          <a:prstGeom prst="rect">
            <a:avLst/>
          </a:prstGeom>
        </p:spPr>
      </p:pic>
      <p:sp>
        <p:nvSpPr>
          <p:cNvPr id="90" name="Google Shape;90;p5"/>
          <p:cNvSpPr/>
          <p:nvPr/>
        </p:nvSpPr>
        <p:spPr>
          <a:xfrm>
            <a:off x="306105" y="893530"/>
            <a:ext cx="11556000" cy="5278670"/>
          </a:xfrm>
          <a:prstGeom prst="rect">
            <a:avLst/>
          </a:prstGeom>
          <a:solidFill>
            <a:schemeClr val="lt2"/>
          </a:solidFill>
          <a:ln w="9525" cap="flat" cmpd="sng">
            <a:solidFill>
              <a:srgbClr val="9E9E9E"/>
            </a:solidFill>
            <a:prstDash val="solid"/>
            <a:round/>
            <a:headEnd type="none" w="sm" len="sm"/>
            <a:tailEnd type="none" w="sm" len="sm"/>
          </a:ln>
        </p:spPr>
        <p:txBody>
          <a:bodyPr spcFirstLastPara="1" wrap="square" lIns="91425" tIns="91425" rIns="91425" bIns="91425" anchor="t" anchorCtr="0">
            <a:noAutofit/>
          </a:bodyPr>
          <a:lstStyle/>
          <a:p>
            <a:pPr algn="just">
              <a:lnSpc>
                <a:spcPct val="150000"/>
              </a:lnSpc>
            </a:pPr>
            <a:r>
              <a:rPr lang="en-US" sz="1600" b="0" i="0" u="none" strike="noStrike" cap="none">
                <a:solidFill>
                  <a:srgbClr val="000000"/>
                </a:solidFill>
                <a:ea typeface="Avenir"/>
                <a:sym typeface="Avenir"/>
              </a:rPr>
              <a:t>The </a:t>
            </a:r>
            <a:r>
              <a:rPr lang="en-US" sz="1600" b="0" i="0" u="none" strike="noStrike" cap="none" err="1">
                <a:solidFill>
                  <a:srgbClr val="000000"/>
                </a:solidFill>
                <a:ea typeface="Avenir"/>
                <a:sym typeface="Avenir"/>
              </a:rPr>
              <a:t>eCares</a:t>
            </a:r>
            <a:r>
              <a:rPr lang="en-US" sz="1600" b="0" i="0" u="none" strike="noStrike" cap="none">
                <a:solidFill>
                  <a:srgbClr val="000000"/>
                </a:solidFill>
                <a:ea typeface="Avenir"/>
                <a:sym typeface="Avenir"/>
              </a:rPr>
              <a:t> system is </a:t>
            </a:r>
            <a:r>
              <a:rPr lang="en-US" sz="1600">
                <a:ea typeface="Avenir"/>
                <a:sym typeface="Avenir"/>
              </a:rPr>
              <a:t>a new digital tool </a:t>
            </a:r>
            <a:r>
              <a:rPr lang="en-US" sz="1600" b="0" i="0" u="none" strike="noStrike" cap="none">
                <a:solidFill>
                  <a:srgbClr val="000000"/>
                </a:solidFill>
                <a:ea typeface="Avenir"/>
                <a:sym typeface="Avenir"/>
              </a:rPr>
              <a:t>to </a:t>
            </a:r>
            <a:r>
              <a:rPr lang="en-US" sz="1600">
                <a:ea typeface="Avenir"/>
                <a:sym typeface="Avenir"/>
              </a:rPr>
              <a:t>help </a:t>
            </a:r>
            <a:r>
              <a:rPr lang="en-US" sz="1600" b="0" i="0" u="none" strike="noStrike" cap="none">
                <a:solidFill>
                  <a:srgbClr val="000000"/>
                </a:solidFill>
                <a:ea typeface="Avenir"/>
                <a:sym typeface="Avenir"/>
              </a:rPr>
              <a:t>the Department of Basic </a:t>
            </a:r>
            <a:r>
              <a:rPr lang="en-US" sz="1600">
                <a:ea typeface="Avenir"/>
                <a:sym typeface="Avenir"/>
              </a:rPr>
              <a:t>Education </a:t>
            </a:r>
            <a:r>
              <a:rPr lang="en-US" sz="1600" b="0" i="0" u="none" strike="noStrike" cap="none">
                <a:solidFill>
                  <a:srgbClr val="000000"/>
                </a:solidFill>
                <a:ea typeface="Avenir"/>
                <a:sym typeface="Avenir"/>
              </a:rPr>
              <a:t>(DBE) </a:t>
            </a:r>
            <a:r>
              <a:rPr lang="en-US" sz="1600">
                <a:ea typeface="Avenir"/>
                <a:sym typeface="Avenir"/>
              </a:rPr>
              <a:t>better manage </a:t>
            </a:r>
            <a:r>
              <a:rPr lang="en-US" sz="1600" b="0" i="0" u="none" strike="noStrike" cap="none">
                <a:solidFill>
                  <a:srgbClr val="000000"/>
                </a:solidFill>
                <a:ea typeface="Avenir"/>
                <a:sym typeface="Avenir"/>
              </a:rPr>
              <a:t>Early Childhood Development (ECD) </a:t>
            </a:r>
            <a:r>
              <a:rPr lang="en-US" sz="1600">
                <a:ea typeface="Avenir"/>
                <a:sym typeface="Avenir"/>
              </a:rPr>
              <a:t>services. Instead </a:t>
            </a:r>
            <a:r>
              <a:rPr lang="en-US" sz="1600" b="0" i="0" u="none" strike="noStrike" cap="none">
                <a:solidFill>
                  <a:srgbClr val="000000"/>
                </a:solidFill>
                <a:ea typeface="Avenir"/>
                <a:sym typeface="Avenir"/>
              </a:rPr>
              <a:t>of </a:t>
            </a:r>
            <a:r>
              <a:rPr lang="en-US" sz="1600">
                <a:ea typeface="Avenir"/>
                <a:sym typeface="Avenir"/>
              </a:rPr>
              <a:t>using paper, everything will be done online, making things quicker and easier</a:t>
            </a:r>
            <a:r>
              <a:rPr lang="en-US" sz="1600" b="0" i="0" u="none" strike="noStrike" cap="none">
                <a:solidFill>
                  <a:srgbClr val="000000"/>
                </a:solidFill>
                <a:ea typeface="Avenir"/>
                <a:sym typeface="Avenir"/>
              </a:rPr>
              <a:t>.</a:t>
            </a:r>
            <a:endParaRPr lang="en-US"/>
          </a:p>
          <a:p>
            <a:pPr algn="just">
              <a:lnSpc>
                <a:spcPct val="150000"/>
              </a:lnSpc>
            </a:pPr>
            <a:endParaRPr lang="en-US" sz="1600">
              <a:ea typeface="Avenir"/>
            </a:endParaRPr>
          </a:p>
          <a:p>
            <a:pPr algn="just">
              <a:lnSpc>
                <a:spcPct val="150000"/>
              </a:lnSpc>
            </a:pPr>
            <a:r>
              <a:rPr lang="en-US" sz="1600">
                <a:ea typeface="Avenir"/>
                <a:sym typeface="Avenir"/>
              </a:rPr>
              <a:t>Here </a:t>
            </a:r>
            <a:r>
              <a:rPr lang="en-US" sz="1600" b="0" i="0" u="none" strike="noStrike" cap="none">
                <a:solidFill>
                  <a:srgbClr val="000000"/>
                </a:solidFill>
                <a:ea typeface="Avenir"/>
                <a:sym typeface="Avenir"/>
              </a:rPr>
              <a:t>are </a:t>
            </a:r>
            <a:r>
              <a:rPr lang="en-US" sz="1600">
                <a:ea typeface="Avenir"/>
                <a:sym typeface="Avenir"/>
              </a:rPr>
              <a:t>the main things the system will do</a:t>
            </a:r>
            <a:r>
              <a:rPr lang="en-US" sz="1600" b="0" i="0" u="none" strike="noStrike" cap="none">
                <a:solidFill>
                  <a:srgbClr val="000000"/>
                </a:solidFill>
                <a:ea typeface="Avenir"/>
                <a:sym typeface="Avenir"/>
              </a:rPr>
              <a:t>:</a:t>
            </a:r>
            <a:endParaRPr lang="en-US"/>
          </a:p>
          <a:p>
            <a:pPr marL="285750" indent="-285750" algn="just">
              <a:lnSpc>
                <a:spcPct val="150000"/>
              </a:lnSpc>
              <a:buFont typeface="Arial"/>
              <a:buChar char="•"/>
            </a:pPr>
            <a:r>
              <a:rPr lang="en-US" sz="1600" b="0" i="0" u="none" strike="noStrike" cap="none">
                <a:solidFill>
                  <a:srgbClr val="000000"/>
                </a:solidFill>
                <a:ea typeface="Avenir"/>
                <a:sym typeface="Avenir"/>
              </a:rPr>
              <a:t>Collect </a:t>
            </a:r>
            <a:r>
              <a:rPr lang="en-US" sz="1600">
                <a:ea typeface="Avenir"/>
                <a:sym typeface="Avenir"/>
              </a:rPr>
              <a:t>accurate information about ECD services to share with people who need </a:t>
            </a:r>
            <a:r>
              <a:rPr lang="en-US" sz="1600" b="0" i="0" u="none" strike="noStrike" cap="none">
                <a:solidFill>
                  <a:srgbClr val="000000"/>
                </a:solidFill>
                <a:ea typeface="Avenir"/>
                <a:sym typeface="Avenir"/>
              </a:rPr>
              <a:t>to </a:t>
            </a:r>
            <a:r>
              <a:rPr lang="en-US" sz="1600">
                <a:ea typeface="Avenir"/>
                <a:sym typeface="Avenir"/>
              </a:rPr>
              <a:t>make decisions</a:t>
            </a:r>
            <a:r>
              <a:rPr lang="en-US" sz="1600" b="0" i="0" u="none" strike="noStrike" cap="none">
                <a:solidFill>
                  <a:srgbClr val="000000"/>
                </a:solidFill>
                <a:ea typeface="Avenir"/>
                <a:sym typeface="Avenir"/>
              </a:rPr>
              <a:t>.</a:t>
            </a:r>
            <a:endParaRPr lang="en-US"/>
          </a:p>
          <a:p>
            <a:pPr marL="285750" indent="-285750" algn="just">
              <a:lnSpc>
                <a:spcPct val="150000"/>
              </a:lnSpc>
              <a:buFont typeface="Arial"/>
              <a:buChar char="•"/>
            </a:pPr>
            <a:r>
              <a:rPr lang="en-US" sz="1600">
                <a:ea typeface="Avenir"/>
                <a:sym typeface="Avenir"/>
              </a:rPr>
              <a:t>Make it easier </a:t>
            </a:r>
            <a:r>
              <a:rPr lang="en-US" sz="1600" b="0" i="0" u="none" strike="noStrike" cap="none">
                <a:solidFill>
                  <a:srgbClr val="000000"/>
                </a:solidFill>
                <a:ea typeface="Avenir"/>
                <a:sym typeface="Avenir"/>
              </a:rPr>
              <a:t>and </a:t>
            </a:r>
            <a:r>
              <a:rPr lang="en-US" sz="1600">
                <a:ea typeface="Avenir"/>
                <a:sym typeface="Avenir"/>
              </a:rPr>
              <a:t>faster </a:t>
            </a:r>
            <a:r>
              <a:rPr lang="en-US" sz="1600" b="0" i="0" u="none" strike="noStrike" cap="none">
                <a:solidFill>
                  <a:srgbClr val="000000"/>
                </a:solidFill>
                <a:ea typeface="Avenir"/>
                <a:sym typeface="Avenir"/>
              </a:rPr>
              <a:t>for </a:t>
            </a:r>
            <a:r>
              <a:rPr lang="en-US" sz="1600">
                <a:ea typeface="Avenir"/>
                <a:sym typeface="Avenir"/>
              </a:rPr>
              <a:t>ECD programs </a:t>
            </a:r>
            <a:r>
              <a:rPr lang="en-US" sz="1600" b="0" i="0" u="none" strike="noStrike" cap="none">
                <a:solidFill>
                  <a:srgbClr val="000000"/>
                </a:solidFill>
                <a:ea typeface="Avenir"/>
                <a:sym typeface="Avenir"/>
              </a:rPr>
              <a:t>to </a:t>
            </a:r>
            <a:r>
              <a:rPr lang="en-US" sz="1600">
                <a:ea typeface="Avenir"/>
                <a:sym typeface="Avenir"/>
              </a:rPr>
              <a:t>get registered </a:t>
            </a:r>
            <a:r>
              <a:rPr lang="en-US" sz="1600" b="0" i="0" u="none" strike="noStrike" cap="none">
                <a:solidFill>
                  <a:srgbClr val="000000"/>
                </a:solidFill>
                <a:ea typeface="Avenir"/>
                <a:sym typeface="Avenir"/>
              </a:rPr>
              <a:t>and </a:t>
            </a:r>
            <a:r>
              <a:rPr lang="en-US" sz="1600">
                <a:ea typeface="Avenir"/>
                <a:sym typeface="Avenir"/>
              </a:rPr>
              <a:t>approved by the DBE</a:t>
            </a:r>
            <a:r>
              <a:rPr lang="en-US" sz="1600" b="0" i="0" u="none" strike="noStrike" cap="none">
                <a:solidFill>
                  <a:srgbClr val="000000"/>
                </a:solidFill>
                <a:ea typeface="Avenir"/>
                <a:sym typeface="Avenir"/>
              </a:rPr>
              <a:t>.</a:t>
            </a:r>
            <a:endParaRPr lang="en-US"/>
          </a:p>
          <a:p>
            <a:pPr marL="285750" indent="-285750" algn="just">
              <a:lnSpc>
                <a:spcPct val="150000"/>
              </a:lnSpc>
              <a:buFont typeface="Arial"/>
              <a:buChar char="•"/>
            </a:pPr>
            <a:r>
              <a:rPr lang="en-US" sz="1600">
                <a:ea typeface="Avenir"/>
                <a:sym typeface="Avenir"/>
              </a:rPr>
              <a:t>Help </a:t>
            </a:r>
            <a:r>
              <a:rPr lang="en-US" sz="1600" b="0" i="0" u="none" strike="noStrike" cap="none">
                <a:solidFill>
                  <a:srgbClr val="000000"/>
                </a:solidFill>
                <a:ea typeface="Avenir"/>
                <a:sym typeface="Avenir"/>
              </a:rPr>
              <a:t>the DBE </a:t>
            </a:r>
            <a:r>
              <a:rPr lang="en-US" sz="1600">
                <a:ea typeface="Avenir"/>
                <a:sym typeface="Avenir"/>
              </a:rPr>
              <a:t>give support </a:t>
            </a:r>
            <a:r>
              <a:rPr lang="en-US" sz="1600" b="0" i="0" u="none" strike="noStrike" cap="none">
                <a:solidFill>
                  <a:srgbClr val="000000"/>
                </a:solidFill>
                <a:ea typeface="Avenir"/>
                <a:sym typeface="Avenir"/>
              </a:rPr>
              <a:t>to the </a:t>
            </a:r>
            <a:r>
              <a:rPr lang="en-US" sz="1600">
                <a:ea typeface="Avenir"/>
                <a:sym typeface="Avenir"/>
              </a:rPr>
              <a:t>right programs fairly and clearly</a:t>
            </a:r>
            <a:r>
              <a:rPr lang="en-US" sz="1600" b="0" i="0" u="none" strike="noStrike" cap="none">
                <a:solidFill>
                  <a:srgbClr val="000000"/>
                </a:solidFill>
                <a:ea typeface="Avenir"/>
                <a:sym typeface="Avenir"/>
              </a:rPr>
              <a:t>.</a:t>
            </a:r>
            <a:endParaRPr lang="en-US"/>
          </a:p>
          <a:p>
            <a:pPr marL="285750" indent="-285750" algn="just">
              <a:lnSpc>
                <a:spcPct val="150000"/>
              </a:lnSpc>
              <a:buFont typeface="Arial"/>
              <a:buChar char="•"/>
            </a:pPr>
            <a:r>
              <a:rPr lang="en-US" sz="1600">
                <a:ea typeface="Avenir"/>
                <a:sym typeface="Avenir"/>
              </a:rPr>
              <a:t>Help improve </a:t>
            </a:r>
            <a:r>
              <a:rPr lang="en-US" sz="1600" b="0" i="0" u="none" strike="noStrike" cap="none">
                <a:solidFill>
                  <a:srgbClr val="000000"/>
                </a:solidFill>
                <a:ea typeface="Avenir"/>
                <a:sym typeface="Avenir"/>
              </a:rPr>
              <a:t>the quality </a:t>
            </a:r>
            <a:r>
              <a:rPr lang="en-US" sz="1600">
                <a:ea typeface="Avenir"/>
                <a:sym typeface="Avenir"/>
              </a:rPr>
              <a:t>of ECD services, not just make sure they follow basic rules</a:t>
            </a:r>
            <a:r>
              <a:rPr lang="en-US" sz="1600" b="0" i="0" u="none" strike="noStrike" cap="none">
                <a:solidFill>
                  <a:srgbClr val="000000"/>
                </a:solidFill>
                <a:ea typeface="Avenir"/>
                <a:sym typeface="Avenir"/>
              </a:rPr>
              <a:t>.</a:t>
            </a:r>
            <a:endParaRPr lang="en-US"/>
          </a:p>
          <a:p>
            <a:pPr marL="285750" indent="-285750" algn="just">
              <a:lnSpc>
                <a:spcPct val="150000"/>
              </a:lnSpc>
              <a:buFont typeface="Arial"/>
              <a:buChar char="•"/>
            </a:pPr>
            <a:r>
              <a:rPr lang="en-US" sz="1600">
                <a:ea typeface="Avenir"/>
                <a:sym typeface="Avenir"/>
              </a:rPr>
              <a:t>Allow </a:t>
            </a:r>
            <a:r>
              <a:rPr lang="en-US" sz="1600" b="0" i="0" u="none" strike="noStrike" cap="none">
                <a:solidFill>
                  <a:srgbClr val="000000"/>
                </a:solidFill>
                <a:ea typeface="Avenir"/>
                <a:sym typeface="Avenir"/>
              </a:rPr>
              <a:t>the </a:t>
            </a:r>
            <a:r>
              <a:rPr lang="en-US" sz="1600">
                <a:ea typeface="Avenir"/>
                <a:sym typeface="Avenir"/>
              </a:rPr>
              <a:t>DBE </a:t>
            </a:r>
            <a:r>
              <a:rPr lang="en-US" sz="1600" b="0" i="0" u="none" strike="noStrike" cap="none">
                <a:solidFill>
                  <a:srgbClr val="000000"/>
                </a:solidFill>
                <a:ea typeface="Avenir"/>
                <a:sym typeface="Avenir"/>
              </a:rPr>
              <a:t>to </a:t>
            </a:r>
            <a:r>
              <a:rPr lang="en-US" sz="1600">
                <a:ea typeface="Avenir"/>
                <a:sym typeface="Avenir"/>
              </a:rPr>
              <a:t>check how well ECD programs are doing </a:t>
            </a:r>
            <a:r>
              <a:rPr lang="en-US" sz="1600" b="0" i="0" u="none" strike="noStrike" cap="none">
                <a:solidFill>
                  <a:srgbClr val="000000"/>
                </a:solidFill>
                <a:ea typeface="Avenir"/>
                <a:sym typeface="Avenir"/>
              </a:rPr>
              <a:t>and make </a:t>
            </a:r>
            <a:r>
              <a:rPr lang="en-US" sz="1600">
                <a:ea typeface="Avenir"/>
                <a:sym typeface="Avenir"/>
              </a:rPr>
              <a:t>smart choices </a:t>
            </a:r>
            <a:r>
              <a:rPr lang="en-US" sz="1600" b="0" i="0" u="none" strike="noStrike" cap="none">
                <a:solidFill>
                  <a:srgbClr val="000000"/>
                </a:solidFill>
                <a:ea typeface="Avenir"/>
                <a:sym typeface="Avenir"/>
              </a:rPr>
              <a:t>based on </a:t>
            </a:r>
            <a:r>
              <a:rPr lang="en-US" sz="1600">
                <a:ea typeface="Avenir"/>
                <a:sym typeface="Avenir"/>
              </a:rPr>
              <a:t>up-to-date information</a:t>
            </a:r>
            <a:r>
              <a:rPr lang="en-US" sz="1600" b="0" i="0" u="none" strike="noStrike" cap="none">
                <a:solidFill>
                  <a:srgbClr val="000000"/>
                </a:solidFill>
                <a:ea typeface="Avenir"/>
                <a:sym typeface="Avenir"/>
              </a:rPr>
              <a:t>.</a:t>
            </a:r>
            <a:endParaRPr lang="en-US"/>
          </a:p>
          <a:p>
            <a:pPr marL="285750" indent="-285750" algn="just">
              <a:lnSpc>
                <a:spcPct val="150000"/>
              </a:lnSpc>
              <a:buFont typeface="Arial"/>
              <a:buChar char="•"/>
            </a:pPr>
            <a:r>
              <a:rPr lang="en-US" sz="1600" b="0" i="0" u="none" strike="noStrike" cap="none">
                <a:solidFill>
                  <a:srgbClr val="000000"/>
                </a:solidFill>
                <a:ea typeface="Avenir"/>
                <a:sym typeface="Avenir"/>
              </a:rPr>
              <a:t>Provide </a:t>
            </a:r>
            <a:r>
              <a:rPr lang="en-US" sz="1600">
                <a:ea typeface="Avenir"/>
                <a:sym typeface="Avenir"/>
              </a:rPr>
              <a:t>clear reports </a:t>
            </a:r>
            <a:r>
              <a:rPr lang="en-US" sz="1600" b="0" i="0" u="none" strike="noStrike" cap="none">
                <a:solidFill>
                  <a:srgbClr val="000000"/>
                </a:solidFill>
                <a:ea typeface="Avenir"/>
                <a:sym typeface="Avenir"/>
              </a:rPr>
              <a:t>and </a:t>
            </a:r>
            <a:r>
              <a:rPr lang="en-US" sz="1600">
                <a:ea typeface="Avenir"/>
                <a:sym typeface="Avenir"/>
              </a:rPr>
              <a:t>useful information </a:t>
            </a:r>
            <a:r>
              <a:rPr lang="en-US" sz="1600" b="0" i="0" u="none" strike="noStrike" cap="none">
                <a:solidFill>
                  <a:srgbClr val="000000"/>
                </a:solidFill>
                <a:ea typeface="Avenir"/>
                <a:sym typeface="Avenir"/>
              </a:rPr>
              <a:t>to </a:t>
            </a:r>
            <a:r>
              <a:rPr lang="en-US" sz="1600">
                <a:ea typeface="Avenir"/>
                <a:sym typeface="Avenir"/>
              </a:rPr>
              <a:t>help improve programs </a:t>
            </a:r>
            <a:r>
              <a:rPr lang="en-US" sz="1600" b="0" i="0" u="none" strike="noStrike" cap="none">
                <a:solidFill>
                  <a:srgbClr val="000000"/>
                </a:solidFill>
                <a:ea typeface="Avenir"/>
                <a:sym typeface="Avenir"/>
              </a:rPr>
              <a:t>and </a:t>
            </a:r>
            <a:r>
              <a:rPr lang="en-US" sz="1600">
                <a:ea typeface="Avenir"/>
                <a:sym typeface="Avenir"/>
              </a:rPr>
              <a:t>use resources wisely</a:t>
            </a:r>
            <a:r>
              <a:rPr lang="en-US" sz="1600" b="0" i="0" u="none" strike="noStrike" cap="none">
                <a:solidFill>
                  <a:srgbClr val="000000"/>
                </a:solidFill>
                <a:ea typeface="Avenir"/>
                <a:sym typeface="Avenir"/>
              </a:rPr>
              <a:t>.</a:t>
            </a:r>
            <a:endParaRPr lang="en-US"/>
          </a:p>
          <a:p>
            <a:pPr algn="just">
              <a:lnSpc>
                <a:spcPct val="150000"/>
              </a:lnSpc>
            </a:pPr>
            <a:endParaRPr lang="en-US" sz="1600">
              <a:ea typeface="Avenir"/>
            </a:endParaRPr>
          </a:p>
          <a:p>
            <a:pPr algn="just">
              <a:lnSpc>
                <a:spcPct val="150000"/>
              </a:lnSpc>
            </a:pPr>
            <a:r>
              <a:rPr lang="en-US" sz="1600" b="0" i="0" u="none" strike="noStrike" cap="none">
                <a:solidFill>
                  <a:srgbClr val="000000"/>
                </a:solidFill>
                <a:ea typeface="Avenir"/>
                <a:sym typeface="Avenir"/>
              </a:rPr>
              <a:t>The system </a:t>
            </a:r>
            <a:r>
              <a:rPr lang="en-US" sz="1600">
                <a:ea typeface="Avenir"/>
                <a:sym typeface="Avenir"/>
              </a:rPr>
              <a:t>will </a:t>
            </a:r>
            <a:r>
              <a:rPr lang="en-US" sz="1600" b="0" i="0" u="none" strike="noStrike" cap="none">
                <a:solidFill>
                  <a:srgbClr val="000000"/>
                </a:solidFill>
                <a:ea typeface="Avenir"/>
                <a:sym typeface="Avenir"/>
              </a:rPr>
              <a:t>be </a:t>
            </a:r>
            <a:r>
              <a:rPr lang="en-US" sz="1600">
                <a:ea typeface="Avenir"/>
                <a:sym typeface="Avenir"/>
              </a:rPr>
              <a:t>launched step by step, with six different parts </a:t>
            </a:r>
            <a:r>
              <a:rPr lang="en-US" sz="1600" b="0" i="0" u="none" strike="noStrike" cap="none">
                <a:solidFill>
                  <a:srgbClr val="000000"/>
                </a:solidFill>
                <a:ea typeface="Avenir"/>
                <a:sym typeface="Avenir"/>
              </a:rPr>
              <a:t>released over </a:t>
            </a:r>
            <a:r>
              <a:rPr lang="en-US" sz="1600">
                <a:ea typeface="Avenir"/>
                <a:sym typeface="Avenir"/>
              </a:rPr>
              <a:t>time</a:t>
            </a:r>
            <a:r>
              <a:rPr lang="en-US" sz="1600" b="0" i="0" u="none" strike="noStrike" cap="none">
                <a:solidFill>
                  <a:srgbClr val="000000"/>
                </a:solidFill>
                <a:ea typeface="Avenir"/>
                <a:sym typeface="Avenir"/>
              </a:rPr>
              <a:t>.</a:t>
            </a:r>
            <a:endParaRPr lang="en-US"/>
          </a:p>
          <a:p>
            <a:pPr marL="0" marR="0" lvl="0" indent="0" algn="just">
              <a:lnSpc>
                <a:spcPct val="114999"/>
              </a:lnSpc>
              <a:spcBef>
                <a:spcPts val="0"/>
              </a:spcBef>
              <a:spcAft>
                <a:spcPts val="0"/>
              </a:spcAft>
              <a:buSzPts val="1400"/>
              <a:buFont typeface="Arial"/>
              <a:buNone/>
            </a:pPr>
            <a:endParaRPr lang="en-US" sz="1600">
              <a:latin typeface="Avenir"/>
              <a:ea typeface="Avenir"/>
              <a:cs typeface="Avenir"/>
            </a:endParaRPr>
          </a:p>
        </p:txBody>
      </p:sp>
    </p:spTree>
    <p:extLst>
      <p:ext uri="{BB962C8B-B14F-4D97-AF65-F5344CB8AC3E}">
        <p14:creationId xmlns:p14="http://schemas.microsoft.com/office/powerpoint/2010/main" val="14838057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021"/>
        <p:cNvGrpSpPr/>
        <p:nvPr/>
      </p:nvGrpSpPr>
      <p:grpSpPr>
        <a:xfrm>
          <a:off x="0" y="0"/>
          <a:ext cx="0" cy="0"/>
          <a:chOff x="0" y="0"/>
          <a:chExt cx="0" cy="0"/>
        </a:xfrm>
      </p:grpSpPr>
      <p:sp>
        <p:nvSpPr>
          <p:cNvPr id="1023" name="Google Shape;1023;g2e287cab74e_0_11"/>
          <p:cNvSpPr txBox="1">
            <a:spLocks noGrp="1"/>
          </p:cNvSpPr>
          <p:nvPr>
            <p:ph type="title"/>
          </p:nvPr>
        </p:nvSpPr>
        <p:spPr>
          <a:xfrm>
            <a:off x="2969231" y="-47623"/>
            <a:ext cx="7639270"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Administrator Step 9-11/13 - Health &amp; Safety Self Assessment </a:t>
            </a:r>
            <a:endParaRPr sz="3200">
              <a:solidFill>
                <a:srgbClr val="C98241"/>
              </a:solidFill>
              <a:latin typeface="Avenir"/>
              <a:ea typeface="Avenir"/>
              <a:cs typeface="Avenir"/>
              <a:sym typeface="Avenir"/>
            </a:endParaRPr>
          </a:p>
        </p:txBody>
      </p:sp>
      <p:sp>
        <p:nvSpPr>
          <p:cNvPr id="1022" name="Google Shape;1022;g2e287cab74e_0_11"/>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40</a:t>
            </a:fld>
            <a:endParaRPr/>
          </a:p>
        </p:txBody>
      </p:sp>
      <p:pic>
        <p:nvPicPr>
          <p:cNvPr id="1025" name="Google Shape;1025;g2e287cab74e_0_11"/>
          <p:cNvPicPr preferRelativeResize="0"/>
          <p:nvPr/>
        </p:nvPicPr>
        <p:blipFill rotWithShape="1">
          <a:blip r:embed="rId3">
            <a:alphaModFix/>
          </a:blip>
          <a:srcRect l="-1967" t="-2326" b="-3426"/>
          <a:stretch/>
        </p:blipFill>
        <p:spPr>
          <a:xfrm>
            <a:off x="76375" y="1087400"/>
            <a:ext cx="7908326" cy="4967400"/>
          </a:xfrm>
          <a:prstGeom prst="rect">
            <a:avLst/>
          </a:prstGeom>
          <a:noFill/>
          <a:ln w="9525" cap="flat" cmpd="sng">
            <a:solidFill>
              <a:srgbClr val="9E9E9E"/>
            </a:solidFill>
            <a:prstDash val="solid"/>
            <a:round/>
            <a:headEnd type="none" w="sm" len="sm"/>
            <a:tailEnd type="none" w="sm" len="sm"/>
          </a:ln>
        </p:spPr>
      </p:pic>
      <p:pic>
        <p:nvPicPr>
          <p:cNvPr id="1026" name="Google Shape;1026;g2e287cab74e_0_11"/>
          <p:cNvPicPr preferRelativeResize="0"/>
          <p:nvPr/>
        </p:nvPicPr>
        <p:blipFill>
          <a:blip r:embed="rId4">
            <a:alphaModFix/>
          </a:blip>
          <a:stretch>
            <a:fillRect/>
          </a:stretch>
        </p:blipFill>
        <p:spPr>
          <a:xfrm>
            <a:off x="4191150" y="3546200"/>
            <a:ext cx="4740448" cy="2508599"/>
          </a:xfrm>
          <a:prstGeom prst="rect">
            <a:avLst/>
          </a:prstGeom>
          <a:noFill/>
          <a:ln w="9525" cap="flat" cmpd="sng">
            <a:solidFill>
              <a:srgbClr val="9E9E9E"/>
            </a:solidFill>
            <a:prstDash val="solid"/>
            <a:round/>
            <a:headEnd type="none" w="sm" len="sm"/>
            <a:tailEnd type="none" w="sm" len="sm"/>
          </a:ln>
        </p:spPr>
      </p:pic>
      <p:pic>
        <p:nvPicPr>
          <p:cNvPr id="1027" name="Google Shape;1027;g2e287cab74e_0_11"/>
          <p:cNvPicPr preferRelativeResize="0"/>
          <p:nvPr/>
        </p:nvPicPr>
        <p:blipFill rotWithShape="1">
          <a:blip r:embed="rId5">
            <a:alphaModFix/>
          </a:blip>
          <a:srcRect r="36728"/>
          <a:stretch/>
        </p:blipFill>
        <p:spPr>
          <a:xfrm>
            <a:off x="8081325" y="4582825"/>
            <a:ext cx="3853075" cy="1719100"/>
          </a:xfrm>
          <a:prstGeom prst="rect">
            <a:avLst/>
          </a:prstGeom>
          <a:noFill/>
          <a:ln w="9525" cap="flat" cmpd="sng">
            <a:solidFill>
              <a:srgbClr val="9E9E9E"/>
            </a:solidFill>
            <a:prstDash val="solid"/>
            <a:round/>
            <a:headEnd type="none" w="sm" len="sm"/>
            <a:tailEnd type="none" w="sm" len="sm"/>
          </a:ln>
        </p:spPr>
      </p:pic>
      <p:sp>
        <p:nvSpPr>
          <p:cNvPr id="1028" name="Google Shape;1028;g2e287cab74e_0_11"/>
          <p:cNvSpPr/>
          <p:nvPr/>
        </p:nvSpPr>
        <p:spPr>
          <a:xfrm>
            <a:off x="3657173" y="5661845"/>
            <a:ext cx="438300" cy="20520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29" name="Google Shape;1029;g2e287cab74e_0_11"/>
          <p:cNvSpPr/>
          <p:nvPr/>
        </p:nvSpPr>
        <p:spPr>
          <a:xfrm>
            <a:off x="7524248" y="5755720"/>
            <a:ext cx="438300" cy="20520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 name="Google Shape;1008;g2d128171aec_3_24">
            <a:extLst>
              <a:ext uri="{FF2B5EF4-FFF2-40B4-BE49-F238E27FC236}">
                <a16:creationId xmlns:a16="http://schemas.microsoft.com/office/drawing/2014/main" id="{809AEDE2-4DCF-4267-A9B4-15303AC617E8}"/>
              </a:ext>
            </a:extLst>
          </p:cNvPr>
          <p:cNvSpPr/>
          <p:nvPr/>
        </p:nvSpPr>
        <p:spPr>
          <a:xfrm>
            <a:off x="8414950" y="1077875"/>
            <a:ext cx="3694500" cy="3049200"/>
          </a:xfrm>
          <a:prstGeom prst="wedgeRoundRectCallout">
            <a:avLst>
              <a:gd name="adj1" fmla="val -49300"/>
              <a:gd name="adj2" fmla="val 24341"/>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ZA">
                <a:solidFill>
                  <a:schemeClr val="dk1"/>
                </a:solidFill>
                <a:latin typeface="Avenir"/>
                <a:ea typeface="Avenir"/>
                <a:cs typeface="Avenir"/>
                <a:sym typeface="Avenir"/>
              </a:rPr>
              <a:t>Continue</a:t>
            </a:r>
            <a:r>
              <a:rPr lang="en-ZA" b="0" i="0" u="none" strike="noStrike" cap="none">
                <a:solidFill>
                  <a:schemeClr val="dk1"/>
                </a:solidFill>
                <a:latin typeface="Avenir"/>
                <a:ea typeface="Avenir"/>
                <a:cs typeface="Avenir"/>
                <a:sym typeface="Avenir"/>
              </a:rPr>
              <a:t> to the Health and safety assessment for ECD Registration. </a:t>
            </a:r>
            <a:endParaRPr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b="0" i="0" u="none" strike="noStrike" cap="none">
                <a:solidFill>
                  <a:schemeClr val="dk1"/>
                </a:solidFill>
                <a:latin typeface="Avenir"/>
                <a:ea typeface="Avenir"/>
                <a:cs typeface="Avenir"/>
                <a:sym typeface="Avenir"/>
              </a:rPr>
              <a:t>No applicant information is captured in Step </a:t>
            </a:r>
            <a:r>
              <a:rPr lang="en-ZA">
                <a:solidFill>
                  <a:schemeClr val="dk1"/>
                </a:solidFill>
                <a:latin typeface="Avenir"/>
                <a:ea typeface="Avenir"/>
                <a:cs typeface="Avenir"/>
                <a:sym typeface="Avenir"/>
              </a:rPr>
              <a:t>8</a:t>
            </a:r>
            <a:r>
              <a:rPr lang="en-ZA" b="0" i="0" u="none" strike="noStrike" cap="none">
                <a:solidFill>
                  <a:schemeClr val="dk1"/>
                </a:solidFill>
                <a:latin typeface="Avenir"/>
                <a:ea typeface="Avenir"/>
                <a:cs typeface="Avenir"/>
                <a:sym typeface="Avenir"/>
              </a:rPr>
              <a:t> to 1</a:t>
            </a:r>
            <a:r>
              <a:rPr lang="en-ZA">
                <a:solidFill>
                  <a:schemeClr val="dk1"/>
                </a:solidFill>
                <a:latin typeface="Avenir"/>
                <a:ea typeface="Avenir"/>
                <a:cs typeface="Avenir"/>
                <a:sym typeface="Avenir"/>
              </a:rPr>
              <a:t>1</a:t>
            </a:r>
            <a:r>
              <a:rPr lang="en-ZA" b="0" i="0" u="none" strike="noStrike" cap="none">
                <a:solidFill>
                  <a:schemeClr val="dk1"/>
                </a:solidFill>
                <a:latin typeface="Avenir"/>
                <a:ea typeface="Avenir"/>
                <a:cs typeface="Avenir"/>
                <a:sym typeface="Avenir"/>
              </a:rPr>
              <a:t>. </a:t>
            </a:r>
            <a:endParaRPr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a:solidFill>
                <a:schemeClr val="dk1"/>
              </a:solidFill>
              <a:latin typeface="Avenir"/>
              <a:ea typeface="Avenir"/>
              <a:cs typeface="Avenir"/>
              <a:sym typeface="Avenir"/>
            </a:endParaRPr>
          </a:p>
          <a:p>
            <a:pPr marL="0" lvl="0" indent="0" algn="l" rtl="0">
              <a:spcBef>
                <a:spcPts val="0"/>
              </a:spcBef>
              <a:spcAft>
                <a:spcPts val="0"/>
              </a:spcAft>
              <a:buNone/>
            </a:pPr>
            <a:r>
              <a:rPr lang="en-US" b="1">
                <a:solidFill>
                  <a:schemeClr val="dk1"/>
                </a:solidFill>
                <a:latin typeface="Avenir"/>
                <a:ea typeface="Avenir"/>
                <a:cs typeface="Avenir"/>
                <a:sym typeface="Avenir"/>
              </a:rPr>
              <a:t>The applicant is simply confirming that they understand that they have to meet norms and standards and that they will be checked when a site visit happens.</a:t>
            </a:r>
          </a:p>
          <a:p>
            <a:pPr marL="0" lvl="0" indent="0" algn="l" rtl="0">
              <a:spcBef>
                <a:spcPts val="0"/>
              </a:spcBef>
              <a:spcAft>
                <a:spcPts val="0"/>
              </a:spcAft>
              <a:buNone/>
            </a:pPr>
            <a:endParaRPr lang="en-US">
              <a:solidFill>
                <a:schemeClr val="dk1"/>
              </a:solidFill>
              <a:latin typeface="Avenir"/>
              <a:ea typeface="Avenir"/>
              <a:cs typeface="Avenir"/>
              <a:sym typeface="Avenir"/>
            </a:endParaRPr>
          </a:p>
          <a:p>
            <a:pPr marL="0" lvl="0" indent="0" algn="l" rtl="0">
              <a:spcBef>
                <a:spcPts val="0"/>
              </a:spcBef>
              <a:spcAft>
                <a:spcPts val="0"/>
              </a:spcAft>
              <a:buNone/>
            </a:pPr>
            <a:r>
              <a:rPr lang="en-US">
                <a:solidFill>
                  <a:schemeClr val="dk1"/>
                </a:solidFill>
                <a:latin typeface="Avenir"/>
                <a:ea typeface="Avenir"/>
                <a:cs typeface="Avenir"/>
                <a:sym typeface="Avenir"/>
              </a:rPr>
              <a:t>Step 11 questions are used to inform what should be delivered in H&amp;S packs.</a:t>
            </a:r>
            <a:endParaRPr>
              <a:solidFill>
                <a:schemeClr val="dk1"/>
              </a:solidFill>
              <a:latin typeface="Avenir"/>
              <a:ea typeface="Avenir"/>
              <a:cs typeface="Avenir"/>
              <a:sym typeface="Aveni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g2f578851bfd_0_234"/>
          <p:cNvSpPr txBox="1">
            <a:spLocks noGrp="1"/>
          </p:cNvSpPr>
          <p:nvPr>
            <p:ph type="title"/>
          </p:nvPr>
        </p:nvSpPr>
        <p:spPr>
          <a:xfrm>
            <a:off x="2798365" y="134964"/>
            <a:ext cx="7813930" cy="1196751"/>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ts val="4000"/>
              <a:buNone/>
            </a:pPr>
            <a:r>
              <a:rPr lang="en-ZA">
                <a:solidFill>
                  <a:srgbClr val="C98241"/>
                </a:solidFill>
                <a:latin typeface="Avenir"/>
                <a:ea typeface="Avenir"/>
                <a:cs typeface="Avenir"/>
                <a:sym typeface="Avenir"/>
              </a:rPr>
              <a:t>Document Review Process: Step 12/13</a:t>
            </a:r>
            <a:endParaRPr>
              <a:solidFill>
                <a:srgbClr val="C98241"/>
              </a:solidFill>
              <a:latin typeface="Avenir"/>
              <a:ea typeface="Avenir"/>
              <a:cs typeface="Avenir"/>
              <a:sym typeface="Avenir"/>
            </a:endParaRPr>
          </a:p>
        </p:txBody>
      </p:sp>
      <p:sp>
        <p:nvSpPr>
          <p:cNvPr id="810" name="Google Shape;810;g2f578851bfd_0_234"/>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41</a:t>
            </a:fld>
            <a:endParaRPr/>
          </a:p>
        </p:txBody>
      </p:sp>
      <p:grpSp>
        <p:nvGrpSpPr>
          <p:cNvPr id="811" name="Google Shape;811;g2f578851bfd_0_234"/>
          <p:cNvGrpSpPr/>
          <p:nvPr/>
        </p:nvGrpSpPr>
        <p:grpSpPr>
          <a:xfrm>
            <a:off x="2451050" y="1586324"/>
            <a:ext cx="2751931" cy="4290373"/>
            <a:chOff x="1838333" y="1189773"/>
            <a:chExt cx="2064000" cy="3217860"/>
          </a:xfrm>
        </p:grpSpPr>
        <p:sp>
          <p:nvSpPr>
            <p:cNvPr id="812" name="Google Shape;812;g2f578851bfd_0_234"/>
            <p:cNvSpPr/>
            <p:nvPr/>
          </p:nvSpPr>
          <p:spPr>
            <a:xfrm>
              <a:off x="1838333" y="1189773"/>
              <a:ext cx="2064000" cy="897600"/>
            </a:xfrm>
            <a:prstGeom prst="chevron">
              <a:avLst>
                <a:gd name="adj" fmla="val 50000"/>
              </a:avLst>
            </a:prstGeom>
            <a:solidFill>
              <a:srgbClr val="E69138"/>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300" b="1">
                  <a:solidFill>
                    <a:schemeClr val="dk1"/>
                  </a:solidFill>
                  <a:latin typeface="Avenir"/>
                  <a:ea typeface="Avenir"/>
                  <a:cs typeface="Avenir"/>
                  <a:sym typeface="Avenir"/>
                </a:rPr>
                <a:t>Form 30</a:t>
              </a:r>
              <a:endParaRPr sz="1300" b="1" i="0" u="none" strike="noStrike" cap="none">
                <a:solidFill>
                  <a:schemeClr val="dk1"/>
                </a:solidFill>
                <a:latin typeface="Avenir"/>
                <a:ea typeface="Avenir"/>
                <a:cs typeface="Avenir"/>
                <a:sym typeface="Avenir"/>
              </a:endParaRPr>
            </a:p>
          </p:txBody>
        </p:sp>
        <p:sp>
          <p:nvSpPr>
            <p:cNvPr id="813" name="Google Shape;813;g2f578851bfd_0_234"/>
            <p:cNvSpPr txBox="1"/>
            <p:nvPr/>
          </p:nvSpPr>
          <p:spPr>
            <a:xfrm>
              <a:off x="1903884" y="2057133"/>
              <a:ext cx="1902600" cy="2350500"/>
            </a:xfrm>
            <a:prstGeom prst="rect">
              <a:avLst/>
            </a:prstGeom>
            <a:noFill/>
            <a:ln>
              <a:noFill/>
            </a:ln>
          </p:spPr>
          <p:txBody>
            <a:bodyPr spcFirstLastPara="1" wrap="square" lIns="121900" tIns="121900" rIns="121900" bIns="121900" anchor="t" anchorCtr="0">
              <a:noAutofit/>
            </a:bodyPr>
            <a:lstStyle/>
            <a:p>
              <a:pPr marL="457200" marR="0" lvl="0" indent="-311150" algn="l" rtl="0">
                <a:lnSpc>
                  <a:spcPct val="115000"/>
                </a:lnSpc>
                <a:spcBef>
                  <a:spcPts val="0"/>
                </a:spcBef>
                <a:spcAft>
                  <a:spcPts val="0"/>
                </a:spcAft>
                <a:buClr>
                  <a:srgbClr val="000000"/>
                </a:buClr>
                <a:buSzPts val="1300"/>
                <a:buFont typeface="Avenir"/>
                <a:buChar char="●"/>
              </a:pPr>
              <a:r>
                <a:rPr lang="en-ZA" sz="1300">
                  <a:latin typeface="Avenir"/>
                  <a:ea typeface="Avenir"/>
                  <a:cs typeface="Avenir"/>
                  <a:sym typeface="Avenir"/>
                </a:rPr>
                <a:t>Ensure the form is fully completed with no missing sections.</a:t>
              </a:r>
              <a:endParaRPr sz="1300">
                <a:latin typeface="Avenir"/>
                <a:ea typeface="Avenir"/>
                <a:cs typeface="Avenir"/>
                <a:sym typeface="Avenir"/>
              </a:endParaRPr>
            </a:p>
            <a:p>
              <a:pPr marL="457200" lvl="0" indent="-311150" algn="l" rtl="0">
                <a:lnSpc>
                  <a:spcPct val="115000"/>
                </a:lnSpc>
                <a:spcBef>
                  <a:spcPts val="0"/>
                </a:spcBef>
                <a:spcAft>
                  <a:spcPts val="0"/>
                </a:spcAft>
                <a:buSzPts val="1300"/>
                <a:buFont typeface="Avenir"/>
                <a:buChar char="●"/>
              </a:pPr>
              <a:r>
                <a:rPr lang="en-ZA" sz="1300">
                  <a:latin typeface="Avenir"/>
                  <a:ea typeface="Avenir"/>
                  <a:cs typeface="Avenir"/>
                  <a:sym typeface="Avenir"/>
                </a:rPr>
                <a:t>Confirm that the form is signed and dated.</a:t>
              </a:r>
              <a:endParaRPr sz="1300">
                <a:latin typeface="Avenir"/>
                <a:ea typeface="Avenir"/>
                <a:cs typeface="Avenir"/>
                <a:sym typeface="Avenir"/>
              </a:endParaRPr>
            </a:p>
            <a:p>
              <a:pPr marL="457200" lvl="0" indent="-311150" algn="l" rtl="0">
                <a:lnSpc>
                  <a:spcPct val="115000"/>
                </a:lnSpc>
                <a:spcBef>
                  <a:spcPts val="0"/>
                </a:spcBef>
                <a:spcAft>
                  <a:spcPts val="0"/>
                </a:spcAft>
                <a:buSzPts val="1300"/>
                <a:buFont typeface="Avenir"/>
                <a:buChar char="●"/>
              </a:pPr>
              <a:r>
                <a:rPr lang="en-ZA" sz="1300">
                  <a:latin typeface="Avenir"/>
                  <a:ea typeface="Avenir"/>
                  <a:cs typeface="Avenir"/>
                  <a:sym typeface="Avenir"/>
                </a:rPr>
                <a:t>Verify the applicant’s or staff member’s details against the ID provided.</a:t>
              </a:r>
            </a:p>
            <a:p>
              <a:pPr marL="457200" indent="-311150">
                <a:lnSpc>
                  <a:spcPct val="115000"/>
                </a:lnSpc>
                <a:buSzPts val="1300"/>
                <a:buFont typeface="Avenir"/>
                <a:buChar char="●"/>
              </a:pPr>
              <a:r>
                <a:rPr lang="en-US" sz="1300">
                  <a:latin typeface="Avenir"/>
                  <a:ea typeface="Avenir"/>
                  <a:cs typeface="Avenir"/>
                  <a:sym typeface="Avenir"/>
                </a:rPr>
                <a:t>If so – approve the document – otherwise decline and add correction notes.</a:t>
              </a:r>
            </a:p>
            <a:p>
              <a:pPr marL="457200" lvl="0" indent="-311150" algn="l" rtl="0">
                <a:lnSpc>
                  <a:spcPct val="115000"/>
                </a:lnSpc>
                <a:spcBef>
                  <a:spcPts val="0"/>
                </a:spcBef>
                <a:spcAft>
                  <a:spcPts val="0"/>
                </a:spcAft>
                <a:buSzPts val="1300"/>
                <a:buFont typeface="Avenir"/>
                <a:buChar char="●"/>
              </a:pPr>
              <a:endParaRPr sz="1300">
                <a:latin typeface="Avenir"/>
                <a:ea typeface="Avenir"/>
                <a:cs typeface="Avenir"/>
                <a:sym typeface="Avenir"/>
              </a:endParaRPr>
            </a:p>
            <a:p>
              <a:pPr marL="457200" marR="0" lvl="0" indent="0" algn="l" rtl="0">
                <a:lnSpc>
                  <a:spcPct val="115000"/>
                </a:lnSpc>
                <a:spcBef>
                  <a:spcPts val="0"/>
                </a:spcBef>
                <a:spcAft>
                  <a:spcPts val="0"/>
                </a:spcAft>
                <a:buNone/>
              </a:pPr>
              <a:endParaRPr sz="1300" i="0" u="none" strike="noStrike" cap="none">
                <a:solidFill>
                  <a:srgbClr val="000000"/>
                </a:solidFill>
                <a:latin typeface="Avenir"/>
                <a:ea typeface="Avenir"/>
                <a:cs typeface="Avenir"/>
                <a:sym typeface="Avenir"/>
              </a:endParaRPr>
            </a:p>
          </p:txBody>
        </p:sp>
      </p:grpSp>
      <p:grpSp>
        <p:nvGrpSpPr>
          <p:cNvPr id="814" name="Google Shape;814;g2f578851bfd_0_234"/>
          <p:cNvGrpSpPr/>
          <p:nvPr/>
        </p:nvGrpSpPr>
        <p:grpSpPr>
          <a:xfrm>
            <a:off x="9227698" y="1568897"/>
            <a:ext cx="2852439" cy="4290373"/>
            <a:chOff x="3441361" y="1189773"/>
            <a:chExt cx="2139383" cy="3217860"/>
          </a:xfrm>
        </p:grpSpPr>
        <p:sp>
          <p:nvSpPr>
            <p:cNvPr id="815" name="Google Shape;815;g2f578851bfd_0_234"/>
            <p:cNvSpPr/>
            <p:nvPr/>
          </p:nvSpPr>
          <p:spPr>
            <a:xfrm>
              <a:off x="3516744" y="1189773"/>
              <a:ext cx="2064000" cy="897600"/>
            </a:xfrm>
            <a:prstGeom prst="chevron">
              <a:avLst>
                <a:gd name="adj" fmla="val 50000"/>
              </a:avLst>
            </a:prstGeom>
            <a:solidFill>
              <a:srgbClr val="F6B26B"/>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300">
                  <a:solidFill>
                    <a:schemeClr val="dk1"/>
                  </a:solidFill>
                  <a:latin typeface="Avenir"/>
                  <a:ea typeface="Avenir"/>
                  <a:cs typeface="Avenir"/>
                  <a:sym typeface="Avenir"/>
                </a:rPr>
                <a:t>NCPR Checks and clearance certificate</a:t>
              </a:r>
              <a:endParaRPr sz="1300" i="0" u="none" strike="noStrike" cap="none">
                <a:solidFill>
                  <a:schemeClr val="dk1"/>
                </a:solidFill>
                <a:latin typeface="Avenir"/>
                <a:ea typeface="Avenir"/>
                <a:cs typeface="Avenir"/>
                <a:sym typeface="Avenir"/>
              </a:endParaRPr>
            </a:p>
          </p:txBody>
        </p:sp>
        <p:sp>
          <p:nvSpPr>
            <p:cNvPr id="816" name="Google Shape;816;g2f578851bfd_0_234"/>
            <p:cNvSpPr txBox="1"/>
            <p:nvPr/>
          </p:nvSpPr>
          <p:spPr>
            <a:xfrm>
              <a:off x="3441361" y="2057133"/>
              <a:ext cx="2063999" cy="2350500"/>
            </a:xfrm>
            <a:prstGeom prst="rect">
              <a:avLst/>
            </a:prstGeom>
            <a:noFill/>
            <a:ln>
              <a:noFill/>
            </a:ln>
          </p:spPr>
          <p:txBody>
            <a:bodyPr spcFirstLastPara="1" wrap="square" lIns="121900" tIns="121900" rIns="121900" bIns="121900" anchor="t" anchorCtr="0">
              <a:noAutofit/>
            </a:bodyPr>
            <a:lstStyle/>
            <a:p>
              <a:pPr marL="457200" lvl="0" indent="-298450" algn="l" rtl="0">
                <a:lnSpc>
                  <a:spcPct val="115000"/>
                </a:lnSpc>
                <a:spcBef>
                  <a:spcPts val="0"/>
                </a:spcBef>
                <a:spcAft>
                  <a:spcPts val="0"/>
                </a:spcAft>
                <a:buClr>
                  <a:schemeClr val="dk1"/>
                </a:buClr>
                <a:buSzPts val="1100"/>
                <a:buChar char="●"/>
              </a:pPr>
              <a:r>
                <a:rPr lang="en-ZA" sz="1100">
                  <a:solidFill>
                    <a:schemeClr val="dk1"/>
                  </a:solidFill>
                </a:rPr>
                <a:t>When you have approved ID and Form 30 for a staff member.</a:t>
              </a:r>
            </a:p>
            <a:p>
              <a:pPr marL="457200" lvl="0" indent="-298450" algn="l" rtl="0">
                <a:lnSpc>
                  <a:spcPct val="115000"/>
                </a:lnSpc>
                <a:spcBef>
                  <a:spcPts val="0"/>
                </a:spcBef>
                <a:spcAft>
                  <a:spcPts val="0"/>
                </a:spcAft>
                <a:buClr>
                  <a:schemeClr val="dk1"/>
                </a:buClr>
                <a:buSzPts val="1100"/>
                <a:buChar char="●"/>
              </a:pPr>
              <a:r>
                <a:rPr lang="en-ZA" sz="1100">
                  <a:solidFill>
                    <a:schemeClr val="dk1"/>
                  </a:solidFill>
                </a:rPr>
                <a:t>Enter each staff member’s ID in the NCPR system and download the certificate and upload for the staff member in eCares</a:t>
              </a:r>
              <a:endParaRPr sz="1100">
                <a:solidFill>
                  <a:schemeClr val="dk1"/>
                </a:solidFill>
              </a:endParaRPr>
            </a:p>
            <a:p>
              <a:pPr marL="0" lvl="0" indent="0" algn="l" rtl="0">
                <a:lnSpc>
                  <a:spcPct val="115000"/>
                </a:lnSpc>
                <a:spcBef>
                  <a:spcPts val="0"/>
                </a:spcBef>
                <a:spcAft>
                  <a:spcPts val="0"/>
                </a:spcAft>
                <a:buNone/>
              </a:pPr>
              <a:endParaRPr sz="1100">
                <a:solidFill>
                  <a:schemeClr val="dk1"/>
                </a:solidFill>
              </a:endParaRPr>
            </a:p>
            <a:p>
              <a:pPr marL="457200" lvl="0" indent="-228600" algn="l" rtl="0">
                <a:lnSpc>
                  <a:spcPct val="115000"/>
                </a:lnSpc>
                <a:spcBef>
                  <a:spcPts val="0"/>
                </a:spcBef>
                <a:spcAft>
                  <a:spcPts val="0"/>
                </a:spcAft>
                <a:buNone/>
              </a:pPr>
              <a:r>
                <a:rPr lang="en-ZA" sz="1100" b="1">
                  <a:solidFill>
                    <a:schemeClr val="dk1"/>
                  </a:solidFill>
                </a:rPr>
                <a:t>Review Results:</a:t>
              </a:r>
              <a:endParaRPr sz="1100" b="1">
                <a:solidFill>
                  <a:schemeClr val="dk1"/>
                </a:solidFill>
              </a:endParaRPr>
            </a:p>
            <a:p>
              <a:pPr marL="457200" lvl="0" indent="-298450" algn="l" rtl="0">
                <a:lnSpc>
                  <a:spcPct val="115000"/>
                </a:lnSpc>
                <a:spcBef>
                  <a:spcPts val="1200"/>
                </a:spcBef>
                <a:spcAft>
                  <a:spcPts val="0"/>
                </a:spcAft>
                <a:buClr>
                  <a:schemeClr val="dk1"/>
                </a:buClr>
                <a:buSzPts val="1100"/>
                <a:buChar char="●"/>
              </a:pPr>
              <a:r>
                <a:rPr lang="en-ZA" sz="1100" b="1">
                  <a:solidFill>
                    <a:schemeClr val="dk1"/>
                  </a:solidFill>
                </a:rPr>
                <a:t>Cleared:</a:t>
              </a:r>
              <a:r>
                <a:rPr lang="en-ZA" sz="1100">
                  <a:solidFill>
                    <a:schemeClr val="dk1"/>
                  </a:solidFill>
                </a:rPr>
                <a:t> Not listed; staff member is approved. Download the clearance certificate from NCPR and upload to the staff member's profile </a:t>
              </a:r>
              <a:endParaRPr sz="1100">
                <a:solidFill>
                  <a:schemeClr val="dk1"/>
                </a:solidFill>
              </a:endParaRPr>
            </a:p>
            <a:p>
              <a:pPr marL="457200" lvl="0" indent="-298450" algn="l" rtl="0">
                <a:lnSpc>
                  <a:spcPct val="115000"/>
                </a:lnSpc>
                <a:spcBef>
                  <a:spcPts val="0"/>
                </a:spcBef>
                <a:spcAft>
                  <a:spcPts val="0"/>
                </a:spcAft>
                <a:buClr>
                  <a:schemeClr val="dk1"/>
                </a:buClr>
                <a:buSzPts val="1100"/>
                <a:buChar char="●"/>
              </a:pPr>
              <a:r>
                <a:rPr lang="en-ZA" sz="1100" b="1">
                  <a:solidFill>
                    <a:schemeClr val="dk1"/>
                  </a:solidFill>
                </a:rPr>
                <a:t>Listed:</a:t>
              </a:r>
              <a:r>
                <a:rPr lang="en-ZA" sz="1100">
                  <a:solidFill>
                    <a:schemeClr val="dk1"/>
                  </a:solidFill>
                </a:rPr>
                <a:t> Listed; staff member cannot work with children, and application will  be declined.  Add admin notes for reviewer.</a:t>
              </a:r>
              <a:endParaRPr sz="1100">
                <a:solidFill>
                  <a:schemeClr val="dk1"/>
                </a:solidFill>
              </a:endParaRPr>
            </a:p>
            <a:p>
              <a:pPr marL="457200" lvl="0" indent="-228600" algn="l" rtl="0">
                <a:lnSpc>
                  <a:spcPct val="115000"/>
                </a:lnSpc>
                <a:spcBef>
                  <a:spcPts val="1200"/>
                </a:spcBef>
                <a:spcAft>
                  <a:spcPts val="0"/>
                </a:spcAft>
                <a:buNone/>
              </a:pPr>
              <a:endParaRPr sz="1300" i="0" u="none" strike="noStrike" cap="none">
                <a:solidFill>
                  <a:srgbClr val="000000"/>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400"/>
                <a:buFont typeface="Arial"/>
                <a:buNone/>
              </a:pPr>
              <a:endParaRPr sz="1300" i="0" u="none" strike="noStrike" cap="none">
                <a:solidFill>
                  <a:srgbClr val="000000"/>
                </a:solidFill>
                <a:latin typeface="Avenir"/>
                <a:ea typeface="Avenir"/>
                <a:cs typeface="Avenir"/>
                <a:sym typeface="Avenir"/>
              </a:endParaRPr>
            </a:p>
          </p:txBody>
        </p:sp>
      </p:grpSp>
      <p:grpSp>
        <p:nvGrpSpPr>
          <p:cNvPr id="817" name="Google Shape;817;g2f578851bfd_0_234"/>
          <p:cNvGrpSpPr/>
          <p:nvPr/>
        </p:nvGrpSpPr>
        <p:grpSpPr>
          <a:xfrm>
            <a:off x="11850" y="1586478"/>
            <a:ext cx="2952726" cy="4290069"/>
            <a:chOff x="0" y="1190001"/>
            <a:chExt cx="2214600" cy="3217632"/>
          </a:xfrm>
        </p:grpSpPr>
        <p:sp>
          <p:nvSpPr>
            <p:cNvPr id="818" name="Google Shape;818;g2f578851bfd_0_234"/>
            <p:cNvSpPr/>
            <p:nvPr/>
          </p:nvSpPr>
          <p:spPr>
            <a:xfrm>
              <a:off x="0" y="1190001"/>
              <a:ext cx="2214600" cy="897600"/>
            </a:xfrm>
            <a:prstGeom prst="homePlate">
              <a:avLst>
                <a:gd name="adj" fmla="val 50000"/>
              </a:avLst>
            </a:prstGeom>
            <a:solidFill>
              <a:srgbClr val="B45F06"/>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300" b="1">
                  <a:solidFill>
                    <a:schemeClr val="dk1"/>
                  </a:solidFill>
                  <a:latin typeface="Avenir"/>
                  <a:ea typeface="Avenir"/>
                  <a:cs typeface="Avenir"/>
                  <a:sym typeface="Avenir"/>
                </a:rPr>
                <a:t>Certified ID copies</a:t>
              </a:r>
              <a:endParaRPr sz="1300" b="1" i="0" u="none" strike="noStrike" cap="none">
                <a:solidFill>
                  <a:schemeClr val="dk1"/>
                </a:solidFill>
                <a:latin typeface="Avenir"/>
                <a:ea typeface="Avenir"/>
                <a:cs typeface="Avenir"/>
                <a:sym typeface="Avenir"/>
              </a:endParaRPr>
            </a:p>
          </p:txBody>
        </p:sp>
        <p:sp>
          <p:nvSpPr>
            <p:cNvPr id="819" name="Google Shape;819;g2f578851bfd_0_234"/>
            <p:cNvSpPr txBox="1"/>
            <p:nvPr/>
          </p:nvSpPr>
          <p:spPr>
            <a:xfrm>
              <a:off x="149085" y="2057133"/>
              <a:ext cx="1871400" cy="2350500"/>
            </a:xfrm>
            <a:prstGeom prst="rect">
              <a:avLst/>
            </a:prstGeom>
            <a:noFill/>
            <a:ln>
              <a:noFill/>
            </a:ln>
          </p:spPr>
          <p:txBody>
            <a:bodyPr spcFirstLastPara="1" wrap="square" lIns="121900" tIns="121900" rIns="121900" bIns="121900" anchor="t" anchorCtr="0">
              <a:noAutofit/>
            </a:bodyPr>
            <a:lstStyle/>
            <a:p>
              <a:pPr marL="457200" lvl="0" indent="-311150" algn="l" rtl="0">
                <a:lnSpc>
                  <a:spcPct val="115000"/>
                </a:lnSpc>
                <a:spcBef>
                  <a:spcPts val="0"/>
                </a:spcBef>
                <a:spcAft>
                  <a:spcPts val="0"/>
                </a:spcAft>
                <a:buSzPts val="1300"/>
                <a:buFont typeface="Avenir"/>
                <a:buChar char="●"/>
              </a:pPr>
              <a:r>
                <a:rPr lang="en-ZA" sz="1300">
                  <a:latin typeface="Avenir"/>
                  <a:ea typeface="Avenir"/>
                  <a:cs typeface="Avenir"/>
                  <a:sym typeface="Avenir"/>
                </a:rPr>
                <a:t>Check the certification stamp to ensure it's visible and recent (within the last three months).</a:t>
              </a:r>
              <a:endParaRPr sz="1300">
                <a:latin typeface="Avenir"/>
                <a:ea typeface="Avenir"/>
                <a:cs typeface="Avenir"/>
                <a:sym typeface="Avenir"/>
              </a:endParaRPr>
            </a:p>
            <a:p>
              <a:pPr marL="457200" lvl="0" indent="-311150" algn="l" rtl="0">
                <a:lnSpc>
                  <a:spcPct val="115000"/>
                </a:lnSpc>
                <a:spcBef>
                  <a:spcPts val="0"/>
                </a:spcBef>
                <a:spcAft>
                  <a:spcPts val="0"/>
                </a:spcAft>
                <a:buSzPts val="1300"/>
                <a:buFont typeface="Avenir"/>
                <a:buChar char="●"/>
              </a:pPr>
              <a:r>
                <a:rPr lang="en-ZA" sz="1300">
                  <a:latin typeface="Avenir"/>
                  <a:ea typeface="Avenir"/>
                  <a:cs typeface="Avenir"/>
                  <a:sym typeface="Avenir"/>
                </a:rPr>
                <a:t>Verify that the ID number matches the details provided in the application.</a:t>
              </a:r>
              <a:endParaRPr sz="1300">
                <a:latin typeface="Avenir"/>
                <a:ea typeface="Avenir"/>
                <a:cs typeface="Avenir"/>
                <a:sym typeface="Avenir"/>
              </a:endParaRPr>
            </a:p>
            <a:p>
              <a:pPr marL="457200" lvl="0" indent="-311150" algn="l" rtl="0">
                <a:lnSpc>
                  <a:spcPct val="115000"/>
                </a:lnSpc>
                <a:spcBef>
                  <a:spcPts val="0"/>
                </a:spcBef>
                <a:spcAft>
                  <a:spcPts val="0"/>
                </a:spcAft>
                <a:buSzPts val="1300"/>
                <a:buFont typeface="Avenir"/>
                <a:buChar char="●"/>
              </a:pPr>
              <a:r>
                <a:rPr lang="en-ZA" sz="1300">
                  <a:latin typeface="Avenir"/>
                  <a:ea typeface="Avenir"/>
                  <a:cs typeface="Avenir"/>
                  <a:sym typeface="Avenir"/>
                </a:rPr>
                <a:t>Ensure the ID is clear and legible.</a:t>
              </a:r>
            </a:p>
            <a:p>
              <a:pPr marL="457200" lvl="0" indent="-311150" algn="l" rtl="0">
                <a:lnSpc>
                  <a:spcPct val="115000"/>
                </a:lnSpc>
                <a:spcBef>
                  <a:spcPts val="0"/>
                </a:spcBef>
                <a:spcAft>
                  <a:spcPts val="0"/>
                </a:spcAft>
                <a:buSzPts val="1300"/>
                <a:buFont typeface="Avenir"/>
                <a:buChar char="●"/>
              </a:pPr>
              <a:r>
                <a:rPr lang="en-US" sz="1300">
                  <a:latin typeface="Avenir"/>
                  <a:ea typeface="Avenir"/>
                  <a:cs typeface="Avenir"/>
                  <a:sym typeface="Avenir"/>
                </a:rPr>
                <a:t>If so – approve the document – otherwise decline and add correction notes.</a:t>
              </a:r>
            </a:p>
            <a:p>
              <a:pPr marL="0" marR="0" lvl="0" indent="0" algn="l" rtl="0">
                <a:lnSpc>
                  <a:spcPct val="115000"/>
                </a:lnSpc>
                <a:spcBef>
                  <a:spcPts val="0"/>
                </a:spcBef>
                <a:spcAft>
                  <a:spcPts val="0"/>
                </a:spcAft>
                <a:buNone/>
              </a:pPr>
              <a:endParaRPr sz="1300">
                <a:latin typeface="Avenir"/>
                <a:ea typeface="Avenir"/>
                <a:cs typeface="Avenir"/>
                <a:sym typeface="Avenir"/>
              </a:endParaRPr>
            </a:p>
          </p:txBody>
        </p:sp>
      </p:grpSp>
      <p:grpSp>
        <p:nvGrpSpPr>
          <p:cNvPr id="820" name="Google Shape;820;g2f578851bfd_0_234"/>
          <p:cNvGrpSpPr/>
          <p:nvPr/>
        </p:nvGrpSpPr>
        <p:grpSpPr>
          <a:xfrm>
            <a:off x="6777471" y="1569472"/>
            <a:ext cx="3064103" cy="5288528"/>
            <a:chOff x="6709482" y="1189773"/>
            <a:chExt cx="2298134" cy="3966495"/>
          </a:xfrm>
        </p:grpSpPr>
        <p:sp>
          <p:nvSpPr>
            <p:cNvPr id="821" name="Google Shape;821;g2f578851bfd_0_234"/>
            <p:cNvSpPr/>
            <p:nvPr/>
          </p:nvSpPr>
          <p:spPr>
            <a:xfrm>
              <a:off x="6874016" y="1189773"/>
              <a:ext cx="2133600" cy="897600"/>
            </a:xfrm>
            <a:prstGeom prst="chevron">
              <a:avLst>
                <a:gd name="adj" fmla="val 50000"/>
              </a:avLst>
            </a:prstGeom>
            <a:solidFill>
              <a:srgbClr val="FCE5CD"/>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ZA" sz="1300">
                  <a:solidFill>
                    <a:schemeClr val="dk1"/>
                  </a:solidFill>
                  <a:latin typeface="Avenir"/>
                  <a:ea typeface="Avenir"/>
                  <a:cs typeface="Avenir"/>
                  <a:sym typeface="Avenir"/>
                </a:rPr>
                <a:t>Decline</a:t>
              </a:r>
              <a:endParaRPr sz="1300" i="0" u="none" strike="noStrike" cap="none">
                <a:solidFill>
                  <a:schemeClr val="dk1"/>
                </a:solidFill>
                <a:latin typeface="Avenir"/>
                <a:ea typeface="Avenir"/>
                <a:cs typeface="Avenir"/>
                <a:sym typeface="Avenir"/>
              </a:endParaRPr>
            </a:p>
            <a:p>
              <a:pPr marL="0" marR="0" lvl="0" indent="0" algn="ctr" rtl="0">
                <a:lnSpc>
                  <a:spcPct val="100000"/>
                </a:lnSpc>
                <a:spcBef>
                  <a:spcPts val="0"/>
                </a:spcBef>
                <a:spcAft>
                  <a:spcPts val="0"/>
                </a:spcAft>
                <a:buClr>
                  <a:srgbClr val="000000"/>
                </a:buClr>
                <a:buSzPts val="1600"/>
                <a:buFont typeface="Arial"/>
                <a:buNone/>
              </a:pPr>
              <a:endParaRPr sz="1300" i="0" u="none" strike="noStrike" cap="none">
                <a:solidFill>
                  <a:schemeClr val="dk1"/>
                </a:solidFill>
                <a:latin typeface="Avenir"/>
                <a:ea typeface="Avenir"/>
                <a:cs typeface="Avenir"/>
                <a:sym typeface="Avenir"/>
              </a:endParaRPr>
            </a:p>
          </p:txBody>
        </p:sp>
        <p:sp>
          <p:nvSpPr>
            <p:cNvPr id="822" name="Google Shape;822;g2f578851bfd_0_234"/>
            <p:cNvSpPr txBox="1"/>
            <p:nvPr/>
          </p:nvSpPr>
          <p:spPr>
            <a:xfrm>
              <a:off x="6709482" y="2057132"/>
              <a:ext cx="1894539" cy="3099136"/>
            </a:xfrm>
            <a:prstGeom prst="rect">
              <a:avLst/>
            </a:prstGeom>
            <a:noFill/>
            <a:ln>
              <a:noFill/>
            </a:ln>
          </p:spPr>
          <p:txBody>
            <a:bodyPr spcFirstLastPara="1" wrap="square" lIns="121900" tIns="121900" rIns="121900" bIns="121900" anchor="t" anchorCtr="0">
              <a:noAutofit/>
            </a:bodyPr>
            <a:lstStyle/>
            <a:p>
              <a:pPr marL="457200" lvl="0" indent="-311150" algn="l" rtl="0">
                <a:lnSpc>
                  <a:spcPct val="115000"/>
                </a:lnSpc>
                <a:spcBef>
                  <a:spcPts val="1200"/>
                </a:spcBef>
                <a:spcAft>
                  <a:spcPts val="0"/>
                </a:spcAft>
                <a:buClr>
                  <a:schemeClr val="dk1"/>
                </a:buClr>
                <a:buSzPts val="1300"/>
                <a:buFont typeface="Avenir"/>
                <a:buChar char="●"/>
              </a:pPr>
              <a:r>
                <a:rPr lang="en-ZA" sz="1300">
                  <a:solidFill>
                    <a:schemeClr val="dk1"/>
                  </a:solidFill>
                  <a:latin typeface="Avenir"/>
                  <a:ea typeface="Avenir"/>
                  <a:cs typeface="Avenir"/>
                  <a:sym typeface="Avenir"/>
                </a:rPr>
                <a:t>If the documents are not satisfactory :</a:t>
              </a:r>
            </a:p>
            <a:p>
              <a:pPr marL="457200" lvl="0" indent="-311150" algn="l" rtl="0">
                <a:lnSpc>
                  <a:spcPct val="115000"/>
                </a:lnSpc>
                <a:spcBef>
                  <a:spcPts val="1200"/>
                </a:spcBef>
                <a:spcAft>
                  <a:spcPts val="0"/>
                </a:spcAft>
                <a:buClr>
                  <a:schemeClr val="dk1"/>
                </a:buClr>
                <a:buSzPts val="1300"/>
                <a:buFont typeface="Avenir"/>
                <a:buChar char="●"/>
              </a:pPr>
              <a:r>
                <a:rPr lang="en-ZA" sz="1300">
                  <a:solidFill>
                    <a:schemeClr val="dk1"/>
                  </a:solidFill>
                  <a:latin typeface="Avenir"/>
                  <a:ea typeface="Avenir"/>
                  <a:cs typeface="Avenir"/>
                  <a:sym typeface="Avenir"/>
                </a:rPr>
                <a:t>Mark the document as </a:t>
              </a:r>
              <a:r>
                <a:rPr lang="en-ZA" sz="1300" b="1">
                  <a:solidFill>
                    <a:schemeClr val="dk1"/>
                  </a:solidFill>
                  <a:latin typeface="Avenir"/>
                  <a:ea typeface="Avenir"/>
                  <a:cs typeface="Avenir"/>
                  <a:sym typeface="Avenir"/>
                </a:rPr>
                <a:t>Declined.</a:t>
              </a:r>
              <a:endParaRPr sz="1300">
                <a:solidFill>
                  <a:schemeClr val="dk1"/>
                </a:solidFill>
                <a:latin typeface="Avenir"/>
                <a:ea typeface="Avenir"/>
                <a:cs typeface="Avenir"/>
                <a:sym typeface="Avenir"/>
              </a:endParaRPr>
            </a:p>
            <a:p>
              <a:pPr marL="457200" lvl="0" indent="0" algn="l" rtl="0">
                <a:lnSpc>
                  <a:spcPct val="115000"/>
                </a:lnSpc>
                <a:spcBef>
                  <a:spcPts val="1200"/>
                </a:spcBef>
                <a:spcAft>
                  <a:spcPts val="0"/>
                </a:spcAft>
                <a:buNone/>
              </a:pPr>
              <a:r>
                <a:rPr lang="en-ZA" sz="1300" b="1">
                  <a:solidFill>
                    <a:schemeClr val="dk1"/>
                  </a:solidFill>
                  <a:latin typeface="Avenir"/>
                  <a:ea typeface="Avenir"/>
                  <a:cs typeface="Avenir"/>
                  <a:sym typeface="Avenir"/>
                </a:rPr>
                <a:t>Add Correction Notes </a:t>
              </a:r>
              <a:r>
                <a:rPr lang="en-ZA" sz="1300">
                  <a:solidFill>
                    <a:schemeClr val="dk1"/>
                  </a:solidFill>
                  <a:latin typeface="Avenir"/>
                  <a:ea typeface="Avenir"/>
                  <a:cs typeface="Avenir"/>
                  <a:sym typeface="Avenir"/>
                </a:rPr>
                <a:t>detailing what is wrong with the document (e.g., "ID copy for XXX is not certified," "Form 30 for XXX is incomplete," etc.).</a:t>
              </a:r>
              <a:endParaRPr sz="1300">
                <a:solidFill>
                  <a:schemeClr val="dk1"/>
                </a:solidFill>
                <a:latin typeface="Avenir"/>
                <a:ea typeface="Avenir"/>
                <a:cs typeface="Avenir"/>
                <a:sym typeface="Avenir"/>
              </a:endParaRPr>
            </a:p>
            <a:p>
              <a:pPr marL="457200" lvl="0" indent="-311150" algn="l" rtl="0">
                <a:lnSpc>
                  <a:spcPct val="115000"/>
                </a:lnSpc>
                <a:spcBef>
                  <a:spcPts val="1200"/>
                </a:spcBef>
                <a:spcAft>
                  <a:spcPts val="0"/>
                </a:spcAft>
                <a:buClr>
                  <a:schemeClr val="dk1"/>
                </a:buClr>
                <a:buSzPts val="1300"/>
                <a:buFont typeface="Avenir"/>
                <a:buChar char="●"/>
              </a:pPr>
              <a:r>
                <a:rPr lang="en-ZA" sz="1300">
                  <a:solidFill>
                    <a:schemeClr val="dk1"/>
                  </a:solidFill>
                  <a:latin typeface="Avenir"/>
                  <a:ea typeface="Avenir"/>
                  <a:cs typeface="Avenir"/>
                  <a:sym typeface="Avenir"/>
                </a:rPr>
                <a:t>Ensure your notes are clear and provide guidance on what the applicant needs to correct and for which staff member.</a:t>
              </a:r>
              <a:endParaRPr sz="1300">
                <a:solidFill>
                  <a:schemeClr val="dk1"/>
                </a:solidFill>
                <a:latin typeface="Avenir"/>
                <a:ea typeface="Avenir"/>
                <a:cs typeface="Avenir"/>
                <a:sym typeface="Avenir"/>
              </a:endParaRPr>
            </a:p>
            <a:p>
              <a:pPr marL="0" marR="0" lvl="0" indent="0" algn="l" rtl="0">
                <a:lnSpc>
                  <a:spcPct val="115000"/>
                </a:lnSpc>
                <a:spcBef>
                  <a:spcPts val="1200"/>
                </a:spcBef>
                <a:spcAft>
                  <a:spcPts val="0"/>
                </a:spcAft>
                <a:buNone/>
              </a:pPr>
              <a:endParaRPr sz="1300">
                <a:latin typeface="Avenir"/>
                <a:ea typeface="Avenir"/>
                <a:cs typeface="Avenir"/>
                <a:sym typeface="Avenir"/>
              </a:endParaRPr>
            </a:p>
          </p:txBody>
        </p:sp>
      </p:grpSp>
      <p:grpSp>
        <p:nvGrpSpPr>
          <p:cNvPr id="823" name="Google Shape;823;g2f578851bfd_0_234"/>
          <p:cNvGrpSpPr/>
          <p:nvPr/>
        </p:nvGrpSpPr>
        <p:grpSpPr>
          <a:xfrm>
            <a:off x="4681903" y="1586324"/>
            <a:ext cx="2751932" cy="4330698"/>
            <a:chOff x="5195342" y="1189773"/>
            <a:chExt cx="2064000" cy="3248104"/>
          </a:xfrm>
        </p:grpSpPr>
        <p:sp>
          <p:nvSpPr>
            <p:cNvPr id="824" name="Google Shape;824;g2f578851bfd_0_234"/>
            <p:cNvSpPr/>
            <p:nvPr/>
          </p:nvSpPr>
          <p:spPr>
            <a:xfrm>
              <a:off x="5195342" y="1189773"/>
              <a:ext cx="2064000" cy="897600"/>
            </a:xfrm>
            <a:prstGeom prst="chevron">
              <a:avLst>
                <a:gd name="adj" fmla="val 50000"/>
              </a:avLst>
            </a:prstGeom>
            <a:solidFill>
              <a:srgbClr val="F9CB9C"/>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300">
                  <a:solidFill>
                    <a:schemeClr val="dk1"/>
                  </a:solidFill>
                  <a:latin typeface="Avenir"/>
                  <a:ea typeface="Avenir"/>
                  <a:cs typeface="Avenir"/>
                  <a:sym typeface="Avenir"/>
                </a:rPr>
                <a:t>Approval</a:t>
              </a:r>
              <a:endParaRPr sz="1300" i="0" u="none" strike="noStrike" cap="none">
                <a:solidFill>
                  <a:schemeClr val="dk1"/>
                </a:solidFill>
                <a:latin typeface="Avenir"/>
                <a:ea typeface="Avenir"/>
                <a:cs typeface="Avenir"/>
                <a:sym typeface="Avenir"/>
              </a:endParaRPr>
            </a:p>
          </p:txBody>
        </p:sp>
        <p:sp>
          <p:nvSpPr>
            <p:cNvPr id="825" name="Google Shape;825;g2f578851bfd_0_234"/>
            <p:cNvSpPr txBox="1"/>
            <p:nvPr/>
          </p:nvSpPr>
          <p:spPr>
            <a:xfrm>
              <a:off x="5393560" y="2087377"/>
              <a:ext cx="1531786" cy="2350500"/>
            </a:xfrm>
            <a:prstGeom prst="rect">
              <a:avLst/>
            </a:prstGeom>
            <a:noFill/>
            <a:ln>
              <a:noFill/>
            </a:ln>
          </p:spPr>
          <p:txBody>
            <a:bodyPr spcFirstLastPara="1" wrap="square" lIns="121900" tIns="121900" rIns="121900" bIns="121900" anchor="t" anchorCtr="0">
              <a:noAutofit/>
            </a:bodyPr>
            <a:lstStyle/>
            <a:p>
              <a:pPr marL="457200" lvl="0" indent="-311150" algn="l" rtl="0">
                <a:lnSpc>
                  <a:spcPct val="115000"/>
                </a:lnSpc>
                <a:spcBef>
                  <a:spcPts val="1200"/>
                </a:spcBef>
                <a:spcAft>
                  <a:spcPts val="0"/>
                </a:spcAft>
                <a:buSzPts val="1300"/>
                <a:buFont typeface="Avenir"/>
                <a:buChar char="●"/>
              </a:pPr>
              <a:r>
                <a:rPr lang="en-ZA" sz="1300">
                  <a:solidFill>
                    <a:schemeClr val="dk1"/>
                  </a:solidFill>
                  <a:latin typeface="Avenir"/>
                  <a:ea typeface="Avenir"/>
                  <a:cs typeface="Avenir"/>
                  <a:sym typeface="Avenir"/>
                </a:rPr>
                <a:t>If the documents are satisfactory:</a:t>
              </a:r>
              <a:endParaRPr sz="1300">
                <a:solidFill>
                  <a:schemeClr val="dk1"/>
                </a:solidFill>
                <a:latin typeface="Avenir"/>
                <a:ea typeface="Avenir"/>
                <a:cs typeface="Avenir"/>
                <a:sym typeface="Avenir"/>
              </a:endParaRPr>
            </a:p>
            <a:p>
              <a:pPr lvl="4">
                <a:lnSpc>
                  <a:spcPct val="115000"/>
                </a:lnSpc>
                <a:spcBef>
                  <a:spcPts val="1200"/>
                </a:spcBef>
              </a:pPr>
              <a:r>
                <a:rPr lang="en-ZA" sz="1300">
                  <a:solidFill>
                    <a:schemeClr val="dk1"/>
                  </a:solidFill>
                  <a:latin typeface="Avenir"/>
                  <a:ea typeface="Avenir"/>
                  <a:cs typeface="Avenir"/>
                  <a:sym typeface="Avenir"/>
                </a:rPr>
                <a:t>Mark the document as "</a:t>
              </a:r>
              <a:r>
                <a:rPr lang="en-ZA" sz="1300" b="1">
                  <a:solidFill>
                    <a:schemeClr val="dk1"/>
                  </a:solidFill>
                  <a:latin typeface="Avenir"/>
                  <a:ea typeface="Avenir"/>
                  <a:cs typeface="Avenir"/>
                  <a:sym typeface="Avenir"/>
                </a:rPr>
                <a:t>Approved</a:t>
              </a:r>
              <a:r>
                <a:rPr lang="en-ZA" sz="1300">
                  <a:solidFill>
                    <a:schemeClr val="dk1"/>
                  </a:solidFill>
                  <a:latin typeface="Avenir"/>
                  <a:ea typeface="Avenir"/>
                  <a:cs typeface="Avenir"/>
                  <a:sym typeface="Avenir"/>
                </a:rPr>
                <a:t>" and proceed to the next one.</a:t>
              </a:r>
              <a:endParaRPr sz="1300">
                <a:solidFill>
                  <a:schemeClr val="dk1"/>
                </a:solidFill>
                <a:latin typeface="Avenir"/>
                <a:ea typeface="Avenir"/>
                <a:cs typeface="Avenir"/>
                <a:sym typeface="Avenir"/>
              </a:endParaRPr>
            </a:p>
            <a:p>
              <a:pPr marL="457200" lvl="0" indent="-311150" algn="l" rtl="0">
                <a:lnSpc>
                  <a:spcPct val="115000"/>
                </a:lnSpc>
                <a:spcBef>
                  <a:spcPts val="1200"/>
                </a:spcBef>
                <a:spcAft>
                  <a:spcPts val="0"/>
                </a:spcAft>
                <a:buClr>
                  <a:schemeClr val="dk1"/>
                </a:buClr>
                <a:buSzPts val="1300"/>
                <a:buFont typeface="Avenir"/>
                <a:buChar char="●"/>
              </a:pPr>
              <a:r>
                <a:rPr lang="en-ZA" sz="1300">
                  <a:solidFill>
                    <a:schemeClr val="dk1"/>
                  </a:solidFill>
                  <a:latin typeface="Avenir"/>
                  <a:ea typeface="Avenir"/>
                  <a:cs typeface="Avenir"/>
                  <a:sym typeface="Avenir"/>
                </a:rPr>
                <a:t>Continue the review process until all documents have been checked and approved. .</a:t>
              </a:r>
              <a:endParaRPr sz="1300">
                <a:solidFill>
                  <a:schemeClr val="dk1"/>
                </a:solidFill>
                <a:latin typeface="Avenir"/>
                <a:ea typeface="Avenir"/>
                <a:cs typeface="Avenir"/>
                <a:sym typeface="Avenir"/>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6" name="Google Shape;1036;g2df61567b4f_1_130"/>
          <p:cNvSpPr txBox="1">
            <a:spLocks noGrp="1"/>
          </p:cNvSpPr>
          <p:nvPr>
            <p:ph type="title"/>
          </p:nvPr>
        </p:nvSpPr>
        <p:spPr>
          <a:xfrm>
            <a:off x="2920046" y="273791"/>
            <a:ext cx="7690739" cy="8709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Administrator</a:t>
            </a:r>
            <a:r>
              <a:rPr lang="en-ZA" sz="3400">
                <a:solidFill>
                  <a:srgbClr val="C98241"/>
                </a:solidFill>
                <a:latin typeface="Avenir"/>
                <a:ea typeface="Avenir"/>
                <a:cs typeface="Avenir"/>
                <a:sym typeface="Avenir"/>
              </a:rPr>
              <a:t> Step 12 / 13 – Review Staff Documents</a:t>
            </a:r>
            <a:endParaRPr sz="2600">
              <a:solidFill>
                <a:srgbClr val="C98241"/>
              </a:solidFill>
              <a:latin typeface="Avenir"/>
              <a:ea typeface="Avenir"/>
              <a:cs typeface="Avenir"/>
              <a:sym typeface="Avenir"/>
            </a:endParaRPr>
          </a:p>
        </p:txBody>
      </p:sp>
      <p:sp>
        <p:nvSpPr>
          <p:cNvPr id="1035" name="Google Shape;1035;g2df61567b4f_1_13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42</a:t>
            </a:fld>
            <a:endParaRPr/>
          </a:p>
        </p:txBody>
      </p:sp>
      <p:pic>
        <p:nvPicPr>
          <p:cNvPr id="1038" name="Google Shape;1038;g2df61567b4f_1_130"/>
          <p:cNvPicPr preferRelativeResize="0"/>
          <p:nvPr/>
        </p:nvPicPr>
        <p:blipFill>
          <a:blip r:embed="rId3">
            <a:alphaModFix/>
          </a:blip>
          <a:stretch>
            <a:fillRect/>
          </a:stretch>
        </p:blipFill>
        <p:spPr>
          <a:xfrm>
            <a:off x="667325" y="1476523"/>
            <a:ext cx="9185198" cy="4054404"/>
          </a:xfrm>
          <a:prstGeom prst="rect">
            <a:avLst/>
          </a:prstGeom>
          <a:noFill/>
          <a:ln w="9525" cap="flat" cmpd="sng">
            <a:solidFill>
              <a:srgbClr val="9E9E9E"/>
            </a:solidFill>
            <a:prstDash val="solid"/>
            <a:round/>
            <a:headEnd type="none" w="sm" len="sm"/>
            <a:tailEnd type="none" w="sm" len="sm"/>
          </a:ln>
        </p:spPr>
      </p:pic>
      <p:sp>
        <p:nvSpPr>
          <p:cNvPr id="1037" name="Google Shape;1037;g2df61567b4f_1_130"/>
          <p:cNvSpPr/>
          <p:nvPr/>
        </p:nvSpPr>
        <p:spPr>
          <a:xfrm>
            <a:off x="9490000" y="1757400"/>
            <a:ext cx="2544000" cy="2208662"/>
          </a:xfrm>
          <a:prstGeom prst="wedgeRoundRectCallout">
            <a:avLst>
              <a:gd name="adj1" fmla="val -56315"/>
              <a:gd name="adj2" fmla="val 17283"/>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ZA" sz="1500">
                <a:solidFill>
                  <a:schemeClr val="dk1"/>
                </a:solidFill>
                <a:latin typeface="Avenir"/>
                <a:ea typeface="Avenir"/>
                <a:cs typeface="Avenir"/>
                <a:sym typeface="Avenir"/>
              </a:rPr>
              <a:t>S</a:t>
            </a:r>
            <a:r>
              <a:rPr lang="en-ZA" sz="1500" b="0" i="0" u="none" strike="noStrike" cap="none">
                <a:solidFill>
                  <a:schemeClr val="dk1"/>
                </a:solidFill>
                <a:latin typeface="Avenir"/>
                <a:ea typeface="Avenir"/>
                <a:cs typeface="Avenir"/>
                <a:sym typeface="Avenir"/>
              </a:rPr>
              <a:t>elect “V</a:t>
            </a:r>
            <a:r>
              <a:rPr lang="en-ZA" sz="1500">
                <a:solidFill>
                  <a:schemeClr val="dk1"/>
                </a:solidFill>
                <a:latin typeface="Avenir"/>
                <a:ea typeface="Avenir"/>
                <a:cs typeface="Avenir"/>
                <a:sym typeface="Avenir"/>
              </a:rPr>
              <a:t>IEW</a:t>
            </a:r>
            <a:r>
              <a:rPr lang="en-ZA" sz="1500" b="0" i="0" u="none" strike="noStrike" cap="none">
                <a:solidFill>
                  <a:schemeClr val="dk1"/>
                </a:solidFill>
                <a:latin typeface="Avenir"/>
                <a:ea typeface="Avenir"/>
                <a:cs typeface="Avenir"/>
                <a:sym typeface="Avenir"/>
              </a:rPr>
              <a:t>” (1)  </a:t>
            </a:r>
            <a:r>
              <a:rPr lang="en-ZA" sz="1500">
                <a:solidFill>
                  <a:schemeClr val="dk1"/>
                </a:solidFill>
                <a:latin typeface="Avenir"/>
                <a:ea typeface="Avenir"/>
                <a:cs typeface="Avenir"/>
                <a:sym typeface="Avenir"/>
              </a:rPr>
              <a:t>on Staff Member to review staff documents and upload Clearance certificate.</a:t>
            </a:r>
          </a:p>
          <a:p>
            <a:pPr marL="0" marR="0" lvl="0" indent="0" algn="l" rtl="0">
              <a:lnSpc>
                <a:spcPct val="100000"/>
              </a:lnSpc>
              <a:spcBef>
                <a:spcPts val="0"/>
              </a:spcBef>
              <a:spcAft>
                <a:spcPts val="0"/>
              </a:spcAft>
              <a:buClr>
                <a:srgbClr val="000000"/>
              </a:buClr>
              <a:buSzPts val="1500"/>
              <a:buFont typeface="Arial"/>
              <a:buNone/>
            </a:pPr>
            <a:endParaRPr lang="en-ZA"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sz="1500">
                <a:solidFill>
                  <a:schemeClr val="dk1"/>
                </a:solidFill>
                <a:latin typeface="Avenir"/>
                <a:ea typeface="Avenir"/>
                <a:cs typeface="Avenir"/>
                <a:sym typeface="Avenir"/>
              </a:rPr>
              <a:t>Remember to complete the next steps for EVERY staff member</a:t>
            </a:r>
            <a:endParaRPr sz="1500" b="0" i="0" u="none" strike="noStrike" cap="none">
              <a:solidFill>
                <a:schemeClr val="dk1"/>
              </a:solidFill>
              <a:latin typeface="Avenir"/>
              <a:ea typeface="Avenir"/>
              <a:cs typeface="Avenir"/>
              <a:sym typeface="Avenir"/>
            </a:endParaRPr>
          </a:p>
        </p:txBody>
      </p:sp>
      <p:sp>
        <p:nvSpPr>
          <p:cNvPr id="1039" name="Google Shape;1039;g2df61567b4f_1_130"/>
          <p:cNvSpPr/>
          <p:nvPr/>
        </p:nvSpPr>
        <p:spPr>
          <a:xfrm>
            <a:off x="855531" y="3600962"/>
            <a:ext cx="692100" cy="3651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 name="Google Shape;1014;g2d128171aec_3_24">
            <a:extLst>
              <a:ext uri="{FF2B5EF4-FFF2-40B4-BE49-F238E27FC236}">
                <a16:creationId xmlns:a16="http://schemas.microsoft.com/office/drawing/2014/main" id="{4BB0FCAB-C38C-4AD0-90FE-57A5CCF9B254}"/>
              </a:ext>
            </a:extLst>
          </p:cNvPr>
          <p:cNvSpPr/>
          <p:nvPr/>
        </p:nvSpPr>
        <p:spPr>
          <a:xfrm>
            <a:off x="667325" y="3600962"/>
            <a:ext cx="259500" cy="2175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044"/>
        <p:cNvGrpSpPr/>
        <p:nvPr/>
      </p:nvGrpSpPr>
      <p:grpSpPr>
        <a:xfrm>
          <a:off x="0" y="0"/>
          <a:ext cx="0" cy="0"/>
          <a:chOff x="0" y="0"/>
          <a:chExt cx="0" cy="0"/>
        </a:xfrm>
      </p:grpSpPr>
      <p:sp>
        <p:nvSpPr>
          <p:cNvPr id="1046" name="Google Shape;1046;g2df61567b4f_1_139"/>
          <p:cNvSpPr txBox="1">
            <a:spLocks noGrp="1"/>
          </p:cNvSpPr>
          <p:nvPr>
            <p:ph type="title"/>
          </p:nvPr>
        </p:nvSpPr>
        <p:spPr>
          <a:xfrm>
            <a:off x="2887038" y="0"/>
            <a:ext cx="7721562" cy="8709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rgbClr val="C98241"/>
              </a:buClr>
              <a:buSzPct val="112500"/>
              <a:buFont typeface="Avenir"/>
              <a:buNone/>
            </a:pPr>
            <a:r>
              <a:rPr lang="en-ZA" sz="3200">
                <a:solidFill>
                  <a:srgbClr val="C98241"/>
                </a:solidFill>
                <a:latin typeface="Avenir"/>
                <a:sym typeface="Avenir"/>
              </a:rPr>
              <a:t>Administrator Step 12 / 13 – Review </a:t>
            </a:r>
            <a:br>
              <a:rPr lang="en-ZA" sz="3200">
                <a:solidFill>
                  <a:srgbClr val="C98241"/>
                </a:solidFill>
                <a:latin typeface="Avenir"/>
                <a:sym typeface="Avenir"/>
              </a:rPr>
            </a:br>
            <a:r>
              <a:rPr lang="en-ZA" sz="3200">
                <a:solidFill>
                  <a:srgbClr val="C98241"/>
                </a:solidFill>
                <a:latin typeface="Avenir"/>
                <a:sym typeface="Avenir"/>
              </a:rPr>
              <a:t>Staff Documents (</a:t>
            </a:r>
            <a:r>
              <a:rPr lang="en-ZA" sz="3200" err="1">
                <a:solidFill>
                  <a:srgbClr val="C98241"/>
                </a:solidFill>
                <a:latin typeface="Avenir"/>
                <a:sym typeface="Avenir"/>
              </a:rPr>
              <a:t>Cont</a:t>
            </a:r>
            <a:r>
              <a:rPr lang="en-ZA" sz="3200">
                <a:solidFill>
                  <a:srgbClr val="C98241"/>
                </a:solidFill>
                <a:latin typeface="Avenir"/>
                <a:sym typeface="Avenir"/>
              </a:rPr>
              <a:t>) </a:t>
            </a:r>
            <a:endParaRPr sz="3200">
              <a:solidFill>
                <a:srgbClr val="C98241"/>
              </a:solidFill>
              <a:latin typeface="Avenir"/>
              <a:sym typeface="Avenir"/>
            </a:endParaRPr>
          </a:p>
        </p:txBody>
      </p:sp>
      <p:sp>
        <p:nvSpPr>
          <p:cNvPr id="1045" name="Google Shape;1045;g2df61567b4f_1_139"/>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43</a:t>
            </a:fld>
            <a:endParaRPr/>
          </a:p>
        </p:txBody>
      </p:sp>
      <p:sp>
        <p:nvSpPr>
          <p:cNvPr id="1047" name="Google Shape;1047;g2df61567b4f_1_139"/>
          <p:cNvSpPr/>
          <p:nvPr/>
        </p:nvSpPr>
        <p:spPr>
          <a:xfrm>
            <a:off x="8737600" y="1396793"/>
            <a:ext cx="3223243" cy="4322810"/>
          </a:xfrm>
          <a:prstGeom prst="wedgeRoundRectCallout">
            <a:avLst>
              <a:gd name="adj1" fmla="val -54863"/>
              <a:gd name="adj2" fmla="val 23871"/>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The system will show documents uploaded for the selected Staff member. </a:t>
            </a: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lang="en-US"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Each staff member should have an ID and Form 30.</a:t>
            </a:r>
          </a:p>
          <a:p>
            <a:pPr marL="0" lvl="0" indent="0" algn="l" rtl="0">
              <a:spcBef>
                <a:spcPts val="0"/>
              </a:spcBef>
              <a:spcAft>
                <a:spcPts val="0"/>
              </a:spcAft>
              <a:buClr>
                <a:schemeClr val="dk1"/>
              </a:buClr>
              <a:buSzPts val="1100"/>
              <a:buFont typeface="Arial"/>
              <a:buNone/>
            </a:pPr>
            <a:endParaRPr lang="en-ZA"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If any of these is missing add corrections </a:t>
            </a: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On Staff document table, click on ‘VIEW’ to see the documents uploaded. </a:t>
            </a:r>
          </a:p>
          <a:p>
            <a:pPr>
              <a:buClr>
                <a:schemeClr val="dk1"/>
              </a:buClr>
              <a:buSzPts val="1100"/>
            </a:pPr>
            <a:endParaRPr lang="en-ZA"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p:txBody>
      </p:sp>
      <p:pic>
        <p:nvPicPr>
          <p:cNvPr id="1048" name="Google Shape;1048;g2df61567b4f_1_139"/>
          <p:cNvPicPr preferRelativeResize="0"/>
          <p:nvPr/>
        </p:nvPicPr>
        <p:blipFill rotWithShape="1">
          <a:blip r:embed="rId3">
            <a:alphaModFix/>
          </a:blip>
          <a:srcRect r="1136"/>
          <a:stretch/>
        </p:blipFill>
        <p:spPr>
          <a:xfrm>
            <a:off x="140025" y="921400"/>
            <a:ext cx="8336701" cy="5015200"/>
          </a:xfrm>
          <a:prstGeom prst="rect">
            <a:avLst/>
          </a:prstGeom>
          <a:noFill/>
          <a:ln w="9525" cap="flat" cmpd="sng">
            <a:solidFill>
              <a:srgbClr val="9E9E9E"/>
            </a:solidFill>
            <a:prstDash val="solid"/>
            <a:round/>
            <a:headEnd type="none" w="sm" len="sm"/>
            <a:tailEnd type="none" w="sm" len="sm"/>
          </a:ln>
        </p:spPr>
      </p:pic>
      <p:sp>
        <p:nvSpPr>
          <p:cNvPr id="1049" name="Google Shape;1049;g2df61567b4f_1_139"/>
          <p:cNvSpPr/>
          <p:nvPr/>
        </p:nvSpPr>
        <p:spPr>
          <a:xfrm>
            <a:off x="344675" y="2846175"/>
            <a:ext cx="607200" cy="3651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54"/>
        <p:cNvGrpSpPr/>
        <p:nvPr/>
      </p:nvGrpSpPr>
      <p:grpSpPr>
        <a:xfrm>
          <a:off x="0" y="0"/>
          <a:ext cx="0" cy="0"/>
          <a:chOff x="0" y="0"/>
          <a:chExt cx="0" cy="0"/>
        </a:xfrm>
      </p:grpSpPr>
      <p:sp>
        <p:nvSpPr>
          <p:cNvPr id="1056" name="Google Shape;1056;g2df61567b4f_1_148"/>
          <p:cNvSpPr txBox="1">
            <a:spLocks noGrp="1"/>
          </p:cNvSpPr>
          <p:nvPr>
            <p:ph type="title"/>
          </p:nvPr>
        </p:nvSpPr>
        <p:spPr>
          <a:xfrm>
            <a:off x="2743200" y="0"/>
            <a:ext cx="7865400" cy="8709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rgbClr val="C98241"/>
              </a:buClr>
              <a:buSzPct val="112500"/>
              <a:buFont typeface="Avenir"/>
              <a:buNone/>
            </a:pPr>
            <a:r>
              <a:rPr lang="en-ZA" sz="3200">
                <a:solidFill>
                  <a:srgbClr val="C98241"/>
                </a:solidFill>
                <a:latin typeface="Avenir"/>
                <a:ea typeface="Avenir"/>
                <a:cs typeface="Avenir"/>
                <a:sym typeface="Avenir"/>
              </a:rPr>
              <a:t>Administrator</a:t>
            </a:r>
            <a:r>
              <a:rPr lang="en-ZA" sz="3400">
                <a:solidFill>
                  <a:srgbClr val="C98241"/>
                </a:solidFill>
                <a:latin typeface="Avenir"/>
                <a:ea typeface="Avenir"/>
                <a:cs typeface="Avenir"/>
                <a:sym typeface="Avenir"/>
              </a:rPr>
              <a:t> Step 12 / 13 – Review Staff Documents (</a:t>
            </a:r>
            <a:r>
              <a:rPr lang="en-ZA" sz="3400" err="1">
                <a:solidFill>
                  <a:srgbClr val="C98241"/>
                </a:solidFill>
                <a:latin typeface="Avenir"/>
                <a:ea typeface="Avenir"/>
                <a:cs typeface="Avenir"/>
                <a:sym typeface="Avenir"/>
              </a:rPr>
              <a:t>Cont</a:t>
            </a:r>
            <a:r>
              <a:rPr lang="en-ZA" sz="3400">
                <a:solidFill>
                  <a:srgbClr val="C98241"/>
                </a:solidFill>
                <a:latin typeface="Avenir"/>
                <a:ea typeface="Avenir"/>
                <a:cs typeface="Avenir"/>
                <a:sym typeface="Avenir"/>
              </a:rPr>
              <a:t>)</a:t>
            </a:r>
            <a:r>
              <a:rPr lang="en-ZA" sz="2600">
                <a:solidFill>
                  <a:srgbClr val="C98241"/>
                </a:solidFill>
                <a:latin typeface="Avenir"/>
                <a:ea typeface="Avenir"/>
                <a:cs typeface="Avenir"/>
                <a:sym typeface="Avenir"/>
              </a:rPr>
              <a:t> </a:t>
            </a:r>
            <a:endParaRPr sz="2600">
              <a:solidFill>
                <a:srgbClr val="C98241"/>
              </a:solidFill>
              <a:latin typeface="Avenir"/>
              <a:ea typeface="Avenir"/>
              <a:cs typeface="Avenir"/>
              <a:sym typeface="Avenir"/>
            </a:endParaRPr>
          </a:p>
        </p:txBody>
      </p:sp>
      <p:sp>
        <p:nvSpPr>
          <p:cNvPr id="1055" name="Google Shape;1055;g2df61567b4f_1_148"/>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44</a:t>
            </a:fld>
            <a:endParaRPr/>
          </a:p>
        </p:txBody>
      </p:sp>
      <p:sp>
        <p:nvSpPr>
          <p:cNvPr id="1057" name="Google Shape;1057;g2df61567b4f_1_148"/>
          <p:cNvSpPr/>
          <p:nvPr/>
        </p:nvSpPr>
        <p:spPr>
          <a:xfrm>
            <a:off x="8254148" y="376550"/>
            <a:ext cx="3937852" cy="6422550"/>
          </a:xfrm>
          <a:prstGeom prst="wedgeRoundRectCallout">
            <a:avLst>
              <a:gd name="adj1" fmla="val -54795"/>
              <a:gd name="adj2" fmla="val -14815"/>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ZA" sz="1500" b="0" i="0" u="none" strike="noStrike" cap="none">
                <a:solidFill>
                  <a:schemeClr val="dk1"/>
                </a:solidFill>
                <a:latin typeface="Avenir"/>
                <a:ea typeface="Avenir"/>
                <a:cs typeface="Avenir"/>
                <a:sym typeface="Avenir"/>
              </a:rPr>
              <a:t>Please note - applications should include: </a:t>
            </a:r>
            <a:endParaRPr sz="1500" b="0" i="0" u="none" strike="noStrike" cap="none">
              <a:solidFill>
                <a:schemeClr val="dk1"/>
              </a:solidFill>
              <a:latin typeface="Avenir"/>
              <a:ea typeface="Avenir"/>
              <a:cs typeface="Avenir"/>
              <a:sym typeface="Avenir"/>
            </a:endParaRPr>
          </a:p>
          <a:p>
            <a:pPr marL="457200" marR="0" lvl="0" indent="-323850" algn="l" rtl="0">
              <a:lnSpc>
                <a:spcPct val="100000"/>
              </a:lnSpc>
              <a:spcBef>
                <a:spcPts val="0"/>
              </a:spcBef>
              <a:spcAft>
                <a:spcPts val="0"/>
              </a:spcAft>
              <a:buClr>
                <a:schemeClr val="dk1"/>
              </a:buClr>
              <a:buSzPts val="1500"/>
              <a:buFont typeface="Avenir"/>
              <a:buChar char="-"/>
            </a:pPr>
            <a:r>
              <a:rPr lang="en-ZA" sz="1500" b="0" i="0" u="none" strike="noStrike" cap="none">
                <a:solidFill>
                  <a:schemeClr val="dk1"/>
                </a:solidFill>
                <a:latin typeface="Avenir"/>
                <a:ea typeface="Avenir"/>
                <a:cs typeface="Avenir"/>
                <a:sym typeface="Avenir"/>
              </a:rPr>
              <a:t>A certified copy of the staff member ID</a:t>
            </a:r>
            <a:endParaRPr sz="1500" b="0" i="0" u="none" strike="noStrike" cap="none">
              <a:solidFill>
                <a:schemeClr val="dk1"/>
              </a:solidFill>
              <a:latin typeface="Avenir"/>
              <a:ea typeface="Avenir"/>
              <a:cs typeface="Avenir"/>
              <a:sym typeface="Avenir"/>
            </a:endParaRPr>
          </a:p>
          <a:p>
            <a:pPr marL="457200" marR="0" lvl="0" indent="-323850" algn="l" rtl="0">
              <a:lnSpc>
                <a:spcPct val="100000"/>
              </a:lnSpc>
              <a:spcBef>
                <a:spcPts val="0"/>
              </a:spcBef>
              <a:spcAft>
                <a:spcPts val="0"/>
              </a:spcAft>
              <a:buClr>
                <a:schemeClr val="dk1"/>
              </a:buClr>
              <a:buSzPts val="1500"/>
              <a:buFont typeface="Avenir"/>
              <a:buChar char="-"/>
            </a:pPr>
            <a:r>
              <a:rPr lang="en-ZA" sz="1500" b="0" i="0" u="none" strike="noStrike" cap="none">
                <a:solidFill>
                  <a:schemeClr val="dk1"/>
                </a:solidFill>
                <a:latin typeface="Avenir"/>
                <a:ea typeface="Avenir"/>
                <a:cs typeface="Avenir"/>
                <a:sym typeface="Avenir"/>
              </a:rPr>
              <a:t>Form 30 for each staff member and applicant. </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a:p>
            <a:pPr marL="342900" marR="0" lvl="0" indent="-342900" algn="l" rtl="0">
              <a:lnSpc>
                <a:spcPct val="100000"/>
              </a:lnSpc>
              <a:spcBef>
                <a:spcPts val="0"/>
              </a:spcBef>
              <a:spcAft>
                <a:spcPts val="0"/>
              </a:spcAft>
              <a:buClr>
                <a:srgbClr val="000000"/>
              </a:buClr>
              <a:buSzPts val="1500"/>
              <a:buFont typeface="+mj-lt"/>
              <a:buAutoNum type="arabicPeriod"/>
            </a:pPr>
            <a:r>
              <a:rPr lang="en-ZA" sz="1500">
                <a:solidFill>
                  <a:schemeClr val="dk1"/>
                </a:solidFill>
                <a:latin typeface="Avenir"/>
                <a:ea typeface="Avenir"/>
                <a:cs typeface="Avenir"/>
                <a:sym typeface="Avenir"/>
              </a:rPr>
              <a:t>C</a:t>
            </a:r>
            <a:r>
              <a:rPr lang="en-ZA" sz="1500" b="0" i="0" u="none" strike="noStrike" cap="none">
                <a:solidFill>
                  <a:schemeClr val="dk1"/>
                </a:solidFill>
                <a:latin typeface="Avenir"/>
                <a:ea typeface="Avenir"/>
                <a:cs typeface="Avenir"/>
                <a:sym typeface="Avenir"/>
              </a:rPr>
              <a:t>onfirm this information is available</a:t>
            </a:r>
            <a:r>
              <a:rPr lang="en-ZA" sz="1500">
                <a:solidFill>
                  <a:schemeClr val="dk1"/>
                </a:solidFill>
                <a:latin typeface="Avenir"/>
                <a:ea typeface="Avenir"/>
                <a:cs typeface="Avenir"/>
                <a:sym typeface="Avenir"/>
              </a:rPr>
              <a:t> by clicking on “OPEN”(1) next to a document uploaded. Check that it matches the details they captured – ID Number and Name.</a:t>
            </a:r>
          </a:p>
          <a:p>
            <a:pPr marL="342900" marR="0" lvl="0" indent="-342900" algn="l" rtl="0">
              <a:lnSpc>
                <a:spcPct val="100000"/>
              </a:lnSpc>
              <a:spcBef>
                <a:spcPts val="0"/>
              </a:spcBef>
              <a:spcAft>
                <a:spcPts val="0"/>
              </a:spcAft>
              <a:buClr>
                <a:srgbClr val="000000"/>
              </a:buClr>
              <a:buSzPts val="1500"/>
              <a:buFont typeface="+mj-lt"/>
              <a:buAutoNum type="arabicPeriod"/>
            </a:pPr>
            <a:endParaRPr sz="1500" b="0" i="0" u="none" strike="noStrike" cap="none">
              <a:solidFill>
                <a:schemeClr val="dk1"/>
              </a:solidFill>
              <a:latin typeface="Avenir"/>
              <a:ea typeface="Avenir"/>
              <a:cs typeface="Avenir"/>
              <a:sym typeface="Avenir"/>
            </a:endParaRPr>
          </a:p>
          <a:p>
            <a:pPr marL="342900" lvl="0" indent="-342900" algn="l" rtl="0">
              <a:lnSpc>
                <a:spcPct val="115000"/>
              </a:lnSpc>
              <a:spcBef>
                <a:spcPts val="1000"/>
              </a:spcBef>
              <a:spcAft>
                <a:spcPts val="0"/>
              </a:spcAft>
              <a:buClr>
                <a:schemeClr val="dk1"/>
              </a:buClr>
              <a:buSzPts val="1300"/>
              <a:buFont typeface="+mj-lt"/>
              <a:buAutoNum type="arabicPeriod"/>
            </a:pPr>
            <a:r>
              <a:rPr lang="en-ZA" sz="1500">
                <a:solidFill>
                  <a:schemeClr val="dk1"/>
                </a:solidFill>
                <a:latin typeface="Avenir"/>
                <a:ea typeface="Avenir"/>
                <a:cs typeface="Avenir"/>
                <a:sym typeface="Avenir"/>
              </a:rPr>
              <a:t>Once satisfied with the documentation - select “</a:t>
            </a:r>
            <a:r>
              <a:rPr lang="en-ZA" sz="1500" b="1">
                <a:solidFill>
                  <a:schemeClr val="dk1"/>
                </a:solidFill>
                <a:latin typeface="Avenir"/>
                <a:ea typeface="Avenir"/>
                <a:cs typeface="Avenir"/>
                <a:sym typeface="Avenir"/>
              </a:rPr>
              <a:t>APPROVE</a:t>
            </a:r>
            <a:r>
              <a:rPr lang="en-ZA" sz="1500">
                <a:solidFill>
                  <a:schemeClr val="dk1"/>
                </a:solidFill>
                <a:latin typeface="Avenir"/>
                <a:ea typeface="Avenir"/>
                <a:cs typeface="Avenir"/>
                <a:sym typeface="Avenir"/>
              </a:rPr>
              <a:t>” (2) </a:t>
            </a:r>
          </a:p>
          <a:p>
            <a:pPr marL="342900" lvl="0" indent="-342900" algn="l" rtl="0">
              <a:lnSpc>
                <a:spcPct val="115000"/>
              </a:lnSpc>
              <a:spcBef>
                <a:spcPts val="1000"/>
              </a:spcBef>
              <a:spcAft>
                <a:spcPts val="0"/>
              </a:spcAft>
              <a:buClr>
                <a:schemeClr val="dk1"/>
              </a:buClr>
              <a:buSzPts val="1300"/>
              <a:buFont typeface="+mj-lt"/>
              <a:buAutoNum type="arabicPeriod"/>
            </a:pPr>
            <a:r>
              <a:rPr lang="en-ZA" sz="1500">
                <a:solidFill>
                  <a:schemeClr val="dk1"/>
                </a:solidFill>
                <a:latin typeface="Avenir"/>
                <a:ea typeface="Avenir"/>
                <a:cs typeface="Avenir"/>
                <a:sym typeface="Avenir"/>
              </a:rPr>
              <a:t>If not happy with the document select “</a:t>
            </a:r>
            <a:r>
              <a:rPr lang="en-ZA" sz="1500" b="1">
                <a:solidFill>
                  <a:schemeClr val="dk1"/>
                </a:solidFill>
                <a:latin typeface="Avenir"/>
                <a:ea typeface="Avenir"/>
                <a:cs typeface="Avenir"/>
                <a:sym typeface="Avenir"/>
              </a:rPr>
              <a:t>DECLINE</a:t>
            </a:r>
            <a:r>
              <a:rPr lang="en-ZA" sz="1500">
                <a:solidFill>
                  <a:schemeClr val="dk1"/>
                </a:solidFill>
                <a:latin typeface="Avenir"/>
                <a:ea typeface="Avenir"/>
                <a:cs typeface="Avenir"/>
                <a:sym typeface="Avenir"/>
              </a:rPr>
              <a:t>”(3).  Make sure to add correction notes after closing.</a:t>
            </a:r>
          </a:p>
          <a:p>
            <a:pPr marL="342900" lvl="0" indent="-342900" algn="l" rtl="0">
              <a:lnSpc>
                <a:spcPct val="115000"/>
              </a:lnSpc>
              <a:spcBef>
                <a:spcPts val="1000"/>
              </a:spcBef>
              <a:spcAft>
                <a:spcPts val="0"/>
              </a:spcAft>
              <a:buClr>
                <a:schemeClr val="dk1"/>
              </a:buClr>
              <a:buSzPts val="1300"/>
              <a:buFont typeface="+mj-lt"/>
              <a:buAutoNum type="arabicPeriod"/>
            </a:pPr>
            <a:r>
              <a:rPr lang="en-ZA" sz="1500">
                <a:solidFill>
                  <a:schemeClr val="dk1"/>
                </a:solidFill>
                <a:latin typeface="Avenir"/>
                <a:ea typeface="Avenir"/>
                <a:cs typeface="Avenir"/>
                <a:sym typeface="Avenir"/>
              </a:rPr>
              <a:t>Select </a:t>
            </a:r>
            <a:r>
              <a:rPr lang="en-ZA" sz="1500" b="1">
                <a:solidFill>
                  <a:schemeClr val="dk1"/>
                </a:solidFill>
                <a:latin typeface="Avenir"/>
                <a:ea typeface="Avenir"/>
                <a:cs typeface="Avenir"/>
                <a:sym typeface="Avenir"/>
              </a:rPr>
              <a:t>CANCEL</a:t>
            </a:r>
            <a:r>
              <a:rPr lang="en-ZA" sz="1500">
                <a:solidFill>
                  <a:schemeClr val="dk1"/>
                </a:solidFill>
                <a:latin typeface="Avenir"/>
                <a:ea typeface="Avenir"/>
                <a:cs typeface="Avenir"/>
                <a:sym typeface="Avenir"/>
              </a:rPr>
              <a:t>(4) to stop looking at this document and go to the next one.</a:t>
            </a:r>
          </a:p>
          <a:p>
            <a:pPr marL="342900" lvl="0" indent="-342900" algn="l" rtl="0">
              <a:lnSpc>
                <a:spcPct val="115000"/>
              </a:lnSpc>
              <a:spcBef>
                <a:spcPts val="1000"/>
              </a:spcBef>
              <a:spcAft>
                <a:spcPts val="0"/>
              </a:spcAft>
              <a:buClr>
                <a:schemeClr val="dk1"/>
              </a:buClr>
              <a:buSzPts val="1300"/>
              <a:buFont typeface="+mj-lt"/>
              <a:buAutoNum type="arabicPeriod"/>
            </a:pPr>
            <a:r>
              <a:rPr lang="en-ZA" sz="1500">
                <a:solidFill>
                  <a:schemeClr val="dk1"/>
                </a:solidFill>
                <a:latin typeface="Avenir"/>
                <a:ea typeface="Avenir"/>
                <a:cs typeface="Avenir"/>
                <a:sym typeface="Avenir"/>
              </a:rPr>
              <a:t>After viewing all the documents for this staff member select </a:t>
            </a:r>
            <a:r>
              <a:rPr lang="en-ZA" sz="1500" b="1">
                <a:solidFill>
                  <a:schemeClr val="dk1"/>
                </a:solidFill>
                <a:latin typeface="Avenir"/>
                <a:ea typeface="Avenir"/>
                <a:cs typeface="Avenir"/>
                <a:sym typeface="Avenir"/>
              </a:rPr>
              <a:t>CLOSE DOCUMENTS(5)</a:t>
            </a:r>
            <a:r>
              <a:rPr lang="en-ZA" sz="1500">
                <a:solidFill>
                  <a:schemeClr val="dk1"/>
                </a:solidFill>
                <a:latin typeface="Avenir"/>
                <a:ea typeface="Avenir"/>
                <a:cs typeface="Avenir"/>
                <a:sym typeface="Avenir"/>
              </a:rPr>
              <a:t> to go to the staff list</a:t>
            </a:r>
            <a:endParaRPr sz="1500">
              <a:solidFill>
                <a:schemeClr val="dk1"/>
              </a:solidFill>
              <a:latin typeface="Avenir"/>
              <a:ea typeface="Avenir"/>
              <a:cs typeface="Avenir"/>
              <a:sym typeface="Avenir"/>
            </a:endParaRPr>
          </a:p>
          <a:p>
            <a:pPr marL="0" lvl="0" indent="0" algn="l" rtl="0">
              <a:lnSpc>
                <a:spcPct val="115000"/>
              </a:lnSpc>
              <a:spcBef>
                <a:spcPts val="1000"/>
              </a:spcBef>
              <a:spcAft>
                <a:spcPts val="0"/>
              </a:spcAft>
              <a:buClr>
                <a:schemeClr val="dk1"/>
              </a:buClr>
              <a:buSzPts val="1300"/>
              <a:buFont typeface="Arial"/>
              <a:buNone/>
            </a:pPr>
            <a:endParaRPr sz="13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pic>
        <p:nvPicPr>
          <p:cNvPr id="1058" name="Google Shape;1058;g2df61567b4f_1_148"/>
          <p:cNvPicPr preferRelativeResize="0"/>
          <p:nvPr/>
        </p:nvPicPr>
        <p:blipFill>
          <a:blip r:embed="rId3">
            <a:alphaModFix/>
          </a:blip>
          <a:stretch>
            <a:fillRect/>
          </a:stretch>
        </p:blipFill>
        <p:spPr>
          <a:xfrm>
            <a:off x="115325" y="813250"/>
            <a:ext cx="8307850" cy="5050427"/>
          </a:xfrm>
          <a:prstGeom prst="rect">
            <a:avLst/>
          </a:prstGeom>
          <a:noFill/>
          <a:ln w="9525" cap="flat" cmpd="sng">
            <a:solidFill>
              <a:srgbClr val="9E9E9E"/>
            </a:solidFill>
            <a:prstDash val="solid"/>
            <a:round/>
            <a:headEnd type="none" w="sm" len="sm"/>
            <a:tailEnd type="none" w="sm" len="sm"/>
          </a:ln>
        </p:spPr>
      </p:pic>
      <p:sp>
        <p:nvSpPr>
          <p:cNvPr id="1059" name="Google Shape;1059;g2df61567b4f_1_148"/>
          <p:cNvSpPr/>
          <p:nvPr/>
        </p:nvSpPr>
        <p:spPr>
          <a:xfrm>
            <a:off x="53550" y="3495725"/>
            <a:ext cx="177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1060" name="Google Shape;1060;g2df61567b4f_1_148"/>
          <p:cNvSpPr/>
          <p:nvPr/>
        </p:nvSpPr>
        <p:spPr>
          <a:xfrm>
            <a:off x="53575" y="3863550"/>
            <a:ext cx="177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8" name="Google Shape;1060;g2df61567b4f_1_148">
            <a:extLst>
              <a:ext uri="{FF2B5EF4-FFF2-40B4-BE49-F238E27FC236}">
                <a16:creationId xmlns:a16="http://schemas.microsoft.com/office/drawing/2014/main" id="{F250ACB1-A53B-4CAA-AC9B-558B77D15C4E}"/>
              </a:ext>
            </a:extLst>
          </p:cNvPr>
          <p:cNvSpPr/>
          <p:nvPr/>
        </p:nvSpPr>
        <p:spPr>
          <a:xfrm>
            <a:off x="771054" y="3863550"/>
            <a:ext cx="177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
        <p:nvSpPr>
          <p:cNvPr id="9" name="Google Shape;1060;g2df61567b4f_1_148">
            <a:extLst>
              <a:ext uri="{FF2B5EF4-FFF2-40B4-BE49-F238E27FC236}">
                <a16:creationId xmlns:a16="http://schemas.microsoft.com/office/drawing/2014/main" id="{564A8B92-1772-4B0C-89E8-CEEDD1A0D7CC}"/>
              </a:ext>
            </a:extLst>
          </p:cNvPr>
          <p:cNvSpPr/>
          <p:nvPr/>
        </p:nvSpPr>
        <p:spPr>
          <a:xfrm>
            <a:off x="1399583" y="3834051"/>
            <a:ext cx="177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
        <p:nvSpPr>
          <p:cNvPr id="10" name="Google Shape;1060;g2df61567b4f_1_148">
            <a:extLst>
              <a:ext uri="{FF2B5EF4-FFF2-40B4-BE49-F238E27FC236}">
                <a16:creationId xmlns:a16="http://schemas.microsoft.com/office/drawing/2014/main" id="{C88E0CAA-E1E1-4F71-873B-F9DFAF320A02}"/>
              </a:ext>
            </a:extLst>
          </p:cNvPr>
          <p:cNvSpPr/>
          <p:nvPr/>
        </p:nvSpPr>
        <p:spPr>
          <a:xfrm>
            <a:off x="115325" y="5599494"/>
            <a:ext cx="177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chemeClr val="lt1"/>
                </a:solidFill>
                <a:latin typeface="Calibri"/>
                <a:ea typeface="Calibri"/>
                <a:cs typeface="Calibri"/>
                <a:sym typeface="Calibri"/>
              </a:rPr>
              <a:t>5</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065"/>
        <p:cNvGrpSpPr/>
        <p:nvPr/>
      </p:nvGrpSpPr>
      <p:grpSpPr>
        <a:xfrm>
          <a:off x="0" y="0"/>
          <a:ext cx="0" cy="0"/>
          <a:chOff x="0" y="0"/>
          <a:chExt cx="0" cy="0"/>
        </a:xfrm>
      </p:grpSpPr>
      <p:sp>
        <p:nvSpPr>
          <p:cNvPr id="1067" name="Google Shape;1067;g2df61567b4f_1_157"/>
          <p:cNvSpPr txBox="1">
            <a:spLocks noGrp="1"/>
          </p:cNvSpPr>
          <p:nvPr>
            <p:ph type="title"/>
          </p:nvPr>
        </p:nvSpPr>
        <p:spPr>
          <a:xfrm>
            <a:off x="2845942" y="0"/>
            <a:ext cx="7762658" cy="8709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rgbClr val="C98241"/>
              </a:buClr>
              <a:buSzPct val="112500"/>
              <a:buFont typeface="Avenir"/>
              <a:buNone/>
            </a:pPr>
            <a:r>
              <a:rPr lang="en-ZA" sz="3200">
                <a:solidFill>
                  <a:srgbClr val="C98241"/>
                </a:solidFill>
                <a:latin typeface="Avenir"/>
                <a:ea typeface="Avenir"/>
                <a:cs typeface="Avenir"/>
                <a:sym typeface="Avenir"/>
              </a:rPr>
              <a:t>Administrator</a:t>
            </a:r>
            <a:r>
              <a:rPr lang="en-ZA" sz="3400">
                <a:solidFill>
                  <a:srgbClr val="C98241"/>
                </a:solidFill>
                <a:latin typeface="Avenir"/>
                <a:ea typeface="Avenir"/>
                <a:cs typeface="Avenir"/>
                <a:sym typeface="Avenir"/>
              </a:rPr>
              <a:t> Step 12 / 13 – Review Staff Documents(</a:t>
            </a:r>
            <a:r>
              <a:rPr lang="en-ZA" sz="3400" err="1">
                <a:solidFill>
                  <a:srgbClr val="C98241"/>
                </a:solidFill>
                <a:latin typeface="Avenir"/>
                <a:ea typeface="Avenir"/>
                <a:cs typeface="Avenir"/>
                <a:sym typeface="Avenir"/>
              </a:rPr>
              <a:t>Cont</a:t>
            </a:r>
            <a:r>
              <a:rPr lang="en-ZA" sz="3400">
                <a:solidFill>
                  <a:srgbClr val="C98241"/>
                </a:solidFill>
                <a:latin typeface="Avenir"/>
                <a:ea typeface="Avenir"/>
                <a:cs typeface="Avenir"/>
                <a:sym typeface="Avenir"/>
              </a:rPr>
              <a:t>)</a:t>
            </a:r>
            <a:r>
              <a:rPr lang="en-ZA" sz="2600">
                <a:solidFill>
                  <a:srgbClr val="C98241"/>
                </a:solidFill>
                <a:latin typeface="Avenir"/>
                <a:ea typeface="Avenir"/>
                <a:cs typeface="Avenir"/>
                <a:sym typeface="Avenir"/>
              </a:rPr>
              <a:t> </a:t>
            </a:r>
            <a:endParaRPr sz="2600">
              <a:solidFill>
                <a:srgbClr val="C98241"/>
              </a:solidFill>
              <a:latin typeface="Avenir"/>
              <a:ea typeface="Avenir"/>
              <a:cs typeface="Avenir"/>
              <a:sym typeface="Avenir"/>
            </a:endParaRPr>
          </a:p>
        </p:txBody>
      </p:sp>
      <p:sp>
        <p:nvSpPr>
          <p:cNvPr id="1066" name="Google Shape;1066;g2df61567b4f_1_157"/>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45</a:t>
            </a:fld>
            <a:endParaRPr/>
          </a:p>
        </p:txBody>
      </p:sp>
      <p:sp>
        <p:nvSpPr>
          <p:cNvPr id="1068" name="Google Shape;1068;g2df61567b4f_1_157"/>
          <p:cNvSpPr/>
          <p:nvPr/>
        </p:nvSpPr>
        <p:spPr>
          <a:xfrm>
            <a:off x="8860950" y="1389175"/>
            <a:ext cx="3259500" cy="4816416"/>
          </a:xfrm>
          <a:prstGeom prst="wedgeRoundRectCallout">
            <a:avLst>
              <a:gd name="adj1" fmla="val -54795"/>
              <a:gd name="adj2" fmla="val -14815"/>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1000"/>
              </a:spcBef>
              <a:spcAft>
                <a:spcPts val="0"/>
              </a:spcAft>
              <a:buClr>
                <a:schemeClr val="dk1"/>
              </a:buClr>
              <a:buSzPts val="1100"/>
              <a:buFont typeface="Arial"/>
              <a:buNone/>
            </a:pPr>
            <a:r>
              <a:rPr lang="en-ZA" sz="1500">
                <a:solidFill>
                  <a:schemeClr val="dk1"/>
                </a:solidFill>
                <a:latin typeface="Avenir"/>
                <a:ea typeface="Avenir"/>
                <a:cs typeface="Avenir"/>
                <a:sym typeface="Avenir"/>
              </a:rPr>
              <a:t>After approving the Staff ID and Form 30 document you will receive the notification that the document is approved.</a:t>
            </a:r>
            <a:endParaRPr sz="1500">
              <a:solidFill>
                <a:schemeClr val="dk1"/>
              </a:solidFill>
              <a:latin typeface="Avenir"/>
              <a:ea typeface="Avenir"/>
              <a:cs typeface="Avenir"/>
              <a:sym typeface="Avenir"/>
            </a:endParaRPr>
          </a:p>
          <a:p>
            <a:pPr marL="0" lvl="0" indent="0" algn="l" rtl="0">
              <a:lnSpc>
                <a:spcPct val="115000"/>
              </a:lnSpc>
              <a:spcBef>
                <a:spcPts val="100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lvl="0" indent="0" algn="l" rtl="0">
              <a:lnSpc>
                <a:spcPct val="115000"/>
              </a:lnSpc>
              <a:spcBef>
                <a:spcPts val="1000"/>
              </a:spcBef>
              <a:spcAft>
                <a:spcPts val="0"/>
              </a:spcAft>
              <a:buClr>
                <a:schemeClr val="dk1"/>
              </a:buClr>
              <a:buSzPts val="1100"/>
              <a:buFont typeface="Arial"/>
              <a:buNone/>
            </a:pPr>
            <a:r>
              <a:rPr lang="en-ZA" sz="1500">
                <a:solidFill>
                  <a:schemeClr val="dk1"/>
                </a:solidFill>
                <a:latin typeface="Avenir"/>
                <a:ea typeface="Avenir"/>
                <a:cs typeface="Avenir"/>
                <a:sym typeface="Avenir"/>
              </a:rPr>
              <a:t>Navigate to the Validate staff hyperlink in order to access the National Child Protection Register (NCPR) online site if you are an authorised user.   </a:t>
            </a:r>
            <a:endParaRPr sz="1500">
              <a:solidFill>
                <a:schemeClr val="dk1"/>
              </a:solidFill>
              <a:latin typeface="Avenir"/>
              <a:ea typeface="Avenir"/>
              <a:cs typeface="Avenir"/>
              <a:sym typeface="Avenir"/>
            </a:endParaRPr>
          </a:p>
          <a:p>
            <a:pPr marL="0" lvl="0" indent="0" algn="l" rtl="0">
              <a:lnSpc>
                <a:spcPct val="115000"/>
              </a:lnSpc>
              <a:spcBef>
                <a:spcPts val="1000"/>
              </a:spcBef>
              <a:spcAft>
                <a:spcPts val="0"/>
              </a:spcAft>
              <a:buClr>
                <a:schemeClr val="dk1"/>
              </a:buClr>
              <a:buSzPts val="1100"/>
              <a:buFont typeface="Arial"/>
              <a:buNone/>
            </a:pPr>
            <a:r>
              <a:rPr lang="en-ZA" sz="1500">
                <a:solidFill>
                  <a:schemeClr val="dk1"/>
                </a:solidFill>
                <a:latin typeface="Avenir"/>
                <a:ea typeface="Avenir"/>
                <a:cs typeface="Avenir"/>
                <a:sym typeface="Avenir"/>
              </a:rPr>
              <a:t>If users are not an authorised user, users will need to request an authorised user to check the staff member for them and provide the clearance certificate</a:t>
            </a:r>
            <a:endParaRPr sz="1500">
              <a:solidFill>
                <a:schemeClr val="dk1"/>
              </a:solidFill>
              <a:latin typeface="Avenir"/>
              <a:ea typeface="Avenir"/>
              <a:cs typeface="Avenir"/>
              <a:sym typeface="Avenir"/>
            </a:endParaRPr>
          </a:p>
          <a:p>
            <a:pPr marL="0" lvl="0" indent="0" algn="l" rtl="0">
              <a:lnSpc>
                <a:spcPct val="115000"/>
              </a:lnSpc>
              <a:spcBef>
                <a:spcPts val="1000"/>
              </a:spcBef>
              <a:spcAft>
                <a:spcPts val="0"/>
              </a:spcAft>
              <a:buClr>
                <a:schemeClr val="dk1"/>
              </a:buClr>
              <a:buSzPts val="1300"/>
              <a:buFont typeface="Arial"/>
              <a:buNone/>
            </a:pPr>
            <a:endParaRPr sz="13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pic>
        <p:nvPicPr>
          <p:cNvPr id="1069" name="Google Shape;1069;g2df61567b4f_1_157"/>
          <p:cNvPicPr preferRelativeResize="0"/>
          <p:nvPr/>
        </p:nvPicPr>
        <p:blipFill rotWithShape="1">
          <a:blip r:embed="rId3">
            <a:alphaModFix/>
          </a:blip>
          <a:srcRect l="8487" t="12922" r="32650" b="41412"/>
          <a:stretch/>
        </p:blipFill>
        <p:spPr>
          <a:xfrm>
            <a:off x="9318912" y="2770144"/>
            <a:ext cx="2343576" cy="456700"/>
          </a:xfrm>
          <a:prstGeom prst="rect">
            <a:avLst/>
          </a:prstGeom>
          <a:noFill/>
          <a:ln>
            <a:noFill/>
          </a:ln>
        </p:spPr>
      </p:pic>
      <p:pic>
        <p:nvPicPr>
          <p:cNvPr id="1070" name="Google Shape;1070;g2df61567b4f_1_157"/>
          <p:cNvPicPr preferRelativeResize="0"/>
          <p:nvPr/>
        </p:nvPicPr>
        <p:blipFill>
          <a:blip r:embed="rId4">
            <a:alphaModFix/>
          </a:blip>
          <a:stretch>
            <a:fillRect/>
          </a:stretch>
        </p:blipFill>
        <p:spPr>
          <a:xfrm>
            <a:off x="115325" y="813250"/>
            <a:ext cx="8307850" cy="5050427"/>
          </a:xfrm>
          <a:prstGeom prst="rect">
            <a:avLst/>
          </a:prstGeom>
          <a:noFill/>
          <a:ln w="9525" cap="flat" cmpd="sng">
            <a:solidFill>
              <a:srgbClr val="9E9E9E"/>
            </a:solidFill>
            <a:prstDash val="solid"/>
            <a:round/>
            <a:headEnd type="none" w="sm" len="sm"/>
            <a:tailEnd type="none" w="sm" len="sm"/>
          </a:ln>
        </p:spPr>
      </p:pic>
      <p:sp>
        <p:nvSpPr>
          <p:cNvPr id="1071" name="Google Shape;1071;g2df61567b4f_1_157"/>
          <p:cNvSpPr/>
          <p:nvPr/>
        </p:nvSpPr>
        <p:spPr>
          <a:xfrm>
            <a:off x="209800" y="1137763"/>
            <a:ext cx="4082400" cy="2514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076"/>
        <p:cNvGrpSpPr/>
        <p:nvPr/>
      </p:nvGrpSpPr>
      <p:grpSpPr>
        <a:xfrm>
          <a:off x="0" y="0"/>
          <a:ext cx="0" cy="0"/>
          <a:chOff x="0" y="0"/>
          <a:chExt cx="0" cy="0"/>
        </a:xfrm>
      </p:grpSpPr>
      <p:sp>
        <p:nvSpPr>
          <p:cNvPr id="1078" name="Google Shape;1078;g2df61567b4f_1_167"/>
          <p:cNvSpPr txBox="1">
            <a:spLocks noGrp="1"/>
          </p:cNvSpPr>
          <p:nvPr>
            <p:ph type="title"/>
          </p:nvPr>
        </p:nvSpPr>
        <p:spPr>
          <a:xfrm>
            <a:off x="2856216" y="-47623"/>
            <a:ext cx="7752285"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Administrator Step 12 / 13 - Review Staff Documents (</a:t>
            </a:r>
            <a:r>
              <a:rPr lang="en-ZA" sz="3200" err="1">
                <a:solidFill>
                  <a:srgbClr val="C98241"/>
                </a:solidFill>
                <a:latin typeface="Avenir"/>
                <a:ea typeface="Avenir"/>
                <a:cs typeface="Avenir"/>
                <a:sym typeface="Avenir"/>
              </a:rPr>
              <a:t>Cont</a:t>
            </a:r>
            <a:r>
              <a:rPr lang="en-ZA" sz="3200">
                <a:solidFill>
                  <a:srgbClr val="C98241"/>
                </a:solidFill>
                <a:latin typeface="Avenir"/>
                <a:ea typeface="Avenir"/>
                <a:cs typeface="Avenir"/>
                <a:sym typeface="Avenir"/>
              </a:rPr>
              <a:t>)</a:t>
            </a:r>
            <a:r>
              <a:rPr lang="en-ZA" sz="3500">
                <a:solidFill>
                  <a:srgbClr val="C98241"/>
                </a:solidFill>
                <a:latin typeface="Avenir"/>
                <a:ea typeface="Avenir"/>
                <a:cs typeface="Avenir"/>
                <a:sym typeface="Avenir"/>
              </a:rPr>
              <a:t> </a:t>
            </a:r>
            <a:endParaRPr sz="3500">
              <a:solidFill>
                <a:srgbClr val="C98241"/>
              </a:solidFill>
              <a:latin typeface="Avenir"/>
              <a:ea typeface="Avenir"/>
              <a:cs typeface="Avenir"/>
              <a:sym typeface="Avenir"/>
            </a:endParaRPr>
          </a:p>
        </p:txBody>
      </p:sp>
      <p:sp>
        <p:nvSpPr>
          <p:cNvPr id="1077" name="Google Shape;1077;g2df61567b4f_1_167"/>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46</a:t>
            </a:fld>
            <a:endParaRPr/>
          </a:p>
        </p:txBody>
      </p:sp>
      <p:pic>
        <p:nvPicPr>
          <p:cNvPr id="1079" name="Google Shape;1079;g2df61567b4f_1_167"/>
          <p:cNvPicPr preferRelativeResize="0"/>
          <p:nvPr/>
        </p:nvPicPr>
        <p:blipFill rotWithShape="1">
          <a:blip r:embed="rId3">
            <a:alphaModFix/>
          </a:blip>
          <a:srcRect/>
          <a:stretch/>
        </p:blipFill>
        <p:spPr>
          <a:xfrm>
            <a:off x="331000" y="1329625"/>
            <a:ext cx="8784226" cy="3998900"/>
          </a:xfrm>
          <a:prstGeom prst="rect">
            <a:avLst/>
          </a:prstGeom>
          <a:noFill/>
          <a:ln w="9525" cap="flat" cmpd="sng">
            <a:solidFill>
              <a:srgbClr val="9E9E9E"/>
            </a:solidFill>
            <a:prstDash val="solid"/>
            <a:round/>
            <a:headEnd type="none" w="sm" len="sm"/>
            <a:tailEnd type="none" w="sm" len="sm"/>
          </a:ln>
        </p:spPr>
      </p:pic>
      <p:sp>
        <p:nvSpPr>
          <p:cNvPr id="1080" name="Google Shape;1080;g2df61567b4f_1_167"/>
          <p:cNvSpPr/>
          <p:nvPr/>
        </p:nvSpPr>
        <p:spPr>
          <a:xfrm>
            <a:off x="9278725" y="1553375"/>
            <a:ext cx="2844900" cy="3059700"/>
          </a:xfrm>
          <a:prstGeom prst="wedgeRoundRectCallout">
            <a:avLst>
              <a:gd name="adj1" fmla="val -53579"/>
              <a:gd name="adj2" fmla="val -1056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ZA" sz="1500">
                <a:solidFill>
                  <a:schemeClr val="dk1"/>
                </a:solidFill>
                <a:latin typeface="Avenir"/>
                <a:ea typeface="Avenir"/>
                <a:cs typeface="Avenir"/>
                <a:sym typeface="Avenir"/>
              </a:rPr>
              <a:t>You</a:t>
            </a:r>
            <a:r>
              <a:rPr lang="en-ZA" sz="1500" b="0" i="0" u="none" strike="noStrike" cap="none">
                <a:solidFill>
                  <a:schemeClr val="dk1"/>
                </a:solidFill>
                <a:latin typeface="Avenir"/>
                <a:ea typeface="Avenir"/>
                <a:cs typeface="Avenir"/>
                <a:sym typeface="Avenir"/>
              </a:rPr>
              <a:t> will be directed to the DSD Child Protection Register site, and access the site using their login credentials. </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sz="1500" b="0" i="0" u="none" strike="noStrike" cap="none">
                <a:solidFill>
                  <a:schemeClr val="dk1"/>
                </a:solidFill>
                <a:latin typeface="Avenir"/>
                <a:ea typeface="Avenir"/>
                <a:cs typeface="Avenir"/>
                <a:sym typeface="Avenir"/>
              </a:rPr>
              <a:t>From here, </a:t>
            </a:r>
            <a:r>
              <a:rPr lang="en-ZA" sz="1500">
                <a:solidFill>
                  <a:schemeClr val="dk1"/>
                </a:solidFill>
                <a:latin typeface="Avenir"/>
                <a:ea typeface="Avenir"/>
                <a:cs typeface="Avenir"/>
                <a:sym typeface="Avenir"/>
              </a:rPr>
              <a:t>you</a:t>
            </a:r>
            <a:r>
              <a:rPr lang="en-ZA" sz="1500" b="0" i="0" u="none" strike="noStrike" cap="none">
                <a:solidFill>
                  <a:schemeClr val="dk1"/>
                </a:solidFill>
                <a:latin typeface="Avenir"/>
                <a:ea typeface="Avenir"/>
                <a:cs typeface="Avenir"/>
                <a:sym typeface="Avenir"/>
              </a:rPr>
              <a:t> will be able to download the clearance certificate for the selected staff member, using their ID number as has been provided.</a:t>
            </a:r>
            <a:endParaRPr sz="1500" b="0" i="0" u="none" strike="noStrike" cap="none">
              <a:solidFill>
                <a:schemeClr val="dk1"/>
              </a:solidFill>
              <a:latin typeface="Avenir"/>
              <a:ea typeface="Avenir"/>
              <a:cs typeface="Avenir"/>
              <a:sym typeface="Aveni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sp>
        <p:nvSpPr>
          <p:cNvPr id="1087" name="Google Shape;1087;g2df61567b4f_1_175"/>
          <p:cNvSpPr txBox="1">
            <a:spLocks noGrp="1"/>
          </p:cNvSpPr>
          <p:nvPr>
            <p:ph type="title"/>
          </p:nvPr>
        </p:nvSpPr>
        <p:spPr>
          <a:xfrm>
            <a:off x="2914446" y="0"/>
            <a:ext cx="7694153" cy="8709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rgbClr val="C98241"/>
              </a:buClr>
              <a:buSzPct val="112500"/>
              <a:buFont typeface="Avenir"/>
              <a:buNone/>
            </a:pPr>
            <a:r>
              <a:rPr lang="en-ZA" sz="3200">
                <a:solidFill>
                  <a:srgbClr val="C98241"/>
                </a:solidFill>
                <a:latin typeface="Avenir"/>
                <a:ea typeface="Avenir"/>
                <a:cs typeface="Avenir"/>
                <a:sym typeface="Avenir"/>
              </a:rPr>
              <a:t>Administrator</a:t>
            </a:r>
            <a:r>
              <a:rPr lang="en-ZA" sz="3400">
                <a:solidFill>
                  <a:srgbClr val="C98241"/>
                </a:solidFill>
                <a:latin typeface="Avenir"/>
                <a:ea typeface="Avenir"/>
                <a:cs typeface="Avenir"/>
                <a:sym typeface="Avenir"/>
              </a:rPr>
              <a:t> Step 12 / 13 - Review Staff Documents (</a:t>
            </a:r>
            <a:r>
              <a:rPr lang="en-ZA" sz="3400" err="1">
                <a:solidFill>
                  <a:srgbClr val="C98241"/>
                </a:solidFill>
                <a:latin typeface="Avenir"/>
                <a:ea typeface="Avenir"/>
                <a:cs typeface="Avenir"/>
                <a:sym typeface="Avenir"/>
              </a:rPr>
              <a:t>Cont</a:t>
            </a:r>
            <a:r>
              <a:rPr lang="en-ZA" sz="3400">
                <a:solidFill>
                  <a:srgbClr val="C98241"/>
                </a:solidFill>
                <a:latin typeface="Avenir"/>
                <a:ea typeface="Avenir"/>
                <a:cs typeface="Avenir"/>
                <a:sym typeface="Avenir"/>
              </a:rPr>
              <a:t>)</a:t>
            </a:r>
            <a:r>
              <a:rPr lang="en-ZA" sz="2600">
                <a:solidFill>
                  <a:srgbClr val="C98241"/>
                </a:solidFill>
                <a:latin typeface="Avenir"/>
                <a:ea typeface="Avenir"/>
                <a:cs typeface="Avenir"/>
                <a:sym typeface="Avenir"/>
              </a:rPr>
              <a:t> </a:t>
            </a:r>
            <a:endParaRPr sz="2600">
              <a:solidFill>
                <a:srgbClr val="C98241"/>
              </a:solidFill>
              <a:latin typeface="Avenir"/>
              <a:ea typeface="Avenir"/>
              <a:cs typeface="Avenir"/>
              <a:sym typeface="Avenir"/>
            </a:endParaRPr>
          </a:p>
        </p:txBody>
      </p:sp>
      <p:sp>
        <p:nvSpPr>
          <p:cNvPr id="1086" name="Google Shape;1086;g2df61567b4f_1_17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47</a:t>
            </a:fld>
            <a:endParaRPr/>
          </a:p>
        </p:txBody>
      </p:sp>
      <p:sp>
        <p:nvSpPr>
          <p:cNvPr id="1088" name="Google Shape;1088;g2df61567b4f_1_175"/>
          <p:cNvSpPr/>
          <p:nvPr/>
        </p:nvSpPr>
        <p:spPr>
          <a:xfrm>
            <a:off x="8068950" y="800900"/>
            <a:ext cx="4090800" cy="5473200"/>
          </a:xfrm>
          <a:prstGeom prst="wedgeRoundRectCallout">
            <a:avLst>
              <a:gd name="adj1" fmla="val -50309"/>
              <a:gd name="adj2" fmla="val 24066"/>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Without approval of the Certified ID and Form 30 users do not have consent to check for the clearance certificate.</a:t>
            </a: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Only Administrators and Reviewers can upload the Clearance certificate. The Administrator uploads first, and the Reviewer approves it. If the Administrator did not upload the certificate, the Reviewer can upload it and approve it at the same time.</a:t>
            </a: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To upload the clearance certificate for the selected staff member:</a:t>
            </a:r>
            <a:endParaRPr sz="1500">
              <a:solidFill>
                <a:schemeClr val="dk1"/>
              </a:solidFill>
              <a:latin typeface="Avenir"/>
              <a:ea typeface="Avenir"/>
              <a:cs typeface="Avenir"/>
              <a:sym typeface="Avenir"/>
            </a:endParaRPr>
          </a:p>
          <a:p>
            <a:pPr marL="457200" lvl="0" indent="-323850" algn="l" rtl="0">
              <a:spcBef>
                <a:spcPts val="0"/>
              </a:spcBef>
              <a:spcAft>
                <a:spcPts val="0"/>
              </a:spcAft>
              <a:buClr>
                <a:schemeClr val="dk1"/>
              </a:buClr>
              <a:buSzPts val="1500"/>
              <a:buFont typeface="Avenir"/>
              <a:buChar char="●"/>
            </a:pPr>
            <a:r>
              <a:rPr lang="en-ZA" sz="1500">
                <a:solidFill>
                  <a:schemeClr val="dk1"/>
                </a:solidFill>
                <a:latin typeface="Avenir"/>
                <a:ea typeface="Avenir"/>
                <a:cs typeface="Avenir"/>
                <a:sym typeface="Avenir"/>
              </a:rPr>
              <a:t>Click on the paper clip image (1)</a:t>
            </a:r>
          </a:p>
          <a:p>
            <a:pPr marL="457200" indent="-323850">
              <a:buClr>
                <a:schemeClr val="dk1"/>
              </a:buClr>
              <a:buSzPts val="1500"/>
              <a:buFont typeface="Avenir"/>
              <a:buChar char="●"/>
            </a:pPr>
            <a:r>
              <a:rPr lang="en-US" sz="1500">
                <a:solidFill>
                  <a:schemeClr val="dk1"/>
                </a:solidFill>
                <a:latin typeface="Avenir"/>
                <a:ea typeface="Avenir"/>
                <a:cs typeface="Avenir"/>
                <a:sym typeface="Avenir"/>
              </a:rPr>
              <a:t>Selecting a file from your device</a:t>
            </a:r>
            <a:endParaRPr lang="en-ZA" sz="1500">
              <a:solidFill>
                <a:schemeClr val="dk1"/>
              </a:solidFill>
              <a:latin typeface="Avenir"/>
              <a:ea typeface="Avenir"/>
              <a:cs typeface="Avenir"/>
              <a:sym typeface="Avenir"/>
            </a:endParaRPr>
          </a:p>
          <a:p>
            <a:pPr marL="457200" lvl="0" indent="-323850" algn="l" rtl="0">
              <a:spcBef>
                <a:spcPts val="0"/>
              </a:spcBef>
              <a:spcAft>
                <a:spcPts val="0"/>
              </a:spcAft>
              <a:buClr>
                <a:schemeClr val="dk1"/>
              </a:buClr>
              <a:buSzPts val="1500"/>
              <a:buFont typeface="Avenir"/>
              <a:buChar char="●"/>
            </a:pPr>
            <a:r>
              <a:rPr lang="en-ZA" sz="1500">
                <a:solidFill>
                  <a:schemeClr val="dk1"/>
                </a:solidFill>
                <a:latin typeface="Avenir"/>
                <a:ea typeface="Avenir"/>
                <a:cs typeface="Avenir"/>
                <a:sym typeface="Avenir"/>
              </a:rPr>
              <a:t>Or try Dragging and dropping a file</a:t>
            </a: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Once the document has been uploaded, select ‘SAVE CLEARANCE CERTIFICATE’.(2)</a:t>
            </a: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a:solidFill>
                <a:schemeClr val="dk1"/>
              </a:solidFill>
              <a:latin typeface="Avenir"/>
              <a:ea typeface="Avenir"/>
              <a:cs typeface="Avenir"/>
              <a:sym typeface="Avenir"/>
            </a:endParaRPr>
          </a:p>
        </p:txBody>
      </p:sp>
      <p:pic>
        <p:nvPicPr>
          <p:cNvPr id="1089" name="Google Shape;1089;g2df61567b4f_1_175"/>
          <p:cNvPicPr preferRelativeResize="0"/>
          <p:nvPr/>
        </p:nvPicPr>
        <p:blipFill rotWithShape="1">
          <a:blip r:embed="rId3">
            <a:alphaModFix/>
          </a:blip>
          <a:srcRect r="2056"/>
          <a:stretch/>
        </p:blipFill>
        <p:spPr>
          <a:xfrm>
            <a:off x="238900" y="800900"/>
            <a:ext cx="7694152" cy="4917326"/>
          </a:xfrm>
          <a:prstGeom prst="rect">
            <a:avLst/>
          </a:prstGeom>
          <a:noFill/>
          <a:ln w="9525" cap="flat" cmpd="sng">
            <a:solidFill>
              <a:srgbClr val="9E9E9E"/>
            </a:solidFill>
            <a:prstDash val="solid"/>
            <a:round/>
            <a:headEnd type="none" w="sm" len="sm"/>
            <a:tailEnd type="none" w="sm" len="sm"/>
          </a:ln>
        </p:spPr>
      </p:pic>
      <p:sp>
        <p:nvSpPr>
          <p:cNvPr id="1090" name="Google Shape;1090;g2df61567b4f_1_175"/>
          <p:cNvSpPr/>
          <p:nvPr/>
        </p:nvSpPr>
        <p:spPr>
          <a:xfrm>
            <a:off x="319575" y="4421650"/>
            <a:ext cx="7502400" cy="8031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91" name="Google Shape;1091;g2df61567b4f_1_175"/>
          <p:cNvSpPr/>
          <p:nvPr/>
        </p:nvSpPr>
        <p:spPr>
          <a:xfrm>
            <a:off x="292450" y="5259163"/>
            <a:ext cx="1871700" cy="3651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8" name="Google Shape;1059;g2df61567b4f_1_148">
            <a:extLst>
              <a:ext uri="{FF2B5EF4-FFF2-40B4-BE49-F238E27FC236}">
                <a16:creationId xmlns:a16="http://schemas.microsoft.com/office/drawing/2014/main" id="{62CB1787-B094-4209-9E30-0463FF502356}"/>
              </a:ext>
            </a:extLst>
          </p:cNvPr>
          <p:cNvSpPr/>
          <p:nvPr/>
        </p:nvSpPr>
        <p:spPr>
          <a:xfrm>
            <a:off x="230625" y="4965657"/>
            <a:ext cx="177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9" name="Google Shape;1059;g2df61567b4f_1_148">
            <a:extLst>
              <a:ext uri="{FF2B5EF4-FFF2-40B4-BE49-F238E27FC236}">
                <a16:creationId xmlns:a16="http://schemas.microsoft.com/office/drawing/2014/main" id="{A756C4D1-21F9-4DE6-BE49-B4D084B075B8}"/>
              </a:ext>
            </a:extLst>
          </p:cNvPr>
          <p:cNvSpPr/>
          <p:nvPr/>
        </p:nvSpPr>
        <p:spPr>
          <a:xfrm>
            <a:off x="183040" y="5371134"/>
            <a:ext cx="177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pic>
        <p:nvPicPr>
          <p:cNvPr id="6" name="Google Shape;1355;g2e4f3d5d7ff_0_56">
            <a:extLst>
              <a:ext uri="{FF2B5EF4-FFF2-40B4-BE49-F238E27FC236}">
                <a16:creationId xmlns:a16="http://schemas.microsoft.com/office/drawing/2014/main" id="{0D941EA8-94C3-45C6-A7B8-B2C88826EA13}"/>
              </a:ext>
            </a:extLst>
          </p:cNvPr>
          <p:cNvPicPr preferRelativeResize="0"/>
          <p:nvPr/>
        </p:nvPicPr>
        <p:blipFill>
          <a:blip r:embed="rId3">
            <a:alphaModFix/>
          </a:blip>
          <a:stretch>
            <a:fillRect/>
          </a:stretch>
        </p:blipFill>
        <p:spPr>
          <a:xfrm>
            <a:off x="5231624" y="1987771"/>
            <a:ext cx="6702822" cy="3419455"/>
          </a:xfrm>
          <a:prstGeom prst="rect">
            <a:avLst/>
          </a:prstGeom>
          <a:noFill/>
          <a:ln w="9525" cap="flat" cmpd="sng">
            <a:solidFill>
              <a:srgbClr val="9E9E9E"/>
            </a:solidFill>
            <a:prstDash val="solid"/>
            <a:round/>
            <a:headEnd type="none" w="sm" len="sm"/>
            <a:tailEnd type="none" w="sm" len="sm"/>
          </a:ln>
        </p:spPr>
      </p:pic>
      <p:sp>
        <p:nvSpPr>
          <p:cNvPr id="891" name="Google Shape;891;g2ef2993c73b_0_483"/>
          <p:cNvSpPr txBox="1">
            <a:spLocks noGrp="1"/>
          </p:cNvSpPr>
          <p:nvPr>
            <p:ph type="title"/>
          </p:nvPr>
        </p:nvSpPr>
        <p:spPr>
          <a:xfrm>
            <a:off x="3000054" y="-47623"/>
            <a:ext cx="7608447"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Note on Document Review</a:t>
            </a:r>
            <a:endParaRPr sz="3700"/>
          </a:p>
        </p:txBody>
      </p:sp>
      <p:sp>
        <p:nvSpPr>
          <p:cNvPr id="893" name="Google Shape;893;g2ef2993c73b_0_483"/>
          <p:cNvSpPr txBox="1">
            <a:spLocks noGrp="1"/>
          </p:cNvSpPr>
          <p:nvPr>
            <p:ph type="body" idx="1"/>
          </p:nvPr>
        </p:nvSpPr>
        <p:spPr>
          <a:xfrm>
            <a:off x="155719" y="1014151"/>
            <a:ext cx="4868344" cy="4955134"/>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115000"/>
              </a:lnSpc>
              <a:spcBef>
                <a:spcPts val="640"/>
              </a:spcBef>
              <a:spcAft>
                <a:spcPts val="0"/>
              </a:spcAft>
              <a:buSzPts val="3200"/>
              <a:buNone/>
            </a:pPr>
            <a:r>
              <a:rPr lang="en-US">
                <a:solidFill>
                  <a:srgbClr val="434343"/>
                </a:solidFill>
                <a:latin typeface="Avenir"/>
                <a:ea typeface="Avenir"/>
                <a:cs typeface="Avenir"/>
                <a:sym typeface="Avenir"/>
              </a:rPr>
              <a:t>By the time an Application Administrator has reviewed an application to the point that it is ready to submit for review:</a:t>
            </a:r>
          </a:p>
          <a:p>
            <a:pPr marL="0" lvl="0" indent="0" algn="l" rtl="0">
              <a:lnSpc>
                <a:spcPct val="115000"/>
              </a:lnSpc>
              <a:spcBef>
                <a:spcPts val="640"/>
              </a:spcBef>
              <a:spcAft>
                <a:spcPts val="0"/>
              </a:spcAft>
              <a:buSzPts val="3200"/>
              <a:buNone/>
            </a:pPr>
            <a:r>
              <a:rPr lang="en-US">
                <a:solidFill>
                  <a:srgbClr val="434343"/>
                </a:solidFill>
                <a:latin typeface="Avenir"/>
                <a:ea typeface="Avenir"/>
                <a:cs typeface="Avenir"/>
                <a:sym typeface="Avenir"/>
              </a:rPr>
              <a:t> </a:t>
            </a:r>
            <a:r>
              <a:rPr lang="en-US" b="1">
                <a:solidFill>
                  <a:srgbClr val="434343"/>
                </a:solidFill>
                <a:latin typeface="Avenir"/>
                <a:ea typeface="Avenir"/>
                <a:cs typeface="Avenir"/>
                <a:sym typeface="Avenir"/>
              </a:rPr>
              <a:t>every</a:t>
            </a:r>
            <a:r>
              <a:rPr lang="en-US">
                <a:solidFill>
                  <a:srgbClr val="434343"/>
                </a:solidFill>
                <a:latin typeface="Avenir"/>
                <a:ea typeface="Avenir"/>
                <a:cs typeface="Avenir"/>
                <a:sym typeface="Avenir"/>
              </a:rPr>
              <a:t> staff member should have</a:t>
            </a:r>
          </a:p>
          <a:p>
            <a:pPr indent="-457200" algn="l">
              <a:lnSpc>
                <a:spcPct val="115000"/>
              </a:lnSpc>
            </a:pPr>
            <a:r>
              <a:rPr lang="en-US">
                <a:solidFill>
                  <a:srgbClr val="434343"/>
                </a:solidFill>
                <a:latin typeface="Avenir"/>
                <a:ea typeface="Avenir"/>
                <a:cs typeface="Avenir"/>
                <a:sym typeface="Avenir"/>
              </a:rPr>
              <a:t> an ID in Approved Status</a:t>
            </a:r>
          </a:p>
          <a:p>
            <a:pPr indent="-457200" algn="l">
              <a:lnSpc>
                <a:spcPct val="115000"/>
              </a:lnSpc>
            </a:pPr>
            <a:r>
              <a:rPr lang="en-US">
                <a:solidFill>
                  <a:srgbClr val="434343"/>
                </a:solidFill>
                <a:latin typeface="Avenir"/>
                <a:ea typeface="Avenir"/>
                <a:cs typeface="Avenir"/>
                <a:sym typeface="Avenir"/>
              </a:rPr>
              <a:t>a Form 30 in Approved Status</a:t>
            </a:r>
          </a:p>
          <a:p>
            <a:pPr indent="-457200" algn="l">
              <a:lnSpc>
                <a:spcPct val="115000"/>
              </a:lnSpc>
            </a:pPr>
            <a:r>
              <a:rPr lang="en-US">
                <a:solidFill>
                  <a:srgbClr val="434343"/>
                </a:solidFill>
                <a:latin typeface="Avenir"/>
                <a:ea typeface="Avenir"/>
                <a:cs typeface="Avenir"/>
                <a:sym typeface="Avenir"/>
              </a:rPr>
              <a:t>an NCPR certificate in awaiting review status</a:t>
            </a:r>
            <a:endParaRPr>
              <a:solidFill>
                <a:srgbClr val="434343"/>
              </a:solidFill>
              <a:latin typeface="Avenir"/>
              <a:ea typeface="Avenir"/>
              <a:cs typeface="Avenir"/>
              <a:sym typeface="Avenir"/>
            </a:endParaRPr>
          </a:p>
          <a:p>
            <a:pPr marL="0" lvl="0" indent="0" algn="l" rtl="0">
              <a:lnSpc>
                <a:spcPct val="115000"/>
              </a:lnSpc>
              <a:spcBef>
                <a:spcPts val="640"/>
              </a:spcBef>
              <a:spcAft>
                <a:spcPts val="0"/>
              </a:spcAft>
              <a:buSzPts val="3200"/>
              <a:buNone/>
            </a:pPr>
            <a:endParaRPr>
              <a:solidFill>
                <a:srgbClr val="434343"/>
              </a:solidFill>
              <a:latin typeface="Avenir"/>
              <a:ea typeface="Avenir"/>
              <a:cs typeface="Avenir"/>
              <a:sym typeface="Avenir"/>
            </a:endParaRPr>
          </a:p>
          <a:p>
            <a:pPr marL="0" lvl="0" indent="0" algn="l" rtl="0">
              <a:lnSpc>
                <a:spcPct val="115000"/>
              </a:lnSpc>
              <a:spcBef>
                <a:spcPts val="1000"/>
              </a:spcBef>
              <a:spcAft>
                <a:spcPts val="1000"/>
              </a:spcAft>
              <a:buSzPts val="3200"/>
              <a:buNone/>
            </a:pPr>
            <a:r>
              <a:rPr lang="en-ZA">
                <a:solidFill>
                  <a:srgbClr val="434343"/>
                </a:solidFill>
                <a:latin typeface="Avenir"/>
                <a:ea typeface="Avenir"/>
                <a:cs typeface="Avenir"/>
                <a:sym typeface="Avenir"/>
              </a:rPr>
              <a:t>If this is not the case you should:</a:t>
            </a:r>
          </a:p>
          <a:p>
            <a:pPr indent="-457200" algn="l">
              <a:lnSpc>
                <a:spcPct val="115000"/>
              </a:lnSpc>
              <a:spcBef>
                <a:spcPts val="1000"/>
              </a:spcBef>
              <a:spcAft>
                <a:spcPts val="1000"/>
              </a:spcAft>
            </a:pPr>
            <a:r>
              <a:rPr lang="en-ZA">
                <a:solidFill>
                  <a:srgbClr val="434343"/>
                </a:solidFill>
                <a:latin typeface="Avenir"/>
                <a:sym typeface="Avenir"/>
              </a:rPr>
              <a:t>Submit corrections at the end of the review to request missing documents</a:t>
            </a:r>
          </a:p>
          <a:p>
            <a:pPr indent="-457200" algn="l">
              <a:lnSpc>
                <a:spcPct val="115000"/>
              </a:lnSpc>
              <a:spcBef>
                <a:spcPts val="1000"/>
              </a:spcBef>
              <a:spcAft>
                <a:spcPts val="1000"/>
              </a:spcAft>
            </a:pPr>
            <a:r>
              <a:rPr lang="en-US"/>
              <a:t>Or complete the outstanding NCPR checks</a:t>
            </a:r>
            <a:endParaRPr/>
          </a:p>
        </p:txBody>
      </p:sp>
      <p:sp>
        <p:nvSpPr>
          <p:cNvPr id="892" name="Google Shape;892;g2ef2993c73b_0_48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200"/>
              <a:buFont typeface="Arial"/>
              <a:buNone/>
            </a:pPr>
            <a:fld id="{00000000-1234-1234-1234-123412341234}" type="slidenum">
              <a:rPr lang="en-ZA"/>
              <a:t>48</a:t>
            </a:fld>
            <a:endParaRPr/>
          </a:p>
        </p:txBody>
      </p:sp>
      <p:sp>
        <p:nvSpPr>
          <p:cNvPr id="5" name="Google Shape;1356;g2e4f3d5d7ff_0_56">
            <a:extLst>
              <a:ext uri="{FF2B5EF4-FFF2-40B4-BE49-F238E27FC236}">
                <a16:creationId xmlns:a16="http://schemas.microsoft.com/office/drawing/2014/main" id="{93D3C29B-CD92-4589-ADF2-DA6F1C195DD5}"/>
              </a:ext>
            </a:extLst>
          </p:cNvPr>
          <p:cNvSpPr/>
          <p:nvPr/>
        </p:nvSpPr>
        <p:spPr>
          <a:xfrm>
            <a:off x="10686523" y="3277133"/>
            <a:ext cx="714600" cy="11721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5086263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096"/>
        <p:cNvGrpSpPr/>
        <p:nvPr/>
      </p:nvGrpSpPr>
      <p:grpSpPr>
        <a:xfrm>
          <a:off x="0" y="0"/>
          <a:ext cx="0" cy="0"/>
          <a:chOff x="0" y="0"/>
          <a:chExt cx="0" cy="0"/>
        </a:xfrm>
      </p:grpSpPr>
      <p:sp>
        <p:nvSpPr>
          <p:cNvPr id="1098" name="Google Shape;1098;g2c8bc7dcf1c_1_309"/>
          <p:cNvSpPr txBox="1">
            <a:spLocks noGrp="1"/>
          </p:cNvSpPr>
          <p:nvPr>
            <p:ph type="title"/>
          </p:nvPr>
        </p:nvSpPr>
        <p:spPr>
          <a:xfrm>
            <a:off x="2917860" y="0"/>
            <a:ext cx="9274139" cy="1196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Administrator Step 13/13 – ECD Photo &amp; </a:t>
            </a:r>
            <a:br>
              <a:rPr lang="en-ZA" sz="3200">
                <a:solidFill>
                  <a:srgbClr val="C98241"/>
                </a:solidFill>
                <a:latin typeface="Avenir"/>
                <a:ea typeface="Avenir"/>
                <a:cs typeface="Avenir"/>
                <a:sym typeface="Avenir"/>
              </a:rPr>
            </a:br>
            <a:r>
              <a:rPr lang="en-ZA" sz="3200">
                <a:solidFill>
                  <a:srgbClr val="C98241"/>
                </a:solidFill>
                <a:latin typeface="Avenir"/>
                <a:ea typeface="Avenir"/>
                <a:cs typeface="Avenir"/>
                <a:sym typeface="Avenir"/>
              </a:rPr>
              <a:t>Final Decision</a:t>
            </a:r>
            <a:endParaRPr sz="3200">
              <a:solidFill>
                <a:srgbClr val="C98241"/>
              </a:solidFill>
              <a:latin typeface="Avenir"/>
              <a:ea typeface="Avenir"/>
              <a:cs typeface="Avenir"/>
              <a:sym typeface="Avenir"/>
            </a:endParaRPr>
          </a:p>
        </p:txBody>
      </p:sp>
      <p:sp>
        <p:nvSpPr>
          <p:cNvPr id="1097" name="Google Shape;1097;g2c8bc7dcf1c_1_309"/>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49</a:t>
            </a:fld>
            <a:endParaRPr/>
          </a:p>
        </p:txBody>
      </p:sp>
      <p:pic>
        <p:nvPicPr>
          <p:cNvPr id="1101" name="Google Shape;1101;g2c8bc7dcf1c_1_309"/>
          <p:cNvPicPr preferRelativeResize="0"/>
          <p:nvPr/>
        </p:nvPicPr>
        <p:blipFill>
          <a:blip r:embed="rId3">
            <a:alphaModFix/>
          </a:blip>
          <a:stretch>
            <a:fillRect/>
          </a:stretch>
        </p:blipFill>
        <p:spPr>
          <a:xfrm>
            <a:off x="0" y="1300775"/>
            <a:ext cx="7330002" cy="3654274"/>
          </a:xfrm>
          <a:prstGeom prst="rect">
            <a:avLst/>
          </a:prstGeom>
          <a:noFill/>
          <a:ln w="9525" cap="flat" cmpd="sng">
            <a:solidFill>
              <a:srgbClr val="9E9E9E"/>
            </a:solidFill>
            <a:prstDash val="solid"/>
            <a:round/>
            <a:headEnd type="none" w="sm" len="sm"/>
            <a:tailEnd type="none" w="sm" len="sm"/>
          </a:ln>
        </p:spPr>
      </p:pic>
      <p:sp>
        <p:nvSpPr>
          <p:cNvPr id="1099" name="Google Shape;1099;g2c8bc7dcf1c_1_309"/>
          <p:cNvSpPr/>
          <p:nvPr/>
        </p:nvSpPr>
        <p:spPr>
          <a:xfrm>
            <a:off x="6683098" y="598350"/>
            <a:ext cx="5332977" cy="6213623"/>
          </a:xfrm>
          <a:prstGeom prst="wedgeRoundRectCallout">
            <a:avLst>
              <a:gd name="adj1" fmla="val -51049"/>
              <a:gd name="adj2" fmla="val 19360"/>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146050" lvl="0" algn="l" rtl="0">
              <a:spcBef>
                <a:spcPts val="0"/>
              </a:spcBef>
              <a:spcAft>
                <a:spcPts val="0"/>
              </a:spcAft>
              <a:buClr>
                <a:schemeClr val="dk1"/>
              </a:buClr>
              <a:buSzPts val="1300"/>
            </a:pPr>
            <a:r>
              <a:rPr lang="en-ZA" sz="1300">
                <a:solidFill>
                  <a:schemeClr val="dk1"/>
                </a:solidFill>
                <a:latin typeface="Avenir"/>
                <a:ea typeface="Avenir"/>
                <a:cs typeface="Avenir"/>
                <a:sym typeface="Avenir"/>
              </a:rPr>
              <a:t>View the uploaded photo</a:t>
            </a:r>
          </a:p>
          <a:p>
            <a:pPr marL="146050" lvl="0" algn="l" rtl="0">
              <a:spcBef>
                <a:spcPts val="0"/>
              </a:spcBef>
              <a:spcAft>
                <a:spcPts val="0"/>
              </a:spcAft>
              <a:buClr>
                <a:schemeClr val="dk1"/>
              </a:buClr>
              <a:buSzPts val="1300"/>
            </a:pPr>
            <a:endParaRPr sz="1300">
              <a:solidFill>
                <a:schemeClr val="dk1"/>
              </a:solidFill>
              <a:latin typeface="Avenir"/>
              <a:ea typeface="Avenir"/>
              <a:cs typeface="Avenir"/>
              <a:sym typeface="Avenir"/>
            </a:endParaRPr>
          </a:p>
          <a:p>
            <a:pPr marL="342900" lvl="0" indent="-342900" algn="l" rtl="0">
              <a:spcBef>
                <a:spcPts val="0"/>
              </a:spcBef>
              <a:spcAft>
                <a:spcPts val="0"/>
              </a:spcAft>
              <a:buFont typeface="+mj-lt"/>
              <a:buAutoNum type="arabicPeriod"/>
            </a:pPr>
            <a:r>
              <a:rPr lang="en-ZA" sz="1300">
                <a:solidFill>
                  <a:schemeClr val="dk1"/>
                </a:solidFill>
                <a:latin typeface="Avenir"/>
                <a:ea typeface="Avenir"/>
                <a:cs typeface="Avenir"/>
                <a:sym typeface="Avenir"/>
              </a:rPr>
              <a:t>You are also able to upload the Self Assessment photo on behalf of the Applicant by clicking on </a:t>
            </a:r>
            <a:r>
              <a:rPr lang="en-ZA" sz="1300" err="1">
                <a:solidFill>
                  <a:schemeClr val="dk1"/>
                </a:solidFill>
                <a:latin typeface="Avenir"/>
                <a:ea typeface="Avenir"/>
                <a:cs typeface="Avenir"/>
                <a:sym typeface="Avenir"/>
              </a:rPr>
              <a:t>on</a:t>
            </a:r>
            <a:r>
              <a:rPr lang="en-ZA" sz="1300">
                <a:solidFill>
                  <a:schemeClr val="dk1"/>
                </a:solidFill>
                <a:latin typeface="Avenir"/>
                <a:ea typeface="Avenir"/>
                <a:cs typeface="Avenir"/>
                <a:sym typeface="Avenir"/>
              </a:rPr>
              <a:t> ‘Upload Photo’ then after uploading click on ‘SAVE’ (1)</a:t>
            </a:r>
          </a:p>
          <a:p>
            <a:pPr marL="342900" lvl="0" indent="-342900" algn="l" rtl="0">
              <a:spcBef>
                <a:spcPts val="0"/>
              </a:spcBef>
              <a:spcAft>
                <a:spcPts val="0"/>
              </a:spcAft>
              <a:buFont typeface="+mj-lt"/>
              <a:buAutoNum type="arabicPeriod"/>
            </a:pPr>
            <a:endParaRPr lang="en-ZA" sz="1300" b="1">
              <a:solidFill>
                <a:schemeClr val="dk1"/>
              </a:solidFill>
              <a:latin typeface="Avenir"/>
              <a:ea typeface="Avenir"/>
              <a:cs typeface="Avenir"/>
              <a:sym typeface="Avenir"/>
            </a:endParaRPr>
          </a:p>
          <a:p>
            <a:pPr marL="342900" lvl="0" indent="-342900" algn="l" rtl="0">
              <a:spcBef>
                <a:spcPts val="0"/>
              </a:spcBef>
              <a:spcAft>
                <a:spcPts val="0"/>
              </a:spcAft>
              <a:buFont typeface="+mj-lt"/>
              <a:buAutoNum type="arabicPeriod"/>
            </a:pPr>
            <a:endParaRPr lang="en-ZA" sz="1300" b="1">
              <a:solidFill>
                <a:schemeClr val="dk1"/>
              </a:solidFill>
              <a:latin typeface="Avenir"/>
              <a:ea typeface="Avenir"/>
              <a:cs typeface="Avenir"/>
              <a:sym typeface="Avenir"/>
            </a:endParaRPr>
          </a:p>
          <a:p>
            <a:pPr marL="342900" lvl="0" indent="-342900" algn="l" rtl="0">
              <a:spcBef>
                <a:spcPts val="0"/>
              </a:spcBef>
              <a:spcAft>
                <a:spcPts val="0"/>
              </a:spcAft>
              <a:buFont typeface="+mj-lt"/>
              <a:buAutoNum type="arabicPeriod"/>
            </a:pPr>
            <a:endParaRPr lang="en-ZA" sz="1300" b="1">
              <a:solidFill>
                <a:schemeClr val="dk1"/>
              </a:solidFill>
              <a:latin typeface="Avenir"/>
              <a:ea typeface="Avenir"/>
              <a:cs typeface="Avenir"/>
              <a:sym typeface="Avenir"/>
            </a:endParaRPr>
          </a:p>
          <a:p>
            <a:pPr lvl="0" algn="l" rtl="0">
              <a:spcBef>
                <a:spcPts val="0"/>
              </a:spcBef>
              <a:spcAft>
                <a:spcPts val="0"/>
              </a:spcAft>
            </a:pPr>
            <a:r>
              <a:rPr lang="en-ZA" sz="1600" b="1">
                <a:solidFill>
                  <a:schemeClr val="dk1"/>
                </a:solidFill>
                <a:latin typeface="Avenir"/>
                <a:ea typeface="Avenir"/>
                <a:cs typeface="Avenir"/>
                <a:sym typeface="Avenir"/>
              </a:rPr>
              <a:t>Please note that Photos of the ECD are NOT mandatory – do not request one if not submitted or unclear.</a:t>
            </a:r>
          </a:p>
          <a:p>
            <a:pPr lvl="0" algn="l" rtl="0">
              <a:spcBef>
                <a:spcPts val="0"/>
              </a:spcBef>
              <a:spcAft>
                <a:spcPts val="0"/>
              </a:spcAft>
            </a:pPr>
            <a:endParaRPr lang="en-ZA" sz="1600" b="1">
              <a:solidFill>
                <a:schemeClr val="dk1"/>
              </a:solidFill>
              <a:latin typeface="Avenir"/>
              <a:ea typeface="Avenir"/>
              <a:cs typeface="Avenir"/>
              <a:sym typeface="Avenir"/>
            </a:endParaRPr>
          </a:p>
          <a:p>
            <a:pPr lvl="0" algn="l" rtl="0">
              <a:spcBef>
                <a:spcPts val="0"/>
              </a:spcBef>
              <a:spcAft>
                <a:spcPts val="0"/>
              </a:spcAft>
            </a:pPr>
            <a:r>
              <a:rPr lang="en-ZA" sz="1600">
                <a:solidFill>
                  <a:schemeClr val="dk1"/>
                </a:solidFill>
                <a:latin typeface="Avenir"/>
                <a:ea typeface="Avenir"/>
                <a:cs typeface="Avenir"/>
                <a:sym typeface="Avenir"/>
              </a:rPr>
              <a:t>This is the end of your review and you now have two choices: </a:t>
            </a:r>
          </a:p>
          <a:p>
            <a:pPr marL="457200" lvl="0" indent="-311150" algn="l" rtl="0">
              <a:spcBef>
                <a:spcPts val="0"/>
              </a:spcBef>
              <a:spcAft>
                <a:spcPts val="0"/>
              </a:spcAft>
              <a:buClr>
                <a:schemeClr val="dk1"/>
              </a:buClr>
              <a:buSzPts val="1300"/>
              <a:buFont typeface="Avenir"/>
              <a:buAutoNum type="arabicParenR"/>
            </a:pPr>
            <a:endParaRPr lang="en-ZA" sz="1300">
              <a:solidFill>
                <a:schemeClr val="dk1"/>
              </a:solidFill>
              <a:latin typeface="Avenir"/>
              <a:ea typeface="Avenir"/>
              <a:cs typeface="Avenir"/>
              <a:sym typeface="Avenir"/>
            </a:endParaRPr>
          </a:p>
          <a:p>
            <a:pPr marL="457200" lvl="0" indent="-311150" algn="l" rtl="0">
              <a:spcBef>
                <a:spcPts val="0"/>
              </a:spcBef>
              <a:spcAft>
                <a:spcPts val="0"/>
              </a:spcAft>
              <a:buClr>
                <a:schemeClr val="dk1"/>
              </a:buClr>
              <a:buSzPts val="1300"/>
              <a:buFont typeface="Avenir"/>
              <a:buAutoNum type="arabicParenR"/>
            </a:pPr>
            <a:endParaRPr lang="en-ZA" sz="1300">
              <a:solidFill>
                <a:schemeClr val="dk1"/>
              </a:solidFill>
              <a:latin typeface="Avenir"/>
              <a:ea typeface="Avenir"/>
              <a:cs typeface="Avenir"/>
              <a:sym typeface="Avenir"/>
            </a:endParaRPr>
          </a:p>
          <a:p>
            <a:pPr marL="488950" lvl="0" indent="-342900" algn="l" rtl="0">
              <a:spcBef>
                <a:spcPts val="0"/>
              </a:spcBef>
              <a:spcAft>
                <a:spcPts val="0"/>
              </a:spcAft>
              <a:buClr>
                <a:schemeClr val="dk1"/>
              </a:buClr>
              <a:buSzPts val="1300"/>
              <a:buFont typeface="+mj-lt"/>
              <a:buAutoNum type="arabicParenR" startAt="2"/>
            </a:pPr>
            <a:r>
              <a:rPr lang="en-ZA" sz="1300">
                <a:solidFill>
                  <a:schemeClr val="dk1"/>
                </a:solidFill>
                <a:latin typeface="Avenir"/>
                <a:ea typeface="Avenir"/>
                <a:cs typeface="Avenir"/>
                <a:sym typeface="Avenir"/>
              </a:rPr>
              <a:t>Click on "</a:t>
            </a:r>
            <a:r>
              <a:rPr lang="en-ZA" sz="1300" b="1">
                <a:solidFill>
                  <a:schemeClr val="dk1"/>
                </a:solidFill>
                <a:latin typeface="Avenir"/>
                <a:ea typeface="Avenir"/>
                <a:cs typeface="Avenir"/>
                <a:sym typeface="Avenir"/>
              </a:rPr>
              <a:t>SEND CORRECTIONS</a:t>
            </a:r>
            <a:r>
              <a:rPr lang="en-ZA" sz="1300">
                <a:solidFill>
                  <a:schemeClr val="dk1"/>
                </a:solidFill>
                <a:latin typeface="Avenir"/>
                <a:ea typeface="Avenir"/>
                <a:cs typeface="Avenir"/>
                <a:sym typeface="Avenir"/>
              </a:rPr>
              <a:t>" to return the Application to the applicant for viewing your saved correction notes and resolving corrections. Applicant will receive an SMS to review the application.</a:t>
            </a:r>
          </a:p>
          <a:p>
            <a:pPr marL="146050" lvl="0" algn="l" rtl="0">
              <a:spcBef>
                <a:spcPts val="0"/>
              </a:spcBef>
              <a:spcAft>
                <a:spcPts val="0"/>
              </a:spcAft>
              <a:buClr>
                <a:schemeClr val="dk1"/>
              </a:buClr>
              <a:buSzPts val="1300"/>
            </a:pPr>
            <a:r>
              <a:rPr lang="en-ZA" sz="1300" b="1">
                <a:solidFill>
                  <a:schemeClr val="dk1"/>
                </a:solidFill>
                <a:latin typeface="Avenir"/>
                <a:ea typeface="Avenir"/>
                <a:cs typeface="Avenir"/>
                <a:sym typeface="Avenir"/>
              </a:rPr>
              <a:t>OR</a:t>
            </a:r>
          </a:p>
          <a:p>
            <a:pPr marL="146050" lvl="0" algn="l" rtl="0">
              <a:spcBef>
                <a:spcPts val="0"/>
              </a:spcBef>
              <a:spcAft>
                <a:spcPts val="0"/>
              </a:spcAft>
              <a:buClr>
                <a:schemeClr val="dk1"/>
              </a:buClr>
              <a:buSzPts val="1300"/>
            </a:pPr>
            <a:endParaRPr sz="1300">
              <a:solidFill>
                <a:schemeClr val="dk1"/>
              </a:solidFill>
              <a:latin typeface="Avenir"/>
              <a:ea typeface="Avenir"/>
              <a:cs typeface="Avenir"/>
              <a:sym typeface="Avenir"/>
            </a:endParaRPr>
          </a:p>
          <a:p>
            <a:pPr marL="488950" lvl="0" indent="-342900" algn="l" rtl="0">
              <a:spcBef>
                <a:spcPts val="0"/>
              </a:spcBef>
              <a:spcAft>
                <a:spcPts val="0"/>
              </a:spcAft>
              <a:buClr>
                <a:schemeClr val="dk1"/>
              </a:buClr>
              <a:buSzPts val="1300"/>
              <a:buFont typeface="+mj-lt"/>
              <a:buAutoNum type="arabicParenR" startAt="3"/>
            </a:pPr>
            <a:r>
              <a:rPr lang="en-ZA" sz="1300">
                <a:solidFill>
                  <a:schemeClr val="dk1"/>
                </a:solidFill>
                <a:latin typeface="Avenir"/>
                <a:ea typeface="Avenir"/>
                <a:cs typeface="Avenir"/>
                <a:sym typeface="Avenir"/>
              </a:rPr>
              <a:t>Click on "</a:t>
            </a:r>
            <a:r>
              <a:rPr lang="en-ZA" sz="1300" b="1">
                <a:solidFill>
                  <a:schemeClr val="dk1"/>
                </a:solidFill>
                <a:latin typeface="Avenir"/>
                <a:ea typeface="Avenir"/>
                <a:cs typeface="Avenir"/>
                <a:sym typeface="Avenir"/>
              </a:rPr>
              <a:t>SUBMIT FOR REVIEW</a:t>
            </a:r>
            <a:r>
              <a:rPr lang="en-ZA" sz="1300">
                <a:solidFill>
                  <a:schemeClr val="dk1"/>
                </a:solidFill>
                <a:latin typeface="Avenir"/>
                <a:ea typeface="Avenir"/>
                <a:cs typeface="Avenir"/>
                <a:sym typeface="Avenir"/>
              </a:rPr>
              <a:t>" to say you are happy with the application and it is ready for the APPLICATION REVIEWER to review. After submission, the system will take you to the Main Menu with the application list and this application will be waiting in the landing page of the APPLICATION REVIEWER ROLE</a:t>
            </a:r>
            <a:endParaRPr sz="1300">
              <a:solidFill>
                <a:schemeClr val="dk1"/>
              </a:solidFill>
              <a:latin typeface="Avenir"/>
              <a:ea typeface="Avenir"/>
              <a:cs typeface="Avenir"/>
              <a:sym typeface="Avenir"/>
            </a:endParaRPr>
          </a:p>
        </p:txBody>
      </p:sp>
      <p:sp>
        <p:nvSpPr>
          <p:cNvPr id="1103" name="Google Shape;1103;g2c8bc7dcf1c_1_309"/>
          <p:cNvSpPr/>
          <p:nvPr/>
        </p:nvSpPr>
        <p:spPr>
          <a:xfrm>
            <a:off x="0" y="4318100"/>
            <a:ext cx="312900" cy="2841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1106" name="Google Shape;1106;g2c8bc7dcf1c_1_309"/>
          <p:cNvSpPr/>
          <p:nvPr/>
        </p:nvSpPr>
        <p:spPr>
          <a:xfrm>
            <a:off x="2770238" y="4318100"/>
            <a:ext cx="312900" cy="2841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1107" name="Google Shape;1107;g2c8bc7dcf1c_1_309"/>
          <p:cNvSpPr/>
          <p:nvPr/>
        </p:nvSpPr>
        <p:spPr>
          <a:xfrm>
            <a:off x="5446175" y="4318100"/>
            <a:ext cx="312900" cy="2841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5</a:t>
            </a:r>
            <a:endParaRPr sz="1700" b="1" i="0" u="none" strike="noStrike" cap="none">
              <a:solidFill>
                <a:schemeClr val="lt1"/>
              </a:solidFill>
              <a:latin typeface="Calibri"/>
              <a:ea typeface="Calibri"/>
              <a:cs typeface="Calibri"/>
              <a:sym typeface="Calibri"/>
            </a:endParaRPr>
          </a:p>
        </p:txBody>
      </p:sp>
      <p:sp>
        <p:nvSpPr>
          <p:cNvPr id="1108" name="Google Shape;1108;g2c8bc7dcf1c_1_309"/>
          <p:cNvSpPr/>
          <p:nvPr/>
        </p:nvSpPr>
        <p:spPr>
          <a:xfrm>
            <a:off x="4025250" y="4318100"/>
            <a:ext cx="312900" cy="2841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pic>
        <p:nvPicPr>
          <p:cNvPr id="1100" name="Google Shape;1100;g2c8bc7dcf1c_1_309"/>
          <p:cNvPicPr preferRelativeResize="0"/>
          <p:nvPr/>
        </p:nvPicPr>
        <p:blipFill rotWithShape="1">
          <a:blip r:embed="rId4">
            <a:alphaModFix/>
          </a:blip>
          <a:srcRect l="16865" t="14245" r="5125" b="56151"/>
          <a:stretch/>
        </p:blipFill>
        <p:spPr>
          <a:xfrm>
            <a:off x="8199685" y="1972664"/>
            <a:ext cx="3034999" cy="4618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FF8E452-4DA8-4F6D-BA5D-FD7C60DEBC3F}"/>
              </a:ext>
            </a:extLst>
          </p:cNvPr>
          <p:cNvSpPr/>
          <p:nvPr/>
        </p:nvSpPr>
        <p:spPr>
          <a:xfrm>
            <a:off x="836027" y="104482"/>
            <a:ext cx="3078760" cy="284369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ZA"/>
          </a:p>
        </p:txBody>
      </p:sp>
      <p:pic>
        <p:nvPicPr>
          <p:cNvPr id="11" name="Picture 10" descr="A sign with text and icons&#10;&#10;Description automatically generated">
            <a:extLst>
              <a:ext uri="{FF2B5EF4-FFF2-40B4-BE49-F238E27FC236}">
                <a16:creationId xmlns:a16="http://schemas.microsoft.com/office/drawing/2014/main" id="{8B93F21D-6F3A-6865-E54E-6B763A0ADDCA}"/>
              </a:ext>
            </a:extLst>
          </p:cNvPr>
          <p:cNvPicPr>
            <a:picLocks noChangeAspect="1"/>
          </p:cNvPicPr>
          <p:nvPr/>
        </p:nvPicPr>
        <p:blipFill>
          <a:blip r:embed="rId3"/>
          <a:stretch>
            <a:fillRect/>
          </a:stretch>
        </p:blipFill>
        <p:spPr>
          <a:xfrm>
            <a:off x="4583327" y="159564"/>
            <a:ext cx="2429709" cy="2520000"/>
          </a:xfrm>
          <a:prstGeom prst="rect">
            <a:avLst/>
          </a:prstGeom>
        </p:spPr>
      </p:pic>
      <p:pic>
        <p:nvPicPr>
          <p:cNvPr id="15" name="Picture 14" descr="A graphic of a house and a crane&#10;&#10;Description automatically generated">
            <a:extLst>
              <a:ext uri="{FF2B5EF4-FFF2-40B4-BE49-F238E27FC236}">
                <a16:creationId xmlns:a16="http://schemas.microsoft.com/office/drawing/2014/main" id="{B4CC57F7-906F-2FA8-2031-37CF4838BDD2}"/>
              </a:ext>
            </a:extLst>
          </p:cNvPr>
          <p:cNvPicPr>
            <a:picLocks noChangeAspect="1"/>
          </p:cNvPicPr>
          <p:nvPr/>
        </p:nvPicPr>
        <p:blipFill>
          <a:blip r:embed="rId4"/>
          <a:stretch>
            <a:fillRect/>
          </a:stretch>
        </p:blipFill>
        <p:spPr>
          <a:xfrm>
            <a:off x="1228196" y="3780651"/>
            <a:ext cx="2539505" cy="2520000"/>
          </a:xfrm>
          <a:prstGeom prst="rect">
            <a:avLst/>
          </a:prstGeom>
        </p:spPr>
      </p:pic>
      <p:pic>
        <p:nvPicPr>
          <p:cNvPr id="17" name="Picture 16" descr="A drawing of a house and a tablet&#10;&#10;Description automatically generated">
            <a:extLst>
              <a:ext uri="{FF2B5EF4-FFF2-40B4-BE49-F238E27FC236}">
                <a16:creationId xmlns:a16="http://schemas.microsoft.com/office/drawing/2014/main" id="{36AEA38F-5DEA-EE10-0981-0505871FE10F}"/>
              </a:ext>
            </a:extLst>
          </p:cNvPr>
          <p:cNvPicPr>
            <a:picLocks noChangeAspect="1"/>
          </p:cNvPicPr>
          <p:nvPr/>
        </p:nvPicPr>
        <p:blipFill>
          <a:blip r:embed="rId5"/>
          <a:stretch>
            <a:fillRect/>
          </a:stretch>
        </p:blipFill>
        <p:spPr>
          <a:xfrm>
            <a:off x="1131782" y="322738"/>
            <a:ext cx="2520000" cy="2520000"/>
          </a:xfrm>
          <a:prstGeom prst="rect">
            <a:avLst/>
          </a:prstGeom>
        </p:spPr>
      </p:pic>
      <p:pic>
        <p:nvPicPr>
          <p:cNvPr id="19" name="Picture 18" descr="A logo with black letters&#10;&#10;Description automatically generated">
            <a:extLst>
              <a:ext uri="{FF2B5EF4-FFF2-40B4-BE49-F238E27FC236}">
                <a16:creationId xmlns:a16="http://schemas.microsoft.com/office/drawing/2014/main" id="{18D435E9-1FED-21F7-03B8-4C0E586CEB38}"/>
              </a:ext>
            </a:extLst>
          </p:cNvPr>
          <p:cNvPicPr>
            <a:picLocks noChangeAspect="1"/>
          </p:cNvPicPr>
          <p:nvPr/>
        </p:nvPicPr>
        <p:blipFill>
          <a:blip r:embed="rId6"/>
          <a:stretch>
            <a:fillRect/>
          </a:stretch>
        </p:blipFill>
        <p:spPr>
          <a:xfrm>
            <a:off x="3897662" y="2716012"/>
            <a:ext cx="4164059" cy="1064638"/>
          </a:xfrm>
          <a:prstGeom prst="rect">
            <a:avLst/>
          </a:prstGeom>
        </p:spPr>
      </p:pic>
      <p:pic>
        <p:nvPicPr>
          <p:cNvPr id="21" name="Picture 20" descr="A sign with a check mark and a check mark&#10;&#10;Description automatically generated">
            <a:extLst>
              <a:ext uri="{FF2B5EF4-FFF2-40B4-BE49-F238E27FC236}">
                <a16:creationId xmlns:a16="http://schemas.microsoft.com/office/drawing/2014/main" id="{A79BCF80-3B50-7223-86D3-03DD43396619}"/>
              </a:ext>
            </a:extLst>
          </p:cNvPr>
          <p:cNvPicPr>
            <a:picLocks noChangeAspect="1"/>
          </p:cNvPicPr>
          <p:nvPr/>
        </p:nvPicPr>
        <p:blipFill>
          <a:blip r:embed="rId7"/>
          <a:stretch>
            <a:fillRect/>
          </a:stretch>
        </p:blipFill>
        <p:spPr>
          <a:xfrm>
            <a:off x="8316501" y="3861485"/>
            <a:ext cx="2449551" cy="2520000"/>
          </a:xfrm>
          <a:prstGeom prst="rect">
            <a:avLst/>
          </a:prstGeom>
        </p:spPr>
      </p:pic>
      <p:pic>
        <p:nvPicPr>
          <p:cNvPr id="27" name="Picture 26" descr="A close-up of a diagram&#10;&#10;Description automatically generated">
            <a:extLst>
              <a:ext uri="{FF2B5EF4-FFF2-40B4-BE49-F238E27FC236}">
                <a16:creationId xmlns:a16="http://schemas.microsoft.com/office/drawing/2014/main" id="{857AB614-69CA-8248-B8D5-887D543C4C8D}"/>
              </a:ext>
            </a:extLst>
          </p:cNvPr>
          <p:cNvPicPr>
            <a:picLocks noChangeAspect="1"/>
          </p:cNvPicPr>
          <p:nvPr/>
        </p:nvPicPr>
        <p:blipFill>
          <a:blip r:embed="rId8"/>
          <a:stretch>
            <a:fillRect/>
          </a:stretch>
        </p:blipFill>
        <p:spPr>
          <a:xfrm>
            <a:off x="4745330" y="3941130"/>
            <a:ext cx="2448444" cy="2520000"/>
          </a:xfrm>
          <a:prstGeom prst="rect">
            <a:avLst/>
          </a:prstGeom>
        </p:spPr>
      </p:pic>
      <p:pic>
        <p:nvPicPr>
          <p:cNvPr id="31" name="Picture 30" descr="A drawing of a house and a tablet&#10;&#10;Description automatically generated">
            <a:extLst>
              <a:ext uri="{FF2B5EF4-FFF2-40B4-BE49-F238E27FC236}">
                <a16:creationId xmlns:a16="http://schemas.microsoft.com/office/drawing/2014/main" id="{1BBCF0D1-2C0D-B569-A874-D5EF892B8E82}"/>
              </a:ext>
            </a:extLst>
          </p:cNvPr>
          <p:cNvPicPr>
            <a:picLocks noChangeAspect="1"/>
          </p:cNvPicPr>
          <p:nvPr/>
        </p:nvPicPr>
        <p:blipFill>
          <a:blip r:embed="rId5"/>
          <a:stretch>
            <a:fillRect/>
          </a:stretch>
        </p:blipFill>
        <p:spPr>
          <a:xfrm>
            <a:off x="8308318" y="322736"/>
            <a:ext cx="2520000" cy="2520000"/>
          </a:xfrm>
          <a:prstGeom prst="rect">
            <a:avLst/>
          </a:prstGeom>
        </p:spPr>
      </p:pic>
      <p:sp>
        <p:nvSpPr>
          <p:cNvPr id="35" name="TextBox 34">
            <a:extLst>
              <a:ext uri="{FF2B5EF4-FFF2-40B4-BE49-F238E27FC236}">
                <a16:creationId xmlns:a16="http://schemas.microsoft.com/office/drawing/2014/main" id="{4F6B8103-35A0-4737-8447-8EBBEA0F6B01}"/>
              </a:ext>
            </a:extLst>
          </p:cNvPr>
          <p:cNvSpPr txBox="1"/>
          <p:nvPr/>
        </p:nvSpPr>
        <p:spPr>
          <a:xfrm>
            <a:off x="8496208" y="2019010"/>
            <a:ext cx="1188000" cy="468000"/>
          </a:xfrm>
          <a:prstGeom prst="rect">
            <a:avLst/>
          </a:prstGeom>
          <a:solidFill>
            <a:srgbClr val="C7B985"/>
          </a:solidFill>
          <a:effectLst/>
        </p:spPr>
        <p:txBody>
          <a:bodyPr wrap="square" rtlCol="0">
            <a:spAutoFit/>
          </a:bodyPr>
          <a:lstStyle/>
          <a:p>
            <a:pPr algn="ctr"/>
            <a:r>
              <a:rPr lang="en-US" sz="1100" b="1">
                <a:latin typeface="Chalkboard" panose="03050602040202020205" pitchFamily="66" charset="77"/>
              </a:rPr>
              <a:t>REGISTRATION MODULE</a:t>
            </a:r>
          </a:p>
        </p:txBody>
      </p:sp>
      <p:sp>
        <p:nvSpPr>
          <p:cNvPr id="36" name="Right Arrow 35">
            <a:extLst>
              <a:ext uri="{FF2B5EF4-FFF2-40B4-BE49-F238E27FC236}">
                <a16:creationId xmlns:a16="http://schemas.microsoft.com/office/drawing/2014/main" id="{35812833-E9F3-01D7-361C-105A2F1D912D}"/>
              </a:ext>
            </a:extLst>
          </p:cNvPr>
          <p:cNvSpPr/>
          <p:nvPr/>
        </p:nvSpPr>
        <p:spPr>
          <a:xfrm>
            <a:off x="4037977" y="987711"/>
            <a:ext cx="551145" cy="538619"/>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ight Arrow 36">
            <a:extLst>
              <a:ext uri="{FF2B5EF4-FFF2-40B4-BE49-F238E27FC236}">
                <a16:creationId xmlns:a16="http://schemas.microsoft.com/office/drawing/2014/main" id="{D45C30EB-2111-77AA-5D0C-0A74026E80DF}"/>
              </a:ext>
            </a:extLst>
          </p:cNvPr>
          <p:cNvSpPr/>
          <p:nvPr/>
        </p:nvSpPr>
        <p:spPr>
          <a:xfrm>
            <a:off x="7280029" y="989270"/>
            <a:ext cx="551145" cy="538619"/>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ight Arrow 37">
            <a:extLst>
              <a:ext uri="{FF2B5EF4-FFF2-40B4-BE49-F238E27FC236}">
                <a16:creationId xmlns:a16="http://schemas.microsoft.com/office/drawing/2014/main" id="{1FBAEC7E-5B1F-DB59-5671-9B6E14D8802F}"/>
              </a:ext>
            </a:extLst>
          </p:cNvPr>
          <p:cNvSpPr/>
          <p:nvPr/>
        </p:nvSpPr>
        <p:spPr>
          <a:xfrm rot="5400000">
            <a:off x="8998336" y="2886604"/>
            <a:ext cx="551145" cy="538619"/>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ight Arrow 38">
            <a:extLst>
              <a:ext uri="{FF2B5EF4-FFF2-40B4-BE49-F238E27FC236}">
                <a16:creationId xmlns:a16="http://schemas.microsoft.com/office/drawing/2014/main" id="{09BEE331-40CC-665A-8F91-B1BBACD614DB}"/>
              </a:ext>
            </a:extLst>
          </p:cNvPr>
          <p:cNvSpPr/>
          <p:nvPr/>
        </p:nvSpPr>
        <p:spPr>
          <a:xfrm rot="10800000">
            <a:off x="7280029" y="4895820"/>
            <a:ext cx="551145" cy="538619"/>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ight Arrow 39">
            <a:extLst>
              <a:ext uri="{FF2B5EF4-FFF2-40B4-BE49-F238E27FC236}">
                <a16:creationId xmlns:a16="http://schemas.microsoft.com/office/drawing/2014/main" id="{AB20B02C-DEB9-5A73-BE9F-05BF896B21FC}"/>
              </a:ext>
            </a:extLst>
          </p:cNvPr>
          <p:cNvSpPr/>
          <p:nvPr/>
        </p:nvSpPr>
        <p:spPr>
          <a:xfrm rot="10800000">
            <a:off x="4037976" y="4895820"/>
            <a:ext cx="551145" cy="538619"/>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ight Arrow 40">
            <a:extLst>
              <a:ext uri="{FF2B5EF4-FFF2-40B4-BE49-F238E27FC236}">
                <a16:creationId xmlns:a16="http://schemas.microsoft.com/office/drawing/2014/main" id="{A14CFE11-F345-A67D-82A2-9F7C8A294577}"/>
              </a:ext>
            </a:extLst>
          </p:cNvPr>
          <p:cNvSpPr/>
          <p:nvPr/>
        </p:nvSpPr>
        <p:spPr>
          <a:xfrm rot="16200000">
            <a:off x="2247064" y="2890694"/>
            <a:ext cx="551145" cy="538619"/>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FC56B36B-C3E8-422D-9281-ECA49EC39652}"/>
              </a:ext>
            </a:extLst>
          </p:cNvPr>
          <p:cNvPicPr>
            <a:picLocks noChangeAspect="1"/>
          </p:cNvPicPr>
          <p:nvPr/>
        </p:nvPicPr>
        <p:blipFill>
          <a:blip r:embed="rId9"/>
          <a:stretch>
            <a:fillRect/>
          </a:stretch>
        </p:blipFill>
        <p:spPr>
          <a:xfrm>
            <a:off x="10972800" y="6348600"/>
            <a:ext cx="1219199" cy="509400"/>
          </a:xfrm>
          <a:prstGeom prst="rect">
            <a:avLst/>
          </a:prstGeom>
        </p:spPr>
      </p:pic>
    </p:spTree>
    <p:extLst>
      <p:ext uri="{BB962C8B-B14F-4D97-AF65-F5344CB8AC3E}">
        <p14:creationId xmlns:p14="http://schemas.microsoft.com/office/powerpoint/2010/main" val="182731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114"/>
        <p:cNvGrpSpPr/>
        <p:nvPr/>
      </p:nvGrpSpPr>
      <p:grpSpPr>
        <a:xfrm>
          <a:off x="0" y="0"/>
          <a:ext cx="0" cy="0"/>
          <a:chOff x="0" y="0"/>
          <a:chExt cx="0" cy="0"/>
        </a:xfrm>
      </p:grpSpPr>
      <p:sp>
        <p:nvSpPr>
          <p:cNvPr id="1116" name="Google Shape;1116;g2e4f3d5d7ff_0_9"/>
          <p:cNvSpPr txBox="1">
            <a:spLocks noGrp="1"/>
          </p:cNvSpPr>
          <p:nvPr>
            <p:ph type="title"/>
          </p:nvPr>
        </p:nvSpPr>
        <p:spPr>
          <a:xfrm>
            <a:off x="3082246" y="0"/>
            <a:ext cx="9109753" cy="1196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Administrator – Send Corrections</a:t>
            </a:r>
            <a:endParaRPr sz="3200">
              <a:solidFill>
                <a:srgbClr val="C98241"/>
              </a:solidFill>
              <a:latin typeface="Avenir"/>
              <a:ea typeface="Avenir"/>
              <a:cs typeface="Avenir"/>
              <a:sym typeface="Avenir"/>
            </a:endParaRPr>
          </a:p>
        </p:txBody>
      </p:sp>
      <p:sp>
        <p:nvSpPr>
          <p:cNvPr id="1115" name="Google Shape;1115;g2e4f3d5d7ff_0_9"/>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50</a:t>
            </a:fld>
            <a:endParaRPr/>
          </a:p>
        </p:txBody>
      </p:sp>
      <p:sp>
        <p:nvSpPr>
          <p:cNvPr id="1117" name="Google Shape;1117;g2e4f3d5d7ff_0_9"/>
          <p:cNvSpPr/>
          <p:nvPr/>
        </p:nvSpPr>
        <p:spPr>
          <a:xfrm>
            <a:off x="6313250" y="2086650"/>
            <a:ext cx="4724864" cy="3029636"/>
          </a:xfrm>
          <a:prstGeom prst="wedgeRoundRectCallout">
            <a:avLst>
              <a:gd name="adj1" fmla="val -48301"/>
              <a:gd name="adj2" fmla="val 2218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This is the SMS the applicant receives when you complete reviewing an application and hit SEND CORRECTIONS. When they log in to eCares, the application status will be "Incomplete."</a:t>
            </a: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If the application is submitted for review, as an Administrator, you will no longer see that application on your list to review as it will now be sent to the Reg Application Reviewer for a second review.</a:t>
            </a:r>
            <a:endParaRPr sz="1500">
              <a:solidFill>
                <a:schemeClr val="dk1"/>
              </a:solidFill>
              <a:latin typeface="Avenir"/>
              <a:ea typeface="Avenir"/>
              <a:cs typeface="Avenir"/>
              <a:sym typeface="Avenir"/>
            </a:endParaRPr>
          </a:p>
          <a:p>
            <a:pPr marL="0" lvl="0" indent="0" algn="l" rtl="0">
              <a:spcBef>
                <a:spcPts val="0"/>
              </a:spcBef>
              <a:spcAft>
                <a:spcPts val="0"/>
              </a:spcAft>
              <a:buNone/>
            </a:pPr>
            <a:endParaRPr sz="1500">
              <a:solidFill>
                <a:schemeClr val="dk1"/>
              </a:solidFill>
              <a:latin typeface="Avenir"/>
              <a:ea typeface="Avenir"/>
              <a:cs typeface="Avenir"/>
              <a:sym typeface="Avenir"/>
            </a:endParaRPr>
          </a:p>
        </p:txBody>
      </p:sp>
      <p:pic>
        <p:nvPicPr>
          <p:cNvPr id="1118" name="Google Shape;1118;g2e4f3d5d7ff_0_9"/>
          <p:cNvPicPr preferRelativeResize="0"/>
          <p:nvPr/>
        </p:nvPicPr>
        <p:blipFill>
          <a:blip r:embed="rId3">
            <a:alphaModFix/>
          </a:blip>
          <a:stretch>
            <a:fillRect/>
          </a:stretch>
        </p:blipFill>
        <p:spPr>
          <a:xfrm>
            <a:off x="1244850" y="1196700"/>
            <a:ext cx="4851150" cy="4834950"/>
          </a:xfrm>
          <a:prstGeom prst="rect">
            <a:avLst/>
          </a:prstGeom>
          <a:solidFill>
            <a:srgbClr val="C98241"/>
          </a:solidFill>
          <a:ln w="19050" cap="flat" cmpd="sng">
            <a:solidFill>
              <a:srgbClr val="9E9E9E"/>
            </a:solidFill>
            <a:prstDash val="solid"/>
            <a:round/>
            <a:headEnd type="none" w="sm" len="sm"/>
            <a:tailEnd type="none" w="sm" len="sm"/>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g2f31a1b7454_0_46"/>
          <p:cNvSpPr txBox="1">
            <a:spLocks noGrp="1"/>
          </p:cNvSpPr>
          <p:nvPr>
            <p:ph type="ctrTitle"/>
          </p:nvPr>
        </p:nvSpPr>
        <p:spPr>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ZA">
                <a:solidFill>
                  <a:srgbClr val="C98241"/>
                </a:solidFill>
                <a:latin typeface="Avenir"/>
                <a:ea typeface="Avenir"/>
                <a:cs typeface="Avenir"/>
                <a:sym typeface="Avenir"/>
              </a:rPr>
              <a:t>Registration Application Reviewer</a:t>
            </a:r>
            <a:br>
              <a:rPr lang="en-ZA">
                <a:solidFill>
                  <a:srgbClr val="C98241"/>
                </a:solidFill>
                <a:latin typeface="Avenir"/>
                <a:ea typeface="Avenir"/>
                <a:cs typeface="Avenir"/>
                <a:sym typeface="Avenir"/>
              </a:rPr>
            </a:br>
            <a:r>
              <a:rPr lang="en-ZA">
                <a:solidFill>
                  <a:srgbClr val="C98241"/>
                </a:solidFill>
                <a:latin typeface="Avenir"/>
                <a:ea typeface="Avenir"/>
                <a:cs typeface="Avenir"/>
                <a:sym typeface="Avenir"/>
              </a:rPr>
              <a:t>Role &amp; Review Process</a:t>
            </a:r>
            <a:endParaRPr>
              <a:solidFill>
                <a:srgbClr val="C98241"/>
              </a:solidFill>
            </a:endParaRPr>
          </a:p>
        </p:txBody>
      </p:sp>
      <p:sp>
        <p:nvSpPr>
          <p:cNvPr id="772" name="Google Shape;772;g2f31a1b7454_0_46"/>
          <p:cNvSpPr txBox="1">
            <a:spLocks noGrp="1"/>
          </p:cNvSpPr>
          <p:nvPr>
            <p:ph type="subTitle" idx="1"/>
          </p:nvPr>
        </p:nvSpPr>
        <p:spPr>
          <a:xfrm>
            <a:off x="1470450" y="3287729"/>
            <a:ext cx="9316800" cy="1706425"/>
          </a:xfrm>
          <a:prstGeom prst="rect">
            <a:avLst/>
          </a:prstGeom>
        </p:spPr>
        <p:txBody>
          <a:bodyPr spcFirstLastPara="1" wrap="square" lIns="91425" tIns="45700" rIns="91425" bIns="45700" anchor="t" anchorCtr="0">
            <a:normAutofit fontScale="85000" lnSpcReduction="10000"/>
          </a:bodyPr>
          <a:lstStyle/>
          <a:p>
            <a:pPr marL="0" lvl="0" indent="0" algn="l" rtl="0">
              <a:lnSpc>
                <a:spcPct val="115000"/>
              </a:lnSpc>
              <a:spcBef>
                <a:spcPts val="0"/>
              </a:spcBef>
              <a:spcAft>
                <a:spcPts val="0"/>
              </a:spcAft>
              <a:buClr>
                <a:schemeClr val="dk1"/>
              </a:buClr>
              <a:buSzPts val="1100"/>
              <a:buFont typeface="Arial"/>
              <a:buNone/>
            </a:pPr>
            <a:endParaRPr sz="2000">
              <a:solidFill>
                <a:srgbClr val="C00000"/>
              </a:solidFill>
              <a:latin typeface="Avenir"/>
              <a:ea typeface="Avenir"/>
              <a:cs typeface="Avenir"/>
              <a:sym typeface="Avenir"/>
            </a:endParaRPr>
          </a:p>
          <a:p>
            <a:pPr marL="0" lvl="0" indent="0" algn="ctr" rtl="0">
              <a:spcBef>
                <a:spcPts val="0"/>
              </a:spcBef>
              <a:spcAft>
                <a:spcPts val="0"/>
              </a:spcAft>
              <a:buNone/>
            </a:pPr>
            <a:r>
              <a:rPr lang="en-ZA" sz="2200" b="1">
                <a:solidFill>
                  <a:srgbClr val="C98241"/>
                </a:solidFill>
                <a:latin typeface="Avenir"/>
                <a:sym typeface="Avenir"/>
              </a:rPr>
              <a:t>The individuals who will do the second review of applications and provide the Social Workers Report and Recommendation. </a:t>
            </a:r>
          </a:p>
          <a:p>
            <a:pPr marL="0" lvl="0" indent="0" algn="ctr" rtl="0">
              <a:spcBef>
                <a:spcPts val="0"/>
              </a:spcBef>
              <a:spcAft>
                <a:spcPts val="0"/>
              </a:spcAft>
              <a:buNone/>
            </a:pPr>
            <a:r>
              <a:rPr lang="en-ZA" sz="2200" b="1">
                <a:solidFill>
                  <a:srgbClr val="C98241"/>
                </a:solidFill>
                <a:latin typeface="Avenir"/>
                <a:sym typeface="Avenir"/>
              </a:rPr>
              <a:t>This manual covers how to access and view applications for review, capture notes, approve and reject documents, check and approve or reject the uploaded Clearance Certificates for each staff member and make recommendation decisions per application.</a:t>
            </a:r>
            <a:endParaRPr sz="2200" b="1">
              <a:solidFill>
                <a:srgbClr val="C98241"/>
              </a:solidFill>
              <a:latin typeface="Avenir"/>
            </a:endParaRPr>
          </a:p>
        </p:txBody>
      </p:sp>
      <p:sp>
        <p:nvSpPr>
          <p:cNvPr id="773" name="Google Shape;773;g2f31a1b7454_0_4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51</a:t>
            </a:fld>
            <a:endParaRPr/>
          </a:p>
        </p:txBody>
      </p:sp>
    </p:spTree>
    <p:extLst>
      <p:ext uri="{BB962C8B-B14F-4D97-AF65-F5344CB8AC3E}">
        <p14:creationId xmlns:p14="http://schemas.microsoft.com/office/powerpoint/2010/main" val="19302947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2">
            <a:extLst>
              <a:ext uri="{FF2B5EF4-FFF2-40B4-BE49-F238E27FC236}">
                <a16:creationId xmlns:a16="http://schemas.microsoft.com/office/drawing/2014/main" id="{9BE0BA53-564E-5C5F-7494-7D2D3E1167E6}"/>
              </a:ext>
            </a:extLst>
          </p:cNvPr>
          <p:cNvSpPr/>
          <p:nvPr/>
        </p:nvSpPr>
        <p:spPr>
          <a:xfrm>
            <a:off x="643282" y="986924"/>
            <a:ext cx="7861641" cy="815404"/>
          </a:xfrm>
          <a:prstGeom prst="rect">
            <a:avLst/>
          </a:prstGeom>
          <a:noFill/>
          <a:ln/>
        </p:spPr>
        <p:txBody>
          <a:bodyPr wrap="none" rtlCol="0" anchor="t"/>
          <a:lstStyle/>
          <a:p>
            <a:pPr>
              <a:lnSpc>
                <a:spcPts val="4551"/>
              </a:lnSpc>
            </a:pPr>
            <a:r>
              <a:rPr lang="en-US" sz="3400" kern="0" spc="-109">
                <a:solidFill>
                  <a:srgbClr val="C67F0C"/>
                </a:solidFill>
                <a:latin typeface="Calibri" panose="020F0502020204030204" pitchFamily="34" charset="0"/>
                <a:ea typeface="Bitter" pitchFamily="34" charset="-122"/>
                <a:cs typeface="Calibri" panose="020F0502020204030204" pitchFamily="34" charset="0"/>
              </a:rPr>
              <a:t>What is the role of application reviewers?</a:t>
            </a:r>
            <a:endParaRPr lang="en-US" sz="3400">
              <a:solidFill>
                <a:srgbClr val="C67F0C"/>
              </a:solidFill>
              <a:latin typeface="Calibri" panose="020F0502020204030204" pitchFamily="34" charset="0"/>
              <a:cs typeface="Calibri" panose="020F0502020204030204" pitchFamily="34" charset="0"/>
            </a:endParaRPr>
          </a:p>
        </p:txBody>
      </p:sp>
      <p:graphicFrame>
        <p:nvGraphicFramePr>
          <p:cNvPr id="2" name="Table 1">
            <a:extLst>
              <a:ext uri="{FF2B5EF4-FFF2-40B4-BE49-F238E27FC236}">
                <a16:creationId xmlns:a16="http://schemas.microsoft.com/office/drawing/2014/main" id="{E785ED78-760F-6E62-51D7-777617C6A3F1}"/>
              </a:ext>
            </a:extLst>
          </p:cNvPr>
          <p:cNvGraphicFramePr>
            <a:graphicFrameLocks noGrp="1"/>
          </p:cNvGraphicFramePr>
          <p:nvPr>
            <p:extLst>
              <p:ext uri="{D42A27DB-BD31-4B8C-83A1-F6EECF244321}">
                <p14:modId xmlns:p14="http://schemas.microsoft.com/office/powerpoint/2010/main" val="1416151299"/>
              </p:ext>
            </p:extLst>
          </p:nvPr>
        </p:nvGraphicFramePr>
        <p:xfrm>
          <a:off x="760934" y="1693485"/>
          <a:ext cx="8037625" cy="3227584"/>
        </p:xfrm>
        <a:graphic>
          <a:graphicData uri="http://schemas.openxmlformats.org/drawingml/2006/table">
            <a:tbl>
              <a:tblPr firstRow="1" bandRow="1">
                <a:tableStyleId>{5C22544A-7EE6-4342-B048-85BDC9FD1C3A}</a:tableStyleId>
              </a:tblPr>
              <a:tblGrid>
                <a:gridCol w="8037625">
                  <a:extLst>
                    <a:ext uri="{9D8B030D-6E8A-4147-A177-3AD203B41FA5}">
                      <a16:colId xmlns:a16="http://schemas.microsoft.com/office/drawing/2014/main" val="422522600"/>
                    </a:ext>
                  </a:extLst>
                </a:gridCol>
              </a:tblGrid>
              <a:tr h="519677">
                <a:tc>
                  <a:txBody>
                    <a:bodyPr/>
                    <a:lstStyle/>
                    <a:p>
                      <a:r>
                        <a:rPr lang="en-GB" sz="2000" b="0">
                          <a:solidFill>
                            <a:schemeClr val="tx1">
                              <a:lumMod val="65000"/>
                              <a:lumOff val="35000"/>
                            </a:schemeClr>
                          </a:solidFill>
                          <a:latin typeface="Aptos" panose="020B0004020202020204" pitchFamily="34" charset="0"/>
                        </a:rPr>
                        <a:t>Check all form details completed correctly</a:t>
                      </a: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891804796"/>
                  </a:ext>
                </a:extLst>
              </a:tr>
              <a:tr h="539100">
                <a:tc>
                  <a:txBody>
                    <a:bodyPr/>
                    <a:lstStyle/>
                    <a:p>
                      <a:r>
                        <a:rPr lang="en-GB" sz="2000" b="0">
                          <a:solidFill>
                            <a:schemeClr val="tx1">
                              <a:lumMod val="65000"/>
                              <a:lumOff val="35000"/>
                            </a:schemeClr>
                          </a:solidFill>
                          <a:latin typeface="Aptos" panose="020B0004020202020204" pitchFamily="34" charset="0"/>
                        </a:rPr>
                        <a:t>Check ID and Form 30 have been approved</a:t>
                      </a:r>
                      <a:endParaRPr lang="en-GB" sz="2000" b="1">
                        <a:solidFill>
                          <a:schemeClr val="tx1">
                            <a:lumMod val="65000"/>
                            <a:lumOff val="35000"/>
                          </a:schemeClr>
                        </a:solidFill>
                        <a:latin typeface="Aptos" panose="020B0004020202020204" pitchFamily="34" charset="0"/>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532232753"/>
                  </a:ext>
                </a:extLst>
              </a:tr>
              <a:tr h="858167">
                <a:tc>
                  <a:txBody>
                    <a:bodyPr/>
                    <a:lstStyle/>
                    <a:p>
                      <a:r>
                        <a:rPr lang="en-GB" sz="2000" b="0">
                          <a:solidFill>
                            <a:schemeClr val="tx1">
                              <a:lumMod val="65000"/>
                              <a:lumOff val="35000"/>
                            </a:schemeClr>
                          </a:solidFill>
                          <a:latin typeface="Aptos" panose="020B0004020202020204" pitchFamily="34" charset="0"/>
                        </a:rPr>
                        <a:t>Check NCPR certificate has been uploaded – </a:t>
                      </a:r>
                    </a:p>
                    <a:p>
                      <a:pPr marL="342900" indent="-342900">
                        <a:buFont typeface="Arial" panose="020B0604020202020204" pitchFamily="34" charset="0"/>
                        <a:buChar char="•"/>
                      </a:pPr>
                      <a:r>
                        <a:rPr lang="en-GB" sz="2000" b="0">
                          <a:solidFill>
                            <a:schemeClr val="tx1">
                              <a:lumMod val="65000"/>
                              <a:lumOff val="35000"/>
                            </a:schemeClr>
                          </a:solidFill>
                          <a:latin typeface="Aptos" panose="020B0004020202020204" pitchFamily="34" charset="0"/>
                        </a:rPr>
                        <a:t>Check it – if it says clear – approve the document</a:t>
                      </a:r>
                    </a:p>
                    <a:p>
                      <a:pPr marL="342900" indent="-342900">
                        <a:buFont typeface="Arial" panose="020B0604020202020204" pitchFamily="34" charset="0"/>
                        <a:buChar char="•"/>
                      </a:pPr>
                      <a:r>
                        <a:rPr lang="en-GB" sz="2000" b="0">
                          <a:solidFill>
                            <a:schemeClr val="tx1">
                              <a:lumMod val="65000"/>
                              <a:lumOff val="35000"/>
                            </a:schemeClr>
                          </a:solidFill>
                          <a:latin typeface="Aptos" panose="020B0004020202020204" pitchFamily="34" charset="0"/>
                        </a:rPr>
                        <a:t>If it says not clear/listed – reject the document (and recommend rejection of registration)</a:t>
                      </a: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504420932"/>
                  </a:ext>
                </a:extLst>
              </a:tr>
              <a:tr h="858167">
                <a:tc>
                  <a:txBody>
                    <a:bodyPr/>
                    <a:lstStyle/>
                    <a:p>
                      <a:r>
                        <a:rPr lang="en-GB" sz="2000" b="0">
                          <a:solidFill>
                            <a:schemeClr val="tx1">
                              <a:lumMod val="65000"/>
                              <a:lumOff val="35000"/>
                            </a:schemeClr>
                          </a:solidFill>
                          <a:latin typeface="Aptos" panose="020B0004020202020204" pitchFamily="34" charset="0"/>
                        </a:rPr>
                        <a:t>Generate a Social Work report recommending approval – or rejection if staff have been found to be on the NCPR</a:t>
                      </a: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023965786"/>
                  </a:ext>
                </a:extLst>
              </a:tr>
            </a:tbl>
          </a:graphicData>
        </a:graphic>
      </p:graphicFrame>
      <p:sp>
        <p:nvSpPr>
          <p:cNvPr id="4" name="Speech Bubble: Rectangle with Corners Rounded 3">
            <a:extLst>
              <a:ext uri="{FF2B5EF4-FFF2-40B4-BE49-F238E27FC236}">
                <a16:creationId xmlns:a16="http://schemas.microsoft.com/office/drawing/2014/main" id="{0135E30D-D96A-DDCE-F440-25598FB2A06B}"/>
              </a:ext>
            </a:extLst>
          </p:cNvPr>
          <p:cNvSpPr/>
          <p:nvPr/>
        </p:nvSpPr>
        <p:spPr>
          <a:xfrm>
            <a:off x="9244361" y="1984518"/>
            <a:ext cx="2789987" cy="3727913"/>
          </a:xfrm>
          <a:prstGeom prst="wedgeRoundRectCallout">
            <a:avLst>
              <a:gd name="adj1" fmla="val -35610"/>
              <a:gd name="adj2" fmla="val 60601"/>
              <a:gd name="adj3" fmla="val 16667"/>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2800" b="1">
                <a:solidFill>
                  <a:schemeClr val="tx1"/>
                </a:solidFill>
              </a:rPr>
              <a:t>Key point:</a:t>
            </a:r>
          </a:p>
          <a:p>
            <a:pPr algn="ctr"/>
            <a:r>
              <a:rPr lang="en-GB" sz="2000" b="1">
                <a:solidFill>
                  <a:schemeClr val="tx1"/>
                </a:solidFill>
              </a:rPr>
              <a:t>Application Reviewers</a:t>
            </a:r>
          </a:p>
          <a:p>
            <a:pPr algn="ctr"/>
            <a:r>
              <a:rPr lang="en-GB" sz="2800" b="1">
                <a:solidFill>
                  <a:schemeClr val="tx1"/>
                </a:solidFill>
              </a:rPr>
              <a:t> </a:t>
            </a:r>
            <a:r>
              <a:rPr lang="en-GB" sz="2000">
                <a:solidFill>
                  <a:schemeClr val="tx1"/>
                </a:solidFill>
              </a:rPr>
              <a:t>Approve or reject NCPR certificates.</a:t>
            </a:r>
          </a:p>
          <a:p>
            <a:pPr algn="ctr"/>
            <a:endParaRPr lang="en-GB" sz="2000">
              <a:solidFill>
                <a:schemeClr val="tx1"/>
              </a:solidFill>
            </a:endParaRPr>
          </a:p>
          <a:p>
            <a:pPr algn="ctr"/>
            <a:r>
              <a:rPr lang="en-GB" sz="2000">
                <a:solidFill>
                  <a:schemeClr val="tx1"/>
                </a:solidFill>
              </a:rPr>
              <a:t>Recommend approval OR</a:t>
            </a:r>
          </a:p>
          <a:p>
            <a:pPr algn="ctr"/>
            <a:r>
              <a:rPr lang="en-GB" sz="2000">
                <a:solidFill>
                  <a:schemeClr val="tx1"/>
                </a:solidFill>
              </a:rPr>
              <a:t>Recommend rejection if staff fail NCPR check.</a:t>
            </a:r>
          </a:p>
        </p:txBody>
      </p:sp>
      <p:sp>
        <p:nvSpPr>
          <p:cNvPr id="5" name="Graphic 5" descr="Comment Important with solid fill">
            <a:extLst>
              <a:ext uri="{FF2B5EF4-FFF2-40B4-BE49-F238E27FC236}">
                <a16:creationId xmlns:a16="http://schemas.microsoft.com/office/drawing/2014/main" id="{A9EE512D-535E-3216-1AB2-08610B09D678}"/>
              </a:ext>
            </a:extLst>
          </p:cNvPr>
          <p:cNvSpPr/>
          <p:nvPr/>
        </p:nvSpPr>
        <p:spPr>
          <a:xfrm>
            <a:off x="10191665" y="1418703"/>
            <a:ext cx="841533" cy="767250"/>
          </a:xfrm>
          <a:prstGeom prst="ellipse">
            <a:avLst/>
          </a:prstGeom>
          <a:solidFill>
            <a:srgbClr val="000000"/>
          </a:solidFill>
          <a:ln w="12303" cap="flat">
            <a:noFill/>
            <a:prstDash val="solid"/>
            <a:miter/>
          </a:ln>
        </p:spPr>
        <p:txBody>
          <a:bodyPr rtlCol="0" anchor="ctr"/>
          <a:lstStyle/>
          <a:p>
            <a:pPr algn="ctr"/>
            <a:r>
              <a:rPr lang="en-GB" sz="4800" b="1">
                <a:solidFill>
                  <a:schemeClr val="bg1"/>
                </a:solidFill>
              </a:rPr>
              <a:t>!</a:t>
            </a:r>
          </a:p>
        </p:txBody>
      </p:sp>
    </p:spTree>
    <p:extLst>
      <p:ext uri="{BB962C8B-B14F-4D97-AF65-F5344CB8AC3E}">
        <p14:creationId xmlns:p14="http://schemas.microsoft.com/office/powerpoint/2010/main" val="35460454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131"/>
        <p:cNvGrpSpPr/>
        <p:nvPr/>
      </p:nvGrpSpPr>
      <p:grpSpPr>
        <a:xfrm>
          <a:off x="0" y="0"/>
          <a:ext cx="0" cy="0"/>
          <a:chOff x="0" y="0"/>
          <a:chExt cx="0" cy="0"/>
        </a:xfrm>
      </p:grpSpPr>
      <p:sp>
        <p:nvSpPr>
          <p:cNvPr id="1132" name="Google Shape;1132;g2f578851bfd_0_319"/>
          <p:cNvSpPr txBox="1">
            <a:spLocks noGrp="1"/>
          </p:cNvSpPr>
          <p:nvPr>
            <p:ph type="title"/>
          </p:nvPr>
        </p:nvSpPr>
        <p:spPr>
          <a:xfrm>
            <a:off x="441788" y="398245"/>
            <a:ext cx="10608501" cy="1196751"/>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ZA">
                <a:solidFill>
                  <a:srgbClr val="C98241"/>
                </a:solidFill>
                <a:latin typeface="Avenir"/>
                <a:ea typeface="Avenir"/>
                <a:cs typeface="Avenir"/>
                <a:sym typeface="Avenir"/>
              </a:rPr>
              <a:t> Application Reviewer: Process Flow</a:t>
            </a:r>
            <a:endParaRPr>
              <a:solidFill>
                <a:srgbClr val="C98241"/>
              </a:solidFill>
              <a:latin typeface="Avenir"/>
              <a:ea typeface="Avenir"/>
              <a:cs typeface="Avenir"/>
              <a:sym typeface="Avenir"/>
            </a:endParaRPr>
          </a:p>
        </p:txBody>
      </p:sp>
      <p:sp>
        <p:nvSpPr>
          <p:cNvPr id="1133" name="Google Shape;1133;g2f578851bfd_0_319"/>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53</a:t>
            </a:fld>
            <a:endParaRPr/>
          </a:p>
        </p:txBody>
      </p:sp>
      <p:grpSp>
        <p:nvGrpSpPr>
          <p:cNvPr id="1134" name="Google Shape;1134;g2f578851bfd_0_319"/>
          <p:cNvGrpSpPr/>
          <p:nvPr/>
        </p:nvGrpSpPr>
        <p:grpSpPr>
          <a:xfrm>
            <a:off x="2451050" y="1586324"/>
            <a:ext cx="2751931" cy="4290373"/>
            <a:chOff x="1838333" y="1189773"/>
            <a:chExt cx="2064000" cy="3217860"/>
          </a:xfrm>
        </p:grpSpPr>
        <p:sp>
          <p:nvSpPr>
            <p:cNvPr id="1135" name="Google Shape;1135;g2f578851bfd_0_319"/>
            <p:cNvSpPr/>
            <p:nvPr/>
          </p:nvSpPr>
          <p:spPr>
            <a:xfrm>
              <a:off x="1838333" y="1189773"/>
              <a:ext cx="2064000" cy="897600"/>
            </a:xfrm>
            <a:prstGeom prst="chevron">
              <a:avLst>
                <a:gd name="adj" fmla="val 50000"/>
              </a:avLst>
            </a:prstGeom>
            <a:solidFill>
              <a:srgbClr val="E69138"/>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600" b="1" i="0" u="none" strike="noStrike" cap="none">
                  <a:solidFill>
                    <a:schemeClr val="dk1"/>
                  </a:solidFill>
                  <a:latin typeface="Avenir"/>
                  <a:ea typeface="Avenir"/>
                  <a:cs typeface="Avenir"/>
                  <a:sym typeface="Avenir"/>
                </a:rPr>
                <a:t>Dashboard Overview</a:t>
              </a:r>
              <a:endParaRPr sz="1600" b="1" i="0" u="none" strike="noStrike" cap="none">
                <a:solidFill>
                  <a:schemeClr val="dk1"/>
                </a:solidFill>
                <a:latin typeface="Avenir"/>
                <a:ea typeface="Avenir"/>
                <a:cs typeface="Avenir"/>
                <a:sym typeface="Avenir"/>
              </a:endParaRPr>
            </a:p>
          </p:txBody>
        </p:sp>
        <p:sp>
          <p:nvSpPr>
            <p:cNvPr id="1136" name="Google Shape;1136;g2f578851bfd_0_319"/>
            <p:cNvSpPr txBox="1"/>
            <p:nvPr/>
          </p:nvSpPr>
          <p:spPr>
            <a:xfrm>
              <a:off x="1946243" y="2057133"/>
              <a:ext cx="1695600" cy="23505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Access the list of all applications sent for review by the administrators. </a:t>
              </a:r>
              <a:endParaRPr sz="1400" b="0" i="0" u="none" strike="noStrike" cap="none">
                <a:solidFill>
                  <a:srgbClr val="000000"/>
                </a:solidFill>
                <a:latin typeface="Avenir"/>
                <a:ea typeface="Avenir"/>
                <a:cs typeface="Avenir"/>
                <a:sym typeface="Avenir"/>
              </a:endParaRPr>
            </a:p>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Filter applications to select one to review. </a:t>
              </a:r>
              <a:endParaRPr sz="1400" b="0" i="0" u="none" strike="noStrike" cap="none">
                <a:solidFill>
                  <a:srgbClr val="000000"/>
                </a:solidFill>
                <a:latin typeface="Avenir"/>
                <a:ea typeface="Avenir"/>
                <a:cs typeface="Avenir"/>
                <a:sym typeface="Avenir"/>
              </a:endParaRPr>
            </a:p>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Select an application to review. </a:t>
              </a:r>
              <a:endParaRPr sz="1400" b="0" i="0" u="none" strike="noStrike" cap="none">
                <a:solidFill>
                  <a:srgbClr val="000000"/>
                </a:solidFill>
                <a:latin typeface="Avenir"/>
                <a:ea typeface="Avenir"/>
                <a:cs typeface="Avenir"/>
                <a:sym typeface="Avenir"/>
              </a:endParaRPr>
            </a:p>
          </p:txBody>
        </p:sp>
      </p:grpSp>
      <p:grpSp>
        <p:nvGrpSpPr>
          <p:cNvPr id="1137" name="Google Shape;1137;g2f578851bfd_0_319"/>
          <p:cNvGrpSpPr/>
          <p:nvPr/>
        </p:nvGrpSpPr>
        <p:grpSpPr>
          <a:xfrm>
            <a:off x="4688875" y="1586324"/>
            <a:ext cx="2751931" cy="4290373"/>
            <a:chOff x="3516744" y="1189773"/>
            <a:chExt cx="2064000" cy="3217860"/>
          </a:xfrm>
        </p:grpSpPr>
        <p:sp>
          <p:nvSpPr>
            <p:cNvPr id="1138" name="Google Shape;1138;g2f578851bfd_0_319"/>
            <p:cNvSpPr/>
            <p:nvPr/>
          </p:nvSpPr>
          <p:spPr>
            <a:xfrm>
              <a:off x="3516744" y="1189773"/>
              <a:ext cx="2064000" cy="897600"/>
            </a:xfrm>
            <a:prstGeom prst="chevron">
              <a:avLst>
                <a:gd name="adj" fmla="val 50000"/>
              </a:avLst>
            </a:prstGeom>
            <a:solidFill>
              <a:srgbClr val="F6B26B"/>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600" b="0" i="0" u="none" strike="noStrike" cap="none">
                  <a:solidFill>
                    <a:schemeClr val="dk1"/>
                  </a:solidFill>
                  <a:latin typeface="Avenir"/>
                  <a:ea typeface="Avenir"/>
                  <a:cs typeface="Avenir"/>
                  <a:sym typeface="Avenir"/>
                </a:rPr>
                <a:t>Application Review</a:t>
              </a:r>
              <a:endParaRPr sz="1600" b="0" i="0" u="none" strike="noStrike" cap="none">
                <a:solidFill>
                  <a:schemeClr val="dk1"/>
                </a:solidFill>
                <a:latin typeface="Avenir"/>
                <a:ea typeface="Avenir"/>
                <a:cs typeface="Avenir"/>
                <a:sym typeface="Avenir"/>
              </a:endParaRPr>
            </a:p>
          </p:txBody>
        </p:sp>
        <p:sp>
          <p:nvSpPr>
            <p:cNvPr id="1139" name="Google Shape;1139;g2f578851bfd_0_319"/>
            <p:cNvSpPr txBox="1"/>
            <p:nvPr/>
          </p:nvSpPr>
          <p:spPr>
            <a:xfrm>
              <a:off x="3614434" y="2057133"/>
              <a:ext cx="1749600" cy="23505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Review Application details.</a:t>
              </a:r>
              <a:endParaRPr sz="1400" b="0" i="0" u="none" strike="noStrike" cap="none">
                <a:solidFill>
                  <a:srgbClr val="000000"/>
                </a:solidFill>
                <a:latin typeface="Avenir"/>
                <a:ea typeface="Avenir"/>
                <a:cs typeface="Avenir"/>
                <a:sym typeface="Avenir"/>
              </a:endParaRPr>
            </a:p>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Send </a:t>
              </a:r>
              <a:r>
                <a:rPr lang="en-ZA">
                  <a:latin typeface="Avenir"/>
                  <a:ea typeface="Avenir"/>
                  <a:cs typeface="Avenir"/>
                  <a:sym typeface="Avenir"/>
                </a:rPr>
                <a:t>correction </a:t>
              </a:r>
              <a:r>
                <a:rPr lang="en-ZA" sz="1400" b="0" i="0" u="none" strike="noStrike" cap="none">
                  <a:solidFill>
                    <a:srgbClr val="000000"/>
                  </a:solidFill>
                  <a:latin typeface="Avenir"/>
                  <a:ea typeface="Avenir"/>
                  <a:cs typeface="Avenir"/>
                  <a:sym typeface="Avenir"/>
                </a:rPr>
                <a:t>notes to applicant, if additional information is required. </a:t>
              </a:r>
              <a:endParaRPr sz="1400" b="0" i="0" u="none" strike="noStrike" cap="none">
                <a:solidFill>
                  <a:srgbClr val="000000"/>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500"/>
                <a:buFont typeface="Arial"/>
                <a:buNone/>
              </a:pPr>
              <a:endParaRPr sz="1500" b="0" i="0" u="none" strike="noStrike" cap="none">
                <a:solidFill>
                  <a:srgbClr val="000000"/>
                </a:solidFill>
                <a:latin typeface="Avenir"/>
                <a:ea typeface="Avenir"/>
                <a:cs typeface="Avenir"/>
                <a:sym typeface="Avenir"/>
              </a:endParaRPr>
            </a:p>
          </p:txBody>
        </p:sp>
      </p:grpSp>
      <p:grpSp>
        <p:nvGrpSpPr>
          <p:cNvPr id="1140" name="Google Shape;1140;g2f578851bfd_0_319"/>
          <p:cNvGrpSpPr/>
          <p:nvPr/>
        </p:nvGrpSpPr>
        <p:grpSpPr>
          <a:xfrm>
            <a:off x="11850" y="1586478"/>
            <a:ext cx="2952726" cy="4330693"/>
            <a:chOff x="0" y="1190001"/>
            <a:chExt cx="2214600" cy="3248101"/>
          </a:xfrm>
        </p:grpSpPr>
        <p:sp>
          <p:nvSpPr>
            <p:cNvPr id="1141" name="Google Shape;1141;g2f578851bfd_0_319"/>
            <p:cNvSpPr/>
            <p:nvPr/>
          </p:nvSpPr>
          <p:spPr>
            <a:xfrm>
              <a:off x="0" y="1190001"/>
              <a:ext cx="2214600" cy="897600"/>
            </a:xfrm>
            <a:prstGeom prst="homePlate">
              <a:avLst>
                <a:gd name="adj" fmla="val 50000"/>
              </a:avLst>
            </a:prstGeom>
            <a:solidFill>
              <a:srgbClr val="B45F06"/>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600" b="1" i="0" u="none" strike="noStrike" cap="none">
                  <a:solidFill>
                    <a:schemeClr val="dk1"/>
                  </a:solidFill>
                  <a:latin typeface="Avenir"/>
                  <a:ea typeface="Avenir"/>
                  <a:cs typeface="Avenir"/>
                  <a:sym typeface="Avenir"/>
                </a:rPr>
                <a:t>Login</a:t>
              </a:r>
              <a:endParaRPr sz="1600" b="1" i="0" u="none" strike="noStrike" cap="none">
                <a:solidFill>
                  <a:schemeClr val="dk1"/>
                </a:solidFill>
                <a:latin typeface="Avenir"/>
                <a:ea typeface="Avenir"/>
                <a:cs typeface="Avenir"/>
                <a:sym typeface="Avenir"/>
              </a:endParaRPr>
            </a:p>
          </p:txBody>
        </p:sp>
        <p:sp>
          <p:nvSpPr>
            <p:cNvPr id="1142" name="Google Shape;1142;g2f578851bfd_0_319"/>
            <p:cNvSpPr txBox="1"/>
            <p:nvPr/>
          </p:nvSpPr>
          <p:spPr>
            <a:xfrm>
              <a:off x="58538" y="2087602"/>
              <a:ext cx="1770900" cy="23505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Enter your login credentials</a:t>
              </a:r>
              <a:endParaRPr sz="1400" b="0" i="0" u="none" strike="noStrike" cap="none">
                <a:solidFill>
                  <a:srgbClr val="000000"/>
                </a:solidFill>
                <a:latin typeface="Avenir"/>
                <a:ea typeface="Avenir"/>
                <a:cs typeface="Avenir"/>
                <a:sym typeface="Avenir"/>
              </a:endParaRPr>
            </a:p>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Access the Reviewer Dashboard</a:t>
              </a:r>
              <a:endParaRPr sz="1400" b="0" i="0" u="none" strike="noStrike" cap="none">
                <a:solidFill>
                  <a:srgbClr val="000000"/>
                </a:solidFill>
                <a:latin typeface="Avenir"/>
                <a:ea typeface="Avenir"/>
                <a:cs typeface="Avenir"/>
                <a:sym typeface="Avenir"/>
              </a:endParaRPr>
            </a:p>
          </p:txBody>
        </p:sp>
      </p:grpSp>
      <p:grpSp>
        <p:nvGrpSpPr>
          <p:cNvPr id="1143" name="Google Shape;1143;g2f578851bfd_0_319"/>
          <p:cNvGrpSpPr/>
          <p:nvPr/>
        </p:nvGrpSpPr>
        <p:grpSpPr>
          <a:xfrm>
            <a:off x="9165125" y="1586325"/>
            <a:ext cx="2844729" cy="4290373"/>
            <a:chOff x="6874016" y="1189773"/>
            <a:chExt cx="2133600" cy="3217860"/>
          </a:xfrm>
        </p:grpSpPr>
        <p:sp>
          <p:nvSpPr>
            <p:cNvPr id="1144" name="Google Shape;1144;g2f578851bfd_0_319"/>
            <p:cNvSpPr/>
            <p:nvPr/>
          </p:nvSpPr>
          <p:spPr>
            <a:xfrm>
              <a:off x="6874016" y="1189773"/>
              <a:ext cx="2133600" cy="897600"/>
            </a:xfrm>
            <a:prstGeom prst="chevron">
              <a:avLst>
                <a:gd name="adj" fmla="val 50000"/>
              </a:avLst>
            </a:prstGeom>
            <a:solidFill>
              <a:srgbClr val="FCE5C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ZA" sz="1600" b="1" i="0" u="none" strike="noStrike" cap="none">
                  <a:solidFill>
                    <a:schemeClr val="dk1"/>
                  </a:solidFill>
                  <a:latin typeface="Avenir"/>
                  <a:ea typeface="Avenir"/>
                  <a:cs typeface="Avenir"/>
                  <a:sym typeface="Avenir"/>
                </a:rPr>
                <a:t>Submit/decline applications</a:t>
              </a:r>
              <a:endParaRPr sz="1600" b="1" i="0" u="none" strike="noStrike" cap="none">
                <a:solidFill>
                  <a:schemeClr val="dk1"/>
                </a:solidFill>
                <a:latin typeface="Avenir"/>
                <a:ea typeface="Avenir"/>
                <a:cs typeface="Avenir"/>
                <a:sym typeface="Avenir"/>
              </a:endParaRPr>
            </a:p>
          </p:txBody>
        </p:sp>
        <p:sp>
          <p:nvSpPr>
            <p:cNvPr id="1145" name="Google Shape;1145;g2f578851bfd_0_319"/>
            <p:cNvSpPr txBox="1"/>
            <p:nvPr/>
          </p:nvSpPr>
          <p:spPr>
            <a:xfrm>
              <a:off x="7099134" y="2057133"/>
              <a:ext cx="1770300" cy="23505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If the application is complete and accurate, forward it to the approver with the Social Worker Report and admin notes, if any.</a:t>
              </a:r>
              <a:endParaRPr sz="1400" b="0" i="0" u="none" strike="noStrike" cap="none">
                <a:solidFill>
                  <a:srgbClr val="000000"/>
                </a:solidFill>
                <a:latin typeface="Avenir"/>
                <a:ea typeface="Avenir"/>
                <a:cs typeface="Avenir"/>
                <a:sym typeface="Avenir"/>
              </a:endParaRPr>
            </a:p>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If the application is incomplete and inaccurate, send </a:t>
              </a:r>
              <a:r>
                <a:rPr lang="en-ZA">
                  <a:latin typeface="Avenir"/>
                  <a:ea typeface="Avenir"/>
                  <a:cs typeface="Avenir"/>
                  <a:sym typeface="Avenir"/>
                </a:rPr>
                <a:t>correction </a:t>
              </a:r>
              <a:r>
                <a:rPr lang="en-ZA" sz="1400" b="0" i="0" u="none" strike="noStrike" cap="none">
                  <a:solidFill>
                    <a:srgbClr val="000000"/>
                  </a:solidFill>
                  <a:latin typeface="Avenir"/>
                  <a:ea typeface="Avenir"/>
                  <a:cs typeface="Avenir"/>
                  <a:sym typeface="Avenir"/>
                </a:rPr>
                <a:t>notes to the Applicant. </a:t>
              </a:r>
              <a:endParaRPr sz="1400" b="0" i="0" u="none" strike="noStrike" cap="none">
                <a:solidFill>
                  <a:srgbClr val="000000"/>
                </a:solidFill>
                <a:latin typeface="Avenir"/>
                <a:ea typeface="Avenir"/>
                <a:cs typeface="Avenir"/>
                <a:sym typeface="Avenir"/>
              </a:endParaRPr>
            </a:p>
          </p:txBody>
        </p:sp>
      </p:grpSp>
      <p:grpSp>
        <p:nvGrpSpPr>
          <p:cNvPr id="1146" name="Google Shape;1146;g2f578851bfd_0_319"/>
          <p:cNvGrpSpPr/>
          <p:nvPr/>
        </p:nvGrpSpPr>
        <p:grpSpPr>
          <a:xfrm>
            <a:off x="6926951" y="1586324"/>
            <a:ext cx="2751931" cy="4290373"/>
            <a:chOff x="5195342" y="1189773"/>
            <a:chExt cx="2064000" cy="3217860"/>
          </a:xfrm>
        </p:grpSpPr>
        <p:sp>
          <p:nvSpPr>
            <p:cNvPr id="1147" name="Google Shape;1147;g2f578851bfd_0_319"/>
            <p:cNvSpPr/>
            <p:nvPr/>
          </p:nvSpPr>
          <p:spPr>
            <a:xfrm>
              <a:off x="5195342" y="1189773"/>
              <a:ext cx="2064000" cy="897600"/>
            </a:xfrm>
            <a:prstGeom prst="chevron">
              <a:avLst>
                <a:gd name="adj" fmla="val 50000"/>
              </a:avLst>
            </a:prstGeom>
            <a:solidFill>
              <a:srgbClr val="F9CB9C"/>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600" b="1" i="0" u="none" strike="noStrike" cap="none">
                  <a:solidFill>
                    <a:schemeClr val="dk1"/>
                  </a:solidFill>
                  <a:latin typeface="Avenir"/>
                  <a:ea typeface="Avenir"/>
                  <a:cs typeface="Avenir"/>
                  <a:sym typeface="Avenir"/>
                </a:rPr>
                <a:t>Documents uploaded</a:t>
              </a:r>
              <a:endParaRPr sz="1600" b="1" i="0" u="none" strike="noStrike" cap="none">
                <a:solidFill>
                  <a:schemeClr val="dk1"/>
                </a:solidFill>
                <a:latin typeface="Avenir"/>
                <a:ea typeface="Avenir"/>
                <a:cs typeface="Avenir"/>
                <a:sym typeface="Avenir"/>
              </a:endParaRPr>
            </a:p>
          </p:txBody>
        </p:sp>
        <p:sp>
          <p:nvSpPr>
            <p:cNvPr id="1148" name="Google Shape;1148;g2f578851bfd_0_319"/>
            <p:cNvSpPr txBox="1"/>
            <p:nvPr/>
          </p:nvSpPr>
          <p:spPr>
            <a:xfrm>
              <a:off x="5347522" y="2057133"/>
              <a:ext cx="1738500" cy="2350500"/>
            </a:xfrm>
            <a:prstGeom prst="rect">
              <a:avLst/>
            </a:prstGeom>
            <a:noFill/>
            <a:ln>
              <a:noFill/>
            </a:ln>
          </p:spPr>
          <p:txBody>
            <a:bodyPr spcFirstLastPara="1" wrap="square" lIns="121900" tIns="121900" rIns="121900" bIns="121900" anchor="t" anchorCtr="0">
              <a:noAutofit/>
            </a:bodyPr>
            <a:lstStyle/>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Check that all uploaded required documents (certified ID and Form 30) have been approved for all staff.</a:t>
              </a:r>
              <a:endParaRPr sz="1400" b="0" i="0" u="none" strike="noStrike" cap="none">
                <a:solidFill>
                  <a:srgbClr val="000000"/>
                </a:solidFill>
                <a:latin typeface="Avenir"/>
                <a:ea typeface="Avenir"/>
                <a:cs typeface="Avenir"/>
                <a:sym typeface="Avenir"/>
              </a:endParaRPr>
            </a:p>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Check that a NCPR certificate has been uploaded for all staff.</a:t>
              </a:r>
            </a:p>
            <a:p>
              <a:pPr marL="457200" marR="0" lvl="0" indent="-317500" algn="l" rtl="0">
                <a:lnSpc>
                  <a:spcPct val="115000"/>
                </a:lnSpc>
                <a:spcBef>
                  <a:spcPts val="0"/>
                </a:spcBef>
                <a:spcAft>
                  <a:spcPts val="0"/>
                </a:spcAft>
                <a:buClr>
                  <a:srgbClr val="000000"/>
                </a:buClr>
                <a:buSzPts val="1400"/>
                <a:buFont typeface="Avenir"/>
                <a:buChar char="●"/>
              </a:pPr>
              <a:r>
                <a:rPr lang="en-ZA">
                  <a:latin typeface="Avenir"/>
                  <a:ea typeface="Avenir"/>
                  <a:cs typeface="Avenir"/>
                  <a:sym typeface="Avenir"/>
                </a:rPr>
                <a:t>View and </a:t>
              </a:r>
              <a:r>
                <a:rPr lang="en-ZA" sz="1400" b="0" i="0" u="none" strike="noStrike" cap="none">
                  <a:solidFill>
                    <a:srgbClr val="000000"/>
                  </a:solidFill>
                  <a:latin typeface="Avenir"/>
                  <a:ea typeface="Avenir"/>
                  <a:cs typeface="Avenir"/>
                  <a:sym typeface="Avenir"/>
                </a:rPr>
                <a:t> approve  the Clearance certificate</a:t>
              </a:r>
              <a:r>
                <a:rPr lang="en-ZA">
                  <a:latin typeface="Avenir"/>
                  <a:ea typeface="Avenir"/>
                  <a:cs typeface="Avenir"/>
                  <a:sym typeface="Avenir"/>
                </a:rPr>
                <a:t> OR</a:t>
              </a:r>
            </a:p>
            <a:p>
              <a:pPr marL="457200" marR="0" lvl="0" indent="-317500" algn="l" rtl="0">
                <a:lnSpc>
                  <a:spcPct val="115000"/>
                </a:lnSpc>
                <a:spcBef>
                  <a:spcPts val="0"/>
                </a:spcBef>
                <a:spcAft>
                  <a:spcPts val="0"/>
                </a:spcAft>
                <a:buClr>
                  <a:srgbClr val="000000"/>
                </a:buClr>
                <a:buSzPts val="1400"/>
                <a:buFont typeface="Avenir"/>
                <a:buChar char="●"/>
              </a:pPr>
              <a:r>
                <a:rPr lang="en-ZA" sz="1400" b="0" i="0" u="none" strike="noStrike" cap="none">
                  <a:solidFill>
                    <a:srgbClr val="000000"/>
                  </a:solidFill>
                  <a:latin typeface="Avenir"/>
                  <a:ea typeface="Avenir"/>
                  <a:cs typeface="Avenir"/>
                  <a:sym typeface="Avenir"/>
                </a:rPr>
                <a:t>Reject the certificate and re</a:t>
              </a:r>
              <a:r>
                <a:rPr lang="en-ZA">
                  <a:latin typeface="Avenir"/>
                  <a:ea typeface="Avenir"/>
                  <a:cs typeface="Avenir"/>
                  <a:sym typeface="Avenir"/>
                </a:rPr>
                <a:t>commend rejection of the application.</a:t>
              </a:r>
              <a:endParaRPr sz="1400" b="0" i="0" u="none" strike="noStrike" cap="none">
                <a:solidFill>
                  <a:srgbClr val="000000"/>
                </a:solidFill>
                <a:latin typeface="Avenir"/>
                <a:ea typeface="Avenir"/>
                <a:cs typeface="Avenir"/>
                <a:sym typeface="Avenir"/>
              </a:endParaRPr>
            </a:p>
          </p:txBody>
        </p:sp>
      </p:grpSp>
    </p:spTree>
    <p:extLst>
      <p:ext uri="{BB962C8B-B14F-4D97-AF65-F5344CB8AC3E}">
        <p14:creationId xmlns:p14="http://schemas.microsoft.com/office/powerpoint/2010/main" val="22561456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172"/>
        <p:cNvGrpSpPr/>
        <p:nvPr/>
      </p:nvGrpSpPr>
      <p:grpSpPr>
        <a:xfrm>
          <a:off x="0" y="0"/>
          <a:ext cx="0" cy="0"/>
          <a:chOff x="0" y="0"/>
          <a:chExt cx="0" cy="0"/>
        </a:xfrm>
      </p:grpSpPr>
      <p:sp>
        <p:nvSpPr>
          <p:cNvPr id="1173" name="Google Shape;1173;g2e3973fcde6_0_232"/>
          <p:cNvSpPr txBox="1">
            <a:spLocks noGrp="1"/>
          </p:cNvSpPr>
          <p:nvPr>
            <p:ph type="title"/>
          </p:nvPr>
        </p:nvSpPr>
        <p:spPr>
          <a:xfrm>
            <a:off x="3267182" y="-47623"/>
            <a:ext cx="7341319"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Reviewer – after logging in to eCares</a:t>
            </a:r>
            <a:endParaRPr sz="3200">
              <a:solidFill>
                <a:srgbClr val="C98241"/>
              </a:solidFill>
              <a:latin typeface="Avenir"/>
              <a:ea typeface="Avenir"/>
              <a:cs typeface="Avenir"/>
              <a:sym typeface="Avenir"/>
            </a:endParaRPr>
          </a:p>
        </p:txBody>
      </p:sp>
      <p:sp>
        <p:nvSpPr>
          <p:cNvPr id="1174" name="Google Shape;1174;g2e3973fcde6_0_232"/>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54</a:t>
            </a:fld>
            <a:endParaRPr/>
          </a:p>
        </p:txBody>
      </p:sp>
      <p:sp>
        <p:nvSpPr>
          <p:cNvPr id="1175" name="Google Shape;1175;g2e3973fcde6_0_232"/>
          <p:cNvSpPr/>
          <p:nvPr/>
        </p:nvSpPr>
        <p:spPr>
          <a:xfrm>
            <a:off x="7621650" y="1015025"/>
            <a:ext cx="4376700" cy="4122300"/>
          </a:xfrm>
          <a:prstGeom prst="wedgeRoundRectCallout">
            <a:avLst>
              <a:gd name="adj1" fmla="val -55686"/>
              <a:gd name="adj2" fmla="val -16193"/>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640"/>
              </a:spcBef>
              <a:spcAft>
                <a:spcPts val="0"/>
              </a:spcAft>
              <a:buClr>
                <a:schemeClr val="dk1"/>
              </a:buClr>
              <a:buSzPts val="1100"/>
              <a:buFont typeface="Arial"/>
              <a:buNone/>
            </a:pPr>
            <a:r>
              <a:rPr lang="en-ZA">
                <a:solidFill>
                  <a:schemeClr val="dk1"/>
                </a:solidFill>
                <a:latin typeface="Avenir"/>
                <a:ea typeface="Avenir"/>
                <a:cs typeface="Avenir"/>
                <a:sym typeface="Avenir"/>
              </a:rPr>
              <a:t>On the Home Page Menu, you will find:</a:t>
            </a:r>
            <a:endParaRPr>
              <a:solidFill>
                <a:schemeClr val="dk1"/>
              </a:solidFill>
              <a:latin typeface="Avenir"/>
              <a:ea typeface="Avenir"/>
              <a:cs typeface="Avenir"/>
              <a:sym typeface="Avenir"/>
            </a:endParaRPr>
          </a:p>
          <a:p>
            <a:pPr marL="457200" lvl="0" indent="-317500" algn="l" rtl="0">
              <a:spcBef>
                <a:spcPts val="640"/>
              </a:spcBef>
              <a:spcAft>
                <a:spcPts val="0"/>
              </a:spcAft>
              <a:buClr>
                <a:schemeClr val="dk1"/>
              </a:buClr>
              <a:buSzPts val="1400"/>
              <a:buFont typeface="Avenir"/>
              <a:buChar char="-"/>
            </a:pPr>
            <a:r>
              <a:rPr lang="en-ZA">
                <a:solidFill>
                  <a:schemeClr val="dk1"/>
                </a:solidFill>
                <a:latin typeface="Avenir"/>
                <a:ea typeface="Avenir"/>
                <a:cs typeface="Avenir"/>
                <a:sym typeface="Avenir"/>
              </a:rPr>
              <a:t>Main Menu: Access various user roles.</a:t>
            </a:r>
            <a:endParaRPr>
              <a:solidFill>
                <a:schemeClr val="dk1"/>
              </a:solidFill>
              <a:latin typeface="Avenir"/>
              <a:ea typeface="Avenir"/>
              <a:cs typeface="Avenir"/>
              <a:sym typeface="Avenir"/>
            </a:endParaRPr>
          </a:p>
          <a:p>
            <a:pPr marL="0" lvl="0" indent="0" algn="l" rtl="0">
              <a:spcBef>
                <a:spcPts val="640"/>
              </a:spcBef>
              <a:spcAft>
                <a:spcPts val="0"/>
              </a:spcAft>
              <a:buClr>
                <a:schemeClr val="dk1"/>
              </a:buClr>
              <a:buSzPts val="1100"/>
              <a:buFont typeface="Arial"/>
              <a:buNone/>
            </a:pPr>
            <a:r>
              <a:rPr lang="en-ZA">
                <a:solidFill>
                  <a:schemeClr val="dk1"/>
                </a:solidFill>
                <a:latin typeface="Avenir"/>
                <a:ea typeface="Avenir"/>
                <a:cs typeface="Avenir"/>
                <a:sym typeface="Avenir"/>
              </a:rPr>
              <a:t>To access your Reviewer role:</a:t>
            </a:r>
            <a:endParaRPr>
              <a:solidFill>
                <a:schemeClr val="dk1"/>
              </a:solidFill>
              <a:latin typeface="Avenir"/>
              <a:ea typeface="Avenir"/>
              <a:cs typeface="Avenir"/>
              <a:sym typeface="Avenir"/>
            </a:endParaRPr>
          </a:p>
          <a:p>
            <a:pPr marL="457200" lvl="0" indent="-317500" algn="l" rtl="0">
              <a:spcBef>
                <a:spcPts val="64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Navigate to the Main Menu.</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Click on "Not specified” below Roles to reveal a dropdown list.</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Select your appropriate role from the dropdown.</a:t>
            </a:r>
            <a:endParaRPr>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b="1">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500">
                <a:solidFill>
                  <a:schemeClr val="dk1"/>
                </a:solidFill>
                <a:latin typeface="Avenir"/>
                <a:ea typeface="Avenir"/>
                <a:cs typeface="Avenir"/>
                <a:sym typeface="Avenir"/>
              </a:rPr>
              <a:t>Reg Application Reviewers are responsible for the second-round document approval by a DBE user. If Reviewers approve, the application is forwarded to the Reg Application Approver for final approval and certificate generation.</a:t>
            </a:r>
            <a:endParaRPr sz="1500">
              <a:solidFill>
                <a:schemeClr val="dk1"/>
              </a:solidFill>
              <a:latin typeface="Avenir"/>
              <a:ea typeface="Avenir"/>
              <a:cs typeface="Avenir"/>
              <a:sym typeface="Avenir"/>
            </a:endParaRPr>
          </a:p>
        </p:txBody>
      </p:sp>
      <p:pic>
        <p:nvPicPr>
          <p:cNvPr id="1176" name="Google Shape;1176;g2e3973fcde6_0_232"/>
          <p:cNvPicPr preferRelativeResize="0"/>
          <p:nvPr/>
        </p:nvPicPr>
        <p:blipFill rotWithShape="1">
          <a:blip r:embed="rId3">
            <a:alphaModFix/>
          </a:blip>
          <a:srcRect b="-14311"/>
          <a:stretch/>
        </p:blipFill>
        <p:spPr>
          <a:xfrm>
            <a:off x="90750" y="906828"/>
            <a:ext cx="7161974" cy="4011125"/>
          </a:xfrm>
          <a:prstGeom prst="rect">
            <a:avLst/>
          </a:prstGeom>
          <a:noFill/>
          <a:ln w="9525" cap="flat" cmpd="sng">
            <a:solidFill>
              <a:srgbClr val="9E9E9E"/>
            </a:solidFill>
            <a:prstDash val="solid"/>
            <a:round/>
            <a:headEnd type="none" w="sm" len="sm"/>
            <a:tailEnd type="none" w="sm" len="sm"/>
          </a:ln>
        </p:spPr>
      </p:pic>
      <p:pic>
        <p:nvPicPr>
          <p:cNvPr id="1177" name="Google Shape;1177;g2e3973fcde6_0_232"/>
          <p:cNvPicPr preferRelativeResize="0"/>
          <p:nvPr/>
        </p:nvPicPr>
        <p:blipFill>
          <a:blip r:embed="rId4">
            <a:alphaModFix/>
          </a:blip>
          <a:stretch>
            <a:fillRect/>
          </a:stretch>
        </p:blipFill>
        <p:spPr>
          <a:xfrm>
            <a:off x="4424575" y="1430551"/>
            <a:ext cx="2593575" cy="2800200"/>
          </a:xfrm>
          <a:prstGeom prst="rect">
            <a:avLst/>
          </a:prstGeom>
          <a:noFill/>
          <a:ln w="9525" cap="flat" cmpd="sng">
            <a:solidFill>
              <a:srgbClr val="9E9E9E"/>
            </a:solidFill>
            <a:prstDash val="solid"/>
            <a:round/>
            <a:headEnd type="none" w="sm" len="sm"/>
            <a:tailEnd type="none" w="sm" len="sm"/>
          </a:ln>
        </p:spPr>
      </p:pic>
      <p:sp>
        <p:nvSpPr>
          <p:cNvPr id="1178" name="Google Shape;1178;g2e3973fcde6_0_232"/>
          <p:cNvSpPr/>
          <p:nvPr/>
        </p:nvSpPr>
        <p:spPr>
          <a:xfrm>
            <a:off x="4424575" y="3435200"/>
            <a:ext cx="2170800" cy="3090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7456961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183"/>
        <p:cNvGrpSpPr/>
        <p:nvPr/>
      </p:nvGrpSpPr>
      <p:grpSpPr>
        <a:xfrm>
          <a:off x="0" y="0"/>
          <a:ext cx="0" cy="0"/>
          <a:chOff x="0" y="0"/>
          <a:chExt cx="0" cy="0"/>
        </a:xfrm>
      </p:grpSpPr>
      <p:sp>
        <p:nvSpPr>
          <p:cNvPr id="1184" name="Google Shape;1184;g2e527ca4c70_1_2"/>
          <p:cNvSpPr txBox="1">
            <a:spLocks noGrp="1"/>
          </p:cNvSpPr>
          <p:nvPr>
            <p:ph type="title"/>
          </p:nvPr>
        </p:nvSpPr>
        <p:spPr>
          <a:xfrm>
            <a:off x="3071972" y="1"/>
            <a:ext cx="7536627" cy="9078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Reviewer - Landing Page</a:t>
            </a:r>
            <a:endParaRPr sz="3200">
              <a:solidFill>
                <a:srgbClr val="C98241"/>
              </a:solidFill>
              <a:latin typeface="Avenir"/>
              <a:ea typeface="Avenir"/>
              <a:cs typeface="Avenir"/>
              <a:sym typeface="Avenir"/>
            </a:endParaRPr>
          </a:p>
        </p:txBody>
      </p:sp>
      <p:sp>
        <p:nvSpPr>
          <p:cNvPr id="1185" name="Google Shape;1185;g2e527ca4c70_1_2"/>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55</a:t>
            </a:fld>
            <a:endParaRPr/>
          </a:p>
        </p:txBody>
      </p:sp>
      <p:sp>
        <p:nvSpPr>
          <p:cNvPr id="1186" name="Google Shape;1186;g2e527ca4c70_1_2"/>
          <p:cNvSpPr/>
          <p:nvPr/>
        </p:nvSpPr>
        <p:spPr>
          <a:xfrm>
            <a:off x="8855700" y="1605865"/>
            <a:ext cx="3183900" cy="4055196"/>
          </a:xfrm>
          <a:prstGeom prst="wedgeRoundRectCallout">
            <a:avLst>
              <a:gd name="adj1" fmla="val -50386"/>
              <a:gd name="adj2" fmla="val 20705"/>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sz="1500" b="1">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As a Reg Application Reviewer you are second to review applications after the applicant has submitted. </a:t>
            </a: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You  are able to:</a:t>
            </a:r>
            <a:endParaRPr sz="1500">
              <a:solidFill>
                <a:schemeClr val="dk1"/>
              </a:solidFill>
              <a:latin typeface="Avenir"/>
              <a:ea typeface="Avenir"/>
              <a:cs typeface="Avenir"/>
              <a:sym typeface="Avenir"/>
            </a:endParaRPr>
          </a:p>
          <a:p>
            <a:pPr marL="457200" lvl="0" indent="-323850" algn="l" rtl="0">
              <a:spcBef>
                <a:spcPts val="0"/>
              </a:spcBef>
              <a:spcAft>
                <a:spcPts val="0"/>
              </a:spcAft>
              <a:buClr>
                <a:schemeClr val="dk1"/>
              </a:buClr>
              <a:buSzPts val="1500"/>
              <a:buFont typeface="Avenir"/>
              <a:buChar char="●"/>
            </a:pPr>
            <a:r>
              <a:rPr lang="en-ZA" sz="1500">
                <a:solidFill>
                  <a:schemeClr val="dk1"/>
                </a:solidFill>
                <a:latin typeface="Avenir"/>
                <a:ea typeface="Avenir"/>
                <a:cs typeface="Avenir"/>
                <a:sym typeface="Avenir"/>
              </a:rPr>
              <a:t>Add correction notes</a:t>
            </a:r>
            <a:endParaRPr sz="1500">
              <a:solidFill>
                <a:schemeClr val="dk1"/>
              </a:solidFill>
              <a:latin typeface="Avenir"/>
              <a:ea typeface="Avenir"/>
              <a:cs typeface="Avenir"/>
              <a:sym typeface="Avenir"/>
            </a:endParaRPr>
          </a:p>
          <a:p>
            <a:pPr marL="457200" lvl="0" indent="-323850" algn="l" rtl="0">
              <a:spcBef>
                <a:spcPts val="0"/>
              </a:spcBef>
              <a:spcAft>
                <a:spcPts val="0"/>
              </a:spcAft>
              <a:buClr>
                <a:schemeClr val="dk1"/>
              </a:buClr>
              <a:buSzPts val="1500"/>
              <a:buFont typeface="Avenir"/>
              <a:buChar char="●"/>
            </a:pPr>
            <a:r>
              <a:rPr lang="en-ZA" sz="1500">
                <a:solidFill>
                  <a:schemeClr val="dk1"/>
                </a:solidFill>
                <a:latin typeface="Avenir"/>
                <a:ea typeface="Avenir"/>
                <a:cs typeface="Avenir"/>
                <a:sym typeface="Avenir"/>
              </a:rPr>
              <a:t>Add and view Admin notes</a:t>
            </a:r>
            <a:endParaRPr sz="1500">
              <a:solidFill>
                <a:schemeClr val="dk1"/>
              </a:solidFill>
              <a:latin typeface="Avenir"/>
              <a:ea typeface="Avenir"/>
              <a:cs typeface="Avenir"/>
              <a:sym typeface="Avenir"/>
            </a:endParaRPr>
          </a:p>
          <a:p>
            <a:pPr marL="457200" lvl="0" indent="-323850" algn="l" rtl="0">
              <a:spcBef>
                <a:spcPts val="0"/>
              </a:spcBef>
              <a:spcAft>
                <a:spcPts val="0"/>
              </a:spcAft>
              <a:buClr>
                <a:schemeClr val="dk1"/>
              </a:buClr>
              <a:buSzPts val="1500"/>
              <a:buFont typeface="Avenir"/>
              <a:buChar char="●"/>
            </a:pPr>
            <a:r>
              <a:rPr lang="en-ZA" sz="1500">
                <a:solidFill>
                  <a:schemeClr val="dk1"/>
                </a:solidFill>
                <a:latin typeface="Avenir"/>
                <a:ea typeface="Avenir"/>
                <a:cs typeface="Avenir"/>
                <a:sym typeface="Avenir"/>
              </a:rPr>
              <a:t>Review the uploaded staff documents</a:t>
            </a:r>
            <a:endParaRPr sz="1500">
              <a:solidFill>
                <a:schemeClr val="dk1"/>
              </a:solidFill>
              <a:latin typeface="Avenir"/>
              <a:ea typeface="Avenir"/>
              <a:cs typeface="Avenir"/>
              <a:sym typeface="Avenir"/>
            </a:endParaRPr>
          </a:p>
          <a:p>
            <a:pPr marL="457200" lvl="0" indent="-323850" algn="l" rtl="0">
              <a:spcBef>
                <a:spcPts val="0"/>
              </a:spcBef>
              <a:spcAft>
                <a:spcPts val="0"/>
              </a:spcAft>
              <a:buClr>
                <a:schemeClr val="dk1"/>
              </a:buClr>
              <a:buSzPts val="1500"/>
              <a:buFont typeface="Avenir"/>
              <a:buChar char="●"/>
            </a:pPr>
            <a:r>
              <a:rPr lang="en-ZA" sz="1500">
                <a:solidFill>
                  <a:schemeClr val="dk1"/>
                </a:solidFill>
                <a:latin typeface="Avenir"/>
                <a:ea typeface="Avenir"/>
                <a:cs typeface="Avenir"/>
                <a:sym typeface="Avenir"/>
              </a:rPr>
              <a:t>Do Staff NCPR validation</a:t>
            </a:r>
            <a:endParaRPr sz="1500">
              <a:solidFill>
                <a:schemeClr val="dk1"/>
              </a:solidFill>
              <a:latin typeface="Avenir"/>
              <a:ea typeface="Avenir"/>
              <a:cs typeface="Avenir"/>
              <a:sym typeface="Avenir"/>
            </a:endParaRPr>
          </a:p>
          <a:p>
            <a:pPr marL="457200" lvl="0" indent="-323850" algn="l" rtl="0">
              <a:spcBef>
                <a:spcPts val="0"/>
              </a:spcBef>
              <a:spcAft>
                <a:spcPts val="0"/>
              </a:spcAft>
              <a:buClr>
                <a:schemeClr val="dk1"/>
              </a:buClr>
              <a:buSzPts val="1500"/>
              <a:buFont typeface="Avenir"/>
              <a:buChar char="●"/>
            </a:pPr>
            <a:r>
              <a:rPr lang="en-ZA" sz="1500">
                <a:solidFill>
                  <a:schemeClr val="dk1"/>
                </a:solidFill>
                <a:latin typeface="Avenir"/>
                <a:ea typeface="Avenir"/>
                <a:cs typeface="Avenir"/>
                <a:sym typeface="Avenir"/>
              </a:rPr>
              <a:t>Upload/approve Clearance certificates</a:t>
            </a:r>
            <a:endParaRPr sz="1500">
              <a:solidFill>
                <a:schemeClr val="dk1"/>
              </a:solidFill>
              <a:latin typeface="Avenir"/>
              <a:ea typeface="Avenir"/>
              <a:cs typeface="Avenir"/>
              <a:sym typeface="Avenir"/>
            </a:endParaRPr>
          </a:p>
          <a:p>
            <a:pPr marL="457200" lvl="0" indent="-323850" algn="l" rtl="0">
              <a:spcBef>
                <a:spcPts val="0"/>
              </a:spcBef>
              <a:spcAft>
                <a:spcPts val="0"/>
              </a:spcAft>
              <a:buClr>
                <a:schemeClr val="dk1"/>
              </a:buClr>
              <a:buSzPts val="1500"/>
              <a:buFont typeface="Avenir"/>
              <a:buChar char="●"/>
            </a:pPr>
            <a:r>
              <a:rPr lang="en-ZA" sz="1500">
                <a:solidFill>
                  <a:schemeClr val="dk1"/>
                </a:solidFill>
                <a:latin typeface="Avenir"/>
                <a:ea typeface="Avenir"/>
                <a:cs typeface="Avenir"/>
                <a:sym typeface="Avenir"/>
              </a:rPr>
              <a:t>Submit Social work report</a:t>
            </a:r>
            <a:endParaRPr sz="1500">
              <a:solidFill>
                <a:schemeClr val="dk1"/>
              </a:solidFill>
              <a:latin typeface="Avenir"/>
              <a:ea typeface="Avenir"/>
              <a:cs typeface="Avenir"/>
              <a:sym typeface="Avenir"/>
            </a:endParaRPr>
          </a:p>
          <a:p>
            <a:pPr marL="457200" lvl="0" indent="-323850" algn="l" rtl="0">
              <a:spcBef>
                <a:spcPts val="0"/>
              </a:spcBef>
              <a:spcAft>
                <a:spcPts val="0"/>
              </a:spcAft>
              <a:buClr>
                <a:schemeClr val="dk1"/>
              </a:buClr>
              <a:buSzPts val="1500"/>
              <a:buFont typeface="Avenir"/>
              <a:buChar char="●"/>
            </a:pPr>
            <a:r>
              <a:rPr lang="en-ZA" sz="1500">
                <a:solidFill>
                  <a:schemeClr val="dk1"/>
                </a:solidFill>
                <a:latin typeface="Avenir"/>
                <a:ea typeface="Avenir"/>
                <a:cs typeface="Avenir"/>
                <a:sym typeface="Avenir"/>
              </a:rPr>
              <a:t>Recommend Application for approval or rejection.</a:t>
            </a:r>
            <a:endParaRPr sz="1500" b="1">
              <a:solidFill>
                <a:schemeClr val="dk1"/>
              </a:solidFill>
              <a:latin typeface="Avenir"/>
              <a:ea typeface="Avenir"/>
              <a:cs typeface="Avenir"/>
              <a:sym typeface="Avenir"/>
            </a:endParaRPr>
          </a:p>
        </p:txBody>
      </p:sp>
      <p:pic>
        <p:nvPicPr>
          <p:cNvPr id="1187" name="Google Shape;1187;g2e527ca4c70_1_2"/>
          <p:cNvPicPr preferRelativeResize="0"/>
          <p:nvPr/>
        </p:nvPicPr>
        <p:blipFill>
          <a:blip r:embed="rId3">
            <a:alphaModFix/>
          </a:blip>
          <a:stretch>
            <a:fillRect/>
          </a:stretch>
        </p:blipFill>
        <p:spPr>
          <a:xfrm>
            <a:off x="152400" y="1060201"/>
            <a:ext cx="8522977" cy="5143750"/>
          </a:xfrm>
          <a:prstGeom prst="rect">
            <a:avLst/>
          </a:prstGeom>
          <a:noFill/>
          <a:ln w="9525" cap="flat" cmpd="sng">
            <a:solidFill>
              <a:srgbClr val="9E9E9E"/>
            </a:solidFill>
            <a:prstDash val="solid"/>
            <a:round/>
            <a:headEnd type="none" w="sm" len="sm"/>
            <a:tailEnd type="none" w="sm" len="sm"/>
          </a:ln>
        </p:spPr>
      </p:pic>
    </p:spTree>
    <p:extLst>
      <p:ext uri="{BB962C8B-B14F-4D97-AF65-F5344CB8AC3E}">
        <p14:creationId xmlns:p14="http://schemas.microsoft.com/office/powerpoint/2010/main" val="8581217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g2e5afd072fa_0_86"/>
          <p:cNvSpPr txBox="1">
            <a:spLocks noGrp="1"/>
          </p:cNvSpPr>
          <p:nvPr>
            <p:ph type="title"/>
          </p:nvPr>
        </p:nvSpPr>
        <p:spPr>
          <a:xfrm>
            <a:off x="2847528" y="-47623"/>
            <a:ext cx="7760973"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Searching &amp; Filtering Applications</a:t>
            </a:r>
            <a:endParaRPr sz="3200">
              <a:solidFill>
                <a:srgbClr val="C98241"/>
              </a:solidFill>
              <a:latin typeface="Avenir"/>
              <a:ea typeface="Avenir"/>
              <a:cs typeface="Avenir"/>
              <a:sym typeface="Avenir"/>
            </a:endParaRPr>
          </a:p>
        </p:txBody>
      </p:sp>
      <p:sp>
        <p:nvSpPr>
          <p:cNvPr id="675" name="Google Shape;675;g2e5afd072fa_0_86"/>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56</a:t>
            </a:fld>
            <a:endParaRPr/>
          </a:p>
        </p:txBody>
      </p:sp>
      <p:sp>
        <p:nvSpPr>
          <p:cNvPr id="676" name="Google Shape;676;g2e5afd072fa_0_86"/>
          <p:cNvSpPr/>
          <p:nvPr/>
        </p:nvSpPr>
        <p:spPr>
          <a:xfrm>
            <a:off x="8488680" y="775755"/>
            <a:ext cx="3619500" cy="5592027"/>
          </a:xfrm>
          <a:prstGeom prst="wedgeRoundRectCallout">
            <a:avLst>
              <a:gd name="adj1" fmla="val -50367"/>
              <a:gd name="adj2" fmla="val -1654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Search for a specific item in the table by typing the name of the item in the search box. (1)</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b="1">
                <a:solidFill>
                  <a:schemeClr val="dk1"/>
                </a:solidFill>
                <a:latin typeface="Avenir"/>
                <a:ea typeface="Avenir"/>
                <a:cs typeface="Avenir"/>
                <a:sym typeface="Avenir"/>
              </a:rPr>
              <a:t>For an advanced search, click on the "+"(2):</a:t>
            </a:r>
            <a:endParaRPr sz="1300" b="1">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Criteria: Choose how the data should be found. Use the Match drop-down to choose if  it must have exact match or "Do not" if it doesn't have to match exactly.</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Search Field: Select the column or table heading you want to search against. Choose if your desired search should "begin with" or "contain" specific words, then type what you want to search for.</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Click on "+" to add another search field.</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Click on "-" to close the advanced search or remove an added search field.</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Confirm your search selection and retrieve your desired filter by clicking on "UPDATE RESULTS".</a:t>
            </a:r>
            <a:endParaRPr sz="1300">
              <a:solidFill>
                <a:schemeClr val="dk1"/>
              </a:solidFill>
              <a:latin typeface="Avenir"/>
              <a:ea typeface="Avenir"/>
              <a:cs typeface="Avenir"/>
              <a:sym typeface="Avenir"/>
            </a:endParaRPr>
          </a:p>
          <a:p>
            <a:pPr marL="45720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p:txBody>
      </p:sp>
      <p:pic>
        <p:nvPicPr>
          <p:cNvPr id="677" name="Google Shape;677;g2e5afd072fa_0_86"/>
          <p:cNvPicPr preferRelativeResize="0"/>
          <p:nvPr/>
        </p:nvPicPr>
        <p:blipFill rotWithShape="1">
          <a:blip r:embed="rId3">
            <a:alphaModFix/>
          </a:blip>
          <a:srcRect b="60533"/>
          <a:stretch/>
        </p:blipFill>
        <p:spPr>
          <a:xfrm>
            <a:off x="152400" y="1086210"/>
            <a:ext cx="8267699" cy="1684524"/>
          </a:xfrm>
          <a:prstGeom prst="rect">
            <a:avLst/>
          </a:prstGeom>
          <a:noFill/>
          <a:ln w="9525" cap="flat" cmpd="sng">
            <a:solidFill>
              <a:srgbClr val="9E9E9E"/>
            </a:solidFill>
            <a:prstDash val="solid"/>
            <a:round/>
            <a:headEnd type="none" w="sm" len="sm"/>
            <a:tailEnd type="none" w="sm" len="sm"/>
          </a:ln>
        </p:spPr>
      </p:pic>
      <p:sp>
        <p:nvSpPr>
          <p:cNvPr id="678" name="Google Shape;678;g2e5afd072fa_0_86"/>
          <p:cNvSpPr/>
          <p:nvPr/>
        </p:nvSpPr>
        <p:spPr>
          <a:xfrm>
            <a:off x="3884200" y="2002635"/>
            <a:ext cx="405600" cy="2685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i="0" u="none" strike="noStrike" cap="none">
                <a:solidFill>
                  <a:schemeClr val="lt1"/>
                </a:solidFill>
                <a:latin typeface="Calibri"/>
                <a:ea typeface="Calibri"/>
                <a:cs typeface="Calibri"/>
                <a:sym typeface="Calibri"/>
              </a:rPr>
              <a:t>1</a:t>
            </a:r>
            <a:endParaRPr sz="1000" b="1" i="0" u="none" strike="noStrike" cap="none">
              <a:solidFill>
                <a:schemeClr val="lt1"/>
              </a:solidFill>
              <a:latin typeface="Calibri"/>
              <a:ea typeface="Calibri"/>
              <a:cs typeface="Calibri"/>
              <a:sym typeface="Calibri"/>
            </a:endParaRPr>
          </a:p>
        </p:txBody>
      </p:sp>
      <p:sp>
        <p:nvSpPr>
          <p:cNvPr id="679" name="Google Shape;679;g2e5afd072fa_0_86"/>
          <p:cNvSpPr/>
          <p:nvPr/>
        </p:nvSpPr>
        <p:spPr>
          <a:xfrm>
            <a:off x="4289825" y="1978335"/>
            <a:ext cx="4041300" cy="268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680" name="Google Shape;680;g2e5afd072fa_0_86"/>
          <p:cNvPicPr preferRelativeResize="0"/>
          <p:nvPr/>
        </p:nvPicPr>
        <p:blipFill>
          <a:blip r:embed="rId4">
            <a:alphaModFix/>
          </a:blip>
          <a:stretch>
            <a:fillRect/>
          </a:stretch>
        </p:blipFill>
        <p:spPr>
          <a:xfrm>
            <a:off x="152400" y="2937635"/>
            <a:ext cx="6138206" cy="1196700"/>
          </a:xfrm>
          <a:prstGeom prst="rect">
            <a:avLst/>
          </a:prstGeom>
          <a:noFill/>
          <a:ln w="9525" cap="flat" cmpd="sng">
            <a:solidFill>
              <a:srgbClr val="9E9E9E"/>
            </a:solidFill>
            <a:prstDash val="solid"/>
            <a:round/>
            <a:headEnd type="none" w="sm" len="sm"/>
            <a:tailEnd type="none" w="sm" len="sm"/>
          </a:ln>
        </p:spPr>
      </p:pic>
      <p:pic>
        <p:nvPicPr>
          <p:cNvPr id="681" name="Google Shape;681;g2e5afd072fa_0_86"/>
          <p:cNvPicPr preferRelativeResize="0"/>
          <p:nvPr/>
        </p:nvPicPr>
        <p:blipFill rotWithShape="1">
          <a:blip r:embed="rId5">
            <a:alphaModFix/>
          </a:blip>
          <a:srcRect l="3035" r="15351" b="3390"/>
          <a:stretch/>
        </p:blipFill>
        <p:spPr>
          <a:xfrm>
            <a:off x="6605151" y="3024110"/>
            <a:ext cx="1716700" cy="3171925"/>
          </a:xfrm>
          <a:prstGeom prst="rect">
            <a:avLst/>
          </a:prstGeom>
          <a:solidFill>
            <a:schemeClr val="lt2"/>
          </a:solidFill>
          <a:ln w="9525" cap="flat" cmpd="sng">
            <a:solidFill>
              <a:srgbClr val="9E9E9E"/>
            </a:solidFill>
            <a:prstDash val="solid"/>
            <a:round/>
            <a:headEnd type="none" w="sm" len="sm"/>
            <a:tailEnd type="none" w="sm" len="sm"/>
          </a:ln>
        </p:spPr>
      </p:pic>
      <p:pic>
        <p:nvPicPr>
          <p:cNvPr id="682" name="Google Shape;682;g2e5afd072fa_0_86"/>
          <p:cNvPicPr preferRelativeResize="0"/>
          <p:nvPr/>
        </p:nvPicPr>
        <p:blipFill rotWithShape="1">
          <a:blip r:embed="rId6">
            <a:alphaModFix/>
          </a:blip>
          <a:srcRect l="5349" r="5340" b="7002"/>
          <a:stretch/>
        </p:blipFill>
        <p:spPr>
          <a:xfrm>
            <a:off x="2356725" y="4229635"/>
            <a:ext cx="1854450" cy="1541300"/>
          </a:xfrm>
          <a:prstGeom prst="rect">
            <a:avLst/>
          </a:prstGeom>
          <a:solidFill>
            <a:schemeClr val="lt2"/>
          </a:solidFill>
          <a:ln w="9525" cap="flat" cmpd="sng">
            <a:solidFill>
              <a:srgbClr val="9E9E9E"/>
            </a:solidFill>
            <a:prstDash val="solid"/>
            <a:round/>
            <a:headEnd type="none" w="sm" len="sm"/>
            <a:tailEnd type="none" w="sm" len="sm"/>
          </a:ln>
        </p:spPr>
      </p:pic>
      <p:pic>
        <p:nvPicPr>
          <p:cNvPr id="683" name="Google Shape;683;g2e5afd072fa_0_86"/>
          <p:cNvPicPr preferRelativeResize="0"/>
          <p:nvPr/>
        </p:nvPicPr>
        <p:blipFill rotWithShape="1">
          <a:blip r:embed="rId7">
            <a:alphaModFix/>
          </a:blip>
          <a:srcRect l="4697" r="7997" b="11870"/>
          <a:stretch/>
        </p:blipFill>
        <p:spPr>
          <a:xfrm>
            <a:off x="4394775" y="4229634"/>
            <a:ext cx="2026775" cy="1541300"/>
          </a:xfrm>
          <a:prstGeom prst="rect">
            <a:avLst/>
          </a:prstGeom>
          <a:solidFill>
            <a:schemeClr val="lt2"/>
          </a:solidFill>
          <a:ln w="9525" cap="flat" cmpd="sng">
            <a:solidFill>
              <a:srgbClr val="9E9E9E"/>
            </a:solidFill>
            <a:prstDash val="solid"/>
            <a:round/>
            <a:headEnd type="none" w="sm" len="sm"/>
            <a:tailEnd type="none" w="sm" len="sm"/>
          </a:ln>
        </p:spPr>
      </p:pic>
      <p:sp>
        <p:nvSpPr>
          <p:cNvPr id="684" name="Google Shape;684;g2e5afd072fa_0_86"/>
          <p:cNvSpPr/>
          <p:nvPr/>
        </p:nvSpPr>
        <p:spPr>
          <a:xfrm>
            <a:off x="8014500" y="1637534"/>
            <a:ext cx="405600" cy="3651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a:solidFill>
                  <a:schemeClr val="lt1"/>
                </a:solidFill>
                <a:latin typeface="Calibri"/>
                <a:ea typeface="Calibri"/>
                <a:cs typeface="Calibri"/>
                <a:sym typeface="Calibri"/>
              </a:rPr>
              <a:t>2</a:t>
            </a:r>
            <a:endParaRPr sz="1000" b="1" i="0" u="none" strike="noStrike" cap="none">
              <a:solidFill>
                <a:schemeClr val="lt1"/>
              </a:solidFill>
              <a:latin typeface="Calibri"/>
              <a:ea typeface="Calibri"/>
              <a:cs typeface="Calibri"/>
              <a:sym typeface="Calibri"/>
            </a:endParaRPr>
          </a:p>
        </p:txBody>
      </p:sp>
      <p:pic>
        <p:nvPicPr>
          <p:cNvPr id="685" name="Google Shape;685;g2e5afd072fa_0_86"/>
          <p:cNvPicPr preferRelativeResize="0"/>
          <p:nvPr/>
        </p:nvPicPr>
        <p:blipFill>
          <a:blip r:embed="rId8">
            <a:alphaModFix/>
          </a:blip>
          <a:stretch>
            <a:fillRect/>
          </a:stretch>
        </p:blipFill>
        <p:spPr>
          <a:xfrm>
            <a:off x="2753405" y="3589360"/>
            <a:ext cx="2026775" cy="371022"/>
          </a:xfrm>
          <a:prstGeom prst="rect">
            <a:avLst/>
          </a:prstGeom>
          <a:solidFill>
            <a:schemeClr val="lt2"/>
          </a:solidFill>
          <a:ln w="9525" cap="flat" cmpd="sng">
            <a:solidFill>
              <a:schemeClr val="lt2"/>
            </a:solidFill>
            <a:prstDash val="solid"/>
            <a:round/>
            <a:headEnd type="none" w="sm" len="sm"/>
            <a:tailEnd type="none" w="sm" len="sm"/>
          </a:ln>
        </p:spPr>
      </p:pic>
      <p:sp>
        <p:nvSpPr>
          <p:cNvPr id="686" name="Google Shape;686;g2e5afd072fa_0_86"/>
          <p:cNvSpPr/>
          <p:nvPr/>
        </p:nvSpPr>
        <p:spPr>
          <a:xfrm>
            <a:off x="5129500" y="3862735"/>
            <a:ext cx="309900" cy="2685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a:solidFill>
                  <a:schemeClr val="lt1"/>
                </a:solidFill>
                <a:latin typeface="Calibri"/>
                <a:ea typeface="Calibri"/>
                <a:cs typeface="Calibri"/>
                <a:sym typeface="Calibri"/>
              </a:rPr>
              <a:t>5</a:t>
            </a:r>
            <a:endParaRPr sz="1000" b="1" i="0" u="none" strike="noStrike" cap="none">
              <a:solidFill>
                <a:schemeClr val="lt1"/>
              </a:solidFill>
              <a:latin typeface="Calibri"/>
              <a:ea typeface="Calibri"/>
              <a:cs typeface="Calibri"/>
              <a:sym typeface="Calibri"/>
            </a:endParaRPr>
          </a:p>
        </p:txBody>
      </p:sp>
      <p:sp>
        <p:nvSpPr>
          <p:cNvPr id="687" name="Google Shape;687;g2e5afd072fa_0_86"/>
          <p:cNvSpPr/>
          <p:nvPr/>
        </p:nvSpPr>
        <p:spPr>
          <a:xfrm>
            <a:off x="5619350" y="3589360"/>
            <a:ext cx="613800" cy="268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7074509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192"/>
        <p:cNvGrpSpPr/>
        <p:nvPr/>
      </p:nvGrpSpPr>
      <p:grpSpPr>
        <a:xfrm>
          <a:off x="0" y="0"/>
          <a:ext cx="0" cy="0"/>
          <a:chOff x="0" y="0"/>
          <a:chExt cx="0" cy="0"/>
        </a:xfrm>
      </p:grpSpPr>
      <p:sp>
        <p:nvSpPr>
          <p:cNvPr id="1193" name="Google Shape;1193;g2e4f3d5d7ff_0_33"/>
          <p:cNvSpPr txBox="1">
            <a:spLocks noGrp="1"/>
          </p:cNvSpPr>
          <p:nvPr>
            <p:ph type="title"/>
          </p:nvPr>
        </p:nvSpPr>
        <p:spPr>
          <a:xfrm>
            <a:off x="3010328" y="1"/>
            <a:ext cx="7598272" cy="9078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Reviewer - Landing Page</a:t>
            </a:r>
            <a:endParaRPr sz="3200">
              <a:solidFill>
                <a:srgbClr val="C98241"/>
              </a:solidFill>
              <a:latin typeface="Avenir"/>
              <a:ea typeface="Avenir"/>
              <a:cs typeface="Avenir"/>
              <a:sym typeface="Avenir"/>
            </a:endParaRPr>
          </a:p>
        </p:txBody>
      </p:sp>
      <p:sp>
        <p:nvSpPr>
          <p:cNvPr id="1194" name="Google Shape;1194;g2e4f3d5d7ff_0_3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57</a:t>
            </a:fld>
            <a:endParaRPr/>
          </a:p>
        </p:txBody>
      </p:sp>
      <p:sp>
        <p:nvSpPr>
          <p:cNvPr id="1195" name="Google Shape;1195;g2e4f3d5d7ff_0_33"/>
          <p:cNvSpPr/>
          <p:nvPr/>
        </p:nvSpPr>
        <p:spPr>
          <a:xfrm>
            <a:off x="8925700" y="1111275"/>
            <a:ext cx="3171600" cy="3744900"/>
          </a:xfrm>
          <a:prstGeom prst="wedgeRoundRectCallout">
            <a:avLst>
              <a:gd name="adj1" fmla="val -57745"/>
              <a:gd name="adj2" fmla="val 11172"/>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ZA">
                <a:solidFill>
                  <a:schemeClr val="dk1"/>
                </a:solidFill>
                <a:latin typeface="Avenir"/>
                <a:ea typeface="Avenir"/>
                <a:cs typeface="Avenir"/>
                <a:sym typeface="Avenir"/>
              </a:rPr>
              <a:t>As an Reg Application Administrator you are the second to review application after the Reg application Administrator has submitted. </a:t>
            </a:r>
            <a:endParaRPr>
              <a:solidFill>
                <a:schemeClr val="dk1"/>
              </a:solidFill>
              <a:latin typeface="Avenir"/>
              <a:ea typeface="Avenir"/>
              <a:cs typeface="Avenir"/>
              <a:sym typeface="Avenir"/>
            </a:endParaRPr>
          </a:p>
          <a:p>
            <a:pPr marL="0" lvl="0" indent="0" algn="l" rtl="0">
              <a:lnSpc>
                <a:spcPct val="115000"/>
              </a:lnSpc>
              <a:spcBef>
                <a:spcPts val="1200"/>
              </a:spcBef>
              <a:spcAft>
                <a:spcPts val="0"/>
              </a:spcAft>
              <a:buNone/>
            </a:pPr>
            <a:r>
              <a:rPr lang="en-ZA">
                <a:solidFill>
                  <a:schemeClr val="dk1"/>
                </a:solidFill>
                <a:latin typeface="Avenir"/>
                <a:ea typeface="Avenir"/>
                <a:cs typeface="Avenir"/>
                <a:sym typeface="Avenir"/>
              </a:rPr>
              <a:t>Select an application by clicking on the ‘REVIEW’ button next to the applicant to start reviewing the application (1).</a:t>
            </a:r>
            <a:endParaRPr>
              <a:solidFill>
                <a:schemeClr val="dk1"/>
              </a:solidFill>
              <a:latin typeface="Avenir"/>
              <a:ea typeface="Avenir"/>
              <a:cs typeface="Avenir"/>
              <a:sym typeface="Avenir"/>
            </a:endParaRPr>
          </a:p>
          <a:p>
            <a:pPr marL="0" lvl="0" indent="0" algn="l" rtl="0">
              <a:lnSpc>
                <a:spcPct val="115000"/>
              </a:lnSpc>
              <a:spcBef>
                <a:spcPts val="1200"/>
              </a:spcBef>
              <a:spcAft>
                <a:spcPts val="0"/>
              </a:spcAft>
              <a:buNone/>
            </a:pPr>
            <a:r>
              <a:rPr lang="en-ZA">
                <a:solidFill>
                  <a:schemeClr val="dk1"/>
                </a:solidFill>
                <a:latin typeface="Avenir"/>
                <a:ea typeface="Avenir"/>
                <a:cs typeface="Avenir"/>
                <a:sym typeface="Avenir"/>
              </a:rPr>
              <a:t>Click on ‘HOME’ to return to the Main Menu (2).</a:t>
            </a:r>
            <a:endParaRPr>
              <a:solidFill>
                <a:schemeClr val="dk1"/>
              </a:solidFill>
              <a:latin typeface="Avenir"/>
              <a:ea typeface="Avenir"/>
              <a:cs typeface="Avenir"/>
              <a:sym typeface="Avenir"/>
            </a:endParaRPr>
          </a:p>
          <a:p>
            <a:pPr marL="0" lvl="0" indent="0" algn="l" rtl="0">
              <a:spcBef>
                <a:spcPts val="1200"/>
              </a:spcBef>
              <a:spcAft>
                <a:spcPts val="0"/>
              </a:spcAft>
              <a:buClr>
                <a:schemeClr val="dk1"/>
              </a:buClr>
              <a:buSzPts val="1100"/>
              <a:buFont typeface="Arial"/>
              <a:buNone/>
            </a:pPr>
            <a:endParaRPr>
              <a:solidFill>
                <a:schemeClr val="dk1"/>
              </a:solidFill>
              <a:latin typeface="Avenir"/>
              <a:ea typeface="Avenir"/>
              <a:cs typeface="Avenir"/>
              <a:sym typeface="Avenir"/>
            </a:endParaRPr>
          </a:p>
        </p:txBody>
      </p:sp>
      <p:pic>
        <p:nvPicPr>
          <p:cNvPr id="1196" name="Google Shape;1196;g2e4f3d5d7ff_0_33"/>
          <p:cNvPicPr preferRelativeResize="0"/>
          <p:nvPr/>
        </p:nvPicPr>
        <p:blipFill>
          <a:blip r:embed="rId3">
            <a:alphaModFix/>
          </a:blip>
          <a:stretch>
            <a:fillRect/>
          </a:stretch>
        </p:blipFill>
        <p:spPr>
          <a:xfrm>
            <a:off x="102975" y="726626"/>
            <a:ext cx="8522977" cy="5143750"/>
          </a:xfrm>
          <a:prstGeom prst="rect">
            <a:avLst/>
          </a:prstGeom>
          <a:noFill/>
          <a:ln w="9525" cap="flat" cmpd="sng">
            <a:solidFill>
              <a:srgbClr val="9E9E9E"/>
            </a:solidFill>
            <a:prstDash val="solid"/>
            <a:round/>
            <a:headEnd type="none" w="sm" len="sm"/>
            <a:tailEnd type="none" w="sm" len="sm"/>
          </a:ln>
        </p:spPr>
      </p:pic>
      <p:sp>
        <p:nvSpPr>
          <p:cNvPr id="1197" name="Google Shape;1197;g2e4f3d5d7ff_0_33"/>
          <p:cNvSpPr/>
          <p:nvPr/>
        </p:nvSpPr>
        <p:spPr>
          <a:xfrm>
            <a:off x="244450" y="2123250"/>
            <a:ext cx="682200" cy="32625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198" name="Google Shape;1198;g2e4f3d5d7ff_0_33"/>
          <p:cNvSpPr/>
          <p:nvPr/>
        </p:nvSpPr>
        <p:spPr>
          <a:xfrm>
            <a:off x="7957900" y="827075"/>
            <a:ext cx="534600" cy="3651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199" name="Google Shape;1199;g2e4f3d5d7ff_0_33"/>
          <p:cNvSpPr/>
          <p:nvPr/>
        </p:nvSpPr>
        <p:spPr>
          <a:xfrm>
            <a:off x="122950" y="1911150"/>
            <a:ext cx="234300" cy="2121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1200" name="Google Shape;1200;g2e4f3d5d7ff_0_33"/>
          <p:cNvSpPr/>
          <p:nvPr/>
        </p:nvSpPr>
        <p:spPr>
          <a:xfrm>
            <a:off x="7723600" y="755375"/>
            <a:ext cx="234300" cy="2121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41234158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54"/>
        <p:cNvGrpSpPr/>
        <p:nvPr/>
      </p:nvGrpSpPr>
      <p:grpSpPr>
        <a:xfrm>
          <a:off x="0" y="0"/>
          <a:ext cx="0" cy="0"/>
          <a:chOff x="0" y="0"/>
          <a:chExt cx="0" cy="0"/>
        </a:xfrm>
      </p:grpSpPr>
      <p:sp>
        <p:nvSpPr>
          <p:cNvPr id="855" name="Google Shape;855;g2c8bc7dcf1c_1_20"/>
          <p:cNvSpPr txBox="1">
            <a:spLocks noGrp="1"/>
          </p:cNvSpPr>
          <p:nvPr>
            <p:ph type="title"/>
          </p:nvPr>
        </p:nvSpPr>
        <p:spPr>
          <a:xfrm>
            <a:off x="2928135" y="-47623"/>
            <a:ext cx="7680366"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Reviewer Step 1/12 - Application Particulars</a:t>
            </a:r>
            <a:endParaRPr sz="3200">
              <a:solidFill>
                <a:srgbClr val="C98241"/>
              </a:solidFill>
              <a:latin typeface="Avenir"/>
              <a:ea typeface="Avenir"/>
              <a:cs typeface="Avenir"/>
              <a:sym typeface="Avenir"/>
            </a:endParaRPr>
          </a:p>
        </p:txBody>
      </p:sp>
      <p:sp>
        <p:nvSpPr>
          <p:cNvPr id="856" name="Google Shape;856;g2c8bc7dcf1c_1_2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58</a:t>
            </a:fld>
            <a:endParaRPr/>
          </a:p>
        </p:txBody>
      </p:sp>
      <p:pic>
        <p:nvPicPr>
          <p:cNvPr id="858" name="Google Shape;858;g2c8bc7dcf1c_1_20"/>
          <p:cNvPicPr preferRelativeResize="0"/>
          <p:nvPr/>
        </p:nvPicPr>
        <p:blipFill rotWithShape="1">
          <a:blip r:embed="rId3">
            <a:alphaModFix/>
          </a:blip>
          <a:srcRect r="2362"/>
          <a:stretch/>
        </p:blipFill>
        <p:spPr>
          <a:xfrm>
            <a:off x="206871" y="1149128"/>
            <a:ext cx="8312000" cy="4935599"/>
          </a:xfrm>
          <a:prstGeom prst="rect">
            <a:avLst/>
          </a:prstGeom>
          <a:noFill/>
          <a:ln w="9525" cap="flat" cmpd="sng">
            <a:solidFill>
              <a:srgbClr val="9E9E9E"/>
            </a:solidFill>
            <a:prstDash val="solid"/>
            <a:round/>
            <a:headEnd type="none" w="sm" len="sm"/>
            <a:tailEnd type="none" w="sm" len="sm"/>
          </a:ln>
        </p:spPr>
      </p:pic>
      <p:sp>
        <p:nvSpPr>
          <p:cNvPr id="857" name="Google Shape;857;g2c8bc7dcf1c_1_20"/>
          <p:cNvSpPr/>
          <p:nvPr/>
        </p:nvSpPr>
        <p:spPr>
          <a:xfrm>
            <a:off x="6785302" y="1572264"/>
            <a:ext cx="5050680" cy="5285736"/>
          </a:xfrm>
          <a:prstGeom prst="wedgeRoundRectCallout">
            <a:avLst>
              <a:gd name="adj1" fmla="val -55054"/>
              <a:gd name="adj2" fmla="val -17579"/>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800">
                <a:solidFill>
                  <a:schemeClr val="dk1"/>
                </a:solidFill>
                <a:latin typeface="Avenir"/>
                <a:ea typeface="Avenir"/>
                <a:cs typeface="Avenir"/>
                <a:sym typeface="Avenir"/>
              </a:rPr>
              <a:t>R</a:t>
            </a:r>
            <a:r>
              <a:rPr lang="en-US" sz="1800" b="0" i="0" u="none" strike="noStrike" cap="none">
                <a:solidFill>
                  <a:schemeClr val="dk1"/>
                </a:solidFill>
                <a:latin typeface="Avenir"/>
                <a:ea typeface="Avenir"/>
                <a:cs typeface="Avenir"/>
                <a:sym typeface="Avenir"/>
              </a:rPr>
              <a:t>eview the information captured for the “Nature of the Application”</a:t>
            </a:r>
          </a:p>
          <a:p>
            <a:pPr marL="0" marR="0" lvl="0" indent="0" algn="l" rtl="0">
              <a:lnSpc>
                <a:spcPct val="100000"/>
              </a:lnSpc>
              <a:spcBef>
                <a:spcPts val="0"/>
              </a:spcBef>
              <a:spcAft>
                <a:spcPts val="0"/>
              </a:spcAft>
              <a:buClr>
                <a:schemeClr val="dk1"/>
              </a:buClr>
              <a:buSzPts val="1100"/>
              <a:buFont typeface="Arial"/>
              <a:buNone/>
            </a:pPr>
            <a:endParaRPr lang="en-US" sz="18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lang="en-US" sz="1800" b="0" i="0" u="none" strike="noStrike" cap="none">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US" sz="1600">
                <a:solidFill>
                  <a:schemeClr val="dk1"/>
                </a:solidFill>
                <a:latin typeface="Avenir"/>
                <a:ea typeface="Avenir"/>
                <a:cs typeface="Avenir"/>
                <a:sym typeface="Avenir"/>
              </a:rPr>
              <a:t>If an error is noted, capture it by clicking on "ADD CORRECTIONS."</a:t>
            </a:r>
          </a:p>
          <a:p>
            <a:pPr marL="457200" lvl="0" indent="-317500" algn="l" rtl="0">
              <a:spcBef>
                <a:spcPts val="0"/>
              </a:spcBef>
              <a:spcAft>
                <a:spcPts val="0"/>
              </a:spcAft>
              <a:buClr>
                <a:schemeClr val="dk1"/>
              </a:buClr>
              <a:buSzPts val="1400"/>
              <a:buFont typeface="Avenir"/>
              <a:buAutoNum type="arabicPeriod"/>
            </a:pPr>
            <a:r>
              <a:rPr lang="en-US" sz="1600">
                <a:solidFill>
                  <a:schemeClr val="dk1"/>
                </a:solidFill>
                <a:latin typeface="Avenir"/>
                <a:ea typeface="Avenir"/>
                <a:cs typeface="Avenir"/>
                <a:sym typeface="Avenir"/>
              </a:rPr>
              <a:t>To capture notes related to this step, click on "ADD ADMIN NOTES."</a:t>
            </a:r>
          </a:p>
          <a:p>
            <a:pPr marL="457200" lvl="0" indent="-317500" algn="l" rtl="0">
              <a:spcBef>
                <a:spcPts val="0"/>
              </a:spcBef>
              <a:spcAft>
                <a:spcPts val="0"/>
              </a:spcAft>
              <a:buClr>
                <a:schemeClr val="dk1"/>
              </a:buClr>
              <a:buSzPts val="1400"/>
              <a:buFont typeface="Avenir"/>
              <a:buAutoNum type="arabicPeriod"/>
            </a:pPr>
            <a:r>
              <a:rPr lang="en-US" sz="1600">
                <a:solidFill>
                  <a:schemeClr val="dk1"/>
                </a:solidFill>
                <a:latin typeface="Avenir"/>
                <a:ea typeface="Avenir"/>
                <a:cs typeface="Avenir"/>
                <a:sym typeface="Avenir"/>
              </a:rPr>
              <a:t>To review previously saved corrections, click on "VIEW CORRECTIONS."</a:t>
            </a:r>
          </a:p>
          <a:p>
            <a:pPr marL="457200" lvl="0" indent="-317500" algn="l" rtl="0">
              <a:spcBef>
                <a:spcPts val="0"/>
              </a:spcBef>
              <a:spcAft>
                <a:spcPts val="0"/>
              </a:spcAft>
              <a:buClr>
                <a:schemeClr val="dk1"/>
              </a:buClr>
              <a:buSzPts val="1400"/>
              <a:buFont typeface="Avenir"/>
              <a:buAutoNum type="arabicPeriod"/>
            </a:pPr>
            <a:r>
              <a:rPr lang="en-US" sz="1600">
                <a:solidFill>
                  <a:schemeClr val="dk1"/>
                </a:solidFill>
                <a:latin typeface="Avenir"/>
                <a:ea typeface="Avenir"/>
                <a:cs typeface="Avenir"/>
                <a:sym typeface="Avenir"/>
              </a:rPr>
              <a:t>To return to the main menu, click on "CANCEL."</a:t>
            </a:r>
          </a:p>
          <a:p>
            <a:pPr marL="457200" lvl="0" indent="-317500" algn="l" rtl="0">
              <a:spcBef>
                <a:spcPts val="0"/>
              </a:spcBef>
              <a:spcAft>
                <a:spcPts val="0"/>
              </a:spcAft>
              <a:buClr>
                <a:schemeClr val="dk1"/>
              </a:buClr>
              <a:buSzPts val="1400"/>
              <a:buFont typeface="Avenir"/>
              <a:buAutoNum type="arabicPeriod"/>
            </a:pPr>
            <a:r>
              <a:rPr lang="en-US" sz="1600">
                <a:solidFill>
                  <a:schemeClr val="dk1"/>
                </a:solidFill>
                <a:latin typeface="Avenir"/>
                <a:ea typeface="Avenir"/>
                <a:cs typeface="Avenir"/>
                <a:sym typeface="Avenir"/>
              </a:rPr>
              <a:t>To go back to the previous step, click on "BACK."</a:t>
            </a:r>
          </a:p>
          <a:p>
            <a:pPr marL="457200" lvl="0" indent="-317500" algn="l" rtl="0">
              <a:spcBef>
                <a:spcPts val="0"/>
              </a:spcBef>
              <a:spcAft>
                <a:spcPts val="0"/>
              </a:spcAft>
              <a:buClr>
                <a:schemeClr val="dk1"/>
              </a:buClr>
              <a:buSzPts val="1400"/>
              <a:buFont typeface="Avenir"/>
              <a:buAutoNum type="arabicPeriod"/>
            </a:pPr>
            <a:r>
              <a:rPr lang="en-US" sz="1600">
                <a:solidFill>
                  <a:schemeClr val="dk1"/>
                </a:solidFill>
                <a:latin typeface="Avenir"/>
                <a:ea typeface="Avenir"/>
                <a:cs typeface="Avenir"/>
                <a:sym typeface="Avenir"/>
              </a:rPr>
              <a:t>After reviewing, if there are no errors or once any corrections or notes have been added, click "NEXT."</a:t>
            </a:r>
          </a:p>
          <a:p>
            <a:pPr marL="0" marR="0" lvl="0" indent="0" algn="l" rtl="0">
              <a:lnSpc>
                <a:spcPct val="100000"/>
              </a:lnSpc>
              <a:spcBef>
                <a:spcPts val="0"/>
              </a:spcBef>
              <a:spcAft>
                <a:spcPts val="0"/>
              </a:spcAft>
              <a:buClr>
                <a:schemeClr val="dk1"/>
              </a:buClr>
              <a:buSzPts val="11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r>
              <a:rPr lang="en-ZA" sz="1500" b="1" i="1" u="none" strike="noStrike" cap="none">
                <a:solidFill>
                  <a:schemeClr val="dk1"/>
                </a:solidFill>
                <a:latin typeface="Avenir"/>
                <a:ea typeface="Avenir"/>
                <a:cs typeface="Avenir"/>
                <a:sym typeface="Avenir"/>
              </a:rPr>
              <a:t>[Note: </a:t>
            </a:r>
            <a:r>
              <a:rPr lang="en-ZA" sz="1500" b="1" i="1">
                <a:solidFill>
                  <a:schemeClr val="dk1"/>
                </a:solidFill>
                <a:latin typeface="Avenir"/>
                <a:ea typeface="Avenir"/>
                <a:cs typeface="Avenir"/>
                <a:sym typeface="Avenir"/>
              </a:rPr>
              <a:t>Add corrections, View corrections and Add admin notes</a:t>
            </a:r>
            <a:r>
              <a:rPr lang="en-ZA" sz="1500" b="1" i="1" u="none" strike="noStrike" cap="none">
                <a:solidFill>
                  <a:schemeClr val="dk1"/>
                </a:solidFill>
                <a:latin typeface="Avenir"/>
                <a:ea typeface="Avenir"/>
                <a:cs typeface="Avenir"/>
                <a:sym typeface="Avenir"/>
              </a:rPr>
              <a:t> are available at every step.]</a:t>
            </a:r>
            <a:endParaRPr sz="1500" b="1" i="1"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64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sp>
        <p:nvSpPr>
          <p:cNvPr id="7" name="Google Shape;1237;g2e898af6957_0_159">
            <a:extLst>
              <a:ext uri="{FF2B5EF4-FFF2-40B4-BE49-F238E27FC236}">
                <a16:creationId xmlns:a16="http://schemas.microsoft.com/office/drawing/2014/main" id="{27F3CDCD-3ABD-4BE9-8B77-E71F9308A0D4}"/>
              </a:ext>
            </a:extLst>
          </p:cNvPr>
          <p:cNvSpPr/>
          <p:nvPr/>
        </p:nvSpPr>
        <p:spPr>
          <a:xfrm>
            <a:off x="1401307" y="5574151"/>
            <a:ext cx="309000" cy="2244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8" name="Google Shape;1238;g2e898af6957_0_159">
            <a:extLst>
              <a:ext uri="{FF2B5EF4-FFF2-40B4-BE49-F238E27FC236}">
                <a16:creationId xmlns:a16="http://schemas.microsoft.com/office/drawing/2014/main" id="{C61D873F-E160-4160-A805-0CF5575B7C6F}"/>
              </a:ext>
            </a:extLst>
          </p:cNvPr>
          <p:cNvSpPr/>
          <p:nvPr/>
        </p:nvSpPr>
        <p:spPr>
          <a:xfrm>
            <a:off x="2407732" y="5574151"/>
            <a:ext cx="309000" cy="2244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9" name="Google Shape;1239;g2e898af6957_0_159">
            <a:extLst>
              <a:ext uri="{FF2B5EF4-FFF2-40B4-BE49-F238E27FC236}">
                <a16:creationId xmlns:a16="http://schemas.microsoft.com/office/drawing/2014/main" id="{74FA8D05-8346-4AAD-9088-8CEAA19F004C}"/>
              </a:ext>
            </a:extLst>
          </p:cNvPr>
          <p:cNvSpPr/>
          <p:nvPr/>
        </p:nvSpPr>
        <p:spPr>
          <a:xfrm>
            <a:off x="6669845" y="1248496"/>
            <a:ext cx="309000" cy="2244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
        <p:nvSpPr>
          <p:cNvPr id="10" name="Google Shape;1240;g2e898af6957_0_159">
            <a:extLst>
              <a:ext uri="{FF2B5EF4-FFF2-40B4-BE49-F238E27FC236}">
                <a16:creationId xmlns:a16="http://schemas.microsoft.com/office/drawing/2014/main" id="{2BE66635-39CE-4A5D-8520-C2E836881C4A}"/>
              </a:ext>
            </a:extLst>
          </p:cNvPr>
          <p:cNvSpPr/>
          <p:nvPr/>
        </p:nvSpPr>
        <p:spPr>
          <a:xfrm>
            <a:off x="8192450" y="1113775"/>
            <a:ext cx="309000" cy="2244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
        <p:nvSpPr>
          <p:cNvPr id="11" name="Google Shape;1241;g2e898af6957_0_159">
            <a:extLst>
              <a:ext uri="{FF2B5EF4-FFF2-40B4-BE49-F238E27FC236}">
                <a16:creationId xmlns:a16="http://schemas.microsoft.com/office/drawing/2014/main" id="{B0864449-22E2-42AD-9AA6-8218424C64D2}"/>
              </a:ext>
            </a:extLst>
          </p:cNvPr>
          <p:cNvSpPr/>
          <p:nvPr/>
        </p:nvSpPr>
        <p:spPr>
          <a:xfrm>
            <a:off x="92550" y="5574151"/>
            <a:ext cx="309000" cy="2244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5</a:t>
            </a:r>
            <a:endParaRPr sz="1700" b="1" i="0" u="none" strike="noStrike" cap="none">
              <a:solidFill>
                <a:schemeClr val="lt1"/>
              </a:solidFill>
              <a:latin typeface="Calibri"/>
              <a:ea typeface="Calibri"/>
              <a:cs typeface="Calibri"/>
              <a:sym typeface="Calibri"/>
            </a:endParaRPr>
          </a:p>
        </p:txBody>
      </p:sp>
      <p:sp>
        <p:nvSpPr>
          <p:cNvPr id="12" name="Google Shape;1242;g2e898af6957_0_159">
            <a:extLst>
              <a:ext uri="{FF2B5EF4-FFF2-40B4-BE49-F238E27FC236}">
                <a16:creationId xmlns:a16="http://schemas.microsoft.com/office/drawing/2014/main" id="{4A0EB611-653E-4D44-BC34-1CC5ABC34706}"/>
              </a:ext>
            </a:extLst>
          </p:cNvPr>
          <p:cNvSpPr/>
          <p:nvPr/>
        </p:nvSpPr>
        <p:spPr>
          <a:xfrm>
            <a:off x="675425" y="5574151"/>
            <a:ext cx="309000" cy="2244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6</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2053483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sp>
        <p:nvSpPr>
          <p:cNvPr id="864" name="Google Shape;864;g1f530dce034_13_1"/>
          <p:cNvSpPr txBox="1">
            <a:spLocks noGrp="1"/>
          </p:cNvSpPr>
          <p:nvPr>
            <p:ph type="title"/>
          </p:nvPr>
        </p:nvSpPr>
        <p:spPr>
          <a:xfrm>
            <a:off x="3092521" y="-47623"/>
            <a:ext cx="7515980"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Note on Add Corrections</a:t>
            </a:r>
            <a:endParaRPr sz="3700"/>
          </a:p>
        </p:txBody>
      </p:sp>
      <p:sp>
        <p:nvSpPr>
          <p:cNvPr id="866" name="Google Shape;866;g1f530dce034_13_1"/>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640"/>
              </a:spcBef>
              <a:spcAft>
                <a:spcPts val="0"/>
              </a:spcAft>
              <a:buSzPts val="3200"/>
              <a:buNone/>
            </a:pPr>
            <a:r>
              <a:rPr lang="en-ZA">
                <a:solidFill>
                  <a:srgbClr val="434343"/>
                </a:solidFill>
                <a:latin typeface="Avenir"/>
                <a:ea typeface="Avenir"/>
                <a:cs typeface="Avenir"/>
                <a:sym typeface="Avenir"/>
              </a:rPr>
              <a:t>Please note that “Add corrections” are not sent to applicants after every note is saved. </a:t>
            </a:r>
            <a:endParaRPr>
              <a:solidFill>
                <a:srgbClr val="434343"/>
              </a:solidFill>
              <a:latin typeface="Avenir"/>
              <a:ea typeface="Avenir"/>
              <a:cs typeface="Avenir"/>
              <a:sym typeface="Avenir"/>
            </a:endParaRPr>
          </a:p>
          <a:p>
            <a:pPr marL="0" lvl="0" indent="0" algn="l" rtl="0">
              <a:lnSpc>
                <a:spcPct val="115000"/>
              </a:lnSpc>
              <a:spcBef>
                <a:spcPts val="1000"/>
              </a:spcBef>
              <a:spcAft>
                <a:spcPts val="0"/>
              </a:spcAft>
              <a:buSzPts val="3200"/>
              <a:buNone/>
            </a:pPr>
            <a:endParaRPr sz="300">
              <a:solidFill>
                <a:srgbClr val="434343"/>
              </a:solidFill>
              <a:latin typeface="Avenir"/>
              <a:ea typeface="Avenir"/>
              <a:cs typeface="Avenir"/>
              <a:sym typeface="Avenir"/>
            </a:endParaRPr>
          </a:p>
          <a:p>
            <a:pPr marL="0" lvl="0" indent="0" algn="l" rtl="0">
              <a:lnSpc>
                <a:spcPct val="115000"/>
              </a:lnSpc>
              <a:spcBef>
                <a:spcPts val="1000"/>
              </a:spcBef>
              <a:spcAft>
                <a:spcPts val="1000"/>
              </a:spcAft>
              <a:buSzPts val="3200"/>
              <a:buNone/>
            </a:pPr>
            <a:r>
              <a:rPr lang="en-ZA">
                <a:solidFill>
                  <a:srgbClr val="434343"/>
                </a:solidFill>
                <a:latin typeface="Avenir"/>
                <a:ea typeface="Avenir"/>
                <a:cs typeface="Avenir"/>
                <a:sym typeface="Avenir"/>
              </a:rPr>
              <a:t>Following the end of the review process and if “SUBMIT CORRECTIONS” is selected in the last step, applicants will receive an SMS notification to revisit their application. All captured corrections will be shown here</a:t>
            </a:r>
            <a:r>
              <a:rPr lang="en-ZA"/>
              <a:t>.</a:t>
            </a:r>
          </a:p>
          <a:p>
            <a:pPr marL="0" lvl="0" indent="0" algn="l" rtl="0">
              <a:lnSpc>
                <a:spcPct val="115000"/>
              </a:lnSpc>
              <a:spcBef>
                <a:spcPts val="1000"/>
              </a:spcBef>
              <a:spcAft>
                <a:spcPts val="1000"/>
              </a:spcAft>
              <a:buSzPts val="3200"/>
              <a:buNone/>
            </a:pPr>
            <a:endParaRPr/>
          </a:p>
        </p:txBody>
      </p:sp>
      <p:sp>
        <p:nvSpPr>
          <p:cNvPr id="865" name="Google Shape;865;g1f530dce034_13_1"/>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200"/>
              <a:buFont typeface="Arial"/>
              <a:buNone/>
            </a:pPr>
            <a:fld id="{00000000-1234-1234-1234-123412341234}" type="slidenum">
              <a:rPr lang="en-ZA"/>
              <a:t>59</a:t>
            </a:fld>
            <a:endParaRPr/>
          </a:p>
        </p:txBody>
      </p:sp>
    </p:spTree>
    <p:extLst>
      <p:ext uri="{BB962C8B-B14F-4D97-AF65-F5344CB8AC3E}">
        <p14:creationId xmlns:p14="http://schemas.microsoft.com/office/powerpoint/2010/main" val="4025064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67"/>
        <p:cNvGrpSpPr/>
        <p:nvPr/>
      </p:nvGrpSpPr>
      <p:grpSpPr>
        <a:xfrm>
          <a:off x="0" y="0"/>
          <a:ext cx="0" cy="0"/>
          <a:chOff x="0" y="0"/>
          <a:chExt cx="0" cy="0"/>
        </a:xfrm>
      </p:grpSpPr>
      <p:sp>
        <p:nvSpPr>
          <p:cNvPr id="1768" name="Google Shape;1768;g2f31a1b7454_0_25"/>
          <p:cNvSpPr txBox="1">
            <a:spLocks noGrp="1"/>
          </p:cNvSpPr>
          <p:nvPr>
            <p:ph type="title"/>
          </p:nvPr>
        </p:nvSpPr>
        <p:spPr>
          <a:xfrm>
            <a:off x="609600" y="2148469"/>
            <a:ext cx="10608501" cy="1196751"/>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b="1">
                <a:solidFill>
                  <a:srgbClr val="C98241"/>
                </a:solidFill>
                <a:latin typeface="Avenir"/>
                <a:ea typeface="Avenir"/>
                <a:cs typeface="Avenir"/>
                <a:sym typeface="Avenir"/>
              </a:rPr>
              <a:t>Overview of the Bronze ECD Registration Process</a:t>
            </a:r>
          </a:p>
        </p:txBody>
      </p:sp>
      <p:sp>
        <p:nvSpPr>
          <p:cNvPr id="1769" name="Google Shape;1769;g2f31a1b7454_0_25"/>
          <p:cNvSpPr txBox="1">
            <a:spLocks noGrp="1"/>
          </p:cNvSpPr>
          <p:nvPr>
            <p:ph type="body" idx="1"/>
          </p:nvPr>
        </p:nvSpPr>
        <p:spPr>
          <a:xfrm>
            <a:off x="609600" y="3575407"/>
            <a:ext cx="10972800" cy="2550758"/>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endParaRPr kumimoji="0" lang="en-US" sz="2000" b="1" i="0" u="none" strike="noStrike" kern="0" cap="none" spc="0" normalizeH="0" baseline="0" noProof="0">
              <a:ln>
                <a:noFill/>
              </a:ln>
              <a:solidFill>
                <a:srgbClr val="C98241"/>
              </a:solidFill>
              <a:effectLst/>
              <a:uLnTx/>
              <a:uFillTx/>
              <a:latin typeface="Avenir"/>
              <a:ea typeface="Avenir"/>
              <a:cs typeface="Avenir"/>
              <a:sym typeface="Avenir"/>
            </a:endParaRPr>
          </a:p>
          <a:p>
            <a:pPr marL="0" lvl="0" indent="0" algn="ctr" rtl="0">
              <a:spcBef>
                <a:spcPts val="0"/>
              </a:spcBef>
              <a:spcAft>
                <a:spcPts val="0"/>
              </a:spcAft>
              <a:buNone/>
            </a:pPr>
            <a:r>
              <a:rPr kumimoji="0" lang="en-US" sz="2000" b="1" i="0" u="none" strike="noStrike" kern="0" cap="none" spc="0" normalizeH="0" baseline="0" noProof="0">
                <a:ln>
                  <a:noFill/>
                </a:ln>
                <a:solidFill>
                  <a:srgbClr val="C98241"/>
                </a:solidFill>
                <a:effectLst/>
                <a:uLnTx/>
                <a:uFillTx/>
                <a:latin typeface="Avenir"/>
                <a:ea typeface="Avenir"/>
                <a:cs typeface="Avenir"/>
                <a:sym typeface="Avenir"/>
              </a:rPr>
              <a:t>In this section, we remind you of the new streamlined ECD registration process.</a:t>
            </a:r>
            <a:endParaRPr lang="en-US" sz="4000" b="1">
              <a:solidFill>
                <a:srgbClr val="C98241"/>
              </a:solidFill>
              <a:latin typeface="Avenir"/>
              <a:ea typeface="Avenir"/>
              <a:cs typeface="Avenir"/>
              <a:sym typeface="Avenir"/>
            </a:endParaRPr>
          </a:p>
        </p:txBody>
      </p:sp>
      <p:sp>
        <p:nvSpPr>
          <p:cNvPr id="1770" name="Google Shape;1770;g2f31a1b7454_0_25"/>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6</a:t>
            </a:fld>
            <a:endParaRPr/>
          </a:p>
        </p:txBody>
      </p:sp>
    </p:spTree>
    <p:extLst>
      <p:ext uri="{BB962C8B-B14F-4D97-AF65-F5344CB8AC3E}">
        <p14:creationId xmlns:p14="http://schemas.microsoft.com/office/powerpoint/2010/main" val="15468961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g2ef2993c73b_0_483"/>
          <p:cNvSpPr txBox="1">
            <a:spLocks noGrp="1"/>
          </p:cNvSpPr>
          <p:nvPr>
            <p:ph type="title"/>
          </p:nvPr>
        </p:nvSpPr>
        <p:spPr>
          <a:xfrm>
            <a:off x="3000054" y="-47623"/>
            <a:ext cx="7608447"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Note on Admin Notes</a:t>
            </a:r>
            <a:endParaRPr sz="3700"/>
          </a:p>
        </p:txBody>
      </p:sp>
      <p:sp>
        <p:nvSpPr>
          <p:cNvPr id="893" name="Google Shape;893;g2ef2993c73b_0_483"/>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640"/>
              </a:spcBef>
              <a:spcAft>
                <a:spcPts val="0"/>
              </a:spcAft>
              <a:buSzPts val="3200"/>
              <a:buNone/>
            </a:pPr>
            <a:r>
              <a:rPr lang="en-ZA">
                <a:solidFill>
                  <a:srgbClr val="434343"/>
                </a:solidFill>
                <a:latin typeface="Avenir"/>
                <a:ea typeface="Avenir"/>
                <a:cs typeface="Avenir"/>
                <a:sym typeface="Avenir"/>
              </a:rPr>
              <a:t>Please note that Admin notes are </a:t>
            </a:r>
            <a:r>
              <a:rPr lang="en-ZA" b="1">
                <a:solidFill>
                  <a:srgbClr val="434343"/>
                </a:solidFill>
                <a:latin typeface="Avenir"/>
                <a:ea typeface="Avenir"/>
                <a:cs typeface="Avenir"/>
                <a:sym typeface="Avenir"/>
              </a:rPr>
              <a:t>NOT</a:t>
            </a:r>
            <a:r>
              <a:rPr lang="en-ZA">
                <a:solidFill>
                  <a:srgbClr val="434343"/>
                </a:solidFill>
                <a:latin typeface="Avenir"/>
                <a:ea typeface="Avenir"/>
                <a:cs typeface="Avenir"/>
                <a:sym typeface="Avenir"/>
              </a:rPr>
              <a:t> visible to applicants. Applicants will </a:t>
            </a:r>
            <a:r>
              <a:rPr lang="en-ZA" b="1">
                <a:solidFill>
                  <a:srgbClr val="434343"/>
                </a:solidFill>
                <a:latin typeface="Avenir"/>
                <a:ea typeface="Avenir"/>
                <a:cs typeface="Avenir"/>
                <a:sym typeface="Avenir"/>
              </a:rPr>
              <a:t>NOT</a:t>
            </a:r>
            <a:r>
              <a:rPr lang="en-ZA">
                <a:solidFill>
                  <a:srgbClr val="434343"/>
                </a:solidFill>
                <a:latin typeface="Avenir"/>
                <a:ea typeface="Avenir"/>
                <a:cs typeface="Avenir"/>
                <a:sym typeface="Avenir"/>
              </a:rPr>
              <a:t> receive a notification for notes submitted </a:t>
            </a:r>
            <a:endParaRPr>
              <a:solidFill>
                <a:srgbClr val="434343"/>
              </a:solidFill>
              <a:latin typeface="Avenir"/>
              <a:ea typeface="Avenir"/>
              <a:cs typeface="Avenir"/>
              <a:sym typeface="Avenir"/>
            </a:endParaRPr>
          </a:p>
          <a:p>
            <a:pPr marL="0" lvl="0" indent="0" algn="l" rtl="0">
              <a:lnSpc>
                <a:spcPct val="115000"/>
              </a:lnSpc>
              <a:spcBef>
                <a:spcPts val="1000"/>
              </a:spcBef>
              <a:spcAft>
                <a:spcPts val="1000"/>
              </a:spcAft>
              <a:buSzPts val="3200"/>
              <a:buNone/>
            </a:pPr>
            <a:r>
              <a:rPr lang="en-ZA">
                <a:solidFill>
                  <a:srgbClr val="434343"/>
                </a:solidFill>
                <a:latin typeface="Avenir"/>
                <a:ea typeface="Avenir"/>
                <a:cs typeface="Avenir"/>
                <a:sym typeface="Avenir"/>
              </a:rPr>
              <a:t>Admin notes for every page are internal PED notes that will be visible to the Administrator, Reviewer and Approver. </a:t>
            </a:r>
            <a:endParaRPr/>
          </a:p>
        </p:txBody>
      </p:sp>
      <p:sp>
        <p:nvSpPr>
          <p:cNvPr id="892" name="Google Shape;892;g2ef2993c73b_0_48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200"/>
              <a:buFont typeface="Arial"/>
              <a:buNone/>
            </a:pPr>
            <a:fld id="{00000000-1234-1234-1234-123412341234}" type="slidenum">
              <a:rPr lang="en-ZA"/>
              <a:t>60</a:t>
            </a:fld>
            <a:endParaRPr/>
          </a:p>
        </p:txBody>
      </p:sp>
    </p:spTree>
    <p:extLst>
      <p:ext uri="{BB962C8B-B14F-4D97-AF65-F5344CB8AC3E}">
        <p14:creationId xmlns:p14="http://schemas.microsoft.com/office/powerpoint/2010/main" val="41998604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3" name="Google Shape;873;g2c8bc7dcf1c_1_52"/>
          <p:cNvSpPr txBox="1">
            <a:spLocks noGrp="1"/>
          </p:cNvSpPr>
          <p:nvPr>
            <p:ph type="title"/>
          </p:nvPr>
        </p:nvSpPr>
        <p:spPr>
          <a:xfrm>
            <a:off x="3184988" y="-76200"/>
            <a:ext cx="7561781" cy="10023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C98241"/>
              </a:buClr>
              <a:buSzPts val="3240"/>
              <a:buFont typeface="Avenir"/>
              <a:buNone/>
            </a:pPr>
            <a:r>
              <a:rPr lang="en-ZA" sz="3200">
                <a:solidFill>
                  <a:srgbClr val="C98241"/>
                </a:solidFill>
                <a:latin typeface="Avenir"/>
                <a:ea typeface="Avenir"/>
                <a:cs typeface="Avenir"/>
                <a:sym typeface="Avenir"/>
              </a:rPr>
              <a:t>Reviewer Step 1 / 13 - Particulars of Application &amp; Add corrections (</a:t>
            </a:r>
            <a:r>
              <a:rPr lang="en-ZA" sz="3200" err="1">
                <a:solidFill>
                  <a:srgbClr val="C98241"/>
                </a:solidFill>
                <a:latin typeface="Avenir"/>
                <a:ea typeface="Avenir"/>
                <a:cs typeface="Avenir"/>
                <a:sym typeface="Avenir"/>
              </a:rPr>
              <a:t>cont</a:t>
            </a:r>
            <a:r>
              <a:rPr lang="en-ZA" sz="3200">
                <a:solidFill>
                  <a:srgbClr val="C98241"/>
                </a:solidFill>
                <a:latin typeface="Avenir"/>
                <a:ea typeface="Avenir"/>
                <a:cs typeface="Avenir"/>
                <a:sym typeface="Avenir"/>
              </a:rPr>
              <a:t>)</a:t>
            </a:r>
            <a:endParaRPr sz="3200">
              <a:solidFill>
                <a:srgbClr val="C98241"/>
              </a:solidFill>
              <a:latin typeface="Avenir"/>
              <a:ea typeface="Avenir"/>
              <a:cs typeface="Avenir"/>
              <a:sym typeface="Avenir"/>
            </a:endParaRPr>
          </a:p>
        </p:txBody>
      </p:sp>
      <p:sp>
        <p:nvSpPr>
          <p:cNvPr id="872" name="Google Shape;872;g2c8bc7dcf1c_1_52"/>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61</a:t>
            </a:fld>
            <a:endParaRPr/>
          </a:p>
        </p:txBody>
      </p:sp>
      <p:sp>
        <p:nvSpPr>
          <p:cNvPr id="874" name="Google Shape;874;g2c8bc7dcf1c_1_52"/>
          <p:cNvSpPr/>
          <p:nvPr/>
        </p:nvSpPr>
        <p:spPr>
          <a:xfrm>
            <a:off x="84525" y="5277700"/>
            <a:ext cx="3326100" cy="851400"/>
          </a:xfrm>
          <a:prstGeom prst="wedgeRoundRectCallout">
            <a:avLst>
              <a:gd name="adj1" fmla="val -21683"/>
              <a:gd name="adj2" fmla="val -6399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457200" marR="0" lvl="0" indent="-304800" algn="l" rtl="0">
              <a:lnSpc>
                <a:spcPct val="100000"/>
              </a:lnSpc>
              <a:spcBef>
                <a:spcPts val="0"/>
              </a:spcBef>
              <a:spcAft>
                <a:spcPts val="0"/>
              </a:spcAft>
              <a:buClr>
                <a:schemeClr val="dk1"/>
              </a:buClr>
              <a:buSzPts val="1200"/>
              <a:buFont typeface="Avenir"/>
              <a:buAutoNum type="arabicPeriod"/>
            </a:pPr>
            <a:r>
              <a:rPr lang="en-ZA" sz="1200" b="0" i="0" u="none" strike="noStrike" cap="none">
                <a:solidFill>
                  <a:schemeClr val="dk1"/>
                </a:solidFill>
                <a:latin typeface="Avenir"/>
                <a:ea typeface="Avenir"/>
                <a:cs typeface="Avenir"/>
                <a:sym typeface="Avenir"/>
              </a:rPr>
              <a:t>After </a:t>
            </a:r>
            <a:r>
              <a:rPr lang="en-ZA" sz="1200">
                <a:solidFill>
                  <a:schemeClr val="dk1"/>
                </a:solidFill>
                <a:latin typeface="Avenir"/>
                <a:ea typeface="Avenir"/>
                <a:cs typeface="Avenir"/>
                <a:sym typeface="Avenir"/>
              </a:rPr>
              <a:t>selecting</a:t>
            </a:r>
            <a:r>
              <a:rPr lang="en-ZA" sz="1200" b="0" i="0" u="none" strike="noStrike" cap="none">
                <a:solidFill>
                  <a:schemeClr val="dk1"/>
                </a:solidFill>
                <a:latin typeface="Avenir"/>
                <a:ea typeface="Avenir"/>
                <a:cs typeface="Avenir"/>
                <a:sym typeface="Avenir"/>
              </a:rPr>
              <a:t> “A</a:t>
            </a:r>
            <a:r>
              <a:rPr lang="en-ZA" sz="1200">
                <a:solidFill>
                  <a:schemeClr val="dk1"/>
                </a:solidFill>
                <a:latin typeface="Avenir"/>
                <a:ea typeface="Avenir"/>
                <a:cs typeface="Avenir"/>
                <a:sym typeface="Avenir"/>
              </a:rPr>
              <a:t>DD CORRECTIONS</a:t>
            </a:r>
            <a:r>
              <a:rPr lang="en-ZA" sz="1200" b="0" i="0" u="none" strike="noStrike" cap="none">
                <a:solidFill>
                  <a:schemeClr val="dk1"/>
                </a:solidFill>
                <a:latin typeface="Avenir"/>
                <a:ea typeface="Avenir"/>
                <a:cs typeface="Avenir"/>
                <a:sym typeface="Avenir"/>
              </a:rPr>
              <a:t>” as per the previous step, a text box with space for notes to be captured will appear. </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64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sp>
        <p:nvSpPr>
          <p:cNvPr id="875" name="Google Shape;875;g2c8bc7dcf1c_1_52"/>
          <p:cNvSpPr/>
          <p:nvPr/>
        </p:nvSpPr>
        <p:spPr>
          <a:xfrm>
            <a:off x="3571325" y="5364700"/>
            <a:ext cx="3916800" cy="1057800"/>
          </a:xfrm>
          <a:prstGeom prst="wedgeRoundRectCallout">
            <a:avLst>
              <a:gd name="adj1" fmla="val -21683"/>
              <a:gd name="adj2" fmla="val -6399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457200" marR="0" lvl="0" indent="-304800" algn="l" rtl="0">
              <a:lnSpc>
                <a:spcPct val="100000"/>
              </a:lnSpc>
              <a:spcBef>
                <a:spcPts val="0"/>
              </a:spcBef>
              <a:spcAft>
                <a:spcPts val="0"/>
              </a:spcAft>
              <a:buClr>
                <a:schemeClr val="dk1"/>
              </a:buClr>
              <a:buSzPts val="1200"/>
              <a:buFont typeface="Avenir"/>
              <a:buAutoNum type="arabicPeriod" startAt="2"/>
            </a:pPr>
            <a:r>
              <a:rPr lang="en-ZA" sz="1200">
                <a:solidFill>
                  <a:schemeClr val="dk1"/>
                </a:solidFill>
                <a:latin typeface="Avenir"/>
                <a:ea typeface="Avenir"/>
                <a:cs typeface="Avenir"/>
                <a:sym typeface="Avenir"/>
              </a:rPr>
              <a:t>C</a:t>
            </a:r>
            <a:r>
              <a:rPr lang="en-ZA" sz="1200" b="0" i="0" u="none" strike="noStrike" cap="none">
                <a:solidFill>
                  <a:schemeClr val="dk1"/>
                </a:solidFill>
                <a:latin typeface="Avenir"/>
                <a:ea typeface="Avenir"/>
                <a:cs typeface="Avenir"/>
                <a:sym typeface="Avenir"/>
              </a:rPr>
              <a:t>apture the note/reason for </a:t>
            </a:r>
            <a:r>
              <a:rPr lang="en-ZA" sz="1200">
                <a:solidFill>
                  <a:schemeClr val="dk1"/>
                </a:solidFill>
                <a:latin typeface="Avenir"/>
                <a:ea typeface="Avenir"/>
                <a:cs typeface="Avenir"/>
                <a:sym typeface="Avenir"/>
              </a:rPr>
              <a:t>corrections. You can also add admin notes on the same page by clicking on ‘ADMIN NOTES’ and the section for admin notes should </a:t>
            </a:r>
            <a:r>
              <a:rPr lang="en-ZA" sz="1200" err="1">
                <a:solidFill>
                  <a:schemeClr val="dk1"/>
                </a:solidFill>
                <a:latin typeface="Avenir"/>
                <a:ea typeface="Avenir"/>
                <a:cs typeface="Avenir"/>
                <a:sym typeface="Avenir"/>
              </a:rPr>
              <a:t>appeare</a:t>
            </a:r>
            <a:r>
              <a:rPr lang="en-ZA" sz="1200">
                <a:solidFill>
                  <a:schemeClr val="dk1"/>
                </a:solidFill>
                <a:latin typeface="Avenir"/>
                <a:ea typeface="Avenir"/>
                <a:cs typeface="Avenir"/>
                <a:sym typeface="Avenir"/>
              </a:rPr>
              <a:t>.</a:t>
            </a:r>
            <a:endParaRPr sz="1200" b="0" i="0" u="none" strike="noStrike" cap="none">
              <a:solidFill>
                <a:schemeClr val="dk1"/>
              </a:solidFill>
              <a:latin typeface="Avenir"/>
              <a:ea typeface="Avenir"/>
              <a:cs typeface="Avenir"/>
              <a:sym typeface="Avenir"/>
            </a:endParaRPr>
          </a:p>
          <a:p>
            <a:pPr marL="457200" marR="0" lvl="0" indent="-304800" algn="l" rtl="0">
              <a:lnSpc>
                <a:spcPct val="100000"/>
              </a:lnSpc>
              <a:spcBef>
                <a:spcPts val="0"/>
              </a:spcBef>
              <a:spcAft>
                <a:spcPts val="0"/>
              </a:spcAft>
              <a:buClr>
                <a:schemeClr val="dk1"/>
              </a:buClr>
              <a:buSzPts val="1200"/>
              <a:buFont typeface="Avenir"/>
              <a:buAutoNum type="arabicPeriod" startAt="2"/>
            </a:pPr>
            <a:r>
              <a:rPr lang="en-ZA" sz="1200">
                <a:solidFill>
                  <a:schemeClr val="dk1"/>
                </a:solidFill>
                <a:latin typeface="Avenir"/>
                <a:ea typeface="Avenir"/>
                <a:cs typeface="Avenir"/>
                <a:sym typeface="Avenir"/>
              </a:rPr>
              <a:t>When done click on</a:t>
            </a:r>
            <a:r>
              <a:rPr lang="en-ZA" sz="1200" b="0" i="0" u="none" strike="noStrike" cap="none">
                <a:solidFill>
                  <a:schemeClr val="dk1"/>
                </a:solidFill>
                <a:latin typeface="Avenir"/>
                <a:ea typeface="Avenir"/>
                <a:cs typeface="Avenir"/>
                <a:sym typeface="Avenir"/>
              </a:rPr>
              <a:t> </a:t>
            </a:r>
            <a:r>
              <a:rPr lang="en-ZA" sz="1200">
                <a:solidFill>
                  <a:schemeClr val="dk1"/>
                </a:solidFill>
                <a:latin typeface="Avenir"/>
                <a:ea typeface="Avenir"/>
                <a:cs typeface="Avenir"/>
                <a:sym typeface="Avenir"/>
              </a:rPr>
              <a:t>‘</a:t>
            </a:r>
            <a:r>
              <a:rPr lang="en-ZA" sz="1200" b="0" i="0" u="none" strike="noStrike" cap="none">
                <a:solidFill>
                  <a:schemeClr val="dk1"/>
                </a:solidFill>
                <a:latin typeface="Avenir"/>
                <a:ea typeface="Avenir"/>
                <a:cs typeface="Avenir"/>
                <a:sym typeface="Avenir"/>
              </a:rPr>
              <a:t>S</a:t>
            </a:r>
            <a:r>
              <a:rPr lang="en-ZA" sz="1200">
                <a:solidFill>
                  <a:schemeClr val="dk1"/>
                </a:solidFill>
                <a:latin typeface="Avenir"/>
                <a:ea typeface="Avenir"/>
                <a:cs typeface="Avenir"/>
                <a:sym typeface="Avenir"/>
              </a:rPr>
              <a:t>AVE’</a:t>
            </a:r>
            <a:r>
              <a:rPr lang="en-ZA" sz="1200" b="0" i="0" u="none" strike="noStrike" cap="none">
                <a:solidFill>
                  <a:schemeClr val="dk1"/>
                </a:solidFill>
                <a:latin typeface="Avenir"/>
                <a:ea typeface="Avenir"/>
                <a:cs typeface="Avenir"/>
                <a:sym typeface="Avenir"/>
              </a:rPr>
              <a:t> </a:t>
            </a:r>
            <a:endParaRPr sz="1500" b="0" i="0" u="none" strike="noStrike" cap="none">
              <a:solidFill>
                <a:schemeClr val="dk1"/>
              </a:solidFill>
              <a:latin typeface="Avenir"/>
              <a:ea typeface="Avenir"/>
              <a:cs typeface="Avenir"/>
              <a:sym typeface="Avenir"/>
            </a:endParaRPr>
          </a:p>
        </p:txBody>
      </p:sp>
      <p:sp>
        <p:nvSpPr>
          <p:cNvPr id="876" name="Google Shape;876;g2c8bc7dcf1c_1_52"/>
          <p:cNvSpPr/>
          <p:nvPr/>
        </p:nvSpPr>
        <p:spPr>
          <a:xfrm>
            <a:off x="7794275" y="5364700"/>
            <a:ext cx="4062300" cy="1057800"/>
          </a:xfrm>
          <a:prstGeom prst="wedgeRoundRectCallout">
            <a:avLst>
              <a:gd name="adj1" fmla="val 10019"/>
              <a:gd name="adj2" fmla="val -6755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ZA" sz="1200" b="0" i="0" u="none" strike="noStrike" cap="none">
                <a:solidFill>
                  <a:schemeClr val="dk1"/>
                </a:solidFill>
                <a:latin typeface="Avenir"/>
                <a:ea typeface="Avenir"/>
                <a:cs typeface="Avenir"/>
                <a:sym typeface="Avenir"/>
              </a:rPr>
              <a:t>4. </a:t>
            </a:r>
            <a:r>
              <a:rPr lang="en-ZA" sz="1200">
                <a:solidFill>
                  <a:schemeClr val="dk1"/>
                </a:solidFill>
                <a:latin typeface="Avenir"/>
                <a:ea typeface="Avenir"/>
                <a:cs typeface="Avenir"/>
                <a:sym typeface="Avenir"/>
              </a:rPr>
              <a:t>You</a:t>
            </a:r>
            <a:r>
              <a:rPr lang="en-ZA" sz="1200" b="0" i="0" u="none" strike="noStrike" cap="none">
                <a:solidFill>
                  <a:schemeClr val="dk1"/>
                </a:solidFill>
                <a:latin typeface="Avenir"/>
                <a:ea typeface="Avenir"/>
                <a:cs typeface="Avenir"/>
                <a:sym typeface="Avenir"/>
              </a:rPr>
              <a:t> will receive a notification that the review feedback has been successfully captured</a:t>
            </a:r>
            <a:endParaRPr sz="12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sz="12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sz="12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r>
              <a:rPr lang="en-ZA" sz="1200" b="0" i="0" u="none" strike="noStrike" cap="none">
                <a:solidFill>
                  <a:schemeClr val="dk1"/>
                </a:solidFill>
                <a:latin typeface="Avenir"/>
                <a:ea typeface="Avenir"/>
                <a:cs typeface="Avenir"/>
                <a:sym typeface="Avenir"/>
              </a:rPr>
              <a:t>5. </a:t>
            </a:r>
            <a:r>
              <a:rPr lang="en-ZA" sz="1200">
                <a:solidFill>
                  <a:schemeClr val="dk1"/>
                </a:solidFill>
                <a:latin typeface="Avenir"/>
                <a:ea typeface="Avenir"/>
                <a:cs typeface="Avenir"/>
                <a:sym typeface="Avenir"/>
              </a:rPr>
              <a:t>Click on</a:t>
            </a:r>
            <a:r>
              <a:rPr lang="en-ZA" sz="1200" b="0" i="0" u="none" strike="noStrike" cap="none">
                <a:solidFill>
                  <a:schemeClr val="dk1"/>
                </a:solidFill>
                <a:latin typeface="Avenir"/>
                <a:ea typeface="Avenir"/>
                <a:cs typeface="Avenir"/>
                <a:sym typeface="Avenir"/>
              </a:rPr>
              <a:t> </a:t>
            </a:r>
            <a:r>
              <a:rPr lang="en-ZA" sz="1200">
                <a:solidFill>
                  <a:schemeClr val="dk1"/>
                </a:solidFill>
                <a:latin typeface="Avenir"/>
                <a:ea typeface="Avenir"/>
                <a:cs typeface="Avenir"/>
                <a:sym typeface="Avenir"/>
              </a:rPr>
              <a:t>‘</a:t>
            </a:r>
            <a:r>
              <a:rPr lang="en-ZA" sz="1200" b="0" i="0" u="none" strike="noStrike" cap="none">
                <a:solidFill>
                  <a:schemeClr val="dk1"/>
                </a:solidFill>
                <a:latin typeface="Avenir"/>
                <a:ea typeface="Avenir"/>
                <a:cs typeface="Avenir"/>
                <a:sym typeface="Avenir"/>
              </a:rPr>
              <a:t>N</a:t>
            </a:r>
            <a:r>
              <a:rPr lang="en-ZA" sz="1200">
                <a:solidFill>
                  <a:schemeClr val="dk1"/>
                </a:solidFill>
                <a:latin typeface="Avenir"/>
                <a:ea typeface="Avenir"/>
                <a:cs typeface="Avenir"/>
                <a:sym typeface="Avenir"/>
              </a:rPr>
              <a:t>EXT’</a:t>
            </a:r>
            <a:r>
              <a:rPr lang="en-ZA" sz="1200" b="0" i="0" u="none" strike="noStrike" cap="none">
                <a:solidFill>
                  <a:schemeClr val="dk1"/>
                </a:solidFill>
                <a:latin typeface="Avenir"/>
                <a:ea typeface="Avenir"/>
                <a:cs typeface="Avenir"/>
                <a:sym typeface="Avenir"/>
              </a:rPr>
              <a:t> to proceed to the next step</a:t>
            </a:r>
            <a:endParaRPr sz="1200" b="0" i="0" u="none" strike="noStrike" cap="none">
              <a:solidFill>
                <a:schemeClr val="dk1"/>
              </a:solidFill>
              <a:latin typeface="Avenir"/>
              <a:ea typeface="Avenir"/>
              <a:cs typeface="Avenir"/>
              <a:sym typeface="Avenir"/>
            </a:endParaRPr>
          </a:p>
          <a:p>
            <a:pPr marL="0" marR="0" lvl="0" indent="0" algn="l" rtl="0">
              <a:lnSpc>
                <a:spcPct val="100000"/>
              </a:lnSpc>
              <a:spcBef>
                <a:spcPts val="64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pic>
        <p:nvPicPr>
          <p:cNvPr id="877" name="Google Shape;877;g2c8bc7dcf1c_1_52"/>
          <p:cNvPicPr preferRelativeResize="0"/>
          <p:nvPr/>
        </p:nvPicPr>
        <p:blipFill>
          <a:blip r:embed="rId3">
            <a:alphaModFix/>
          </a:blip>
          <a:stretch>
            <a:fillRect/>
          </a:stretch>
        </p:blipFill>
        <p:spPr>
          <a:xfrm>
            <a:off x="152400" y="927525"/>
            <a:ext cx="3418924" cy="4165976"/>
          </a:xfrm>
          <a:prstGeom prst="rect">
            <a:avLst/>
          </a:prstGeom>
          <a:noFill/>
          <a:ln w="9525" cap="flat" cmpd="sng">
            <a:solidFill>
              <a:srgbClr val="9E9E9E"/>
            </a:solidFill>
            <a:prstDash val="solid"/>
            <a:round/>
            <a:headEnd type="none" w="sm" len="sm"/>
            <a:tailEnd type="none" w="sm" len="sm"/>
          </a:ln>
        </p:spPr>
      </p:pic>
      <p:sp>
        <p:nvSpPr>
          <p:cNvPr id="878" name="Google Shape;878;g2c8bc7dcf1c_1_52"/>
          <p:cNvSpPr/>
          <p:nvPr/>
        </p:nvSpPr>
        <p:spPr>
          <a:xfrm>
            <a:off x="157400" y="4201800"/>
            <a:ext cx="3248100" cy="8916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879" name="Google Shape;879;g2c8bc7dcf1c_1_52"/>
          <p:cNvSpPr/>
          <p:nvPr/>
        </p:nvSpPr>
        <p:spPr>
          <a:xfrm>
            <a:off x="-25575" y="4112250"/>
            <a:ext cx="1881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pic>
        <p:nvPicPr>
          <p:cNvPr id="880" name="Google Shape;880;g2c8bc7dcf1c_1_52"/>
          <p:cNvPicPr preferRelativeResize="0"/>
          <p:nvPr/>
        </p:nvPicPr>
        <p:blipFill>
          <a:blip r:embed="rId4">
            <a:alphaModFix/>
          </a:blip>
          <a:stretch>
            <a:fillRect/>
          </a:stretch>
        </p:blipFill>
        <p:spPr>
          <a:xfrm>
            <a:off x="3821075" y="926100"/>
            <a:ext cx="3554798" cy="4199198"/>
          </a:xfrm>
          <a:prstGeom prst="rect">
            <a:avLst/>
          </a:prstGeom>
          <a:noFill/>
          <a:ln w="9525" cap="flat" cmpd="sng">
            <a:solidFill>
              <a:srgbClr val="9E9E9E"/>
            </a:solidFill>
            <a:prstDash val="solid"/>
            <a:round/>
            <a:headEnd type="none" w="sm" len="sm"/>
            <a:tailEnd type="none" w="sm" len="sm"/>
          </a:ln>
        </p:spPr>
      </p:pic>
      <p:sp>
        <p:nvSpPr>
          <p:cNvPr id="881" name="Google Shape;881;g2c8bc7dcf1c_1_52"/>
          <p:cNvSpPr/>
          <p:nvPr/>
        </p:nvSpPr>
        <p:spPr>
          <a:xfrm>
            <a:off x="3695225" y="4220250"/>
            <a:ext cx="1881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882" name="Google Shape;882;g2c8bc7dcf1c_1_52"/>
          <p:cNvSpPr/>
          <p:nvPr/>
        </p:nvSpPr>
        <p:spPr>
          <a:xfrm>
            <a:off x="3722625" y="4760250"/>
            <a:ext cx="1881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pic>
        <p:nvPicPr>
          <p:cNvPr id="883" name="Google Shape;883;g2c8bc7dcf1c_1_52"/>
          <p:cNvPicPr preferRelativeResize="0"/>
          <p:nvPr/>
        </p:nvPicPr>
        <p:blipFill rotWithShape="1">
          <a:blip r:embed="rId5">
            <a:alphaModFix/>
          </a:blip>
          <a:srcRect l="3123" t="10846" r="9149" b="59892"/>
          <a:stretch/>
        </p:blipFill>
        <p:spPr>
          <a:xfrm>
            <a:off x="9571800" y="5854350"/>
            <a:ext cx="2155575" cy="274750"/>
          </a:xfrm>
          <a:prstGeom prst="rect">
            <a:avLst/>
          </a:prstGeom>
          <a:noFill/>
          <a:ln w="9525" cap="flat" cmpd="sng">
            <a:solidFill>
              <a:srgbClr val="9E9E9E"/>
            </a:solidFill>
            <a:prstDash val="solid"/>
            <a:round/>
            <a:headEnd type="none" w="sm" len="sm"/>
            <a:tailEnd type="none" w="sm" len="sm"/>
          </a:ln>
        </p:spPr>
      </p:pic>
      <p:pic>
        <p:nvPicPr>
          <p:cNvPr id="884" name="Google Shape;884;g2c8bc7dcf1c_1_52"/>
          <p:cNvPicPr preferRelativeResize="0"/>
          <p:nvPr/>
        </p:nvPicPr>
        <p:blipFill>
          <a:blip r:embed="rId6">
            <a:alphaModFix/>
          </a:blip>
          <a:stretch>
            <a:fillRect/>
          </a:stretch>
        </p:blipFill>
        <p:spPr>
          <a:xfrm>
            <a:off x="7794275" y="926100"/>
            <a:ext cx="4253577" cy="4165976"/>
          </a:xfrm>
          <a:prstGeom prst="rect">
            <a:avLst/>
          </a:prstGeom>
          <a:solidFill>
            <a:srgbClr val="E36C09"/>
          </a:solidFill>
          <a:ln w="9525" cap="flat" cmpd="sng">
            <a:solidFill>
              <a:srgbClr val="9E9E9E"/>
            </a:solidFill>
            <a:prstDash val="solid"/>
            <a:round/>
            <a:headEnd type="none" w="sm" len="sm"/>
            <a:tailEnd type="none" w="sm" len="sm"/>
          </a:ln>
        </p:spPr>
      </p:pic>
      <p:sp>
        <p:nvSpPr>
          <p:cNvPr id="885" name="Google Shape;885;g2c8bc7dcf1c_1_52"/>
          <p:cNvSpPr/>
          <p:nvPr/>
        </p:nvSpPr>
        <p:spPr>
          <a:xfrm>
            <a:off x="8377875" y="5002000"/>
            <a:ext cx="3597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5</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41511014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898"/>
        <p:cNvGrpSpPr/>
        <p:nvPr/>
      </p:nvGrpSpPr>
      <p:grpSpPr>
        <a:xfrm>
          <a:off x="0" y="0"/>
          <a:ext cx="0" cy="0"/>
          <a:chOff x="0" y="0"/>
          <a:chExt cx="0" cy="0"/>
        </a:xfrm>
      </p:grpSpPr>
      <p:sp>
        <p:nvSpPr>
          <p:cNvPr id="900" name="Google Shape;900;g2ef2993c73b_0_490"/>
          <p:cNvSpPr txBox="1">
            <a:spLocks noGrp="1"/>
          </p:cNvSpPr>
          <p:nvPr>
            <p:ph type="title"/>
          </p:nvPr>
        </p:nvSpPr>
        <p:spPr>
          <a:xfrm>
            <a:off x="2989780" y="-76200"/>
            <a:ext cx="6582020" cy="10023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C98241"/>
              </a:buClr>
              <a:buSzPts val="3240"/>
              <a:buFont typeface="Avenir"/>
              <a:buNone/>
            </a:pPr>
            <a:r>
              <a:rPr lang="en-ZA" sz="3200">
                <a:solidFill>
                  <a:srgbClr val="C98241"/>
                </a:solidFill>
                <a:latin typeface="Avenir"/>
                <a:ea typeface="Avenir"/>
                <a:cs typeface="Avenir"/>
                <a:sym typeface="Avenir"/>
              </a:rPr>
              <a:t>Reviewer Step 1 / 13 - Particulars of Application &amp; Admin notes (</a:t>
            </a:r>
            <a:r>
              <a:rPr lang="en-ZA" sz="3200" err="1">
                <a:solidFill>
                  <a:srgbClr val="C98241"/>
                </a:solidFill>
                <a:latin typeface="Avenir"/>
                <a:ea typeface="Avenir"/>
                <a:cs typeface="Avenir"/>
                <a:sym typeface="Avenir"/>
              </a:rPr>
              <a:t>cont</a:t>
            </a:r>
            <a:r>
              <a:rPr lang="en-ZA" sz="3200">
                <a:solidFill>
                  <a:srgbClr val="C98241"/>
                </a:solidFill>
                <a:latin typeface="Avenir"/>
                <a:ea typeface="Avenir"/>
                <a:cs typeface="Avenir"/>
                <a:sym typeface="Avenir"/>
              </a:rPr>
              <a:t>)</a:t>
            </a:r>
            <a:endParaRPr sz="3200">
              <a:solidFill>
                <a:srgbClr val="C98241"/>
              </a:solidFill>
              <a:latin typeface="Avenir"/>
              <a:ea typeface="Avenir"/>
              <a:cs typeface="Avenir"/>
              <a:sym typeface="Avenir"/>
            </a:endParaRPr>
          </a:p>
        </p:txBody>
      </p:sp>
      <p:sp>
        <p:nvSpPr>
          <p:cNvPr id="899" name="Google Shape;899;g2ef2993c73b_0_49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62</a:t>
            </a:fld>
            <a:endParaRPr/>
          </a:p>
        </p:txBody>
      </p:sp>
      <p:sp>
        <p:nvSpPr>
          <p:cNvPr id="901" name="Google Shape;901;g2ef2993c73b_0_490"/>
          <p:cNvSpPr/>
          <p:nvPr/>
        </p:nvSpPr>
        <p:spPr>
          <a:xfrm>
            <a:off x="126825" y="5660875"/>
            <a:ext cx="3618900" cy="677400"/>
          </a:xfrm>
          <a:prstGeom prst="wedgeRoundRectCallout">
            <a:avLst>
              <a:gd name="adj1" fmla="val -21683"/>
              <a:gd name="adj2" fmla="val -6399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457200" marR="0" lvl="0" indent="-304800" algn="l" rtl="0">
              <a:lnSpc>
                <a:spcPct val="100000"/>
              </a:lnSpc>
              <a:spcBef>
                <a:spcPts val="0"/>
              </a:spcBef>
              <a:spcAft>
                <a:spcPts val="0"/>
              </a:spcAft>
              <a:buClr>
                <a:schemeClr val="dk1"/>
              </a:buClr>
              <a:buSzPts val="1200"/>
              <a:buFont typeface="Avenir"/>
              <a:buAutoNum type="arabicPeriod"/>
            </a:pPr>
            <a:r>
              <a:rPr lang="en-ZA" sz="1200" b="0" i="0" u="none" strike="noStrike" cap="none">
                <a:solidFill>
                  <a:schemeClr val="dk1"/>
                </a:solidFill>
                <a:latin typeface="Avenir"/>
                <a:ea typeface="Avenir"/>
                <a:cs typeface="Avenir"/>
                <a:sym typeface="Avenir"/>
              </a:rPr>
              <a:t>After </a:t>
            </a:r>
            <a:r>
              <a:rPr lang="en-ZA" sz="1200">
                <a:solidFill>
                  <a:schemeClr val="dk1"/>
                </a:solidFill>
                <a:latin typeface="Avenir"/>
                <a:ea typeface="Avenir"/>
                <a:cs typeface="Avenir"/>
                <a:sym typeface="Avenir"/>
              </a:rPr>
              <a:t>selecting</a:t>
            </a:r>
            <a:r>
              <a:rPr lang="en-ZA" sz="1200" b="0" i="0" u="none" strike="noStrike" cap="none">
                <a:solidFill>
                  <a:schemeClr val="dk1"/>
                </a:solidFill>
                <a:latin typeface="Avenir"/>
                <a:ea typeface="Avenir"/>
                <a:cs typeface="Avenir"/>
                <a:sym typeface="Avenir"/>
              </a:rPr>
              <a:t> “Add </a:t>
            </a:r>
            <a:r>
              <a:rPr lang="en-ZA" sz="1200">
                <a:solidFill>
                  <a:schemeClr val="dk1"/>
                </a:solidFill>
                <a:latin typeface="Avenir"/>
                <a:ea typeface="Avenir"/>
                <a:cs typeface="Avenir"/>
                <a:sym typeface="Avenir"/>
              </a:rPr>
              <a:t>admin</a:t>
            </a:r>
            <a:r>
              <a:rPr lang="en-ZA" sz="1200" b="0" i="0" u="none" strike="noStrike" cap="none">
                <a:solidFill>
                  <a:schemeClr val="dk1"/>
                </a:solidFill>
                <a:latin typeface="Avenir"/>
                <a:ea typeface="Avenir"/>
                <a:cs typeface="Avenir"/>
                <a:sym typeface="Avenir"/>
              </a:rPr>
              <a:t> note” as per the previous step, a text box with space for notes to be captured will appear. </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64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sp>
        <p:nvSpPr>
          <p:cNvPr id="902" name="Google Shape;902;g2ef2993c73b_0_490"/>
          <p:cNvSpPr/>
          <p:nvPr/>
        </p:nvSpPr>
        <p:spPr>
          <a:xfrm>
            <a:off x="5211175" y="5769750"/>
            <a:ext cx="3618900" cy="677400"/>
          </a:xfrm>
          <a:prstGeom prst="wedgeRoundRectCallout">
            <a:avLst>
              <a:gd name="adj1" fmla="val -21683"/>
              <a:gd name="adj2" fmla="val -6399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457200" marR="0" lvl="0" indent="-304800" algn="l" rtl="0">
              <a:lnSpc>
                <a:spcPct val="100000"/>
              </a:lnSpc>
              <a:spcBef>
                <a:spcPts val="0"/>
              </a:spcBef>
              <a:spcAft>
                <a:spcPts val="0"/>
              </a:spcAft>
              <a:buClr>
                <a:schemeClr val="dk1"/>
              </a:buClr>
              <a:buSzPts val="1200"/>
              <a:buFont typeface="Avenir"/>
              <a:buAutoNum type="arabicPeriod" startAt="2"/>
            </a:pPr>
            <a:r>
              <a:rPr lang="en-ZA" sz="1200">
                <a:solidFill>
                  <a:schemeClr val="dk1"/>
                </a:solidFill>
                <a:latin typeface="Avenir"/>
                <a:ea typeface="Avenir"/>
                <a:cs typeface="Avenir"/>
                <a:sym typeface="Avenir"/>
              </a:rPr>
              <a:t>C</a:t>
            </a:r>
            <a:r>
              <a:rPr lang="en-ZA" sz="1200" b="0" i="0" u="none" strike="noStrike" cap="none">
                <a:solidFill>
                  <a:schemeClr val="dk1"/>
                </a:solidFill>
                <a:latin typeface="Avenir"/>
                <a:ea typeface="Avenir"/>
                <a:cs typeface="Avenir"/>
                <a:sym typeface="Avenir"/>
              </a:rPr>
              <a:t>apture the admin note/reason for</a:t>
            </a:r>
            <a:endParaRPr sz="1200">
              <a:solidFill>
                <a:schemeClr val="dk1"/>
              </a:solidFill>
              <a:latin typeface="Avenir"/>
              <a:ea typeface="Avenir"/>
              <a:cs typeface="Avenir"/>
              <a:sym typeface="Avenir"/>
            </a:endParaRPr>
          </a:p>
          <a:p>
            <a:pPr marL="457200" marR="0" lvl="0" indent="-304800" algn="l" rtl="0">
              <a:lnSpc>
                <a:spcPct val="100000"/>
              </a:lnSpc>
              <a:spcBef>
                <a:spcPts val="0"/>
              </a:spcBef>
              <a:spcAft>
                <a:spcPts val="0"/>
              </a:spcAft>
              <a:buClr>
                <a:schemeClr val="dk1"/>
              </a:buClr>
              <a:buSzPts val="1200"/>
              <a:buFont typeface="Avenir"/>
              <a:buAutoNum type="arabicPeriod" startAt="2"/>
            </a:pPr>
            <a:r>
              <a:rPr lang="en-ZA" sz="1200">
                <a:solidFill>
                  <a:schemeClr val="dk1"/>
                </a:solidFill>
                <a:latin typeface="Avenir"/>
                <a:ea typeface="Avenir"/>
                <a:cs typeface="Avenir"/>
                <a:sym typeface="Avenir"/>
              </a:rPr>
              <a:t>Click on</a:t>
            </a:r>
            <a:r>
              <a:rPr lang="en-ZA" sz="1200" b="0" i="0" u="none" strike="noStrike" cap="none">
                <a:solidFill>
                  <a:schemeClr val="dk1"/>
                </a:solidFill>
                <a:latin typeface="Avenir"/>
                <a:ea typeface="Avenir"/>
                <a:cs typeface="Avenir"/>
                <a:sym typeface="Avenir"/>
              </a:rPr>
              <a:t> </a:t>
            </a:r>
            <a:r>
              <a:rPr lang="en-ZA" sz="1200">
                <a:solidFill>
                  <a:schemeClr val="dk1"/>
                </a:solidFill>
                <a:latin typeface="Avenir"/>
                <a:ea typeface="Avenir"/>
                <a:cs typeface="Avenir"/>
                <a:sym typeface="Avenir"/>
              </a:rPr>
              <a:t>‘</a:t>
            </a:r>
            <a:r>
              <a:rPr lang="en-ZA" sz="1200" b="0" i="0" u="none" strike="noStrike" cap="none">
                <a:solidFill>
                  <a:schemeClr val="dk1"/>
                </a:solidFill>
                <a:latin typeface="Avenir"/>
                <a:ea typeface="Avenir"/>
                <a:cs typeface="Avenir"/>
                <a:sym typeface="Avenir"/>
              </a:rPr>
              <a:t>S</a:t>
            </a:r>
            <a:r>
              <a:rPr lang="en-ZA" sz="1200">
                <a:solidFill>
                  <a:schemeClr val="dk1"/>
                </a:solidFill>
                <a:latin typeface="Avenir"/>
                <a:ea typeface="Avenir"/>
                <a:cs typeface="Avenir"/>
                <a:sym typeface="Avenir"/>
              </a:rPr>
              <a:t>AVE’</a:t>
            </a:r>
            <a:r>
              <a:rPr lang="en-ZA" sz="1200" b="0" i="0" u="none" strike="noStrike" cap="none">
                <a:solidFill>
                  <a:schemeClr val="dk1"/>
                </a:solidFill>
                <a:latin typeface="Avenir"/>
                <a:ea typeface="Avenir"/>
                <a:cs typeface="Avenir"/>
                <a:sym typeface="Avenir"/>
              </a:rPr>
              <a:t> </a:t>
            </a:r>
            <a:endParaRPr sz="1500" b="0" i="0" u="none" strike="noStrike" cap="none">
              <a:solidFill>
                <a:schemeClr val="dk1"/>
              </a:solidFill>
              <a:latin typeface="Avenir"/>
              <a:ea typeface="Avenir"/>
              <a:cs typeface="Avenir"/>
              <a:sym typeface="Avenir"/>
            </a:endParaRPr>
          </a:p>
        </p:txBody>
      </p:sp>
      <p:pic>
        <p:nvPicPr>
          <p:cNvPr id="903" name="Google Shape;903;g2ef2993c73b_0_490"/>
          <p:cNvPicPr preferRelativeResize="0"/>
          <p:nvPr/>
        </p:nvPicPr>
        <p:blipFill rotWithShape="1">
          <a:blip r:embed="rId3">
            <a:alphaModFix/>
          </a:blip>
          <a:srcRect r="45489"/>
          <a:stretch/>
        </p:blipFill>
        <p:spPr>
          <a:xfrm>
            <a:off x="84525" y="921000"/>
            <a:ext cx="4388623" cy="4579825"/>
          </a:xfrm>
          <a:prstGeom prst="rect">
            <a:avLst/>
          </a:prstGeom>
          <a:noFill/>
          <a:ln w="9525" cap="flat" cmpd="sng">
            <a:solidFill>
              <a:srgbClr val="E7E6E6"/>
            </a:solidFill>
            <a:prstDash val="solid"/>
            <a:round/>
            <a:headEnd type="none" w="sm" len="sm"/>
            <a:tailEnd type="none" w="sm" len="sm"/>
          </a:ln>
        </p:spPr>
      </p:pic>
      <p:sp>
        <p:nvSpPr>
          <p:cNvPr id="904" name="Google Shape;904;g2ef2993c73b_0_490"/>
          <p:cNvSpPr/>
          <p:nvPr/>
        </p:nvSpPr>
        <p:spPr>
          <a:xfrm>
            <a:off x="162525" y="4188450"/>
            <a:ext cx="4199400" cy="9033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05" name="Google Shape;905;g2ef2993c73b_0_490"/>
          <p:cNvSpPr/>
          <p:nvPr/>
        </p:nvSpPr>
        <p:spPr>
          <a:xfrm>
            <a:off x="-25575" y="4188450"/>
            <a:ext cx="1881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pic>
        <p:nvPicPr>
          <p:cNvPr id="906" name="Google Shape;906;g2ef2993c73b_0_490"/>
          <p:cNvPicPr preferRelativeResize="0"/>
          <p:nvPr/>
        </p:nvPicPr>
        <p:blipFill rotWithShape="1">
          <a:blip r:embed="rId4">
            <a:alphaModFix/>
          </a:blip>
          <a:srcRect l="689" r="49692"/>
          <a:stretch/>
        </p:blipFill>
        <p:spPr>
          <a:xfrm>
            <a:off x="5053937" y="840975"/>
            <a:ext cx="4266373" cy="4739876"/>
          </a:xfrm>
          <a:prstGeom prst="rect">
            <a:avLst/>
          </a:prstGeom>
          <a:noFill/>
          <a:ln w="9525" cap="flat" cmpd="sng">
            <a:solidFill>
              <a:srgbClr val="E7E6E6"/>
            </a:solidFill>
            <a:prstDash val="solid"/>
            <a:round/>
            <a:headEnd type="none" w="sm" len="sm"/>
            <a:tailEnd type="none" w="sm" len="sm"/>
          </a:ln>
        </p:spPr>
      </p:pic>
      <p:sp>
        <p:nvSpPr>
          <p:cNvPr id="907" name="Google Shape;907;g2ef2993c73b_0_490"/>
          <p:cNvSpPr/>
          <p:nvPr/>
        </p:nvSpPr>
        <p:spPr>
          <a:xfrm>
            <a:off x="4893275" y="4313550"/>
            <a:ext cx="2595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908" name="Google Shape;908;g2ef2993c73b_0_490"/>
          <p:cNvSpPr/>
          <p:nvPr/>
        </p:nvSpPr>
        <p:spPr>
          <a:xfrm>
            <a:off x="4893525" y="5205900"/>
            <a:ext cx="2595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3624570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913"/>
        <p:cNvGrpSpPr/>
        <p:nvPr/>
      </p:nvGrpSpPr>
      <p:grpSpPr>
        <a:xfrm>
          <a:off x="0" y="0"/>
          <a:ext cx="0" cy="0"/>
          <a:chOff x="0" y="0"/>
          <a:chExt cx="0" cy="0"/>
        </a:xfrm>
      </p:grpSpPr>
      <p:sp>
        <p:nvSpPr>
          <p:cNvPr id="915" name="Google Shape;915;g2f4c64b9f4b_0_108"/>
          <p:cNvSpPr txBox="1">
            <a:spLocks noGrp="1"/>
          </p:cNvSpPr>
          <p:nvPr>
            <p:ph type="title"/>
          </p:nvPr>
        </p:nvSpPr>
        <p:spPr>
          <a:xfrm>
            <a:off x="2876764" y="-76200"/>
            <a:ext cx="6695036" cy="10023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C98241"/>
              </a:buClr>
              <a:buSzPts val="3240"/>
              <a:buFont typeface="Avenir"/>
              <a:buNone/>
            </a:pPr>
            <a:r>
              <a:rPr lang="en-ZA" sz="3200">
                <a:solidFill>
                  <a:srgbClr val="C98241"/>
                </a:solidFill>
                <a:latin typeface="Avenir"/>
                <a:ea typeface="Avenir"/>
                <a:cs typeface="Avenir"/>
                <a:sym typeface="Avenir"/>
              </a:rPr>
              <a:t>Reviewer Step 1 / 13 - Particulars of Application &amp; Admin Notes (</a:t>
            </a:r>
            <a:r>
              <a:rPr lang="en-ZA" sz="3200" err="1">
                <a:solidFill>
                  <a:srgbClr val="C98241"/>
                </a:solidFill>
                <a:latin typeface="Avenir"/>
                <a:ea typeface="Avenir"/>
                <a:cs typeface="Avenir"/>
                <a:sym typeface="Avenir"/>
              </a:rPr>
              <a:t>cont</a:t>
            </a:r>
            <a:r>
              <a:rPr lang="en-ZA" sz="3200">
                <a:solidFill>
                  <a:srgbClr val="C98241"/>
                </a:solidFill>
                <a:latin typeface="Avenir"/>
                <a:ea typeface="Avenir"/>
                <a:cs typeface="Avenir"/>
                <a:sym typeface="Avenir"/>
              </a:rPr>
              <a:t>)</a:t>
            </a:r>
            <a:endParaRPr sz="3200">
              <a:solidFill>
                <a:srgbClr val="C98241"/>
              </a:solidFill>
              <a:latin typeface="Avenir"/>
              <a:ea typeface="Avenir"/>
              <a:cs typeface="Avenir"/>
              <a:sym typeface="Avenir"/>
            </a:endParaRPr>
          </a:p>
        </p:txBody>
      </p:sp>
      <p:sp>
        <p:nvSpPr>
          <p:cNvPr id="914" name="Google Shape;914;g2f4c64b9f4b_0_108"/>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63</a:t>
            </a:fld>
            <a:endParaRPr/>
          </a:p>
        </p:txBody>
      </p:sp>
      <p:sp>
        <p:nvSpPr>
          <p:cNvPr id="916" name="Google Shape;916;g2f4c64b9f4b_0_108"/>
          <p:cNvSpPr/>
          <p:nvPr/>
        </p:nvSpPr>
        <p:spPr>
          <a:xfrm>
            <a:off x="7426400" y="1151750"/>
            <a:ext cx="4662600" cy="2963100"/>
          </a:xfrm>
          <a:prstGeom prst="wedgeRoundRectCallout">
            <a:avLst>
              <a:gd name="adj1" fmla="val 21995"/>
              <a:gd name="adj2" fmla="val -48885"/>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457200" marR="0" lvl="0" indent="0" algn="l" rtl="0">
              <a:lnSpc>
                <a:spcPct val="100000"/>
              </a:lnSpc>
              <a:spcBef>
                <a:spcPts val="0"/>
              </a:spcBef>
              <a:spcAft>
                <a:spcPts val="0"/>
              </a:spcAft>
              <a:buNone/>
            </a:pPr>
            <a:r>
              <a:rPr lang="en-ZA" sz="1500">
                <a:solidFill>
                  <a:schemeClr val="dk1"/>
                </a:solidFill>
                <a:latin typeface="Avenir"/>
                <a:ea typeface="Avenir"/>
                <a:cs typeface="Avenir"/>
                <a:sym typeface="Avenir"/>
              </a:rPr>
              <a:t>You</a:t>
            </a:r>
            <a:r>
              <a:rPr lang="en-ZA" sz="1500" b="0" i="0" u="none" strike="noStrike" cap="none">
                <a:solidFill>
                  <a:schemeClr val="dk1"/>
                </a:solidFill>
                <a:latin typeface="Avenir"/>
                <a:ea typeface="Avenir"/>
                <a:cs typeface="Avenir"/>
                <a:sym typeface="Avenir"/>
              </a:rPr>
              <a:t> will receive a notification that the </a:t>
            </a:r>
            <a:r>
              <a:rPr lang="en-ZA" sz="1500">
                <a:solidFill>
                  <a:schemeClr val="dk1"/>
                </a:solidFill>
                <a:latin typeface="Avenir"/>
                <a:ea typeface="Avenir"/>
                <a:cs typeface="Avenir"/>
                <a:sym typeface="Avenir"/>
              </a:rPr>
              <a:t>note</a:t>
            </a:r>
            <a:r>
              <a:rPr lang="en-ZA" sz="1500" b="0" i="0" u="none" strike="noStrike" cap="none">
                <a:solidFill>
                  <a:schemeClr val="dk1"/>
                </a:solidFill>
                <a:latin typeface="Avenir"/>
                <a:ea typeface="Avenir"/>
                <a:cs typeface="Avenir"/>
                <a:sym typeface="Avenir"/>
              </a:rPr>
              <a:t> has been successfully captured</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457200" marR="0" lvl="0" indent="-323850" algn="l" rtl="0">
              <a:lnSpc>
                <a:spcPct val="100000"/>
              </a:lnSpc>
              <a:spcBef>
                <a:spcPts val="0"/>
              </a:spcBef>
              <a:spcAft>
                <a:spcPts val="0"/>
              </a:spcAft>
              <a:buClr>
                <a:schemeClr val="dk1"/>
              </a:buClr>
              <a:buSzPts val="1500"/>
              <a:buFont typeface="Avenir"/>
              <a:buAutoNum type="arabicPeriod"/>
            </a:pPr>
            <a:r>
              <a:rPr lang="en-ZA" sz="1500">
                <a:solidFill>
                  <a:schemeClr val="dk1"/>
                </a:solidFill>
                <a:latin typeface="Avenir"/>
                <a:ea typeface="Avenir"/>
                <a:cs typeface="Avenir"/>
                <a:sym typeface="Avenir"/>
              </a:rPr>
              <a:t>You can on the top right to review saved admin notes.</a:t>
            </a:r>
            <a:endParaRPr sz="1500">
              <a:solidFill>
                <a:schemeClr val="dk1"/>
              </a:solidFill>
              <a:latin typeface="Avenir"/>
              <a:ea typeface="Avenir"/>
              <a:cs typeface="Avenir"/>
              <a:sym typeface="Avenir"/>
            </a:endParaRPr>
          </a:p>
          <a:p>
            <a:pPr marL="457200" marR="0" lvl="0" indent="-323850" algn="l" rtl="0">
              <a:lnSpc>
                <a:spcPct val="100000"/>
              </a:lnSpc>
              <a:spcBef>
                <a:spcPts val="0"/>
              </a:spcBef>
              <a:spcAft>
                <a:spcPts val="0"/>
              </a:spcAft>
              <a:buClr>
                <a:schemeClr val="dk1"/>
              </a:buClr>
              <a:buSzPts val="1500"/>
              <a:buFont typeface="Avenir"/>
              <a:buAutoNum type="arabicPeriod"/>
            </a:pPr>
            <a:r>
              <a:rPr lang="en-ZA" sz="1500">
                <a:solidFill>
                  <a:schemeClr val="dk1"/>
                </a:solidFill>
                <a:latin typeface="Avenir"/>
                <a:ea typeface="Avenir"/>
                <a:cs typeface="Avenir"/>
                <a:sym typeface="Avenir"/>
              </a:rPr>
              <a:t>Click ‘OPEN’ to review the admin notes.</a:t>
            </a:r>
            <a:endParaRPr sz="1500">
              <a:solidFill>
                <a:schemeClr val="dk1"/>
              </a:solidFill>
              <a:latin typeface="Avenir"/>
              <a:ea typeface="Avenir"/>
              <a:cs typeface="Avenir"/>
              <a:sym typeface="Avenir"/>
            </a:endParaRPr>
          </a:p>
          <a:p>
            <a:pPr marL="457200" marR="0" lvl="0" indent="-323850" algn="l" rtl="0">
              <a:lnSpc>
                <a:spcPct val="100000"/>
              </a:lnSpc>
              <a:spcBef>
                <a:spcPts val="0"/>
              </a:spcBef>
              <a:spcAft>
                <a:spcPts val="0"/>
              </a:spcAft>
              <a:buClr>
                <a:schemeClr val="dk1"/>
              </a:buClr>
              <a:buSzPts val="1500"/>
              <a:buFont typeface="Avenir"/>
              <a:buAutoNum type="arabicPeriod"/>
            </a:pPr>
            <a:r>
              <a:rPr lang="en-ZA" sz="1500">
                <a:solidFill>
                  <a:schemeClr val="dk1"/>
                </a:solidFill>
                <a:latin typeface="Avenir"/>
                <a:ea typeface="Avenir"/>
                <a:cs typeface="Avenir"/>
                <a:sym typeface="Avenir"/>
              </a:rPr>
              <a:t>Click ‘ADD ADMIN NOTES’ Tto record notes for the page</a:t>
            </a:r>
            <a:endParaRPr sz="1500">
              <a:solidFill>
                <a:schemeClr val="dk1"/>
              </a:solidFill>
              <a:latin typeface="Avenir"/>
              <a:ea typeface="Avenir"/>
              <a:cs typeface="Avenir"/>
              <a:sym typeface="Avenir"/>
            </a:endParaRPr>
          </a:p>
          <a:p>
            <a:pPr marL="457200" marR="0" lvl="0" indent="-323850" algn="l" rtl="0">
              <a:lnSpc>
                <a:spcPct val="100000"/>
              </a:lnSpc>
              <a:spcBef>
                <a:spcPts val="0"/>
              </a:spcBef>
              <a:spcAft>
                <a:spcPts val="0"/>
              </a:spcAft>
              <a:buClr>
                <a:schemeClr val="dk1"/>
              </a:buClr>
              <a:buSzPts val="1500"/>
              <a:buFont typeface="Avenir"/>
              <a:buAutoNum type="arabicPeriod"/>
            </a:pPr>
            <a:r>
              <a:rPr lang="en-ZA" sz="1500">
                <a:solidFill>
                  <a:schemeClr val="dk1"/>
                </a:solidFill>
                <a:latin typeface="Avenir"/>
                <a:ea typeface="Avenir"/>
                <a:cs typeface="Avenir"/>
                <a:sym typeface="Avenir"/>
              </a:rPr>
              <a:t>Click on</a:t>
            </a:r>
            <a:r>
              <a:rPr lang="en-ZA" sz="1500" b="0" i="0" u="none" strike="noStrike" cap="none">
                <a:solidFill>
                  <a:schemeClr val="dk1"/>
                </a:solidFill>
                <a:latin typeface="Avenir"/>
                <a:ea typeface="Avenir"/>
                <a:cs typeface="Avenir"/>
                <a:sym typeface="Avenir"/>
              </a:rPr>
              <a:t> </a:t>
            </a:r>
            <a:r>
              <a:rPr lang="en-ZA" sz="1500">
                <a:solidFill>
                  <a:schemeClr val="dk1"/>
                </a:solidFill>
                <a:latin typeface="Avenir"/>
                <a:ea typeface="Avenir"/>
                <a:cs typeface="Avenir"/>
                <a:sym typeface="Avenir"/>
              </a:rPr>
              <a:t>‘</a:t>
            </a:r>
            <a:r>
              <a:rPr lang="en-ZA" sz="1500" b="0" i="0" u="none" strike="noStrike" cap="none">
                <a:solidFill>
                  <a:schemeClr val="dk1"/>
                </a:solidFill>
                <a:latin typeface="Avenir"/>
                <a:ea typeface="Avenir"/>
                <a:cs typeface="Avenir"/>
                <a:sym typeface="Avenir"/>
              </a:rPr>
              <a:t>N</a:t>
            </a:r>
            <a:r>
              <a:rPr lang="en-ZA" sz="1500">
                <a:solidFill>
                  <a:schemeClr val="dk1"/>
                </a:solidFill>
                <a:latin typeface="Avenir"/>
                <a:ea typeface="Avenir"/>
                <a:cs typeface="Avenir"/>
                <a:sym typeface="Avenir"/>
              </a:rPr>
              <a:t>EXT’</a:t>
            </a:r>
            <a:r>
              <a:rPr lang="en-ZA" sz="1500" b="0" i="0" u="none" strike="noStrike" cap="none">
                <a:solidFill>
                  <a:schemeClr val="dk1"/>
                </a:solidFill>
                <a:latin typeface="Avenir"/>
                <a:ea typeface="Avenir"/>
                <a:cs typeface="Avenir"/>
                <a:sym typeface="Avenir"/>
              </a:rPr>
              <a:t> to proceed to the next step</a:t>
            </a:r>
            <a:endParaRPr sz="1500">
              <a:solidFill>
                <a:schemeClr val="dk1"/>
              </a:solidFill>
              <a:latin typeface="Avenir"/>
              <a:ea typeface="Avenir"/>
              <a:cs typeface="Avenir"/>
              <a:sym typeface="Avenir"/>
            </a:endParaRPr>
          </a:p>
        </p:txBody>
      </p:sp>
      <p:pic>
        <p:nvPicPr>
          <p:cNvPr id="917" name="Google Shape;917;g2f4c64b9f4b_0_108"/>
          <p:cNvPicPr preferRelativeResize="0"/>
          <p:nvPr/>
        </p:nvPicPr>
        <p:blipFill rotWithShape="1">
          <a:blip r:embed="rId3">
            <a:alphaModFix/>
          </a:blip>
          <a:srcRect l="22559" t="22797" r="33873" b="54261"/>
          <a:stretch/>
        </p:blipFill>
        <p:spPr>
          <a:xfrm>
            <a:off x="8737600" y="1853525"/>
            <a:ext cx="2514525" cy="561900"/>
          </a:xfrm>
          <a:prstGeom prst="rect">
            <a:avLst/>
          </a:prstGeom>
          <a:solidFill>
            <a:schemeClr val="lt2"/>
          </a:solidFill>
          <a:ln w="9525" cap="flat" cmpd="sng">
            <a:solidFill>
              <a:srgbClr val="9E9E9E"/>
            </a:solidFill>
            <a:prstDash val="solid"/>
            <a:round/>
            <a:headEnd type="none" w="sm" len="sm"/>
            <a:tailEnd type="none" w="sm" len="sm"/>
          </a:ln>
        </p:spPr>
      </p:pic>
      <p:pic>
        <p:nvPicPr>
          <p:cNvPr id="918" name="Google Shape;918;g2f4c64b9f4b_0_108"/>
          <p:cNvPicPr preferRelativeResize="0"/>
          <p:nvPr/>
        </p:nvPicPr>
        <p:blipFill>
          <a:blip r:embed="rId4">
            <a:alphaModFix/>
          </a:blip>
          <a:stretch>
            <a:fillRect/>
          </a:stretch>
        </p:blipFill>
        <p:spPr>
          <a:xfrm>
            <a:off x="152400" y="1078500"/>
            <a:ext cx="7096699" cy="4210200"/>
          </a:xfrm>
          <a:prstGeom prst="rect">
            <a:avLst/>
          </a:prstGeom>
          <a:noFill/>
          <a:ln w="9525" cap="flat" cmpd="sng">
            <a:solidFill>
              <a:srgbClr val="9E9E9E"/>
            </a:solidFill>
            <a:prstDash val="solid"/>
            <a:round/>
            <a:headEnd type="none" w="sm" len="sm"/>
            <a:tailEnd type="none" w="sm" len="sm"/>
          </a:ln>
        </p:spPr>
      </p:pic>
      <p:pic>
        <p:nvPicPr>
          <p:cNvPr id="919" name="Google Shape;919;g2f4c64b9f4b_0_108"/>
          <p:cNvPicPr preferRelativeResize="0"/>
          <p:nvPr/>
        </p:nvPicPr>
        <p:blipFill>
          <a:blip r:embed="rId5">
            <a:alphaModFix/>
          </a:blip>
          <a:stretch>
            <a:fillRect/>
          </a:stretch>
        </p:blipFill>
        <p:spPr>
          <a:xfrm>
            <a:off x="3749941" y="4226021"/>
            <a:ext cx="8339082" cy="1791600"/>
          </a:xfrm>
          <a:prstGeom prst="rect">
            <a:avLst/>
          </a:prstGeom>
          <a:noFill/>
          <a:ln w="9525" cap="flat" cmpd="sng">
            <a:solidFill>
              <a:srgbClr val="9E9E9E"/>
            </a:solidFill>
            <a:prstDash val="solid"/>
            <a:round/>
            <a:headEnd type="none" w="sm" len="sm"/>
            <a:tailEnd type="none" w="sm" len="sm"/>
          </a:ln>
        </p:spPr>
      </p:pic>
      <p:sp>
        <p:nvSpPr>
          <p:cNvPr id="920" name="Google Shape;920;g2f4c64b9f4b_0_108"/>
          <p:cNvSpPr/>
          <p:nvPr/>
        </p:nvSpPr>
        <p:spPr>
          <a:xfrm>
            <a:off x="5782950" y="926100"/>
            <a:ext cx="271800" cy="3096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921" name="Google Shape;921;g2f4c64b9f4b_0_108"/>
          <p:cNvSpPr/>
          <p:nvPr/>
        </p:nvSpPr>
        <p:spPr>
          <a:xfrm>
            <a:off x="3649350" y="5288700"/>
            <a:ext cx="271800" cy="3096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922" name="Google Shape;922;g2f4c64b9f4b_0_108"/>
          <p:cNvSpPr/>
          <p:nvPr/>
        </p:nvSpPr>
        <p:spPr>
          <a:xfrm>
            <a:off x="663125" y="4831500"/>
            <a:ext cx="271800" cy="2430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
        <p:nvSpPr>
          <p:cNvPr id="923" name="Google Shape;923;g2f4c64b9f4b_0_108"/>
          <p:cNvSpPr/>
          <p:nvPr/>
        </p:nvSpPr>
        <p:spPr>
          <a:xfrm>
            <a:off x="2206538" y="4773825"/>
            <a:ext cx="271800" cy="2430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1384041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sp>
        <p:nvSpPr>
          <p:cNvPr id="930" name="Google Shape;930;g2d128171aec_2_28"/>
          <p:cNvSpPr txBox="1">
            <a:spLocks noGrp="1"/>
          </p:cNvSpPr>
          <p:nvPr>
            <p:ph type="title"/>
          </p:nvPr>
        </p:nvSpPr>
        <p:spPr>
          <a:xfrm>
            <a:off x="3041151" y="-47623"/>
            <a:ext cx="7567350"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Reviewer Step 2 / 13 – Review Staff Details</a:t>
            </a:r>
            <a:endParaRPr sz="3200">
              <a:solidFill>
                <a:srgbClr val="C98241"/>
              </a:solidFill>
              <a:latin typeface="Avenir"/>
              <a:ea typeface="Avenir"/>
              <a:cs typeface="Avenir"/>
              <a:sym typeface="Avenir"/>
            </a:endParaRPr>
          </a:p>
        </p:txBody>
      </p:sp>
      <p:sp>
        <p:nvSpPr>
          <p:cNvPr id="929" name="Google Shape;929;g2d128171aec_2_28"/>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64</a:t>
            </a:fld>
            <a:endParaRPr/>
          </a:p>
        </p:txBody>
      </p:sp>
      <p:sp>
        <p:nvSpPr>
          <p:cNvPr id="931" name="Google Shape;931;g2d128171aec_2_28"/>
          <p:cNvSpPr/>
          <p:nvPr/>
        </p:nvSpPr>
        <p:spPr>
          <a:xfrm>
            <a:off x="9264875" y="1040175"/>
            <a:ext cx="2844900" cy="4671000"/>
          </a:xfrm>
          <a:prstGeom prst="wedgeRoundRectCallout">
            <a:avLst>
              <a:gd name="adj1" fmla="val -50171"/>
              <a:gd name="adj2" fmla="val -15128"/>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640"/>
              </a:spcBef>
              <a:spcAft>
                <a:spcPts val="0"/>
              </a:spcAft>
              <a:buClr>
                <a:schemeClr val="dk1"/>
              </a:buClr>
              <a:buSzPts val="1100"/>
              <a:buFont typeface="Arial"/>
              <a:buNone/>
            </a:pPr>
            <a:r>
              <a:rPr lang="en-ZA" sz="1500">
                <a:solidFill>
                  <a:schemeClr val="dk1"/>
                </a:solidFill>
                <a:latin typeface="Avenir"/>
                <a:ea typeface="Avenir"/>
                <a:cs typeface="Avenir"/>
                <a:sym typeface="Avenir"/>
              </a:rPr>
              <a:t>Review the staff list and ensure all staff details, including roles and qualifications, are captured.</a:t>
            </a:r>
            <a:endParaRPr sz="1500">
              <a:solidFill>
                <a:schemeClr val="dk1"/>
              </a:solidFill>
              <a:latin typeface="Avenir"/>
              <a:ea typeface="Avenir"/>
              <a:cs typeface="Avenir"/>
              <a:sym typeface="Avenir"/>
            </a:endParaRPr>
          </a:p>
          <a:p>
            <a:pPr marL="0" lvl="0" indent="0" algn="l" rtl="0">
              <a:spcBef>
                <a:spcPts val="64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lvl="0" indent="0" algn="l" rtl="0">
              <a:spcBef>
                <a:spcPts val="1000"/>
              </a:spcBef>
              <a:spcAft>
                <a:spcPts val="0"/>
              </a:spcAft>
              <a:buClr>
                <a:schemeClr val="dk1"/>
              </a:buClr>
              <a:buSzPts val="1500"/>
              <a:buFont typeface="Arial"/>
              <a:buNone/>
            </a:pPr>
            <a:r>
              <a:rPr lang="en-ZA" sz="1500">
                <a:solidFill>
                  <a:schemeClr val="dk1"/>
                </a:solidFill>
                <a:latin typeface="Avenir"/>
                <a:ea typeface="Avenir"/>
                <a:cs typeface="Avenir"/>
                <a:sym typeface="Avenir"/>
              </a:rPr>
              <a:t>You can add corrections at each step of the application if there's missing information or add admin notes relevant to each step. </a:t>
            </a:r>
            <a:endParaRPr sz="1500">
              <a:solidFill>
                <a:schemeClr val="dk1"/>
              </a:solidFill>
              <a:latin typeface="Avenir"/>
              <a:ea typeface="Avenir"/>
              <a:cs typeface="Avenir"/>
              <a:sym typeface="Avenir"/>
            </a:endParaRPr>
          </a:p>
          <a:p>
            <a:pPr marL="0" lvl="0" indent="0" algn="l" rtl="0">
              <a:spcBef>
                <a:spcPts val="640"/>
              </a:spcBef>
              <a:spcAft>
                <a:spcPts val="0"/>
              </a:spcAft>
              <a:buClr>
                <a:schemeClr val="dk1"/>
              </a:buClr>
              <a:buSzPts val="1100"/>
              <a:buFont typeface="Arial"/>
              <a:buNone/>
            </a:pPr>
            <a:r>
              <a:rPr lang="en-ZA" sz="1500">
                <a:solidFill>
                  <a:schemeClr val="dk1"/>
                </a:solidFill>
                <a:latin typeface="Avenir"/>
                <a:ea typeface="Avenir"/>
                <a:cs typeface="Avenir"/>
                <a:sym typeface="Avenir"/>
              </a:rPr>
              <a:t>After completing the review, click 'NEXT’ (1).</a:t>
            </a:r>
            <a:endParaRPr sz="1500">
              <a:solidFill>
                <a:schemeClr val="dk1"/>
              </a:solidFill>
              <a:latin typeface="Avenir"/>
              <a:ea typeface="Avenir"/>
              <a:cs typeface="Avenir"/>
              <a:sym typeface="Avenir"/>
            </a:endParaRPr>
          </a:p>
          <a:p>
            <a:pPr marL="0" marR="0" lvl="0" indent="0" algn="l" rtl="0">
              <a:lnSpc>
                <a:spcPct val="100000"/>
              </a:lnSpc>
              <a:spcBef>
                <a:spcPts val="640"/>
              </a:spcBef>
              <a:spcAft>
                <a:spcPts val="0"/>
              </a:spcAft>
              <a:buClr>
                <a:srgbClr val="000000"/>
              </a:buClr>
              <a:buSzPts val="1500"/>
              <a:buFont typeface="Arial"/>
              <a:buNone/>
            </a:pPr>
            <a:endParaRPr sz="1500">
              <a:solidFill>
                <a:schemeClr val="dk1"/>
              </a:solidFill>
              <a:latin typeface="Avenir"/>
              <a:ea typeface="Avenir"/>
              <a:cs typeface="Avenir"/>
              <a:sym typeface="Avenir"/>
            </a:endParaRPr>
          </a:p>
        </p:txBody>
      </p:sp>
      <p:pic>
        <p:nvPicPr>
          <p:cNvPr id="932" name="Google Shape;932;g2d128171aec_2_28"/>
          <p:cNvPicPr preferRelativeResize="0"/>
          <p:nvPr/>
        </p:nvPicPr>
        <p:blipFill>
          <a:blip r:embed="rId3">
            <a:alphaModFix/>
          </a:blip>
          <a:stretch>
            <a:fillRect/>
          </a:stretch>
        </p:blipFill>
        <p:spPr>
          <a:xfrm>
            <a:off x="152400" y="1349102"/>
            <a:ext cx="8960077" cy="2480646"/>
          </a:xfrm>
          <a:prstGeom prst="rect">
            <a:avLst/>
          </a:prstGeom>
          <a:noFill/>
          <a:ln w="9525" cap="flat" cmpd="sng">
            <a:solidFill>
              <a:srgbClr val="9E9E9E"/>
            </a:solidFill>
            <a:prstDash val="solid"/>
            <a:round/>
            <a:headEnd type="none" w="sm" len="sm"/>
            <a:tailEnd type="none" w="sm" len="sm"/>
          </a:ln>
        </p:spPr>
      </p:pic>
      <p:sp>
        <p:nvSpPr>
          <p:cNvPr id="933" name="Google Shape;933;g2d128171aec_2_28"/>
          <p:cNvSpPr/>
          <p:nvPr/>
        </p:nvSpPr>
        <p:spPr>
          <a:xfrm>
            <a:off x="774425" y="3429000"/>
            <a:ext cx="205800" cy="1980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934" name="Google Shape;934;g2d128171aec_2_28"/>
          <p:cNvSpPr/>
          <p:nvPr/>
        </p:nvSpPr>
        <p:spPr>
          <a:xfrm>
            <a:off x="877325" y="3447525"/>
            <a:ext cx="506400" cy="2718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7916913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939"/>
        <p:cNvGrpSpPr/>
        <p:nvPr/>
      </p:nvGrpSpPr>
      <p:grpSpPr>
        <a:xfrm>
          <a:off x="0" y="0"/>
          <a:ext cx="0" cy="0"/>
          <a:chOff x="0" y="0"/>
          <a:chExt cx="0" cy="0"/>
        </a:xfrm>
      </p:grpSpPr>
      <p:sp>
        <p:nvSpPr>
          <p:cNvPr id="941" name="Google Shape;941;g2c8bc7dcf1c_1_92"/>
          <p:cNvSpPr txBox="1">
            <a:spLocks noGrp="1"/>
          </p:cNvSpPr>
          <p:nvPr>
            <p:ph type="title"/>
          </p:nvPr>
        </p:nvSpPr>
        <p:spPr>
          <a:xfrm>
            <a:off x="3061699" y="-47623"/>
            <a:ext cx="7546802"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Reviewer Step 3 / 13 - Nature of Application</a:t>
            </a:r>
            <a:endParaRPr sz="3200">
              <a:solidFill>
                <a:srgbClr val="C98241"/>
              </a:solidFill>
              <a:latin typeface="Avenir"/>
              <a:ea typeface="Avenir"/>
              <a:cs typeface="Avenir"/>
              <a:sym typeface="Avenir"/>
            </a:endParaRPr>
          </a:p>
        </p:txBody>
      </p:sp>
      <p:sp>
        <p:nvSpPr>
          <p:cNvPr id="940" name="Google Shape;940;g2c8bc7dcf1c_1_92"/>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65</a:t>
            </a:fld>
            <a:endParaRPr/>
          </a:p>
        </p:txBody>
      </p:sp>
      <p:sp>
        <p:nvSpPr>
          <p:cNvPr id="942" name="Google Shape;942;g2c8bc7dcf1c_1_92"/>
          <p:cNvSpPr/>
          <p:nvPr/>
        </p:nvSpPr>
        <p:spPr>
          <a:xfrm>
            <a:off x="8822725" y="1005500"/>
            <a:ext cx="3265500" cy="4737900"/>
          </a:xfrm>
          <a:prstGeom prst="wedgeRoundRectCallout">
            <a:avLst>
              <a:gd name="adj1" fmla="val -48815"/>
              <a:gd name="adj2" fmla="val -16453"/>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R</a:t>
            </a:r>
            <a:r>
              <a:rPr lang="en-ZA" sz="1500" b="0" i="0" u="none" strike="noStrike" cap="none">
                <a:solidFill>
                  <a:schemeClr val="dk1"/>
                </a:solidFill>
                <a:latin typeface="Avenir"/>
                <a:ea typeface="Avenir"/>
                <a:cs typeface="Avenir"/>
                <a:sym typeface="Avenir"/>
              </a:rPr>
              <a:t>eview the information captured for the “Nature of the Application”</a:t>
            </a:r>
          </a:p>
          <a:p>
            <a:pPr marL="0" marR="0" lvl="0" indent="0" algn="l" rtl="0">
              <a:lnSpc>
                <a:spcPct val="100000"/>
              </a:lnSpc>
              <a:spcBef>
                <a:spcPts val="0"/>
              </a:spcBef>
              <a:spcAft>
                <a:spcPts val="0"/>
              </a:spcAft>
              <a:buClr>
                <a:schemeClr val="dk1"/>
              </a:buClr>
              <a:buSzPts val="1100"/>
              <a:buFont typeface="Arial"/>
              <a:buNone/>
            </a:pPr>
            <a:endParaRPr lang="en-ZA"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r>
              <a:rPr lang="en-US" sz="1500" b="1">
                <a:solidFill>
                  <a:schemeClr val="dk1"/>
                </a:solidFill>
                <a:latin typeface="Avenir"/>
                <a:ea typeface="Avenir"/>
                <a:cs typeface="Avenir"/>
                <a:sym typeface="Avenir"/>
              </a:rPr>
              <a:t>Note: </a:t>
            </a:r>
            <a:r>
              <a:rPr lang="en-US" sz="1500">
                <a:solidFill>
                  <a:schemeClr val="dk1"/>
                </a:solidFill>
                <a:latin typeface="Avenir"/>
                <a:ea typeface="Avenir"/>
                <a:cs typeface="Avenir"/>
                <a:sym typeface="Avenir"/>
              </a:rPr>
              <a:t>The Name of </a:t>
            </a:r>
            <a:r>
              <a:rPr lang="en-US" sz="1500" err="1">
                <a:solidFill>
                  <a:schemeClr val="dk1"/>
                </a:solidFill>
                <a:latin typeface="Avenir"/>
                <a:ea typeface="Avenir"/>
                <a:cs typeface="Avenir"/>
                <a:sym typeface="Avenir"/>
              </a:rPr>
              <a:t>Organisation</a:t>
            </a:r>
            <a:r>
              <a:rPr lang="en-US" sz="1500">
                <a:solidFill>
                  <a:schemeClr val="dk1"/>
                </a:solidFill>
                <a:latin typeface="Avenir"/>
                <a:ea typeface="Avenir"/>
                <a:cs typeface="Avenir"/>
                <a:sym typeface="Avenir"/>
              </a:rPr>
              <a:t> is for </a:t>
            </a:r>
            <a:r>
              <a:rPr lang="en-US" sz="1500" err="1">
                <a:solidFill>
                  <a:schemeClr val="dk1"/>
                </a:solidFill>
                <a:latin typeface="Avenir"/>
                <a:ea typeface="Avenir"/>
                <a:cs typeface="Avenir"/>
                <a:sym typeface="Avenir"/>
              </a:rPr>
              <a:t>Organisations</a:t>
            </a:r>
            <a:r>
              <a:rPr lang="en-US" sz="1500">
                <a:solidFill>
                  <a:schemeClr val="dk1"/>
                </a:solidFill>
                <a:latin typeface="Avenir"/>
                <a:ea typeface="Avenir"/>
                <a:cs typeface="Avenir"/>
                <a:sym typeface="Avenir"/>
              </a:rPr>
              <a:t> who own and run multiple ECD </a:t>
            </a:r>
            <a:r>
              <a:rPr lang="en-US" sz="1500" err="1">
                <a:solidFill>
                  <a:schemeClr val="dk1"/>
                </a:solidFill>
                <a:latin typeface="Avenir"/>
                <a:ea typeface="Avenir"/>
                <a:cs typeface="Avenir"/>
                <a:sym typeface="Avenir"/>
              </a:rPr>
              <a:t>programmes</a:t>
            </a:r>
            <a:r>
              <a:rPr lang="en-US" sz="1500">
                <a:solidFill>
                  <a:schemeClr val="dk1"/>
                </a:solidFill>
                <a:latin typeface="Avenir"/>
                <a:ea typeface="Avenir"/>
                <a:cs typeface="Avenir"/>
                <a:sym typeface="Avenir"/>
              </a:rPr>
              <a:t>.  If that is not the case, the name will just be the same as the ECD </a:t>
            </a:r>
            <a:r>
              <a:rPr lang="en-US" sz="1500" err="1">
                <a:solidFill>
                  <a:schemeClr val="dk1"/>
                </a:solidFill>
                <a:latin typeface="Avenir"/>
                <a:ea typeface="Avenir"/>
                <a:cs typeface="Avenir"/>
                <a:sym typeface="Avenir"/>
              </a:rPr>
              <a:t>Programme</a:t>
            </a:r>
            <a:r>
              <a:rPr lang="en-US" sz="1500">
                <a:solidFill>
                  <a:schemeClr val="dk1"/>
                </a:solidFill>
                <a:latin typeface="Avenir"/>
                <a:ea typeface="Avenir"/>
                <a:cs typeface="Avenir"/>
                <a:sym typeface="Avenir"/>
              </a:rPr>
              <a:t> Name.</a:t>
            </a:r>
          </a:p>
          <a:p>
            <a:pPr marL="0" marR="0" lvl="0" indent="0" algn="l" rtl="0">
              <a:lnSpc>
                <a:spcPct val="100000"/>
              </a:lnSpc>
              <a:spcBef>
                <a:spcPts val="0"/>
              </a:spcBef>
              <a:spcAft>
                <a:spcPts val="0"/>
              </a:spcAft>
              <a:buNone/>
            </a:pPr>
            <a:endParaRPr lang="en-US"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r>
              <a:rPr lang="en-US" sz="1500" b="1">
                <a:solidFill>
                  <a:schemeClr val="dk1"/>
                </a:solidFill>
                <a:latin typeface="Avenir"/>
                <a:ea typeface="Avenir"/>
                <a:cs typeface="Avenir"/>
                <a:sym typeface="Avenir"/>
              </a:rPr>
              <a:t>Note</a:t>
            </a:r>
            <a:r>
              <a:rPr lang="en-US" sz="1500">
                <a:solidFill>
                  <a:schemeClr val="dk1"/>
                </a:solidFill>
                <a:latin typeface="Avenir"/>
                <a:ea typeface="Avenir"/>
                <a:cs typeface="Avenir"/>
                <a:sym typeface="Avenir"/>
              </a:rPr>
              <a:t>:  The Program Type is automatically calculated by the two questions before.</a:t>
            </a:r>
          </a:p>
          <a:p>
            <a:pPr marL="0" marR="0" lvl="0" indent="0" algn="l" rtl="0">
              <a:lnSpc>
                <a:spcPct val="100000"/>
              </a:lnSpc>
              <a:spcBef>
                <a:spcPts val="0"/>
              </a:spcBef>
              <a:spcAft>
                <a:spcPts val="0"/>
              </a:spcAft>
              <a:buClr>
                <a:schemeClr val="dk1"/>
              </a:buClr>
              <a:buSzPts val="11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64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pic>
        <p:nvPicPr>
          <p:cNvPr id="943" name="Google Shape;943;g2c8bc7dcf1c_1_92"/>
          <p:cNvPicPr preferRelativeResize="0"/>
          <p:nvPr/>
        </p:nvPicPr>
        <p:blipFill>
          <a:blip r:embed="rId3">
            <a:alphaModFix/>
          </a:blip>
          <a:stretch>
            <a:fillRect/>
          </a:stretch>
        </p:blipFill>
        <p:spPr>
          <a:xfrm>
            <a:off x="103775" y="1325315"/>
            <a:ext cx="8571320" cy="4854849"/>
          </a:xfrm>
          <a:prstGeom prst="rect">
            <a:avLst/>
          </a:prstGeom>
          <a:noFill/>
          <a:ln w="9525" cap="flat" cmpd="sng">
            <a:solidFill>
              <a:srgbClr val="9E9E9E"/>
            </a:solidFill>
            <a:prstDash val="solid"/>
            <a:round/>
            <a:headEnd type="none" w="sm" len="sm"/>
            <a:tailEnd type="none" w="sm" len="sm"/>
          </a:ln>
        </p:spPr>
      </p:pic>
      <p:sp>
        <p:nvSpPr>
          <p:cNvPr id="944" name="Google Shape;944;g2c8bc7dcf1c_1_92"/>
          <p:cNvSpPr/>
          <p:nvPr/>
        </p:nvSpPr>
        <p:spPr>
          <a:xfrm>
            <a:off x="1694870" y="5532685"/>
            <a:ext cx="317100" cy="1980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945" name="Google Shape;945;g2c8bc7dcf1c_1_92"/>
          <p:cNvSpPr/>
          <p:nvPr/>
        </p:nvSpPr>
        <p:spPr>
          <a:xfrm>
            <a:off x="6168956" y="1325315"/>
            <a:ext cx="317100" cy="1980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
        <p:nvSpPr>
          <p:cNvPr id="946" name="Google Shape;946;g2c8bc7dcf1c_1_92"/>
          <p:cNvSpPr/>
          <p:nvPr/>
        </p:nvSpPr>
        <p:spPr>
          <a:xfrm>
            <a:off x="3311470" y="5532685"/>
            <a:ext cx="259500" cy="1980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947" name="Google Shape;947;g2c8bc7dcf1c_1_92"/>
          <p:cNvSpPr/>
          <p:nvPr/>
        </p:nvSpPr>
        <p:spPr>
          <a:xfrm>
            <a:off x="886570" y="5532685"/>
            <a:ext cx="317100" cy="1980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6861836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952"/>
        <p:cNvGrpSpPr/>
        <p:nvPr/>
      </p:nvGrpSpPr>
      <p:grpSpPr>
        <a:xfrm>
          <a:off x="0" y="0"/>
          <a:ext cx="0" cy="0"/>
          <a:chOff x="0" y="0"/>
          <a:chExt cx="0" cy="0"/>
        </a:xfrm>
      </p:grpSpPr>
      <p:sp>
        <p:nvSpPr>
          <p:cNvPr id="954" name="Google Shape;954;g2e3973fcde6_0_130"/>
          <p:cNvSpPr txBox="1">
            <a:spLocks noGrp="1"/>
          </p:cNvSpPr>
          <p:nvPr>
            <p:ph type="title"/>
          </p:nvPr>
        </p:nvSpPr>
        <p:spPr>
          <a:xfrm>
            <a:off x="3151025" y="-47623"/>
            <a:ext cx="7457476"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Reviewer Step 4/13 - Address details</a:t>
            </a:r>
            <a:endParaRPr sz="3200">
              <a:solidFill>
                <a:srgbClr val="C98241"/>
              </a:solidFill>
              <a:latin typeface="Avenir"/>
              <a:ea typeface="Avenir"/>
              <a:cs typeface="Avenir"/>
              <a:sym typeface="Avenir"/>
            </a:endParaRPr>
          </a:p>
        </p:txBody>
      </p:sp>
      <p:sp>
        <p:nvSpPr>
          <p:cNvPr id="953" name="Google Shape;953;g2e3973fcde6_0_13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66</a:t>
            </a:fld>
            <a:endParaRPr/>
          </a:p>
        </p:txBody>
      </p:sp>
      <p:pic>
        <p:nvPicPr>
          <p:cNvPr id="10" name="Google Shape;1251;g2e527ca4c70_1_26">
            <a:extLst>
              <a:ext uri="{FF2B5EF4-FFF2-40B4-BE49-F238E27FC236}">
                <a16:creationId xmlns:a16="http://schemas.microsoft.com/office/drawing/2014/main" id="{DD9764E2-995A-4553-A907-B03185CD5A9E}"/>
              </a:ext>
            </a:extLst>
          </p:cNvPr>
          <p:cNvPicPr preferRelativeResize="0"/>
          <p:nvPr/>
        </p:nvPicPr>
        <p:blipFill>
          <a:blip r:embed="rId3">
            <a:alphaModFix/>
          </a:blip>
          <a:stretch>
            <a:fillRect/>
          </a:stretch>
        </p:blipFill>
        <p:spPr>
          <a:xfrm>
            <a:off x="164775" y="925514"/>
            <a:ext cx="8432799" cy="5006974"/>
          </a:xfrm>
          <a:prstGeom prst="rect">
            <a:avLst/>
          </a:prstGeom>
          <a:noFill/>
          <a:ln w="9525" cap="flat" cmpd="sng">
            <a:solidFill>
              <a:srgbClr val="9E9E9E"/>
            </a:solidFill>
            <a:prstDash val="solid"/>
            <a:round/>
            <a:headEnd type="none" w="sm" len="sm"/>
            <a:tailEnd type="none" w="sm" len="sm"/>
          </a:ln>
        </p:spPr>
      </p:pic>
      <p:sp>
        <p:nvSpPr>
          <p:cNvPr id="955" name="Google Shape;955;g2e3973fcde6_0_130"/>
          <p:cNvSpPr/>
          <p:nvPr/>
        </p:nvSpPr>
        <p:spPr>
          <a:xfrm>
            <a:off x="8550875" y="1025599"/>
            <a:ext cx="3583500" cy="5626813"/>
          </a:xfrm>
          <a:prstGeom prst="wedgeRoundRectCallout">
            <a:avLst>
              <a:gd name="adj1" fmla="val -53169"/>
              <a:gd name="adj2" fmla="val 19550"/>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Review the information captured for the ECD programme address details. </a:t>
            </a:r>
          </a:p>
          <a:p>
            <a:pPr marL="0" lvl="0" indent="0" algn="l" rtl="0">
              <a:spcBef>
                <a:spcPts val="0"/>
              </a:spcBef>
              <a:spcAft>
                <a:spcPts val="0"/>
              </a:spcAft>
              <a:buClr>
                <a:schemeClr val="dk1"/>
              </a:buClr>
              <a:buSzPts val="1100"/>
              <a:buFont typeface="Arial"/>
              <a:buNone/>
            </a:pPr>
            <a:endParaRPr lang="en-ZA"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b="1">
                <a:solidFill>
                  <a:schemeClr val="dk1"/>
                </a:solidFill>
                <a:latin typeface="Avenir"/>
                <a:ea typeface="Avenir"/>
                <a:cs typeface="Avenir"/>
                <a:sym typeface="Avenir"/>
              </a:rPr>
              <a:t>Note that the Education District and Ward are automatically applied based on the suburb/village selected.</a:t>
            </a:r>
          </a:p>
          <a:p>
            <a:pPr marL="0" lvl="0" indent="0" algn="l" rtl="0">
              <a:spcBef>
                <a:spcPts val="0"/>
              </a:spcBef>
              <a:spcAft>
                <a:spcPts val="0"/>
              </a:spcAft>
              <a:buClr>
                <a:schemeClr val="dk1"/>
              </a:buClr>
              <a:buSzPts val="1100"/>
              <a:buFont typeface="Arial"/>
              <a:buNone/>
            </a:pPr>
            <a:endParaRPr lang="en-ZA" sz="1500" b="1">
              <a:solidFill>
                <a:schemeClr val="dk1"/>
              </a:solidFill>
              <a:latin typeface="Avenir"/>
              <a:ea typeface="Avenir"/>
              <a:cs typeface="Avenir"/>
              <a:sym typeface="Avenir"/>
            </a:endParaRPr>
          </a:p>
          <a:p>
            <a:pPr>
              <a:buClr>
                <a:schemeClr val="dk1"/>
              </a:buClr>
              <a:buSzPts val="1100"/>
            </a:pPr>
            <a:r>
              <a:rPr lang="en-US" sz="1500">
                <a:solidFill>
                  <a:schemeClr val="dk1"/>
                </a:solidFill>
                <a:latin typeface="Avenir"/>
                <a:ea typeface="Avenir"/>
                <a:cs typeface="Avenir"/>
                <a:sym typeface="Avenir"/>
              </a:rPr>
              <a:t>In Step 4/13, as a Reviewer or Approver, you are able to Over-ride  and update the applicant's </a:t>
            </a:r>
            <a:r>
              <a:rPr lang="en-US" sz="1500" b="1" u="sng">
                <a:solidFill>
                  <a:schemeClr val="dk1"/>
                </a:solidFill>
                <a:latin typeface="Avenir"/>
                <a:ea typeface="Avenir"/>
                <a:cs typeface="Avenir"/>
                <a:sym typeface="Avenir"/>
              </a:rPr>
              <a:t>Education District and Ward ID if you feel they have been incorrectly allocated.</a:t>
            </a:r>
            <a:endParaRPr lang="en-US" sz="1500" b="1">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b="1">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476250" lvl="0" indent="-342900" algn="l" rtl="0">
              <a:spcBef>
                <a:spcPts val="0"/>
              </a:spcBef>
              <a:spcAft>
                <a:spcPts val="0"/>
              </a:spcAft>
              <a:buClr>
                <a:schemeClr val="dk1"/>
              </a:buClr>
              <a:buSzPts val="1500"/>
              <a:buFont typeface="+mj-lt"/>
              <a:buAutoNum type="arabicPeriod"/>
            </a:pPr>
            <a:r>
              <a:rPr lang="en-ZA" sz="1500">
                <a:solidFill>
                  <a:schemeClr val="dk1"/>
                </a:solidFill>
                <a:latin typeface="Avenir"/>
                <a:ea typeface="Avenir"/>
                <a:cs typeface="Avenir"/>
                <a:sym typeface="Avenir"/>
              </a:rPr>
              <a:t>If an error is noted, capture it by clicking on ‘ADD CORRECTIONS’</a:t>
            </a:r>
            <a:endParaRPr sz="1500">
              <a:solidFill>
                <a:schemeClr val="dk1"/>
              </a:solidFill>
              <a:latin typeface="Avenir"/>
              <a:ea typeface="Avenir"/>
              <a:cs typeface="Avenir"/>
              <a:sym typeface="Avenir"/>
            </a:endParaRPr>
          </a:p>
          <a:p>
            <a:pPr marL="476250" lvl="0" indent="-342900" algn="l" rtl="0">
              <a:spcBef>
                <a:spcPts val="0"/>
              </a:spcBef>
              <a:spcAft>
                <a:spcPts val="0"/>
              </a:spcAft>
              <a:buClr>
                <a:schemeClr val="dk1"/>
              </a:buClr>
              <a:buSzPts val="1500"/>
              <a:buFont typeface="+mj-lt"/>
              <a:buAutoNum type="arabicPeriod"/>
            </a:pPr>
            <a:r>
              <a:rPr lang="en-ZA" sz="1500">
                <a:solidFill>
                  <a:schemeClr val="dk1"/>
                </a:solidFill>
                <a:latin typeface="Avenir"/>
                <a:ea typeface="Avenir"/>
                <a:cs typeface="Avenir"/>
                <a:sym typeface="Avenir"/>
              </a:rPr>
              <a:t>To review historic saved corrections click on “VIEW CORRECTIONS”</a:t>
            </a:r>
            <a:endParaRPr sz="1500">
              <a:solidFill>
                <a:schemeClr val="dk1"/>
              </a:solidFill>
              <a:latin typeface="Avenir"/>
              <a:ea typeface="Avenir"/>
              <a:cs typeface="Avenir"/>
              <a:sym typeface="Avenir"/>
            </a:endParaRPr>
          </a:p>
          <a:p>
            <a:pPr marL="476250" lvl="0" indent="-342900" algn="l" rtl="0">
              <a:spcBef>
                <a:spcPts val="0"/>
              </a:spcBef>
              <a:spcAft>
                <a:spcPts val="0"/>
              </a:spcAft>
              <a:buClr>
                <a:schemeClr val="dk1"/>
              </a:buClr>
              <a:buSzPts val="1500"/>
              <a:buFont typeface="+mj-lt"/>
              <a:buAutoNum type="arabicPeriod"/>
            </a:pPr>
            <a:r>
              <a:rPr lang="en-ZA" sz="1500">
                <a:solidFill>
                  <a:schemeClr val="dk1"/>
                </a:solidFill>
                <a:latin typeface="Avenir"/>
                <a:ea typeface="Avenir"/>
                <a:cs typeface="Avenir"/>
                <a:sym typeface="Avenir"/>
              </a:rPr>
              <a:t>To leave a note for this page click </a:t>
            </a:r>
            <a:r>
              <a:rPr lang="en-ZA" sz="1500" err="1">
                <a:solidFill>
                  <a:schemeClr val="dk1"/>
                </a:solidFill>
                <a:latin typeface="Avenir"/>
                <a:ea typeface="Avenir"/>
                <a:cs typeface="Avenir"/>
                <a:sym typeface="Avenir"/>
              </a:rPr>
              <a:t>on”ADD</a:t>
            </a:r>
            <a:r>
              <a:rPr lang="en-ZA" sz="1500">
                <a:solidFill>
                  <a:schemeClr val="dk1"/>
                </a:solidFill>
                <a:latin typeface="Avenir"/>
                <a:ea typeface="Avenir"/>
                <a:cs typeface="Avenir"/>
                <a:sym typeface="Avenir"/>
              </a:rPr>
              <a:t> ADMIN NOTES”</a:t>
            </a:r>
            <a:endParaRPr sz="1500">
              <a:solidFill>
                <a:schemeClr val="dk1"/>
              </a:solidFill>
              <a:latin typeface="Avenir"/>
              <a:ea typeface="Avenir"/>
              <a:cs typeface="Avenir"/>
              <a:sym typeface="Avenir"/>
            </a:endParaRPr>
          </a:p>
          <a:p>
            <a:pPr marL="476250" lvl="0" indent="-342900" algn="l" rtl="0">
              <a:spcBef>
                <a:spcPts val="0"/>
              </a:spcBef>
              <a:spcAft>
                <a:spcPts val="0"/>
              </a:spcAft>
              <a:buClr>
                <a:schemeClr val="dk1"/>
              </a:buClr>
              <a:buSzPts val="1500"/>
              <a:buFont typeface="+mj-lt"/>
              <a:buAutoNum type="arabicPeriod"/>
            </a:pPr>
            <a:r>
              <a:rPr lang="en-ZA" sz="1500">
                <a:solidFill>
                  <a:schemeClr val="dk1"/>
                </a:solidFill>
                <a:latin typeface="Avenir"/>
                <a:ea typeface="Avenir"/>
                <a:cs typeface="Avenir"/>
                <a:sym typeface="Avenir"/>
              </a:rPr>
              <a:t>If no error or once a corrections notes has been added, click ‘NEXT’</a:t>
            </a:r>
            <a:endParaRPr sz="1500">
              <a:solidFill>
                <a:schemeClr val="dk1"/>
              </a:solidFill>
              <a:latin typeface="Avenir"/>
              <a:ea typeface="Avenir"/>
              <a:cs typeface="Avenir"/>
              <a:sym typeface="Avenir"/>
            </a:endParaRPr>
          </a:p>
        </p:txBody>
      </p:sp>
      <p:sp>
        <p:nvSpPr>
          <p:cNvPr id="957" name="Google Shape;957;g2e3973fcde6_0_130"/>
          <p:cNvSpPr/>
          <p:nvPr/>
        </p:nvSpPr>
        <p:spPr>
          <a:xfrm>
            <a:off x="4452500" y="5448975"/>
            <a:ext cx="247200" cy="1977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 3</a:t>
            </a:r>
            <a:endParaRPr sz="1700" b="1">
              <a:solidFill>
                <a:schemeClr val="lt1"/>
              </a:solidFill>
              <a:latin typeface="Calibri"/>
              <a:ea typeface="Calibri"/>
              <a:cs typeface="Calibri"/>
              <a:sym typeface="Calibri"/>
            </a:endParaRPr>
          </a:p>
        </p:txBody>
      </p:sp>
      <p:sp>
        <p:nvSpPr>
          <p:cNvPr id="958" name="Google Shape;958;g2e3973fcde6_0_130"/>
          <p:cNvSpPr/>
          <p:nvPr/>
        </p:nvSpPr>
        <p:spPr>
          <a:xfrm>
            <a:off x="3079158" y="5448975"/>
            <a:ext cx="247200" cy="1977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959" name="Google Shape;959;g2e3973fcde6_0_130"/>
          <p:cNvSpPr/>
          <p:nvPr/>
        </p:nvSpPr>
        <p:spPr>
          <a:xfrm>
            <a:off x="4825250" y="897950"/>
            <a:ext cx="247200" cy="255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 2</a:t>
            </a:r>
            <a:endParaRPr sz="1700" b="1">
              <a:solidFill>
                <a:schemeClr val="lt1"/>
              </a:solidFill>
              <a:latin typeface="Calibri"/>
              <a:ea typeface="Calibri"/>
              <a:cs typeface="Calibri"/>
              <a:sym typeface="Calibri"/>
            </a:endParaRPr>
          </a:p>
        </p:txBody>
      </p:sp>
      <p:sp>
        <p:nvSpPr>
          <p:cNvPr id="960" name="Google Shape;960;g2e3973fcde6_0_130"/>
          <p:cNvSpPr/>
          <p:nvPr/>
        </p:nvSpPr>
        <p:spPr>
          <a:xfrm>
            <a:off x="1022846" y="5448675"/>
            <a:ext cx="317100" cy="1980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
        <p:nvSpPr>
          <p:cNvPr id="11" name="Google Shape;1252;g2e527ca4c70_1_26">
            <a:extLst>
              <a:ext uri="{FF2B5EF4-FFF2-40B4-BE49-F238E27FC236}">
                <a16:creationId xmlns:a16="http://schemas.microsoft.com/office/drawing/2014/main" id="{1613E21A-C969-4AF7-A4B7-DFF8790D628A}"/>
              </a:ext>
            </a:extLst>
          </p:cNvPr>
          <p:cNvSpPr/>
          <p:nvPr/>
        </p:nvSpPr>
        <p:spPr>
          <a:xfrm>
            <a:off x="219025" y="5015625"/>
            <a:ext cx="8232900" cy="421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2" name="Google Shape;1253;g2e527ca4c70_1_26">
            <a:extLst>
              <a:ext uri="{FF2B5EF4-FFF2-40B4-BE49-F238E27FC236}">
                <a16:creationId xmlns:a16="http://schemas.microsoft.com/office/drawing/2014/main" id="{B649FAFC-84E1-4E7F-9104-6E177F466DF5}"/>
              </a:ext>
            </a:extLst>
          </p:cNvPr>
          <p:cNvSpPr/>
          <p:nvPr/>
        </p:nvSpPr>
        <p:spPr>
          <a:xfrm>
            <a:off x="214550" y="3907225"/>
            <a:ext cx="8232900" cy="421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7231784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965"/>
        <p:cNvGrpSpPr/>
        <p:nvPr/>
      </p:nvGrpSpPr>
      <p:grpSpPr>
        <a:xfrm>
          <a:off x="0" y="0"/>
          <a:ext cx="0" cy="0"/>
          <a:chOff x="0" y="0"/>
          <a:chExt cx="0" cy="0"/>
        </a:xfrm>
      </p:grpSpPr>
      <p:sp>
        <p:nvSpPr>
          <p:cNvPr id="967" name="Google Shape;967;g2c8bc7dcf1c_1_117"/>
          <p:cNvSpPr txBox="1">
            <a:spLocks noGrp="1"/>
          </p:cNvSpPr>
          <p:nvPr>
            <p:ph type="title"/>
          </p:nvPr>
        </p:nvSpPr>
        <p:spPr>
          <a:xfrm>
            <a:off x="2938408" y="0"/>
            <a:ext cx="8590591" cy="1196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Reviewer Step 5 / 13 - Address and Contact Details for ECD Programme</a:t>
            </a:r>
            <a:endParaRPr sz="3200">
              <a:solidFill>
                <a:srgbClr val="C98241"/>
              </a:solidFill>
              <a:latin typeface="Avenir"/>
              <a:ea typeface="Avenir"/>
              <a:cs typeface="Avenir"/>
              <a:sym typeface="Avenir"/>
            </a:endParaRPr>
          </a:p>
        </p:txBody>
      </p:sp>
      <p:sp>
        <p:nvSpPr>
          <p:cNvPr id="966" name="Google Shape;966;g2c8bc7dcf1c_1_117"/>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67</a:t>
            </a:fld>
            <a:endParaRPr/>
          </a:p>
        </p:txBody>
      </p:sp>
      <p:sp>
        <p:nvSpPr>
          <p:cNvPr id="968" name="Google Shape;968;g2c8bc7dcf1c_1_117"/>
          <p:cNvSpPr/>
          <p:nvPr/>
        </p:nvSpPr>
        <p:spPr>
          <a:xfrm>
            <a:off x="8093675" y="926750"/>
            <a:ext cx="4015800" cy="4296760"/>
          </a:xfrm>
          <a:prstGeom prst="wedgeRoundRectCallout">
            <a:avLst>
              <a:gd name="adj1" fmla="val -54308"/>
              <a:gd name="adj2" fmla="val 21183"/>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Review the information captured for the ECD programmes Physical address and Contact details. </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r>
              <a:rPr lang="en-ZA" sz="1500" b="0" i="0" u="none" strike="noStrike" cap="none">
                <a:solidFill>
                  <a:schemeClr val="dk1"/>
                </a:solidFill>
                <a:latin typeface="Avenir"/>
                <a:ea typeface="Avenir"/>
                <a:cs typeface="Avenir"/>
                <a:sym typeface="Avenir"/>
              </a:rPr>
              <a:t>Applicants are able to capture a street address (if available), alternatively, a point of interest and details of the point of interest can be captured. </a:t>
            </a:r>
          </a:p>
          <a:p>
            <a:pPr marL="0" marR="0" lvl="0" indent="0" algn="l" rtl="0">
              <a:lnSpc>
                <a:spcPct val="100000"/>
              </a:lnSpc>
              <a:spcBef>
                <a:spcPts val="0"/>
              </a:spcBef>
              <a:spcAft>
                <a:spcPts val="0"/>
              </a:spcAft>
              <a:buClr>
                <a:schemeClr val="dk1"/>
              </a:buClr>
              <a:buSzPts val="1100"/>
              <a:buFont typeface="Arial"/>
              <a:buNone/>
            </a:pPr>
            <a:endParaRPr lang="en-ZA"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r>
              <a:rPr lang="en-ZA" sz="1500" b="1" i="0" u="none" strike="noStrike" cap="none">
                <a:solidFill>
                  <a:schemeClr val="dk1"/>
                </a:solidFill>
                <a:latin typeface="Avenir"/>
                <a:ea typeface="Avenir"/>
                <a:cs typeface="Avenir"/>
                <a:sym typeface="Avenir"/>
              </a:rPr>
              <a:t>Note that Street Address and Postal Address are not mandatory if they do not have one.</a:t>
            </a:r>
            <a:endParaRPr sz="1500" b="1"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64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pic>
        <p:nvPicPr>
          <p:cNvPr id="969" name="Google Shape;969;g2c8bc7dcf1c_1_117"/>
          <p:cNvPicPr preferRelativeResize="0"/>
          <p:nvPr/>
        </p:nvPicPr>
        <p:blipFill>
          <a:blip r:embed="rId3">
            <a:alphaModFix/>
          </a:blip>
          <a:stretch>
            <a:fillRect/>
          </a:stretch>
        </p:blipFill>
        <p:spPr>
          <a:xfrm>
            <a:off x="127675" y="1196700"/>
            <a:ext cx="7765192" cy="4784999"/>
          </a:xfrm>
          <a:prstGeom prst="rect">
            <a:avLst/>
          </a:prstGeom>
          <a:noFill/>
          <a:ln w="9525" cap="flat" cmpd="sng">
            <a:solidFill>
              <a:srgbClr val="9E9E9E"/>
            </a:solidFill>
            <a:prstDash val="solid"/>
            <a:round/>
            <a:headEnd type="none" w="sm" len="sm"/>
            <a:tailEnd type="none" w="sm" len="sm"/>
          </a:ln>
        </p:spPr>
      </p:pic>
      <p:sp>
        <p:nvSpPr>
          <p:cNvPr id="970" name="Google Shape;970;g2c8bc7dcf1c_1_117"/>
          <p:cNvSpPr/>
          <p:nvPr/>
        </p:nvSpPr>
        <p:spPr>
          <a:xfrm>
            <a:off x="1428025" y="5522475"/>
            <a:ext cx="260700" cy="228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971" name="Google Shape;971;g2c8bc7dcf1c_1_117"/>
          <p:cNvSpPr/>
          <p:nvPr/>
        </p:nvSpPr>
        <p:spPr>
          <a:xfrm>
            <a:off x="663150" y="5522475"/>
            <a:ext cx="260700" cy="228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
        <p:nvSpPr>
          <p:cNvPr id="972" name="Google Shape;972;g2c8bc7dcf1c_1_117"/>
          <p:cNvSpPr/>
          <p:nvPr/>
        </p:nvSpPr>
        <p:spPr>
          <a:xfrm flipH="1">
            <a:off x="2082975" y="5538075"/>
            <a:ext cx="260700" cy="228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973" name="Google Shape;973;g2c8bc7dcf1c_1_117"/>
          <p:cNvSpPr/>
          <p:nvPr/>
        </p:nvSpPr>
        <p:spPr>
          <a:xfrm flipH="1">
            <a:off x="6473725" y="1196700"/>
            <a:ext cx="260700" cy="228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49025974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980" name="Google Shape;980;g2c8bc7dcf1c_1_130"/>
          <p:cNvSpPr txBox="1">
            <a:spLocks noGrp="1"/>
          </p:cNvSpPr>
          <p:nvPr>
            <p:ph type="title"/>
          </p:nvPr>
        </p:nvSpPr>
        <p:spPr>
          <a:xfrm>
            <a:off x="3051425" y="-47623"/>
            <a:ext cx="7557076"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Reviewer Step 6/13 - Programme Details</a:t>
            </a:r>
            <a:endParaRPr sz="3200">
              <a:solidFill>
                <a:srgbClr val="C98241"/>
              </a:solidFill>
              <a:latin typeface="Avenir"/>
              <a:ea typeface="Avenir"/>
              <a:cs typeface="Avenir"/>
              <a:sym typeface="Avenir"/>
            </a:endParaRPr>
          </a:p>
        </p:txBody>
      </p:sp>
      <p:sp>
        <p:nvSpPr>
          <p:cNvPr id="979" name="Google Shape;979;g2c8bc7dcf1c_1_13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68</a:t>
            </a:fld>
            <a:endParaRPr/>
          </a:p>
        </p:txBody>
      </p:sp>
      <p:sp>
        <p:nvSpPr>
          <p:cNvPr id="981" name="Google Shape;981;g2c8bc7dcf1c_1_130"/>
          <p:cNvSpPr/>
          <p:nvPr/>
        </p:nvSpPr>
        <p:spPr>
          <a:xfrm>
            <a:off x="8316100" y="1196700"/>
            <a:ext cx="3808800" cy="2232300"/>
          </a:xfrm>
          <a:prstGeom prst="wedgeRoundRectCallout">
            <a:avLst>
              <a:gd name="adj1" fmla="val -49945"/>
              <a:gd name="adj2" fmla="val 20869"/>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ZA" sz="1500">
                <a:solidFill>
                  <a:schemeClr val="dk1"/>
                </a:solidFill>
                <a:latin typeface="Avenir"/>
                <a:ea typeface="Avenir"/>
                <a:cs typeface="Avenir"/>
                <a:sym typeface="Avenir"/>
              </a:rPr>
              <a:t>Review the information captured for the </a:t>
            </a:r>
            <a:r>
              <a:rPr lang="en-ZA" sz="1500" b="0" i="0" u="none" strike="noStrike" cap="none">
                <a:solidFill>
                  <a:schemeClr val="dk1"/>
                </a:solidFill>
                <a:latin typeface="Avenir"/>
                <a:ea typeface="Avenir"/>
                <a:cs typeface="Avenir"/>
                <a:sym typeface="Avenir"/>
              </a:rPr>
              <a:t>ECD programme details; </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sz="1500" b="0" i="0" u="none" strike="noStrike" cap="none">
                <a:solidFill>
                  <a:schemeClr val="dk1"/>
                </a:solidFill>
                <a:latin typeface="Avenir"/>
                <a:ea typeface="Avenir"/>
                <a:cs typeface="Avenir"/>
                <a:sym typeface="Avenir"/>
              </a:rPr>
              <a:t>Days that the programme is offered in a week</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sz="1500" b="0" i="0" u="none" strike="noStrike" cap="none">
                <a:solidFill>
                  <a:schemeClr val="dk1"/>
                </a:solidFill>
                <a:latin typeface="Avenir"/>
                <a:ea typeface="Avenir"/>
                <a:cs typeface="Avenir"/>
                <a:sym typeface="Avenir"/>
              </a:rPr>
              <a:t>Opening time </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sz="1500" b="0" i="0" u="none" strike="noStrike" cap="none">
                <a:solidFill>
                  <a:schemeClr val="dk1"/>
                </a:solidFill>
                <a:latin typeface="Avenir"/>
                <a:ea typeface="Avenir"/>
                <a:cs typeface="Avenir"/>
                <a:sym typeface="Avenir"/>
              </a:rPr>
              <a:t>Closing Time </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sz="1500" b="0" i="0" u="none" strike="noStrike" cap="none">
                <a:solidFill>
                  <a:schemeClr val="dk1"/>
                </a:solidFill>
                <a:latin typeface="Avenir"/>
                <a:ea typeface="Avenir"/>
                <a:cs typeface="Avenir"/>
                <a:sym typeface="Avenir"/>
              </a:rPr>
              <a:t>Maximum fee per child per month </a:t>
            </a:r>
            <a:endParaRPr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a:solidFill>
                <a:schemeClr val="dk1"/>
              </a:solidFill>
              <a:latin typeface="Avenir"/>
              <a:ea typeface="Avenir"/>
              <a:cs typeface="Avenir"/>
              <a:sym typeface="Avenir"/>
            </a:endParaRPr>
          </a:p>
          <a:p>
            <a:pPr marL="0" lvl="0" indent="0" algn="l" rtl="0">
              <a:spcBef>
                <a:spcPts val="0"/>
              </a:spcBef>
              <a:spcAft>
                <a:spcPts val="0"/>
              </a:spcAft>
              <a:buNone/>
            </a:pPr>
            <a:endParaRPr sz="1500">
              <a:solidFill>
                <a:schemeClr val="dk1"/>
              </a:solidFill>
              <a:latin typeface="Avenir"/>
              <a:ea typeface="Avenir"/>
              <a:cs typeface="Avenir"/>
              <a:sym typeface="Avenir"/>
            </a:endParaRPr>
          </a:p>
        </p:txBody>
      </p:sp>
      <p:pic>
        <p:nvPicPr>
          <p:cNvPr id="982" name="Google Shape;982;g2c8bc7dcf1c_1_130"/>
          <p:cNvPicPr preferRelativeResize="0"/>
          <p:nvPr/>
        </p:nvPicPr>
        <p:blipFill>
          <a:blip r:embed="rId3">
            <a:alphaModFix/>
          </a:blip>
          <a:stretch>
            <a:fillRect/>
          </a:stretch>
        </p:blipFill>
        <p:spPr>
          <a:xfrm>
            <a:off x="152400" y="1349102"/>
            <a:ext cx="8011300" cy="3356297"/>
          </a:xfrm>
          <a:prstGeom prst="rect">
            <a:avLst/>
          </a:prstGeom>
          <a:noFill/>
          <a:ln w="9525" cap="flat" cmpd="sng">
            <a:solidFill>
              <a:srgbClr val="9E9E9E"/>
            </a:solidFill>
            <a:prstDash val="solid"/>
            <a:round/>
            <a:headEnd type="none" w="sm" len="sm"/>
            <a:tailEnd type="none" w="sm" len="sm"/>
          </a:ln>
        </p:spPr>
      </p:pic>
      <p:sp>
        <p:nvSpPr>
          <p:cNvPr id="983" name="Google Shape;983;g2c8bc7dcf1c_1_130"/>
          <p:cNvSpPr/>
          <p:nvPr/>
        </p:nvSpPr>
        <p:spPr>
          <a:xfrm>
            <a:off x="2051225" y="4159350"/>
            <a:ext cx="333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984" name="Google Shape;984;g2c8bc7dcf1c_1_130"/>
          <p:cNvSpPr/>
          <p:nvPr/>
        </p:nvSpPr>
        <p:spPr>
          <a:xfrm>
            <a:off x="1171850" y="4159350"/>
            <a:ext cx="2757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
        <p:nvSpPr>
          <p:cNvPr id="985" name="Google Shape;985;g2c8bc7dcf1c_1_130"/>
          <p:cNvSpPr/>
          <p:nvPr/>
        </p:nvSpPr>
        <p:spPr>
          <a:xfrm>
            <a:off x="5791475" y="1412950"/>
            <a:ext cx="2757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
        <p:nvSpPr>
          <p:cNvPr id="986" name="Google Shape;986;g2c8bc7dcf1c_1_130"/>
          <p:cNvSpPr/>
          <p:nvPr/>
        </p:nvSpPr>
        <p:spPr>
          <a:xfrm>
            <a:off x="3649350" y="4159350"/>
            <a:ext cx="333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8949977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991"/>
        <p:cNvGrpSpPr/>
        <p:nvPr/>
      </p:nvGrpSpPr>
      <p:grpSpPr>
        <a:xfrm>
          <a:off x="0" y="0"/>
          <a:ext cx="0" cy="0"/>
          <a:chOff x="0" y="0"/>
          <a:chExt cx="0" cy="0"/>
        </a:xfrm>
      </p:grpSpPr>
      <p:sp>
        <p:nvSpPr>
          <p:cNvPr id="993" name="Google Shape;993;g2c8bc7dcf1c_1_147"/>
          <p:cNvSpPr txBox="1">
            <a:spLocks noGrp="1"/>
          </p:cNvSpPr>
          <p:nvPr>
            <p:ph type="title"/>
          </p:nvPr>
        </p:nvSpPr>
        <p:spPr>
          <a:xfrm>
            <a:off x="2753474" y="-47623"/>
            <a:ext cx="7855027"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Reviewer Step 7/13 -Details of </a:t>
            </a:r>
            <a:br>
              <a:rPr lang="en-ZA" sz="3200">
                <a:solidFill>
                  <a:srgbClr val="C98241"/>
                </a:solidFill>
                <a:latin typeface="Avenir"/>
                <a:ea typeface="Avenir"/>
                <a:cs typeface="Avenir"/>
                <a:sym typeface="Avenir"/>
              </a:rPr>
            </a:br>
            <a:r>
              <a:rPr lang="en-ZA" sz="3200">
                <a:solidFill>
                  <a:srgbClr val="C98241"/>
                </a:solidFill>
                <a:latin typeface="Avenir"/>
                <a:ea typeface="Avenir"/>
                <a:cs typeface="Avenir"/>
                <a:sym typeface="Avenir"/>
              </a:rPr>
              <a:t>Children Enrolled in the ECD Programme</a:t>
            </a:r>
            <a:endParaRPr sz="3200">
              <a:solidFill>
                <a:srgbClr val="C98241"/>
              </a:solidFill>
              <a:latin typeface="Avenir"/>
              <a:ea typeface="Avenir"/>
              <a:cs typeface="Avenir"/>
              <a:sym typeface="Avenir"/>
            </a:endParaRPr>
          </a:p>
        </p:txBody>
      </p:sp>
      <p:sp>
        <p:nvSpPr>
          <p:cNvPr id="992" name="Google Shape;992;g2c8bc7dcf1c_1_147"/>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69</a:t>
            </a:fld>
            <a:endParaRPr/>
          </a:p>
        </p:txBody>
      </p:sp>
      <p:sp>
        <p:nvSpPr>
          <p:cNvPr id="994" name="Google Shape;994;g2c8bc7dcf1c_1_147"/>
          <p:cNvSpPr/>
          <p:nvPr/>
        </p:nvSpPr>
        <p:spPr>
          <a:xfrm>
            <a:off x="8625025" y="1196700"/>
            <a:ext cx="3311450" cy="4845748"/>
          </a:xfrm>
          <a:prstGeom prst="wedgeRoundRectCallout">
            <a:avLst>
              <a:gd name="adj1" fmla="val -54038"/>
              <a:gd name="adj2" fmla="val 2225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Review the information captured for the </a:t>
            </a:r>
            <a:r>
              <a:rPr lang="en-ZA" sz="1500" b="0" i="0" u="none" strike="noStrike" cap="none">
                <a:solidFill>
                  <a:schemeClr val="dk1"/>
                </a:solidFill>
                <a:latin typeface="Avenir"/>
                <a:ea typeface="Avenir"/>
                <a:cs typeface="Avenir"/>
                <a:sym typeface="Avenir"/>
              </a:rPr>
              <a:t>Children enrolled in the programme.</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r>
              <a:rPr lang="en-ZA" sz="1500" b="0" i="0" u="none" strike="noStrike" cap="none">
                <a:solidFill>
                  <a:schemeClr val="dk1"/>
                </a:solidFill>
                <a:latin typeface="Avenir"/>
                <a:ea typeface="Avenir"/>
                <a:cs typeface="Avenir"/>
                <a:sym typeface="Avenir"/>
              </a:rPr>
              <a:t> </a:t>
            </a:r>
            <a:endParaRPr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r>
              <a:rPr lang="en-US" sz="1500" b="1">
                <a:solidFill>
                  <a:schemeClr val="dk1"/>
                </a:solidFill>
                <a:latin typeface="Avenir"/>
                <a:ea typeface="Avenir"/>
                <a:cs typeface="Avenir"/>
                <a:sym typeface="Avenir"/>
              </a:rPr>
              <a:t>Please note that we are not checking staff to child ratios at Bronze level.  This standard will be assessed during the site visit for silver.</a:t>
            </a:r>
          </a:p>
          <a:p>
            <a:pPr marL="0" marR="0" lvl="0" indent="0" algn="l" rtl="0">
              <a:lnSpc>
                <a:spcPct val="100000"/>
              </a:lnSpc>
              <a:spcBef>
                <a:spcPts val="0"/>
              </a:spcBef>
              <a:spcAft>
                <a:spcPts val="0"/>
              </a:spcAft>
              <a:buNone/>
            </a:pPr>
            <a:endParaRPr lang="en-US" sz="1500" b="1">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r>
              <a:rPr lang="en-US" sz="1500">
                <a:solidFill>
                  <a:schemeClr val="dk1"/>
                </a:solidFill>
                <a:latin typeface="Avenir"/>
                <a:ea typeface="Avenir"/>
                <a:cs typeface="Avenir"/>
                <a:sym typeface="Avenir"/>
              </a:rPr>
              <a:t>All that is required at Bronze is that they declare how many children they currently have enrolled.</a:t>
            </a:r>
            <a:endParaRPr sz="1500">
              <a:solidFill>
                <a:schemeClr val="dk1"/>
              </a:solidFill>
              <a:latin typeface="Avenir"/>
              <a:ea typeface="Avenir"/>
              <a:cs typeface="Avenir"/>
              <a:sym typeface="Avenir"/>
            </a:endParaRPr>
          </a:p>
          <a:p>
            <a:pPr marL="0" marR="0" lvl="0" indent="0" algn="l" rtl="0">
              <a:lnSpc>
                <a:spcPct val="100000"/>
              </a:lnSpc>
              <a:spcBef>
                <a:spcPts val="64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pic>
        <p:nvPicPr>
          <p:cNvPr id="995" name="Google Shape;995;g2c8bc7dcf1c_1_147"/>
          <p:cNvPicPr preferRelativeResize="0"/>
          <p:nvPr/>
        </p:nvPicPr>
        <p:blipFill rotWithShape="1">
          <a:blip r:embed="rId3">
            <a:alphaModFix/>
          </a:blip>
          <a:srcRect r="1912"/>
          <a:stretch/>
        </p:blipFill>
        <p:spPr>
          <a:xfrm>
            <a:off x="127675" y="1122900"/>
            <a:ext cx="8225500" cy="4919548"/>
          </a:xfrm>
          <a:prstGeom prst="rect">
            <a:avLst/>
          </a:prstGeom>
          <a:noFill/>
          <a:ln w="9525" cap="flat" cmpd="sng">
            <a:solidFill>
              <a:srgbClr val="9E9E9E"/>
            </a:solidFill>
            <a:prstDash val="solid"/>
            <a:round/>
            <a:headEnd type="none" w="sm" len="sm"/>
            <a:tailEnd type="none" w="sm" len="sm"/>
          </a:ln>
        </p:spPr>
      </p:pic>
      <p:sp>
        <p:nvSpPr>
          <p:cNvPr id="997" name="Google Shape;997;g2c8bc7dcf1c_1_147"/>
          <p:cNvSpPr/>
          <p:nvPr/>
        </p:nvSpPr>
        <p:spPr>
          <a:xfrm>
            <a:off x="1729950" y="5512500"/>
            <a:ext cx="333600" cy="246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998" name="Google Shape;998;g2c8bc7dcf1c_1_147"/>
          <p:cNvSpPr/>
          <p:nvPr/>
        </p:nvSpPr>
        <p:spPr>
          <a:xfrm>
            <a:off x="1025675" y="5475000"/>
            <a:ext cx="271800" cy="246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
        <p:nvSpPr>
          <p:cNvPr id="999" name="Google Shape;999;g2c8bc7dcf1c_1_147"/>
          <p:cNvSpPr/>
          <p:nvPr/>
        </p:nvSpPr>
        <p:spPr>
          <a:xfrm>
            <a:off x="3192150" y="5475000"/>
            <a:ext cx="333600" cy="246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1000" name="Google Shape;1000;g2c8bc7dcf1c_1_147"/>
          <p:cNvSpPr/>
          <p:nvPr/>
        </p:nvSpPr>
        <p:spPr>
          <a:xfrm>
            <a:off x="5865275" y="1196700"/>
            <a:ext cx="333600" cy="246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4121573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2">
            <a:extLst>
              <a:ext uri="{FF2B5EF4-FFF2-40B4-BE49-F238E27FC236}">
                <a16:creationId xmlns:a16="http://schemas.microsoft.com/office/drawing/2014/main" id="{9BE0BA53-564E-5C5F-7494-7D2D3E1167E6}"/>
              </a:ext>
            </a:extLst>
          </p:cNvPr>
          <p:cNvSpPr/>
          <p:nvPr/>
        </p:nvSpPr>
        <p:spPr>
          <a:xfrm>
            <a:off x="1704350" y="909141"/>
            <a:ext cx="8781688" cy="578048"/>
          </a:xfrm>
          <a:prstGeom prst="rect">
            <a:avLst/>
          </a:prstGeom>
          <a:noFill/>
          <a:ln/>
        </p:spPr>
        <p:txBody>
          <a:bodyPr wrap="none" rtlCol="0" anchor="t"/>
          <a:lstStyle/>
          <a:p>
            <a:pPr>
              <a:lnSpc>
                <a:spcPts val="4551"/>
              </a:lnSpc>
            </a:pPr>
            <a:r>
              <a:rPr lang="en-US" sz="3600" kern="0" spc="-109">
                <a:solidFill>
                  <a:srgbClr val="C67F0C"/>
                </a:solidFill>
                <a:latin typeface="Calibri" panose="020F0502020204030204" pitchFamily="34" charset="0"/>
                <a:ea typeface="Bitter" pitchFamily="34" charset="-122"/>
                <a:cs typeface="Calibri" panose="020F0502020204030204" pitchFamily="34" charset="0"/>
              </a:rPr>
              <a:t>What are the aims of the mass registration drive?</a:t>
            </a:r>
            <a:endParaRPr lang="en-US" sz="3600">
              <a:solidFill>
                <a:srgbClr val="C67F0C"/>
              </a:solidFill>
              <a:latin typeface="Calibri" panose="020F0502020204030204" pitchFamily="34" charset="0"/>
              <a:cs typeface="Calibri" panose="020F0502020204030204" pitchFamily="34" charset="0"/>
            </a:endParaRPr>
          </a:p>
        </p:txBody>
      </p:sp>
      <p:graphicFrame>
        <p:nvGraphicFramePr>
          <p:cNvPr id="2" name="Table 1">
            <a:extLst>
              <a:ext uri="{FF2B5EF4-FFF2-40B4-BE49-F238E27FC236}">
                <a16:creationId xmlns:a16="http://schemas.microsoft.com/office/drawing/2014/main" id="{E785ED78-760F-6E62-51D7-777617C6A3F1}"/>
              </a:ext>
            </a:extLst>
          </p:cNvPr>
          <p:cNvGraphicFramePr>
            <a:graphicFrameLocks noGrp="1"/>
          </p:cNvGraphicFramePr>
          <p:nvPr/>
        </p:nvGraphicFramePr>
        <p:xfrm>
          <a:off x="1783965" y="1731947"/>
          <a:ext cx="8558639" cy="3764256"/>
        </p:xfrm>
        <a:graphic>
          <a:graphicData uri="http://schemas.openxmlformats.org/drawingml/2006/table">
            <a:tbl>
              <a:tblPr firstRow="1" bandRow="1">
                <a:tableStyleId>{5C22544A-7EE6-4342-B048-85BDC9FD1C3A}</a:tableStyleId>
              </a:tblPr>
              <a:tblGrid>
                <a:gridCol w="8558639">
                  <a:extLst>
                    <a:ext uri="{9D8B030D-6E8A-4147-A177-3AD203B41FA5}">
                      <a16:colId xmlns:a16="http://schemas.microsoft.com/office/drawing/2014/main" val="422522600"/>
                    </a:ext>
                  </a:extLst>
                </a:gridCol>
              </a:tblGrid>
              <a:tr h="986542">
                <a:tc>
                  <a:txBody>
                    <a:bodyPr/>
                    <a:lstStyle/>
                    <a:p>
                      <a:r>
                        <a:rPr lang="en-GB" sz="2000" b="0">
                          <a:solidFill>
                            <a:schemeClr val="tx1">
                              <a:lumMod val="65000"/>
                              <a:lumOff val="35000"/>
                            </a:schemeClr>
                          </a:solidFill>
                          <a:latin typeface="Aptos" panose="020B0004020202020204" pitchFamily="34" charset="0"/>
                        </a:rPr>
                        <a:t>To enable government to have oversight of every out-of-home setting where children are cared for.</a:t>
                      </a: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891804796"/>
                  </a:ext>
                </a:extLst>
              </a:tr>
              <a:tr h="919406">
                <a:tc>
                  <a:txBody>
                    <a:bodyPr/>
                    <a:lstStyle/>
                    <a:p>
                      <a:r>
                        <a:rPr lang="en-GB" sz="2000" b="0">
                          <a:solidFill>
                            <a:schemeClr val="tx1">
                              <a:lumMod val="65000"/>
                              <a:lumOff val="35000"/>
                            </a:schemeClr>
                          </a:solidFill>
                          <a:latin typeface="Aptos" panose="020B0004020202020204" pitchFamily="34" charset="0"/>
                        </a:rPr>
                        <a:t>To support ECD programmes to comply with legal requirements.</a:t>
                      </a: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532232753"/>
                  </a:ext>
                </a:extLst>
              </a:tr>
              <a:tr h="929154">
                <a:tc>
                  <a:txBody>
                    <a:bodyPr/>
                    <a:lstStyle/>
                    <a:p>
                      <a:r>
                        <a:rPr lang="en-GB" sz="2000" b="0">
                          <a:solidFill>
                            <a:schemeClr val="tx1">
                              <a:lumMod val="65000"/>
                              <a:lumOff val="35000"/>
                            </a:schemeClr>
                          </a:solidFill>
                          <a:latin typeface="Aptos" panose="020B0004020202020204" pitchFamily="34" charset="0"/>
                        </a:rPr>
                        <a:t>Further down the line, to ensure that more ECD programmes are able to apply for the ECD subsidy for children from low-income households.</a:t>
                      </a: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197257056"/>
                  </a:ext>
                </a:extLst>
              </a:tr>
              <a:tr h="929154">
                <a:tc>
                  <a:txBody>
                    <a:bodyPr/>
                    <a:lstStyle/>
                    <a:p>
                      <a:r>
                        <a:rPr lang="en-GB" sz="2000" b="0">
                          <a:solidFill>
                            <a:schemeClr val="tx1">
                              <a:lumMod val="65000"/>
                              <a:lumOff val="35000"/>
                            </a:schemeClr>
                          </a:solidFill>
                          <a:latin typeface="Aptos" panose="020B0004020202020204" pitchFamily="34" charset="0"/>
                        </a:rPr>
                        <a:t>To make the registration administration processes quicker and less resource-intensive for officials and social service professionals</a:t>
                      </a: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513985374"/>
                  </a:ext>
                </a:extLst>
              </a:tr>
            </a:tbl>
          </a:graphicData>
        </a:graphic>
      </p:graphicFrame>
      <p:sp>
        <p:nvSpPr>
          <p:cNvPr id="6" name="Oval 5">
            <a:extLst>
              <a:ext uri="{FF2B5EF4-FFF2-40B4-BE49-F238E27FC236}">
                <a16:creationId xmlns:a16="http://schemas.microsoft.com/office/drawing/2014/main" id="{4EF11ABB-3527-3BD2-9E68-C8BF7C992FBF}"/>
              </a:ext>
            </a:extLst>
          </p:cNvPr>
          <p:cNvSpPr/>
          <p:nvPr/>
        </p:nvSpPr>
        <p:spPr>
          <a:xfrm>
            <a:off x="894123" y="3695835"/>
            <a:ext cx="789714" cy="745276"/>
          </a:xfrm>
          <a:prstGeom prst="ellipse">
            <a:avLst/>
          </a:prstGeom>
          <a:solidFill>
            <a:schemeClr val="accent5">
              <a:lumMod val="20000"/>
              <a:lumOff val="80000"/>
            </a:schemeClr>
          </a:solidFill>
          <a:ln w="38100" cap="flat" cmpd="sng" algn="ctr">
            <a:solidFill>
              <a:schemeClr val="accent5"/>
            </a:solidFill>
            <a:prstDash val="solid"/>
          </a:ln>
          <a:effectLst/>
        </p:spPr>
        <p:txBody>
          <a:bodyPr lIns="0" r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b="1" kern="0">
                <a:solidFill>
                  <a:schemeClr val="accent5">
                    <a:lumMod val="75000"/>
                  </a:schemeClr>
                </a:solidFill>
                <a:latin typeface="Calibri"/>
                <a:cs typeface="Calibri Light"/>
              </a:rPr>
              <a:t>3</a:t>
            </a:r>
            <a:endParaRPr kumimoji="0" lang="en-US" sz="3200" b="1" i="0" u="none" strike="noStrike" kern="0" cap="none" spc="0" normalizeH="0" baseline="0" noProof="0">
              <a:ln>
                <a:noFill/>
              </a:ln>
              <a:solidFill>
                <a:schemeClr val="accent5">
                  <a:lumMod val="75000"/>
                </a:schemeClr>
              </a:solidFill>
              <a:effectLst/>
              <a:uLnTx/>
              <a:uFillTx/>
              <a:latin typeface="Calibri"/>
              <a:ea typeface="+mn-ea"/>
              <a:cs typeface="Calibri Light"/>
            </a:endParaRPr>
          </a:p>
        </p:txBody>
      </p:sp>
      <p:sp>
        <p:nvSpPr>
          <p:cNvPr id="7" name="Oval 6">
            <a:extLst>
              <a:ext uri="{FF2B5EF4-FFF2-40B4-BE49-F238E27FC236}">
                <a16:creationId xmlns:a16="http://schemas.microsoft.com/office/drawing/2014/main" id="{82D963A7-68B1-3E42-E3C1-0DB8CE364DBB}"/>
              </a:ext>
            </a:extLst>
          </p:cNvPr>
          <p:cNvSpPr/>
          <p:nvPr/>
        </p:nvSpPr>
        <p:spPr>
          <a:xfrm>
            <a:off x="894123" y="1737123"/>
            <a:ext cx="789714" cy="745276"/>
          </a:xfrm>
          <a:prstGeom prst="ellipse">
            <a:avLst/>
          </a:prstGeom>
          <a:solidFill>
            <a:schemeClr val="accent5">
              <a:lumMod val="20000"/>
              <a:lumOff val="80000"/>
            </a:schemeClr>
          </a:solidFill>
          <a:ln w="38100" cap="flat" cmpd="sng" algn="ctr">
            <a:solidFill>
              <a:schemeClr val="accent5"/>
            </a:solidFill>
            <a:prstDash val="solid"/>
          </a:ln>
          <a:effectLst/>
        </p:spPr>
        <p:txBody>
          <a:bodyPr lIns="0" r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chemeClr val="accent5">
                    <a:lumMod val="75000"/>
                  </a:schemeClr>
                </a:solidFill>
                <a:effectLst/>
                <a:uLnTx/>
                <a:uFillTx/>
                <a:latin typeface="Calibri"/>
                <a:ea typeface="+mn-ea"/>
                <a:cs typeface="Calibri Light"/>
              </a:rPr>
              <a:t>1</a:t>
            </a:r>
          </a:p>
        </p:txBody>
      </p:sp>
      <p:sp>
        <p:nvSpPr>
          <p:cNvPr id="8" name="Oval 7">
            <a:extLst>
              <a:ext uri="{FF2B5EF4-FFF2-40B4-BE49-F238E27FC236}">
                <a16:creationId xmlns:a16="http://schemas.microsoft.com/office/drawing/2014/main" id="{72598DAD-8117-1666-5F3B-067426F36D6B}"/>
              </a:ext>
            </a:extLst>
          </p:cNvPr>
          <p:cNvSpPr/>
          <p:nvPr/>
        </p:nvSpPr>
        <p:spPr>
          <a:xfrm>
            <a:off x="894123" y="2730770"/>
            <a:ext cx="789714" cy="745276"/>
          </a:xfrm>
          <a:prstGeom prst="ellipse">
            <a:avLst/>
          </a:prstGeom>
          <a:solidFill>
            <a:schemeClr val="accent5">
              <a:lumMod val="20000"/>
              <a:lumOff val="80000"/>
            </a:schemeClr>
          </a:solidFill>
          <a:ln w="38100" cap="flat" cmpd="sng" algn="ctr">
            <a:solidFill>
              <a:schemeClr val="accent5"/>
            </a:solidFill>
            <a:prstDash val="solid"/>
          </a:ln>
          <a:effectLst/>
        </p:spPr>
        <p:txBody>
          <a:bodyPr lIns="0" r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b="1" kern="0" noProof="0">
                <a:solidFill>
                  <a:schemeClr val="accent5">
                    <a:lumMod val="75000"/>
                  </a:schemeClr>
                </a:solidFill>
                <a:latin typeface="Calibri"/>
                <a:cs typeface="Calibri Light"/>
              </a:rPr>
              <a:t>2</a:t>
            </a:r>
            <a:endParaRPr kumimoji="0" lang="en-US" sz="3200" b="1" i="0" u="none" strike="noStrike" kern="0" cap="none" spc="0" normalizeH="0" baseline="0" noProof="0">
              <a:ln>
                <a:noFill/>
              </a:ln>
              <a:solidFill>
                <a:schemeClr val="accent5">
                  <a:lumMod val="75000"/>
                </a:schemeClr>
              </a:solidFill>
              <a:effectLst/>
              <a:uLnTx/>
              <a:uFillTx/>
              <a:latin typeface="Calibri"/>
              <a:ea typeface="+mn-ea"/>
              <a:cs typeface="Calibri Light"/>
            </a:endParaRPr>
          </a:p>
        </p:txBody>
      </p:sp>
      <p:sp>
        <p:nvSpPr>
          <p:cNvPr id="4" name="Oval 3">
            <a:extLst>
              <a:ext uri="{FF2B5EF4-FFF2-40B4-BE49-F238E27FC236}">
                <a16:creationId xmlns:a16="http://schemas.microsoft.com/office/drawing/2014/main" id="{348A6261-7EDD-F32A-F710-A40A1E100D24}"/>
              </a:ext>
            </a:extLst>
          </p:cNvPr>
          <p:cNvSpPr/>
          <p:nvPr/>
        </p:nvSpPr>
        <p:spPr>
          <a:xfrm>
            <a:off x="894123" y="4660900"/>
            <a:ext cx="789714" cy="745276"/>
          </a:xfrm>
          <a:prstGeom prst="ellipse">
            <a:avLst/>
          </a:prstGeom>
          <a:solidFill>
            <a:schemeClr val="accent5">
              <a:lumMod val="20000"/>
              <a:lumOff val="80000"/>
            </a:schemeClr>
          </a:solidFill>
          <a:ln w="38100" cap="flat" cmpd="sng" algn="ctr">
            <a:solidFill>
              <a:schemeClr val="accent5"/>
            </a:solidFill>
            <a:prstDash val="solid"/>
          </a:ln>
          <a:effectLst/>
        </p:spPr>
        <p:txBody>
          <a:bodyPr lIns="0" r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b="1" kern="0" noProof="0">
                <a:solidFill>
                  <a:schemeClr val="accent5">
                    <a:lumMod val="75000"/>
                  </a:schemeClr>
                </a:solidFill>
                <a:latin typeface="Calibri"/>
                <a:cs typeface="Calibri Light"/>
              </a:rPr>
              <a:t>4</a:t>
            </a:r>
            <a:endParaRPr kumimoji="0" lang="en-US" sz="3200" b="1" i="0" u="none" strike="noStrike" kern="0" cap="none" spc="0" normalizeH="0" baseline="0" noProof="0">
              <a:ln>
                <a:noFill/>
              </a:ln>
              <a:solidFill>
                <a:schemeClr val="accent5">
                  <a:lumMod val="75000"/>
                </a:schemeClr>
              </a:solidFill>
              <a:effectLst/>
              <a:uLnTx/>
              <a:uFillTx/>
              <a:latin typeface="Calibri"/>
              <a:ea typeface="+mn-ea"/>
              <a:cs typeface="Calibri Light"/>
            </a:endParaRPr>
          </a:p>
        </p:txBody>
      </p:sp>
      <p:pic>
        <p:nvPicPr>
          <p:cNvPr id="10" name="Picture 9">
            <a:extLst>
              <a:ext uri="{FF2B5EF4-FFF2-40B4-BE49-F238E27FC236}">
                <a16:creationId xmlns:a16="http://schemas.microsoft.com/office/drawing/2014/main" id="{C1ED00C5-C89C-4663-82F3-E63651D2C693}"/>
              </a:ext>
            </a:extLst>
          </p:cNvPr>
          <p:cNvPicPr>
            <a:picLocks noChangeAspect="1"/>
          </p:cNvPicPr>
          <p:nvPr/>
        </p:nvPicPr>
        <p:blipFill>
          <a:blip r:embed="rId3"/>
          <a:stretch>
            <a:fillRect/>
          </a:stretch>
        </p:blipFill>
        <p:spPr>
          <a:xfrm>
            <a:off x="10438543" y="6189770"/>
            <a:ext cx="1599343" cy="668230"/>
          </a:xfrm>
          <a:prstGeom prst="rect">
            <a:avLst/>
          </a:prstGeom>
        </p:spPr>
      </p:pic>
    </p:spTree>
    <p:extLst>
      <p:ext uri="{BB962C8B-B14F-4D97-AF65-F5344CB8AC3E}">
        <p14:creationId xmlns:p14="http://schemas.microsoft.com/office/powerpoint/2010/main" val="1833159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4"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7" name="Google Shape;1007;g2d128171aec_3_24"/>
          <p:cNvSpPr txBox="1">
            <a:spLocks noGrp="1"/>
          </p:cNvSpPr>
          <p:nvPr>
            <p:ph type="title"/>
          </p:nvPr>
        </p:nvSpPr>
        <p:spPr>
          <a:xfrm>
            <a:off x="2876764" y="0"/>
            <a:ext cx="7274103" cy="1196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Reviewer Step 8/13 - Health and Safety </a:t>
            </a:r>
            <a:br>
              <a:rPr lang="en-ZA" sz="3200">
                <a:solidFill>
                  <a:srgbClr val="C98241"/>
                </a:solidFill>
                <a:latin typeface="Avenir"/>
                <a:ea typeface="Avenir"/>
                <a:cs typeface="Avenir"/>
                <a:sym typeface="Avenir"/>
              </a:rPr>
            </a:br>
            <a:r>
              <a:rPr lang="en-ZA" sz="3200">
                <a:solidFill>
                  <a:srgbClr val="C98241"/>
                </a:solidFill>
                <a:latin typeface="Avenir"/>
                <a:ea typeface="Avenir"/>
                <a:cs typeface="Avenir"/>
                <a:sym typeface="Avenir"/>
              </a:rPr>
              <a:t>Self-Assessment </a:t>
            </a:r>
            <a:endParaRPr sz="3200">
              <a:solidFill>
                <a:srgbClr val="C98241"/>
              </a:solidFill>
              <a:latin typeface="Avenir"/>
              <a:ea typeface="Avenir"/>
              <a:cs typeface="Avenir"/>
              <a:sym typeface="Avenir"/>
            </a:endParaRPr>
          </a:p>
        </p:txBody>
      </p:sp>
      <p:sp>
        <p:nvSpPr>
          <p:cNvPr id="1006" name="Google Shape;1006;g2d128171aec_3_24"/>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70</a:t>
            </a:fld>
            <a:endParaRPr/>
          </a:p>
        </p:txBody>
      </p:sp>
      <p:sp>
        <p:nvSpPr>
          <p:cNvPr id="1008" name="Google Shape;1008;g2d128171aec_3_24"/>
          <p:cNvSpPr/>
          <p:nvPr/>
        </p:nvSpPr>
        <p:spPr>
          <a:xfrm>
            <a:off x="8414950" y="1077875"/>
            <a:ext cx="3694500" cy="3049200"/>
          </a:xfrm>
          <a:prstGeom prst="wedgeRoundRectCallout">
            <a:avLst>
              <a:gd name="adj1" fmla="val -49300"/>
              <a:gd name="adj2" fmla="val 24341"/>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ZA">
                <a:solidFill>
                  <a:schemeClr val="dk1"/>
                </a:solidFill>
                <a:latin typeface="Avenir"/>
                <a:ea typeface="Avenir"/>
                <a:cs typeface="Avenir"/>
                <a:sym typeface="Avenir"/>
              </a:rPr>
              <a:t>P</a:t>
            </a:r>
            <a:r>
              <a:rPr lang="en-ZA" b="0" i="0" u="none" strike="noStrike" cap="none">
                <a:solidFill>
                  <a:schemeClr val="dk1"/>
                </a:solidFill>
                <a:latin typeface="Avenir"/>
                <a:ea typeface="Avenir"/>
                <a:cs typeface="Avenir"/>
                <a:sym typeface="Avenir"/>
              </a:rPr>
              <a:t>roceed to the Health and safety assessment for ECD Registration. </a:t>
            </a:r>
            <a:endParaRPr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b="0" i="0" u="none" strike="noStrike" cap="none">
                <a:solidFill>
                  <a:schemeClr val="dk1"/>
                </a:solidFill>
                <a:latin typeface="Avenir"/>
                <a:ea typeface="Avenir"/>
                <a:cs typeface="Avenir"/>
                <a:sym typeface="Avenir"/>
              </a:rPr>
              <a:t>No applicant information is captured in Step </a:t>
            </a:r>
            <a:r>
              <a:rPr lang="en-ZA">
                <a:solidFill>
                  <a:schemeClr val="dk1"/>
                </a:solidFill>
                <a:latin typeface="Avenir"/>
                <a:ea typeface="Avenir"/>
                <a:cs typeface="Avenir"/>
                <a:sym typeface="Avenir"/>
              </a:rPr>
              <a:t>8</a:t>
            </a:r>
            <a:r>
              <a:rPr lang="en-ZA" b="0" i="0" u="none" strike="noStrike" cap="none">
                <a:solidFill>
                  <a:schemeClr val="dk1"/>
                </a:solidFill>
                <a:latin typeface="Avenir"/>
                <a:ea typeface="Avenir"/>
                <a:cs typeface="Avenir"/>
                <a:sym typeface="Avenir"/>
              </a:rPr>
              <a:t> to 1</a:t>
            </a:r>
            <a:r>
              <a:rPr lang="en-ZA">
                <a:solidFill>
                  <a:schemeClr val="dk1"/>
                </a:solidFill>
                <a:latin typeface="Avenir"/>
                <a:ea typeface="Avenir"/>
                <a:cs typeface="Avenir"/>
                <a:sym typeface="Avenir"/>
              </a:rPr>
              <a:t>1</a:t>
            </a:r>
            <a:r>
              <a:rPr lang="en-ZA" b="0" i="0" u="none" strike="noStrike" cap="none">
                <a:solidFill>
                  <a:schemeClr val="dk1"/>
                </a:solidFill>
                <a:latin typeface="Avenir"/>
                <a:ea typeface="Avenir"/>
                <a:cs typeface="Avenir"/>
                <a:sym typeface="Avenir"/>
              </a:rPr>
              <a:t>. </a:t>
            </a:r>
            <a:endParaRPr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a:solidFill>
                <a:schemeClr val="dk1"/>
              </a:solidFill>
              <a:latin typeface="Avenir"/>
              <a:ea typeface="Avenir"/>
              <a:cs typeface="Avenir"/>
              <a:sym typeface="Avenir"/>
            </a:endParaRPr>
          </a:p>
          <a:p>
            <a:pPr marL="0" lvl="0" indent="0" algn="l" rtl="0">
              <a:spcBef>
                <a:spcPts val="0"/>
              </a:spcBef>
              <a:spcAft>
                <a:spcPts val="0"/>
              </a:spcAft>
              <a:buNone/>
            </a:pPr>
            <a:r>
              <a:rPr lang="en-US" b="1">
                <a:solidFill>
                  <a:schemeClr val="dk1"/>
                </a:solidFill>
                <a:latin typeface="Avenir"/>
                <a:ea typeface="Avenir"/>
                <a:cs typeface="Avenir"/>
                <a:sym typeface="Avenir"/>
              </a:rPr>
              <a:t>The applicant is simply confirming that they understand that they have to meet norms and standards and that they will be checked when a site visit happens</a:t>
            </a:r>
            <a:endParaRPr b="1">
              <a:solidFill>
                <a:schemeClr val="dk1"/>
              </a:solidFill>
              <a:latin typeface="Avenir"/>
              <a:ea typeface="Avenir"/>
              <a:cs typeface="Avenir"/>
              <a:sym typeface="Avenir"/>
            </a:endParaRPr>
          </a:p>
        </p:txBody>
      </p:sp>
      <p:pic>
        <p:nvPicPr>
          <p:cNvPr id="1009" name="Google Shape;1009;g2d128171aec_3_24"/>
          <p:cNvPicPr preferRelativeResize="0"/>
          <p:nvPr/>
        </p:nvPicPr>
        <p:blipFill rotWithShape="1">
          <a:blip r:embed="rId3">
            <a:alphaModFix/>
          </a:blip>
          <a:srcRect r="1351" b="25216"/>
          <a:stretch/>
        </p:blipFill>
        <p:spPr>
          <a:xfrm>
            <a:off x="90600" y="1077863"/>
            <a:ext cx="8200776" cy="3630676"/>
          </a:xfrm>
          <a:prstGeom prst="rect">
            <a:avLst/>
          </a:prstGeom>
          <a:noFill/>
          <a:ln w="9525" cap="flat" cmpd="sng">
            <a:solidFill>
              <a:srgbClr val="9E9E9E"/>
            </a:solidFill>
            <a:prstDash val="solid"/>
            <a:round/>
            <a:headEnd type="none" w="sm" len="sm"/>
            <a:tailEnd type="none" w="sm" len="sm"/>
          </a:ln>
        </p:spPr>
      </p:pic>
      <p:pic>
        <p:nvPicPr>
          <p:cNvPr id="1010" name="Google Shape;1010;g2d128171aec_3_24"/>
          <p:cNvPicPr preferRelativeResize="0"/>
          <p:nvPr/>
        </p:nvPicPr>
        <p:blipFill>
          <a:blip r:embed="rId4">
            <a:alphaModFix/>
          </a:blip>
          <a:stretch>
            <a:fillRect/>
          </a:stretch>
        </p:blipFill>
        <p:spPr>
          <a:xfrm>
            <a:off x="4448400" y="4201965"/>
            <a:ext cx="6061327" cy="2275961"/>
          </a:xfrm>
          <a:prstGeom prst="rect">
            <a:avLst/>
          </a:prstGeom>
          <a:noFill/>
          <a:ln w="9525" cap="flat" cmpd="sng">
            <a:solidFill>
              <a:srgbClr val="9E9E9E"/>
            </a:solidFill>
            <a:prstDash val="solid"/>
            <a:round/>
            <a:headEnd type="none" w="sm" len="sm"/>
            <a:tailEnd type="none" w="sm" len="sm"/>
          </a:ln>
        </p:spPr>
      </p:pic>
      <p:sp>
        <p:nvSpPr>
          <p:cNvPr id="1011" name="Google Shape;1011;g2d128171aec_3_24"/>
          <p:cNvSpPr/>
          <p:nvPr/>
        </p:nvSpPr>
        <p:spPr>
          <a:xfrm rot="1747619">
            <a:off x="3867248" y="4870279"/>
            <a:ext cx="438215" cy="20534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4" name="Google Shape;1014;g2d128171aec_3_24"/>
          <p:cNvSpPr/>
          <p:nvPr/>
        </p:nvSpPr>
        <p:spPr>
          <a:xfrm>
            <a:off x="4997546" y="6301630"/>
            <a:ext cx="259500" cy="2175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42089401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021"/>
        <p:cNvGrpSpPr/>
        <p:nvPr/>
      </p:nvGrpSpPr>
      <p:grpSpPr>
        <a:xfrm>
          <a:off x="0" y="0"/>
          <a:ext cx="0" cy="0"/>
          <a:chOff x="0" y="0"/>
          <a:chExt cx="0" cy="0"/>
        </a:xfrm>
      </p:grpSpPr>
      <p:sp>
        <p:nvSpPr>
          <p:cNvPr id="1023" name="Google Shape;1023;g2e287cab74e_0_11"/>
          <p:cNvSpPr txBox="1">
            <a:spLocks noGrp="1"/>
          </p:cNvSpPr>
          <p:nvPr>
            <p:ph type="title"/>
          </p:nvPr>
        </p:nvSpPr>
        <p:spPr>
          <a:xfrm>
            <a:off x="2969231" y="-47623"/>
            <a:ext cx="7639270"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Reviewer Step 9-11/13 - Health &amp; Safety Self Assessment </a:t>
            </a:r>
            <a:endParaRPr sz="3200">
              <a:solidFill>
                <a:srgbClr val="C98241"/>
              </a:solidFill>
              <a:latin typeface="Avenir"/>
              <a:ea typeface="Avenir"/>
              <a:cs typeface="Avenir"/>
              <a:sym typeface="Avenir"/>
            </a:endParaRPr>
          </a:p>
        </p:txBody>
      </p:sp>
      <p:sp>
        <p:nvSpPr>
          <p:cNvPr id="1022" name="Google Shape;1022;g2e287cab74e_0_11"/>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71</a:t>
            </a:fld>
            <a:endParaRPr/>
          </a:p>
        </p:txBody>
      </p:sp>
      <p:pic>
        <p:nvPicPr>
          <p:cNvPr id="1025" name="Google Shape;1025;g2e287cab74e_0_11"/>
          <p:cNvPicPr preferRelativeResize="0"/>
          <p:nvPr/>
        </p:nvPicPr>
        <p:blipFill rotWithShape="1">
          <a:blip r:embed="rId3">
            <a:alphaModFix/>
          </a:blip>
          <a:srcRect l="-1967" t="-2326" b="-3426"/>
          <a:stretch/>
        </p:blipFill>
        <p:spPr>
          <a:xfrm>
            <a:off x="76375" y="1087400"/>
            <a:ext cx="7908326" cy="4967400"/>
          </a:xfrm>
          <a:prstGeom prst="rect">
            <a:avLst/>
          </a:prstGeom>
          <a:noFill/>
          <a:ln w="9525" cap="flat" cmpd="sng">
            <a:solidFill>
              <a:srgbClr val="9E9E9E"/>
            </a:solidFill>
            <a:prstDash val="solid"/>
            <a:round/>
            <a:headEnd type="none" w="sm" len="sm"/>
            <a:tailEnd type="none" w="sm" len="sm"/>
          </a:ln>
        </p:spPr>
      </p:pic>
      <p:pic>
        <p:nvPicPr>
          <p:cNvPr id="1026" name="Google Shape;1026;g2e287cab74e_0_11"/>
          <p:cNvPicPr preferRelativeResize="0"/>
          <p:nvPr/>
        </p:nvPicPr>
        <p:blipFill>
          <a:blip r:embed="rId4">
            <a:alphaModFix/>
          </a:blip>
          <a:stretch>
            <a:fillRect/>
          </a:stretch>
        </p:blipFill>
        <p:spPr>
          <a:xfrm>
            <a:off x="4191150" y="3546200"/>
            <a:ext cx="4740448" cy="2508599"/>
          </a:xfrm>
          <a:prstGeom prst="rect">
            <a:avLst/>
          </a:prstGeom>
          <a:noFill/>
          <a:ln w="9525" cap="flat" cmpd="sng">
            <a:solidFill>
              <a:srgbClr val="9E9E9E"/>
            </a:solidFill>
            <a:prstDash val="solid"/>
            <a:round/>
            <a:headEnd type="none" w="sm" len="sm"/>
            <a:tailEnd type="none" w="sm" len="sm"/>
          </a:ln>
        </p:spPr>
      </p:pic>
      <p:pic>
        <p:nvPicPr>
          <p:cNvPr id="1027" name="Google Shape;1027;g2e287cab74e_0_11"/>
          <p:cNvPicPr preferRelativeResize="0"/>
          <p:nvPr/>
        </p:nvPicPr>
        <p:blipFill rotWithShape="1">
          <a:blip r:embed="rId5">
            <a:alphaModFix/>
          </a:blip>
          <a:srcRect r="36728"/>
          <a:stretch/>
        </p:blipFill>
        <p:spPr>
          <a:xfrm>
            <a:off x="8081325" y="4582825"/>
            <a:ext cx="3853075" cy="1719100"/>
          </a:xfrm>
          <a:prstGeom prst="rect">
            <a:avLst/>
          </a:prstGeom>
          <a:noFill/>
          <a:ln w="9525" cap="flat" cmpd="sng">
            <a:solidFill>
              <a:srgbClr val="9E9E9E"/>
            </a:solidFill>
            <a:prstDash val="solid"/>
            <a:round/>
            <a:headEnd type="none" w="sm" len="sm"/>
            <a:tailEnd type="none" w="sm" len="sm"/>
          </a:ln>
        </p:spPr>
      </p:pic>
      <p:sp>
        <p:nvSpPr>
          <p:cNvPr id="1028" name="Google Shape;1028;g2e287cab74e_0_11"/>
          <p:cNvSpPr/>
          <p:nvPr/>
        </p:nvSpPr>
        <p:spPr>
          <a:xfrm>
            <a:off x="3657173" y="5661845"/>
            <a:ext cx="438300" cy="20520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29" name="Google Shape;1029;g2e287cab74e_0_11"/>
          <p:cNvSpPr/>
          <p:nvPr/>
        </p:nvSpPr>
        <p:spPr>
          <a:xfrm>
            <a:off x="7524248" y="5755720"/>
            <a:ext cx="438300" cy="205200"/>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 name="Google Shape;1008;g2d128171aec_3_24">
            <a:extLst>
              <a:ext uri="{FF2B5EF4-FFF2-40B4-BE49-F238E27FC236}">
                <a16:creationId xmlns:a16="http://schemas.microsoft.com/office/drawing/2014/main" id="{809AEDE2-4DCF-4267-A9B4-15303AC617E8}"/>
              </a:ext>
            </a:extLst>
          </p:cNvPr>
          <p:cNvSpPr/>
          <p:nvPr/>
        </p:nvSpPr>
        <p:spPr>
          <a:xfrm>
            <a:off x="8414950" y="1077875"/>
            <a:ext cx="3694500" cy="3049200"/>
          </a:xfrm>
          <a:prstGeom prst="wedgeRoundRectCallout">
            <a:avLst>
              <a:gd name="adj1" fmla="val -49300"/>
              <a:gd name="adj2" fmla="val 24341"/>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ZA">
                <a:solidFill>
                  <a:schemeClr val="dk1"/>
                </a:solidFill>
                <a:latin typeface="Avenir"/>
                <a:ea typeface="Avenir"/>
                <a:cs typeface="Avenir"/>
                <a:sym typeface="Avenir"/>
              </a:rPr>
              <a:t>Continue</a:t>
            </a:r>
            <a:r>
              <a:rPr lang="en-ZA" b="0" i="0" u="none" strike="noStrike" cap="none">
                <a:solidFill>
                  <a:schemeClr val="dk1"/>
                </a:solidFill>
                <a:latin typeface="Avenir"/>
                <a:ea typeface="Avenir"/>
                <a:cs typeface="Avenir"/>
                <a:sym typeface="Avenir"/>
              </a:rPr>
              <a:t> to the Health and safety assessment for ECD Registration. </a:t>
            </a:r>
            <a:endParaRPr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b="0" i="0" u="none" strike="noStrike" cap="none">
                <a:solidFill>
                  <a:schemeClr val="dk1"/>
                </a:solidFill>
                <a:latin typeface="Avenir"/>
                <a:ea typeface="Avenir"/>
                <a:cs typeface="Avenir"/>
                <a:sym typeface="Avenir"/>
              </a:rPr>
              <a:t>No applicant information is captured in Step </a:t>
            </a:r>
            <a:r>
              <a:rPr lang="en-ZA">
                <a:solidFill>
                  <a:schemeClr val="dk1"/>
                </a:solidFill>
                <a:latin typeface="Avenir"/>
                <a:ea typeface="Avenir"/>
                <a:cs typeface="Avenir"/>
                <a:sym typeface="Avenir"/>
              </a:rPr>
              <a:t>8</a:t>
            </a:r>
            <a:r>
              <a:rPr lang="en-ZA" b="0" i="0" u="none" strike="noStrike" cap="none">
                <a:solidFill>
                  <a:schemeClr val="dk1"/>
                </a:solidFill>
                <a:latin typeface="Avenir"/>
                <a:ea typeface="Avenir"/>
                <a:cs typeface="Avenir"/>
                <a:sym typeface="Avenir"/>
              </a:rPr>
              <a:t> to 1</a:t>
            </a:r>
            <a:r>
              <a:rPr lang="en-ZA">
                <a:solidFill>
                  <a:schemeClr val="dk1"/>
                </a:solidFill>
                <a:latin typeface="Avenir"/>
                <a:ea typeface="Avenir"/>
                <a:cs typeface="Avenir"/>
                <a:sym typeface="Avenir"/>
              </a:rPr>
              <a:t>1</a:t>
            </a:r>
            <a:r>
              <a:rPr lang="en-ZA" b="0" i="0" u="none" strike="noStrike" cap="none">
                <a:solidFill>
                  <a:schemeClr val="dk1"/>
                </a:solidFill>
                <a:latin typeface="Avenir"/>
                <a:ea typeface="Avenir"/>
                <a:cs typeface="Avenir"/>
                <a:sym typeface="Avenir"/>
              </a:rPr>
              <a:t>. </a:t>
            </a:r>
            <a:endParaRPr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a:solidFill>
                <a:schemeClr val="dk1"/>
              </a:solidFill>
              <a:latin typeface="Avenir"/>
              <a:ea typeface="Avenir"/>
              <a:cs typeface="Avenir"/>
              <a:sym typeface="Avenir"/>
            </a:endParaRPr>
          </a:p>
          <a:p>
            <a:pPr marL="0" lvl="0" indent="0" algn="l" rtl="0">
              <a:spcBef>
                <a:spcPts val="0"/>
              </a:spcBef>
              <a:spcAft>
                <a:spcPts val="0"/>
              </a:spcAft>
              <a:buNone/>
            </a:pPr>
            <a:r>
              <a:rPr lang="en-US" b="1">
                <a:solidFill>
                  <a:schemeClr val="dk1"/>
                </a:solidFill>
                <a:latin typeface="Avenir"/>
                <a:ea typeface="Avenir"/>
                <a:cs typeface="Avenir"/>
                <a:sym typeface="Avenir"/>
              </a:rPr>
              <a:t>The applicant is simply confirming that they understand that they have to meet norms and standards and that they will be checked when a site visit happens.</a:t>
            </a:r>
          </a:p>
          <a:p>
            <a:pPr marL="0" lvl="0" indent="0" algn="l" rtl="0">
              <a:spcBef>
                <a:spcPts val="0"/>
              </a:spcBef>
              <a:spcAft>
                <a:spcPts val="0"/>
              </a:spcAft>
              <a:buNone/>
            </a:pPr>
            <a:endParaRPr lang="en-US">
              <a:solidFill>
                <a:schemeClr val="dk1"/>
              </a:solidFill>
              <a:latin typeface="Avenir"/>
              <a:ea typeface="Avenir"/>
              <a:cs typeface="Avenir"/>
              <a:sym typeface="Avenir"/>
            </a:endParaRPr>
          </a:p>
          <a:p>
            <a:pPr marL="0" lvl="0" indent="0" algn="l" rtl="0">
              <a:spcBef>
                <a:spcPts val="0"/>
              </a:spcBef>
              <a:spcAft>
                <a:spcPts val="0"/>
              </a:spcAft>
              <a:buNone/>
            </a:pPr>
            <a:r>
              <a:rPr lang="en-US" b="1">
                <a:solidFill>
                  <a:schemeClr val="dk1"/>
                </a:solidFill>
                <a:latin typeface="Avenir"/>
                <a:ea typeface="Avenir"/>
                <a:cs typeface="Avenir"/>
                <a:sym typeface="Avenir"/>
              </a:rPr>
              <a:t>Step 11 questions are used to inform what should be delivered in H&amp;S packs.</a:t>
            </a:r>
            <a:endParaRPr b="1">
              <a:solidFill>
                <a:schemeClr val="dk1"/>
              </a:solidFill>
              <a:latin typeface="Avenir"/>
              <a:ea typeface="Avenir"/>
              <a:cs typeface="Avenir"/>
              <a:sym typeface="Avenir"/>
            </a:endParaRPr>
          </a:p>
        </p:txBody>
      </p:sp>
    </p:spTree>
    <p:extLst>
      <p:ext uri="{BB962C8B-B14F-4D97-AF65-F5344CB8AC3E}">
        <p14:creationId xmlns:p14="http://schemas.microsoft.com/office/powerpoint/2010/main" val="12938627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g2f578851bfd_0_234"/>
          <p:cNvSpPr txBox="1">
            <a:spLocks noGrp="1"/>
          </p:cNvSpPr>
          <p:nvPr>
            <p:ph type="title"/>
          </p:nvPr>
        </p:nvSpPr>
        <p:spPr>
          <a:xfrm>
            <a:off x="2798365" y="134964"/>
            <a:ext cx="7813930" cy="1196751"/>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ts val="4000"/>
              <a:buNone/>
            </a:pPr>
            <a:r>
              <a:rPr lang="en-ZA">
                <a:solidFill>
                  <a:srgbClr val="C98241"/>
                </a:solidFill>
                <a:latin typeface="Avenir"/>
                <a:ea typeface="Avenir"/>
                <a:cs typeface="Avenir"/>
                <a:sym typeface="Avenir"/>
              </a:rPr>
              <a:t>Document Review Process: Step 12/13</a:t>
            </a:r>
            <a:endParaRPr>
              <a:solidFill>
                <a:srgbClr val="C98241"/>
              </a:solidFill>
              <a:latin typeface="Avenir"/>
              <a:ea typeface="Avenir"/>
              <a:cs typeface="Avenir"/>
              <a:sym typeface="Avenir"/>
            </a:endParaRPr>
          </a:p>
        </p:txBody>
      </p:sp>
      <p:sp>
        <p:nvSpPr>
          <p:cNvPr id="810" name="Google Shape;810;g2f578851bfd_0_234"/>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72</a:t>
            </a:fld>
            <a:endParaRPr/>
          </a:p>
        </p:txBody>
      </p:sp>
      <p:grpSp>
        <p:nvGrpSpPr>
          <p:cNvPr id="811" name="Google Shape;811;g2f578851bfd_0_234"/>
          <p:cNvGrpSpPr/>
          <p:nvPr/>
        </p:nvGrpSpPr>
        <p:grpSpPr>
          <a:xfrm>
            <a:off x="2451050" y="1586324"/>
            <a:ext cx="2651423" cy="4290223"/>
            <a:chOff x="1838333" y="1189773"/>
            <a:chExt cx="2064000" cy="3217860"/>
          </a:xfrm>
        </p:grpSpPr>
        <p:sp>
          <p:nvSpPr>
            <p:cNvPr id="812" name="Google Shape;812;g2f578851bfd_0_234"/>
            <p:cNvSpPr/>
            <p:nvPr/>
          </p:nvSpPr>
          <p:spPr>
            <a:xfrm>
              <a:off x="1838333" y="1189773"/>
              <a:ext cx="2064000" cy="897600"/>
            </a:xfrm>
            <a:prstGeom prst="chevron">
              <a:avLst>
                <a:gd name="adj" fmla="val 50000"/>
              </a:avLst>
            </a:prstGeom>
            <a:solidFill>
              <a:srgbClr val="E69138"/>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300" b="1">
                  <a:solidFill>
                    <a:schemeClr val="dk1"/>
                  </a:solidFill>
                  <a:latin typeface="Avenir"/>
                  <a:ea typeface="Avenir"/>
                  <a:cs typeface="Avenir"/>
                  <a:sym typeface="Avenir"/>
                </a:rPr>
                <a:t>Form 30</a:t>
              </a:r>
              <a:endParaRPr sz="1300" b="1" i="0" u="none" strike="noStrike" cap="none">
                <a:solidFill>
                  <a:schemeClr val="dk1"/>
                </a:solidFill>
                <a:latin typeface="Avenir"/>
                <a:ea typeface="Avenir"/>
                <a:cs typeface="Avenir"/>
                <a:sym typeface="Avenir"/>
              </a:endParaRPr>
            </a:p>
          </p:txBody>
        </p:sp>
        <p:sp>
          <p:nvSpPr>
            <p:cNvPr id="813" name="Google Shape;813;g2f578851bfd_0_234"/>
            <p:cNvSpPr txBox="1"/>
            <p:nvPr/>
          </p:nvSpPr>
          <p:spPr>
            <a:xfrm>
              <a:off x="1903884" y="2057133"/>
              <a:ext cx="1902600" cy="2350500"/>
            </a:xfrm>
            <a:prstGeom prst="rect">
              <a:avLst/>
            </a:prstGeom>
            <a:noFill/>
            <a:ln>
              <a:noFill/>
            </a:ln>
          </p:spPr>
          <p:txBody>
            <a:bodyPr spcFirstLastPara="1" wrap="square" lIns="121900" tIns="121900" rIns="121900" bIns="121900" anchor="t" anchorCtr="0">
              <a:noAutofit/>
            </a:bodyPr>
            <a:lstStyle/>
            <a:p>
              <a:pPr marL="457200" indent="-311150">
                <a:lnSpc>
                  <a:spcPct val="115000"/>
                </a:lnSpc>
                <a:buSzPts val="1300"/>
                <a:buFont typeface="Avenir"/>
                <a:buChar char="●"/>
              </a:pPr>
              <a:r>
                <a:rPr lang="en-US" sz="1300">
                  <a:latin typeface="Avenir"/>
                  <a:ea typeface="Avenir"/>
                  <a:cs typeface="Avenir"/>
                  <a:sym typeface="Avenir"/>
                </a:rPr>
                <a:t>Check that the administrator has reviewed and approved each document.</a:t>
              </a:r>
            </a:p>
            <a:p>
              <a:pPr marL="457200" indent="-311150">
                <a:lnSpc>
                  <a:spcPct val="115000"/>
                </a:lnSpc>
                <a:buSzPts val="1300"/>
                <a:buFont typeface="Avenir"/>
                <a:buChar char="●"/>
              </a:pPr>
              <a:r>
                <a:rPr lang="en-US" sz="1300">
                  <a:latin typeface="Avenir"/>
                  <a:ea typeface="Avenir"/>
                  <a:cs typeface="Avenir"/>
                  <a:sym typeface="Avenir"/>
                </a:rPr>
                <a:t>If not – the reviewer is also able to do so.</a:t>
              </a:r>
              <a:endParaRPr lang="en-ZA" sz="1300">
                <a:latin typeface="Avenir"/>
                <a:ea typeface="Avenir"/>
                <a:cs typeface="Avenir"/>
                <a:sym typeface="Avenir"/>
              </a:endParaRPr>
            </a:p>
            <a:p>
              <a:pPr marL="457200" marR="0" lvl="0" indent="-311150" algn="l" rtl="0">
                <a:lnSpc>
                  <a:spcPct val="115000"/>
                </a:lnSpc>
                <a:spcBef>
                  <a:spcPts val="0"/>
                </a:spcBef>
                <a:spcAft>
                  <a:spcPts val="0"/>
                </a:spcAft>
                <a:buClr>
                  <a:srgbClr val="000000"/>
                </a:buClr>
                <a:buSzPts val="1300"/>
                <a:buFont typeface="Avenir"/>
                <a:buChar char="●"/>
              </a:pPr>
              <a:r>
                <a:rPr lang="en-ZA" sz="1300">
                  <a:latin typeface="Avenir"/>
                  <a:ea typeface="Avenir"/>
                  <a:cs typeface="Avenir"/>
                  <a:sym typeface="Avenir"/>
                </a:rPr>
                <a:t>Ensure the form is fully completed with no missing sections.</a:t>
              </a:r>
              <a:endParaRPr sz="1300">
                <a:latin typeface="Avenir"/>
                <a:ea typeface="Avenir"/>
                <a:cs typeface="Avenir"/>
                <a:sym typeface="Avenir"/>
              </a:endParaRPr>
            </a:p>
            <a:p>
              <a:pPr marL="457200" lvl="0" indent="-311150" algn="l" rtl="0">
                <a:lnSpc>
                  <a:spcPct val="115000"/>
                </a:lnSpc>
                <a:spcBef>
                  <a:spcPts val="0"/>
                </a:spcBef>
                <a:spcAft>
                  <a:spcPts val="0"/>
                </a:spcAft>
                <a:buSzPts val="1300"/>
                <a:buFont typeface="Avenir"/>
                <a:buChar char="●"/>
              </a:pPr>
              <a:r>
                <a:rPr lang="en-ZA" sz="1300">
                  <a:latin typeface="Avenir"/>
                  <a:ea typeface="Avenir"/>
                  <a:cs typeface="Avenir"/>
                  <a:sym typeface="Avenir"/>
                </a:rPr>
                <a:t>Confirm that the form is signed and dated appropriately.</a:t>
              </a:r>
              <a:endParaRPr sz="1300">
                <a:latin typeface="Avenir"/>
                <a:ea typeface="Avenir"/>
                <a:cs typeface="Avenir"/>
                <a:sym typeface="Avenir"/>
              </a:endParaRPr>
            </a:p>
            <a:p>
              <a:pPr marL="457200" lvl="0" indent="-311150" algn="l" rtl="0">
                <a:lnSpc>
                  <a:spcPct val="115000"/>
                </a:lnSpc>
                <a:spcBef>
                  <a:spcPts val="0"/>
                </a:spcBef>
                <a:spcAft>
                  <a:spcPts val="0"/>
                </a:spcAft>
                <a:buSzPts val="1300"/>
                <a:buFont typeface="Avenir"/>
                <a:buChar char="●"/>
              </a:pPr>
              <a:r>
                <a:rPr lang="en-ZA" sz="1300">
                  <a:latin typeface="Avenir"/>
                  <a:ea typeface="Avenir"/>
                  <a:cs typeface="Avenir"/>
                  <a:sym typeface="Avenir"/>
                </a:rPr>
                <a:t>Verify the applicant’s or staff member’s details against the ID provided.</a:t>
              </a:r>
            </a:p>
            <a:p>
              <a:pPr marL="457200" indent="-311150">
                <a:lnSpc>
                  <a:spcPct val="115000"/>
                </a:lnSpc>
                <a:buSzPts val="1300"/>
                <a:buFont typeface="Avenir"/>
                <a:buChar char="●"/>
              </a:pPr>
              <a:r>
                <a:rPr lang="en-US" sz="1300">
                  <a:latin typeface="Avenir"/>
                  <a:ea typeface="Avenir"/>
                  <a:cs typeface="Avenir"/>
                  <a:sym typeface="Avenir"/>
                </a:rPr>
                <a:t>If so – approve the document – otherwise decline and add correction notes.</a:t>
              </a:r>
            </a:p>
            <a:p>
              <a:pPr marL="457200" lvl="0" indent="-311150" algn="l" rtl="0">
                <a:lnSpc>
                  <a:spcPct val="115000"/>
                </a:lnSpc>
                <a:spcBef>
                  <a:spcPts val="0"/>
                </a:spcBef>
                <a:spcAft>
                  <a:spcPts val="0"/>
                </a:spcAft>
                <a:buSzPts val="1300"/>
                <a:buFont typeface="Avenir"/>
                <a:buChar char="●"/>
              </a:pPr>
              <a:endParaRPr sz="1300">
                <a:latin typeface="Avenir"/>
                <a:ea typeface="Avenir"/>
                <a:cs typeface="Avenir"/>
                <a:sym typeface="Avenir"/>
              </a:endParaRPr>
            </a:p>
            <a:p>
              <a:pPr marL="457200" marR="0" lvl="0" indent="0" algn="l" rtl="0">
                <a:lnSpc>
                  <a:spcPct val="115000"/>
                </a:lnSpc>
                <a:spcBef>
                  <a:spcPts val="0"/>
                </a:spcBef>
                <a:spcAft>
                  <a:spcPts val="0"/>
                </a:spcAft>
                <a:buNone/>
              </a:pPr>
              <a:endParaRPr sz="1300" i="0" u="none" strike="noStrike" cap="none">
                <a:solidFill>
                  <a:srgbClr val="000000"/>
                </a:solidFill>
                <a:latin typeface="Avenir"/>
                <a:ea typeface="Avenir"/>
                <a:cs typeface="Avenir"/>
                <a:sym typeface="Avenir"/>
              </a:endParaRPr>
            </a:p>
          </p:txBody>
        </p:sp>
      </p:grpSp>
      <p:grpSp>
        <p:nvGrpSpPr>
          <p:cNvPr id="814" name="Google Shape;814;g2f578851bfd_0_234"/>
          <p:cNvGrpSpPr/>
          <p:nvPr/>
        </p:nvGrpSpPr>
        <p:grpSpPr>
          <a:xfrm>
            <a:off x="9328206" y="1568897"/>
            <a:ext cx="2653169" cy="5263897"/>
            <a:chOff x="3516744" y="1189773"/>
            <a:chExt cx="2064000" cy="4170663"/>
          </a:xfrm>
        </p:grpSpPr>
        <p:sp>
          <p:nvSpPr>
            <p:cNvPr id="815" name="Google Shape;815;g2f578851bfd_0_234"/>
            <p:cNvSpPr/>
            <p:nvPr/>
          </p:nvSpPr>
          <p:spPr>
            <a:xfrm>
              <a:off x="3516744" y="1189773"/>
              <a:ext cx="2064000" cy="897600"/>
            </a:xfrm>
            <a:prstGeom prst="chevron">
              <a:avLst>
                <a:gd name="adj" fmla="val 50000"/>
              </a:avLst>
            </a:prstGeom>
            <a:solidFill>
              <a:srgbClr val="F6B26B"/>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300">
                  <a:solidFill>
                    <a:schemeClr val="dk1"/>
                  </a:solidFill>
                  <a:latin typeface="Avenir"/>
                  <a:ea typeface="Avenir"/>
                  <a:cs typeface="Avenir"/>
                  <a:sym typeface="Avenir"/>
                </a:rPr>
                <a:t>NCPR Checks and clearance certificate</a:t>
              </a:r>
              <a:endParaRPr sz="1300" i="0" u="none" strike="noStrike" cap="none">
                <a:solidFill>
                  <a:schemeClr val="dk1"/>
                </a:solidFill>
                <a:latin typeface="Avenir"/>
                <a:ea typeface="Avenir"/>
                <a:cs typeface="Avenir"/>
                <a:sym typeface="Avenir"/>
              </a:endParaRPr>
            </a:p>
          </p:txBody>
        </p:sp>
        <p:sp>
          <p:nvSpPr>
            <p:cNvPr id="816" name="Google Shape;816;g2f578851bfd_0_234"/>
            <p:cNvSpPr txBox="1"/>
            <p:nvPr/>
          </p:nvSpPr>
          <p:spPr>
            <a:xfrm>
              <a:off x="3583270" y="2057133"/>
              <a:ext cx="1806544" cy="3303303"/>
            </a:xfrm>
            <a:prstGeom prst="rect">
              <a:avLst/>
            </a:prstGeom>
            <a:solidFill>
              <a:schemeClr val="bg1"/>
            </a:solidFill>
            <a:ln>
              <a:noFill/>
            </a:ln>
          </p:spPr>
          <p:txBody>
            <a:bodyPr spcFirstLastPara="1" wrap="square" lIns="121900" tIns="121900" rIns="121900" bIns="121900" anchor="t" anchorCtr="0">
              <a:noAutofit/>
            </a:bodyPr>
            <a:lstStyle/>
            <a:p>
              <a:pPr marL="457200" lvl="0" indent="-298450" algn="l" rtl="0">
                <a:lnSpc>
                  <a:spcPct val="115000"/>
                </a:lnSpc>
                <a:spcBef>
                  <a:spcPts val="0"/>
                </a:spcBef>
                <a:spcAft>
                  <a:spcPts val="0"/>
                </a:spcAft>
                <a:buClr>
                  <a:schemeClr val="dk1"/>
                </a:buClr>
                <a:buSzPts val="1100"/>
                <a:buChar char="●"/>
              </a:pPr>
              <a:r>
                <a:rPr lang="en-US" sz="1100">
                  <a:solidFill>
                    <a:schemeClr val="dk1"/>
                  </a:solidFill>
                </a:rPr>
                <a:t>View the uploaded clearance certificates that the administrator uploaded.   (IF they did not, the reviewer is also able to)</a:t>
              </a:r>
              <a:endParaRPr sz="1100">
                <a:solidFill>
                  <a:schemeClr val="dk1"/>
                </a:solidFill>
              </a:endParaRPr>
            </a:p>
            <a:p>
              <a:pPr marL="0" lvl="0" indent="0" algn="l" rtl="0">
                <a:lnSpc>
                  <a:spcPct val="115000"/>
                </a:lnSpc>
                <a:spcBef>
                  <a:spcPts val="0"/>
                </a:spcBef>
                <a:spcAft>
                  <a:spcPts val="0"/>
                </a:spcAft>
                <a:buNone/>
              </a:pPr>
              <a:endParaRPr sz="1100">
                <a:solidFill>
                  <a:schemeClr val="dk1"/>
                </a:solidFill>
              </a:endParaRPr>
            </a:p>
            <a:p>
              <a:pPr marL="457200" lvl="0" indent="-228600" algn="l" rtl="0">
                <a:lnSpc>
                  <a:spcPct val="115000"/>
                </a:lnSpc>
                <a:spcBef>
                  <a:spcPts val="0"/>
                </a:spcBef>
                <a:spcAft>
                  <a:spcPts val="0"/>
                </a:spcAft>
                <a:buNone/>
              </a:pPr>
              <a:r>
                <a:rPr lang="en-ZA" sz="1100" b="1">
                  <a:solidFill>
                    <a:schemeClr val="dk1"/>
                  </a:solidFill>
                </a:rPr>
                <a:t>Review Results:</a:t>
              </a:r>
              <a:endParaRPr sz="1100" b="1">
                <a:solidFill>
                  <a:schemeClr val="dk1"/>
                </a:solidFill>
              </a:endParaRPr>
            </a:p>
            <a:p>
              <a:pPr marL="457200" lvl="0" indent="-298450" algn="l" rtl="0">
                <a:lnSpc>
                  <a:spcPct val="115000"/>
                </a:lnSpc>
                <a:spcBef>
                  <a:spcPts val="1200"/>
                </a:spcBef>
                <a:spcAft>
                  <a:spcPts val="0"/>
                </a:spcAft>
                <a:buClr>
                  <a:schemeClr val="dk1"/>
                </a:buClr>
                <a:buSzPts val="1100"/>
                <a:buChar char="●"/>
              </a:pPr>
              <a:r>
                <a:rPr lang="en-ZA" sz="1100" b="1">
                  <a:solidFill>
                    <a:schemeClr val="dk1"/>
                  </a:solidFill>
                </a:rPr>
                <a:t>Cleared:</a:t>
              </a:r>
              <a:r>
                <a:rPr lang="en-ZA" sz="1100">
                  <a:solidFill>
                    <a:schemeClr val="dk1"/>
                  </a:solidFill>
                </a:rPr>
                <a:t> Not listed; staff member is approved.  </a:t>
              </a:r>
              <a:r>
                <a:rPr lang="en-ZA" sz="1100" b="1">
                  <a:solidFill>
                    <a:schemeClr val="dk1"/>
                  </a:solidFill>
                </a:rPr>
                <a:t>APPROVE the uploaded certificate</a:t>
              </a:r>
              <a:endParaRPr lang="en-ZA" sz="1100">
                <a:solidFill>
                  <a:schemeClr val="dk1"/>
                </a:solidFill>
              </a:endParaRPr>
            </a:p>
            <a:p>
              <a:pPr marL="457200" lvl="0" indent="-298450" algn="l" rtl="0">
                <a:lnSpc>
                  <a:spcPct val="115000"/>
                </a:lnSpc>
                <a:spcBef>
                  <a:spcPts val="1200"/>
                </a:spcBef>
                <a:spcAft>
                  <a:spcPts val="0"/>
                </a:spcAft>
                <a:buClr>
                  <a:schemeClr val="dk1"/>
                </a:buClr>
                <a:buSzPts val="1100"/>
                <a:buChar char="●"/>
              </a:pPr>
              <a:r>
                <a:rPr lang="en-ZA" sz="1100" b="1">
                  <a:solidFill>
                    <a:schemeClr val="dk1"/>
                  </a:solidFill>
                </a:rPr>
                <a:t>Listed:</a:t>
              </a:r>
              <a:r>
                <a:rPr lang="en-ZA" sz="1100">
                  <a:solidFill>
                    <a:schemeClr val="dk1"/>
                  </a:solidFill>
                </a:rPr>
                <a:t> Listed; staff member cannot work with children, and application will  be declined</a:t>
              </a:r>
              <a:r>
                <a:rPr lang="en-US" sz="1100">
                  <a:solidFill>
                    <a:schemeClr val="dk1"/>
                  </a:solidFill>
                </a:rPr>
                <a:t> </a:t>
              </a:r>
              <a:r>
                <a:rPr lang="en-US" sz="1100" b="1">
                  <a:solidFill>
                    <a:schemeClr val="dk1"/>
                  </a:solidFill>
                </a:rPr>
                <a:t>REJECT the certificate and recommend the application for rejection</a:t>
              </a:r>
              <a:endParaRPr sz="1100">
                <a:solidFill>
                  <a:schemeClr val="dk1"/>
                </a:solidFill>
              </a:endParaRPr>
            </a:p>
            <a:p>
              <a:pPr marL="457200" lvl="0" indent="-228600" algn="l" rtl="0">
                <a:lnSpc>
                  <a:spcPct val="115000"/>
                </a:lnSpc>
                <a:spcBef>
                  <a:spcPts val="1200"/>
                </a:spcBef>
                <a:spcAft>
                  <a:spcPts val="0"/>
                </a:spcAft>
                <a:buNone/>
              </a:pPr>
              <a:endParaRPr sz="1300" i="0" u="none" strike="noStrike" cap="none">
                <a:solidFill>
                  <a:srgbClr val="000000"/>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400"/>
                <a:buFont typeface="Arial"/>
                <a:buNone/>
              </a:pPr>
              <a:endParaRPr sz="1300" i="0" u="none" strike="noStrike" cap="none">
                <a:solidFill>
                  <a:srgbClr val="000000"/>
                </a:solidFill>
                <a:latin typeface="Avenir"/>
                <a:ea typeface="Avenir"/>
                <a:cs typeface="Avenir"/>
                <a:sym typeface="Avenir"/>
              </a:endParaRPr>
            </a:p>
          </p:txBody>
        </p:sp>
      </p:grpSp>
      <p:grpSp>
        <p:nvGrpSpPr>
          <p:cNvPr id="817" name="Google Shape;817;g2f578851bfd_0_234"/>
          <p:cNvGrpSpPr/>
          <p:nvPr/>
        </p:nvGrpSpPr>
        <p:grpSpPr>
          <a:xfrm>
            <a:off x="11850" y="1586478"/>
            <a:ext cx="2952726" cy="4290069"/>
            <a:chOff x="0" y="1190001"/>
            <a:chExt cx="2214600" cy="3217632"/>
          </a:xfrm>
        </p:grpSpPr>
        <p:sp>
          <p:nvSpPr>
            <p:cNvPr id="818" name="Google Shape;818;g2f578851bfd_0_234"/>
            <p:cNvSpPr/>
            <p:nvPr/>
          </p:nvSpPr>
          <p:spPr>
            <a:xfrm>
              <a:off x="0" y="1190001"/>
              <a:ext cx="2214600" cy="897600"/>
            </a:xfrm>
            <a:prstGeom prst="homePlate">
              <a:avLst>
                <a:gd name="adj" fmla="val 50000"/>
              </a:avLst>
            </a:prstGeom>
            <a:solidFill>
              <a:srgbClr val="B45F06"/>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300" b="1">
                  <a:solidFill>
                    <a:schemeClr val="dk1"/>
                  </a:solidFill>
                  <a:latin typeface="Avenir"/>
                  <a:ea typeface="Avenir"/>
                  <a:cs typeface="Avenir"/>
                  <a:sym typeface="Avenir"/>
                </a:rPr>
                <a:t>Certified ID copies</a:t>
              </a:r>
              <a:endParaRPr sz="1300" b="1" i="0" u="none" strike="noStrike" cap="none">
                <a:solidFill>
                  <a:schemeClr val="dk1"/>
                </a:solidFill>
                <a:latin typeface="Avenir"/>
                <a:ea typeface="Avenir"/>
                <a:cs typeface="Avenir"/>
                <a:sym typeface="Avenir"/>
              </a:endParaRPr>
            </a:p>
          </p:txBody>
        </p:sp>
        <p:sp>
          <p:nvSpPr>
            <p:cNvPr id="819" name="Google Shape;819;g2f578851bfd_0_234"/>
            <p:cNvSpPr txBox="1"/>
            <p:nvPr/>
          </p:nvSpPr>
          <p:spPr>
            <a:xfrm>
              <a:off x="149085" y="2057133"/>
              <a:ext cx="1871400" cy="2350500"/>
            </a:xfrm>
            <a:prstGeom prst="rect">
              <a:avLst/>
            </a:prstGeom>
            <a:noFill/>
            <a:ln>
              <a:noFill/>
            </a:ln>
          </p:spPr>
          <p:txBody>
            <a:bodyPr spcFirstLastPara="1" wrap="square" lIns="121900" tIns="121900" rIns="121900" bIns="121900" anchor="t" anchorCtr="0">
              <a:noAutofit/>
            </a:bodyPr>
            <a:lstStyle/>
            <a:p>
              <a:pPr marL="457200" lvl="0" indent="-311150" algn="l" rtl="0">
                <a:lnSpc>
                  <a:spcPct val="115000"/>
                </a:lnSpc>
                <a:spcBef>
                  <a:spcPts val="0"/>
                </a:spcBef>
                <a:spcAft>
                  <a:spcPts val="0"/>
                </a:spcAft>
                <a:buSzPts val="1300"/>
                <a:buFont typeface="Avenir"/>
                <a:buChar char="●"/>
              </a:pPr>
              <a:r>
                <a:rPr lang="en-US" sz="1300">
                  <a:latin typeface="Avenir"/>
                  <a:ea typeface="Avenir"/>
                  <a:cs typeface="Avenir"/>
                  <a:sym typeface="Avenir"/>
                </a:rPr>
                <a:t>Check that the administrator has reviewed and approved each document.</a:t>
              </a:r>
              <a:endParaRPr sz="1300">
                <a:latin typeface="Avenir"/>
                <a:ea typeface="Avenir"/>
                <a:cs typeface="Avenir"/>
                <a:sym typeface="Avenir"/>
              </a:endParaRPr>
            </a:p>
            <a:p>
              <a:pPr marL="457200" lvl="0" indent="-311150" algn="l" rtl="0">
                <a:lnSpc>
                  <a:spcPct val="115000"/>
                </a:lnSpc>
                <a:spcBef>
                  <a:spcPts val="0"/>
                </a:spcBef>
                <a:spcAft>
                  <a:spcPts val="0"/>
                </a:spcAft>
                <a:buSzPts val="1300"/>
                <a:buFont typeface="Avenir"/>
                <a:buChar char="●"/>
              </a:pPr>
              <a:r>
                <a:rPr lang="en-US" sz="1300">
                  <a:latin typeface="Avenir"/>
                  <a:ea typeface="Avenir"/>
                  <a:cs typeface="Avenir"/>
                  <a:sym typeface="Avenir"/>
                </a:rPr>
                <a:t>If not – the reviewer is also able to do so.</a:t>
              </a:r>
              <a:endParaRPr sz="1300">
                <a:latin typeface="Avenir"/>
                <a:ea typeface="Avenir"/>
                <a:cs typeface="Avenir"/>
                <a:sym typeface="Avenir"/>
              </a:endParaRPr>
            </a:p>
            <a:p>
              <a:pPr marL="457200" lvl="0" indent="-311150" algn="l" rtl="0">
                <a:lnSpc>
                  <a:spcPct val="115000"/>
                </a:lnSpc>
                <a:spcBef>
                  <a:spcPts val="0"/>
                </a:spcBef>
                <a:spcAft>
                  <a:spcPts val="0"/>
                </a:spcAft>
                <a:buSzPts val="1300"/>
                <a:buFont typeface="Avenir"/>
                <a:buChar char="●"/>
              </a:pPr>
              <a:r>
                <a:rPr lang="en-ZA" sz="1300">
                  <a:latin typeface="Avenir"/>
                  <a:ea typeface="Avenir"/>
                  <a:cs typeface="Avenir"/>
                  <a:sym typeface="Avenir"/>
                </a:rPr>
                <a:t>Ensure the ID is clear and legible.</a:t>
              </a:r>
            </a:p>
            <a:p>
              <a:pPr marL="457200" lvl="0" indent="-311150" algn="l" rtl="0">
                <a:lnSpc>
                  <a:spcPct val="115000"/>
                </a:lnSpc>
                <a:spcBef>
                  <a:spcPts val="0"/>
                </a:spcBef>
                <a:spcAft>
                  <a:spcPts val="0"/>
                </a:spcAft>
                <a:buSzPts val="1300"/>
                <a:buFont typeface="Avenir"/>
                <a:buChar char="●"/>
              </a:pPr>
              <a:r>
                <a:rPr lang="en-US" sz="1300">
                  <a:latin typeface="Avenir"/>
                  <a:ea typeface="Avenir"/>
                  <a:cs typeface="Avenir"/>
                  <a:sym typeface="Avenir"/>
                </a:rPr>
                <a:t>If so – approve the document – otherwise decline and add correction notes.</a:t>
              </a:r>
            </a:p>
            <a:p>
              <a:pPr marL="0" marR="0" lvl="0" indent="0" algn="l" rtl="0">
                <a:lnSpc>
                  <a:spcPct val="115000"/>
                </a:lnSpc>
                <a:spcBef>
                  <a:spcPts val="0"/>
                </a:spcBef>
                <a:spcAft>
                  <a:spcPts val="0"/>
                </a:spcAft>
                <a:buNone/>
              </a:pPr>
              <a:endParaRPr sz="1300">
                <a:latin typeface="Avenir"/>
                <a:ea typeface="Avenir"/>
                <a:cs typeface="Avenir"/>
                <a:sym typeface="Avenir"/>
              </a:endParaRPr>
            </a:p>
          </p:txBody>
        </p:sp>
      </p:grpSp>
      <p:grpSp>
        <p:nvGrpSpPr>
          <p:cNvPr id="820" name="Google Shape;820;g2f578851bfd_0_234"/>
          <p:cNvGrpSpPr/>
          <p:nvPr/>
        </p:nvGrpSpPr>
        <p:grpSpPr>
          <a:xfrm>
            <a:off x="6777469" y="1569472"/>
            <a:ext cx="3064104" cy="4675562"/>
            <a:chOff x="6709481" y="1189773"/>
            <a:chExt cx="2298135" cy="3506759"/>
          </a:xfrm>
        </p:grpSpPr>
        <p:sp>
          <p:nvSpPr>
            <p:cNvPr id="821" name="Google Shape;821;g2f578851bfd_0_234"/>
            <p:cNvSpPr/>
            <p:nvPr/>
          </p:nvSpPr>
          <p:spPr>
            <a:xfrm>
              <a:off x="6874016" y="1189773"/>
              <a:ext cx="2133600" cy="897600"/>
            </a:xfrm>
            <a:prstGeom prst="chevron">
              <a:avLst>
                <a:gd name="adj" fmla="val 50000"/>
              </a:avLst>
            </a:prstGeom>
            <a:solidFill>
              <a:srgbClr val="FCE5CD"/>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ZA" sz="1300">
                  <a:solidFill>
                    <a:schemeClr val="dk1"/>
                  </a:solidFill>
                  <a:latin typeface="Avenir"/>
                  <a:ea typeface="Avenir"/>
                  <a:cs typeface="Avenir"/>
                  <a:sym typeface="Avenir"/>
                </a:rPr>
                <a:t>Decline</a:t>
              </a:r>
              <a:endParaRPr sz="1300" i="0" u="none" strike="noStrike" cap="none">
                <a:solidFill>
                  <a:schemeClr val="dk1"/>
                </a:solidFill>
                <a:latin typeface="Avenir"/>
                <a:ea typeface="Avenir"/>
                <a:cs typeface="Avenir"/>
                <a:sym typeface="Avenir"/>
              </a:endParaRPr>
            </a:p>
            <a:p>
              <a:pPr marL="0" marR="0" lvl="0" indent="0" algn="ctr" rtl="0">
                <a:lnSpc>
                  <a:spcPct val="100000"/>
                </a:lnSpc>
                <a:spcBef>
                  <a:spcPts val="0"/>
                </a:spcBef>
                <a:spcAft>
                  <a:spcPts val="0"/>
                </a:spcAft>
                <a:buClr>
                  <a:srgbClr val="000000"/>
                </a:buClr>
                <a:buSzPts val="1600"/>
                <a:buFont typeface="Arial"/>
                <a:buNone/>
              </a:pPr>
              <a:endParaRPr sz="1300" i="0" u="none" strike="noStrike" cap="none">
                <a:solidFill>
                  <a:schemeClr val="dk1"/>
                </a:solidFill>
                <a:latin typeface="Avenir"/>
                <a:ea typeface="Avenir"/>
                <a:cs typeface="Avenir"/>
                <a:sym typeface="Avenir"/>
              </a:endParaRPr>
            </a:p>
          </p:txBody>
        </p:sp>
        <p:sp>
          <p:nvSpPr>
            <p:cNvPr id="822" name="Google Shape;822;g2f578851bfd_0_234"/>
            <p:cNvSpPr txBox="1"/>
            <p:nvPr/>
          </p:nvSpPr>
          <p:spPr>
            <a:xfrm>
              <a:off x="6709481" y="2057132"/>
              <a:ext cx="1913100" cy="2639400"/>
            </a:xfrm>
            <a:prstGeom prst="rect">
              <a:avLst/>
            </a:prstGeom>
            <a:noFill/>
            <a:ln>
              <a:noFill/>
            </a:ln>
          </p:spPr>
          <p:txBody>
            <a:bodyPr spcFirstLastPara="1" wrap="square" lIns="121900" tIns="121900" rIns="121900" bIns="121900" anchor="t" anchorCtr="0">
              <a:noAutofit/>
            </a:bodyPr>
            <a:lstStyle/>
            <a:p>
              <a:pPr marL="457200" lvl="0" indent="-311150" algn="l" rtl="0">
                <a:lnSpc>
                  <a:spcPct val="115000"/>
                </a:lnSpc>
                <a:spcBef>
                  <a:spcPts val="1200"/>
                </a:spcBef>
                <a:spcAft>
                  <a:spcPts val="0"/>
                </a:spcAft>
                <a:buClr>
                  <a:schemeClr val="dk1"/>
                </a:buClr>
                <a:buSzPts val="1300"/>
                <a:buFont typeface="Avenir"/>
                <a:buChar char="●"/>
              </a:pPr>
              <a:r>
                <a:rPr lang="en-ZA" sz="1300">
                  <a:solidFill>
                    <a:schemeClr val="dk1"/>
                  </a:solidFill>
                  <a:latin typeface="Avenir"/>
                  <a:ea typeface="Avenir"/>
                  <a:cs typeface="Avenir"/>
                  <a:sym typeface="Avenir"/>
                </a:rPr>
                <a:t>If the documents are not satisfactory:</a:t>
              </a:r>
            </a:p>
            <a:p>
              <a:pPr marL="146050" lvl="0" algn="l" rtl="0">
                <a:lnSpc>
                  <a:spcPct val="115000"/>
                </a:lnSpc>
                <a:spcBef>
                  <a:spcPts val="1200"/>
                </a:spcBef>
                <a:spcAft>
                  <a:spcPts val="0"/>
                </a:spcAft>
                <a:buClr>
                  <a:schemeClr val="dk1"/>
                </a:buClr>
                <a:buSzPts val="1300"/>
              </a:pPr>
              <a:r>
                <a:rPr lang="en-ZA" sz="1300">
                  <a:solidFill>
                    <a:schemeClr val="dk1"/>
                  </a:solidFill>
                  <a:latin typeface="Avenir"/>
                  <a:ea typeface="Avenir"/>
                  <a:cs typeface="Avenir"/>
                  <a:sym typeface="Avenir"/>
                </a:rPr>
                <a:t>Mark the document as </a:t>
              </a:r>
              <a:r>
                <a:rPr lang="en-ZA" sz="1300" b="1">
                  <a:solidFill>
                    <a:schemeClr val="dk1"/>
                  </a:solidFill>
                  <a:latin typeface="Avenir"/>
                  <a:ea typeface="Avenir"/>
                  <a:cs typeface="Avenir"/>
                  <a:sym typeface="Avenir"/>
                </a:rPr>
                <a:t>DECLINED</a:t>
              </a:r>
              <a:endParaRPr sz="1300">
                <a:solidFill>
                  <a:schemeClr val="dk1"/>
                </a:solidFill>
                <a:latin typeface="Avenir"/>
                <a:ea typeface="Avenir"/>
                <a:cs typeface="Avenir"/>
                <a:sym typeface="Avenir"/>
              </a:endParaRPr>
            </a:p>
            <a:p>
              <a:pPr marL="457200" lvl="0" indent="0" algn="l" rtl="0">
                <a:lnSpc>
                  <a:spcPct val="115000"/>
                </a:lnSpc>
                <a:spcBef>
                  <a:spcPts val="1200"/>
                </a:spcBef>
                <a:spcAft>
                  <a:spcPts val="0"/>
                </a:spcAft>
                <a:buNone/>
              </a:pPr>
              <a:r>
                <a:rPr lang="en-ZA" sz="1300" b="1">
                  <a:solidFill>
                    <a:schemeClr val="dk1"/>
                  </a:solidFill>
                  <a:latin typeface="Avenir"/>
                  <a:ea typeface="Avenir"/>
                  <a:cs typeface="Avenir"/>
                  <a:sym typeface="Avenir"/>
                </a:rPr>
                <a:t>Add Correction Notes </a:t>
              </a:r>
              <a:r>
                <a:rPr lang="en-ZA" sz="1300">
                  <a:solidFill>
                    <a:schemeClr val="dk1"/>
                  </a:solidFill>
                  <a:latin typeface="Avenir"/>
                  <a:ea typeface="Avenir"/>
                  <a:cs typeface="Avenir"/>
                  <a:sym typeface="Avenir"/>
                </a:rPr>
                <a:t>detailing what is wrong with the document (e.g., "ID copy for XXX is not certified," "Form 30 for XXX is incomplete," etc.).</a:t>
              </a:r>
              <a:endParaRPr sz="1300">
                <a:solidFill>
                  <a:schemeClr val="dk1"/>
                </a:solidFill>
                <a:latin typeface="Avenir"/>
                <a:ea typeface="Avenir"/>
                <a:cs typeface="Avenir"/>
                <a:sym typeface="Avenir"/>
              </a:endParaRPr>
            </a:p>
            <a:p>
              <a:pPr marL="457200" lvl="0" indent="-311150" algn="l" rtl="0">
                <a:lnSpc>
                  <a:spcPct val="115000"/>
                </a:lnSpc>
                <a:spcBef>
                  <a:spcPts val="1200"/>
                </a:spcBef>
                <a:spcAft>
                  <a:spcPts val="0"/>
                </a:spcAft>
                <a:buClr>
                  <a:schemeClr val="dk1"/>
                </a:buClr>
                <a:buSzPts val="1300"/>
                <a:buFont typeface="Avenir"/>
                <a:buChar char="●"/>
              </a:pPr>
              <a:r>
                <a:rPr lang="en-ZA" sz="1300">
                  <a:solidFill>
                    <a:schemeClr val="dk1"/>
                  </a:solidFill>
                  <a:latin typeface="Avenir"/>
                  <a:ea typeface="Avenir"/>
                  <a:cs typeface="Avenir"/>
                  <a:sym typeface="Avenir"/>
                </a:rPr>
                <a:t>Ensure your notes are clear and provide guidance on what the applicant needs to correct and for which staff member.</a:t>
              </a:r>
              <a:endParaRPr sz="1300">
                <a:solidFill>
                  <a:schemeClr val="dk1"/>
                </a:solidFill>
                <a:latin typeface="Avenir"/>
                <a:ea typeface="Avenir"/>
                <a:cs typeface="Avenir"/>
                <a:sym typeface="Avenir"/>
              </a:endParaRPr>
            </a:p>
            <a:p>
              <a:pPr marL="0" marR="0" lvl="0" indent="0" algn="l" rtl="0">
                <a:lnSpc>
                  <a:spcPct val="115000"/>
                </a:lnSpc>
                <a:spcBef>
                  <a:spcPts val="1200"/>
                </a:spcBef>
                <a:spcAft>
                  <a:spcPts val="0"/>
                </a:spcAft>
                <a:buNone/>
              </a:pPr>
              <a:endParaRPr sz="1300">
                <a:latin typeface="Avenir"/>
                <a:ea typeface="Avenir"/>
                <a:cs typeface="Avenir"/>
                <a:sym typeface="Avenir"/>
              </a:endParaRPr>
            </a:p>
          </p:txBody>
        </p:sp>
      </p:grpSp>
      <p:grpSp>
        <p:nvGrpSpPr>
          <p:cNvPr id="823" name="Google Shape;823;g2f578851bfd_0_234"/>
          <p:cNvGrpSpPr/>
          <p:nvPr/>
        </p:nvGrpSpPr>
        <p:grpSpPr>
          <a:xfrm>
            <a:off x="4681903" y="1586324"/>
            <a:ext cx="2751932" cy="4330698"/>
            <a:chOff x="5195342" y="1189773"/>
            <a:chExt cx="2064000" cy="3248104"/>
          </a:xfrm>
        </p:grpSpPr>
        <p:sp>
          <p:nvSpPr>
            <p:cNvPr id="824" name="Google Shape;824;g2f578851bfd_0_234"/>
            <p:cNvSpPr/>
            <p:nvPr/>
          </p:nvSpPr>
          <p:spPr>
            <a:xfrm>
              <a:off x="5195342" y="1189773"/>
              <a:ext cx="2064000" cy="897600"/>
            </a:xfrm>
            <a:prstGeom prst="chevron">
              <a:avLst>
                <a:gd name="adj" fmla="val 50000"/>
              </a:avLst>
            </a:prstGeom>
            <a:solidFill>
              <a:srgbClr val="F9CB9C"/>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300">
                  <a:solidFill>
                    <a:schemeClr val="dk1"/>
                  </a:solidFill>
                  <a:latin typeface="Avenir"/>
                  <a:ea typeface="Avenir"/>
                  <a:cs typeface="Avenir"/>
                  <a:sym typeface="Avenir"/>
                </a:rPr>
                <a:t>Approval</a:t>
              </a:r>
              <a:endParaRPr sz="1300" i="0" u="none" strike="noStrike" cap="none">
                <a:solidFill>
                  <a:schemeClr val="dk1"/>
                </a:solidFill>
                <a:latin typeface="Avenir"/>
                <a:ea typeface="Avenir"/>
                <a:cs typeface="Avenir"/>
                <a:sym typeface="Avenir"/>
              </a:endParaRPr>
            </a:p>
          </p:txBody>
        </p:sp>
        <p:sp>
          <p:nvSpPr>
            <p:cNvPr id="825" name="Google Shape;825;g2f578851bfd_0_234"/>
            <p:cNvSpPr txBox="1"/>
            <p:nvPr/>
          </p:nvSpPr>
          <p:spPr>
            <a:xfrm>
              <a:off x="5393560" y="2087377"/>
              <a:ext cx="1531786" cy="2350500"/>
            </a:xfrm>
            <a:prstGeom prst="rect">
              <a:avLst/>
            </a:prstGeom>
            <a:noFill/>
            <a:ln>
              <a:noFill/>
            </a:ln>
          </p:spPr>
          <p:txBody>
            <a:bodyPr spcFirstLastPara="1" wrap="square" lIns="121900" tIns="121900" rIns="121900" bIns="121900" anchor="t" anchorCtr="0">
              <a:noAutofit/>
            </a:bodyPr>
            <a:lstStyle/>
            <a:p>
              <a:pPr marL="457200" lvl="0" indent="-311150" algn="l" rtl="0">
                <a:lnSpc>
                  <a:spcPct val="115000"/>
                </a:lnSpc>
                <a:spcBef>
                  <a:spcPts val="1200"/>
                </a:spcBef>
                <a:spcAft>
                  <a:spcPts val="0"/>
                </a:spcAft>
                <a:buSzPts val="1300"/>
                <a:buFont typeface="Avenir"/>
                <a:buChar char="●"/>
              </a:pPr>
              <a:r>
                <a:rPr lang="en-ZA" sz="1300">
                  <a:solidFill>
                    <a:schemeClr val="dk1"/>
                  </a:solidFill>
                  <a:latin typeface="Avenir"/>
                  <a:ea typeface="Avenir"/>
                  <a:cs typeface="Avenir"/>
                  <a:sym typeface="Avenir"/>
                </a:rPr>
                <a:t>If the documents are satisfactory:</a:t>
              </a:r>
              <a:endParaRPr sz="1300">
                <a:solidFill>
                  <a:schemeClr val="dk1"/>
                </a:solidFill>
                <a:latin typeface="Avenir"/>
                <a:ea typeface="Avenir"/>
                <a:cs typeface="Avenir"/>
                <a:sym typeface="Avenir"/>
              </a:endParaRPr>
            </a:p>
            <a:p>
              <a:pPr lvl="4">
                <a:lnSpc>
                  <a:spcPct val="115000"/>
                </a:lnSpc>
                <a:spcBef>
                  <a:spcPts val="1200"/>
                </a:spcBef>
              </a:pPr>
              <a:r>
                <a:rPr lang="en-ZA" sz="1300">
                  <a:solidFill>
                    <a:schemeClr val="dk1"/>
                  </a:solidFill>
                  <a:latin typeface="Avenir"/>
                  <a:ea typeface="Avenir"/>
                  <a:cs typeface="Avenir"/>
                  <a:sym typeface="Avenir"/>
                </a:rPr>
                <a:t>Mark the document as "</a:t>
              </a:r>
              <a:r>
                <a:rPr lang="en-ZA" sz="1300" b="1">
                  <a:solidFill>
                    <a:schemeClr val="dk1"/>
                  </a:solidFill>
                  <a:latin typeface="Avenir"/>
                  <a:ea typeface="Avenir"/>
                  <a:cs typeface="Avenir"/>
                  <a:sym typeface="Avenir"/>
                </a:rPr>
                <a:t>Approved</a:t>
              </a:r>
              <a:r>
                <a:rPr lang="en-ZA" sz="1300">
                  <a:solidFill>
                    <a:schemeClr val="dk1"/>
                  </a:solidFill>
                  <a:latin typeface="Avenir"/>
                  <a:ea typeface="Avenir"/>
                  <a:cs typeface="Avenir"/>
                  <a:sym typeface="Avenir"/>
                </a:rPr>
                <a:t>" and proceed to the next one.</a:t>
              </a:r>
              <a:endParaRPr sz="1300">
                <a:solidFill>
                  <a:schemeClr val="dk1"/>
                </a:solidFill>
                <a:latin typeface="Avenir"/>
                <a:ea typeface="Avenir"/>
                <a:cs typeface="Avenir"/>
                <a:sym typeface="Avenir"/>
              </a:endParaRPr>
            </a:p>
            <a:p>
              <a:pPr marL="457200" lvl="0" indent="-311150" algn="l" rtl="0">
                <a:lnSpc>
                  <a:spcPct val="115000"/>
                </a:lnSpc>
                <a:spcBef>
                  <a:spcPts val="1200"/>
                </a:spcBef>
                <a:spcAft>
                  <a:spcPts val="0"/>
                </a:spcAft>
                <a:buClr>
                  <a:schemeClr val="dk1"/>
                </a:buClr>
                <a:buSzPts val="1300"/>
                <a:buFont typeface="Avenir"/>
                <a:buChar char="●"/>
              </a:pPr>
              <a:r>
                <a:rPr lang="en-ZA" sz="1300">
                  <a:solidFill>
                    <a:schemeClr val="dk1"/>
                  </a:solidFill>
                  <a:latin typeface="Avenir"/>
                  <a:ea typeface="Avenir"/>
                  <a:cs typeface="Avenir"/>
                  <a:sym typeface="Avenir"/>
                </a:rPr>
                <a:t>Continue the review process until all documents have been checked and approved. .</a:t>
              </a:r>
              <a:endParaRPr sz="1300">
                <a:solidFill>
                  <a:schemeClr val="dk1"/>
                </a:solidFill>
                <a:latin typeface="Avenir"/>
                <a:ea typeface="Avenir"/>
                <a:cs typeface="Avenir"/>
                <a:sym typeface="Avenir"/>
              </a:endParaRPr>
            </a:p>
          </p:txBody>
        </p:sp>
      </p:grpSp>
    </p:spTree>
    <p:extLst>
      <p:ext uri="{BB962C8B-B14F-4D97-AF65-F5344CB8AC3E}">
        <p14:creationId xmlns:p14="http://schemas.microsoft.com/office/powerpoint/2010/main" val="25183843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6" name="Google Shape;1036;g2df61567b4f_1_130"/>
          <p:cNvSpPr txBox="1">
            <a:spLocks noGrp="1"/>
          </p:cNvSpPr>
          <p:nvPr>
            <p:ph type="title"/>
          </p:nvPr>
        </p:nvSpPr>
        <p:spPr>
          <a:xfrm>
            <a:off x="2833854" y="136523"/>
            <a:ext cx="7690739" cy="8709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Reviewer</a:t>
            </a:r>
            <a:r>
              <a:rPr lang="en-ZA" sz="3400">
                <a:solidFill>
                  <a:srgbClr val="C98241"/>
                </a:solidFill>
                <a:latin typeface="Avenir"/>
                <a:ea typeface="Avenir"/>
                <a:cs typeface="Avenir"/>
                <a:sym typeface="Avenir"/>
              </a:rPr>
              <a:t> Step 12 / 13 – Review Uploaded Staff Documents</a:t>
            </a:r>
            <a:endParaRPr sz="2600">
              <a:solidFill>
                <a:srgbClr val="C98241"/>
              </a:solidFill>
              <a:latin typeface="Avenir"/>
              <a:ea typeface="Avenir"/>
              <a:cs typeface="Avenir"/>
              <a:sym typeface="Avenir"/>
            </a:endParaRPr>
          </a:p>
        </p:txBody>
      </p:sp>
      <p:sp>
        <p:nvSpPr>
          <p:cNvPr id="1035" name="Google Shape;1035;g2df61567b4f_1_13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73</a:t>
            </a:fld>
            <a:endParaRPr/>
          </a:p>
        </p:txBody>
      </p:sp>
      <p:pic>
        <p:nvPicPr>
          <p:cNvPr id="1038" name="Google Shape;1038;g2df61567b4f_1_130"/>
          <p:cNvPicPr preferRelativeResize="0"/>
          <p:nvPr/>
        </p:nvPicPr>
        <p:blipFill>
          <a:blip r:embed="rId3">
            <a:alphaModFix/>
          </a:blip>
          <a:stretch>
            <a:fillRect/>
          </a:stretch>
        </p:blipFill>
        <p:spPr>
          <a:xfrm>
            <a:off x="667325" y="1476523"/>
            <a:ext cx="9185198" cy="4054404"/>
          </a:xfrm>
          <a:prstGeom prst="rect">
            <a:avLst/>
          </a:prstGeom>
          <a:noFill/>
          <a:ln w="9525" cap="flat" cmpd="sng">
            <a:solidFill>
              <a:srgbClr val="9E9E9E"/>
            </a:solidFill>
            <a:prstDash val="solid"/>
            <a:round/>
            <a:headEnd type="none" w="sm" len="sm"/>
            <a:tailEnd type="none" w="sm" len="sm"/>
          </a:ln>
        </p:spPr>
      </p:pic>
      <p:sp>
        <p:nvSpPr>
          <p:cNvPr id="1037" name="Google Shape;1037;g2df61567b4f_1_130"/>
          <p:cNvSpPr/>
          <p:nvPr/>
        </p:nvSpPr>
        <p:spPr>
          <a:xfrm>
            <a:off x="9490000" y="1757400"/>
            <a:ext cx="2544000" cy="2208662"/>
          </a:xfrm>
          <a:prstGeom prst="wedgeRoundRectCallout">
            <a:avLst>
              <a:gd name="adj1" fmla="val -56315"/>
              <a:gd name="adj2" fmla="val 17283"/>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ZA" sz="1500">
                <a:solidFill>
                  <a:schemeClr val="dk1"/>
                </a:solidFill>
                <a:latin typeface="Avenir"/>
                <a:ea typeface="Avenir"/>
                <a:cs typeface="Avenir"/>
                <a:sym typeface="Avenir"/>
              </a:rPr>
              <a:t>S</a:t>
            </a:r>
            <a:r>
              <a:rPr lang="en-ZA" sz="1500" b="0" i="0" u="none" strike="noStrike" cap="none">
                <a:solidFill>
                  <a:schemeClr val="dk1"/>
                </a:solidFill>
                <a:latin typeface="Avenir"/>
                <a:ea typeface="Avenir"/>
                <a:cs typeface="Avenir"/>
                <a:sym typeface="Avenir"/>
              </a:rPr>
              <a:t>elect “V</a:t>
            </a:r>
            <a:r>
              <a:rPr lang="en-ZA" sz="1500">
                <a:solidFill>
                  <a:schemeClr val="dk1"/>
                </a:solidFill>
                <a:latin typeface="Avenir"/>
                <a:ea typeface="Avenir"/>
                <a:cs typeface="Avenir"/>
                <a:sym typeface="Avenir"/>
              </a:rPr>
              <a:t>IEW</a:t>
            </a:r>
            <a:r>
              <a:rPr lang="en-ZA" sz="1500" b="0" i="0" u="none" strike="noStrike" cap="none">
                <a:solidFill>
                  <a:schemeClr val="dk1"/>
                </a:solidFill>
                <a:latin typeface="Avenir"/>
                <a:ea typeface="Avenir"/>
                <a:cs typeface="Avenir"/>
                <a:sym typeface="Avenir"/>
              </a:rPr>
              <a:t>” (1)  </a:t>
            </a:r>
            <a:r>
              <a:rPr lang="en-ZA" sz="1500">
                <a:solidFill>
                  <a:schemeClr val="dk1"/>
                </a:solidFill>
                <a:latin typeface="Avenir"/>
                <a:ea typeface="Avenir"/>
                <a:cs typeface="Avenir"/>
                <a:sym typeface="Avenir"/>
              </a:rPr>
              <a:t>on Staff Member to review staff documents and uploaded Clearance certificate.</a:t>
            </a:r>
          </a:p>
          <a:p>
            <a:pPr marL="0" marR="0" lvl="0" indent="0" algn="l" rtl="0">
              <a:lnSpc>
                <a:spcPct val="100000"/>
              </a:lnSpc>
              <a:spcBef>
                <a:spcPts val="0"/>
              </a:spcBef>
              <a:spcAft>
                <a:spcPts val="0"/>
              </a:spcAft>
              <a:buClr>
                <a:srgbClr val="000000"/>
              </a:buClr>
              <a:buSzPts val="1500"/>
              <a:buFont typeface="Arial"/>
              <a:buNone/>
            </a:pPr>
            <a:endParaRPr lang="en-ZA"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sz="1500">
                <a:solidFill>
                  <a:schemeClr val="dk1"/>
                </a:solidFill>
                <a:latin typeface="Avenir"/>
                <a:ea typeface="Avenir"/>
                <a:cs typeface="Avenir"/>
                <a:sym typeface="Avenir"/>
              </a:rPr>
              <a:t>Remember to complete the next steps for EVERY staff member</a:t>
            </a:r>
            <a:endParaRPr sz="1500" b="0" i="0" u="none" strike="noStrike" cap="none">
              <a:solidFill>
                <a:schemeClr val="dk1"/>
              </a:solidFill>
              <a:latin typeface="Avenir"/>
              <a:ea typeface="Avenir"/>
              <a:cs typeface="Avenir"/>
              <a:sym typeface="Avenir"/>
            </a:endParaRPr>
          </a:p>
        </p:txBody>
      </p:sp>
      <p:sp>
        <p:nvSpPr>
          <p:cNvPr id="1039" name="Google Shape;1039;g2df61567b4f_1_130"/>
          <p:cNvSpPr/>
          <p:nvPr/>
        </p:nvSpPr>
        <p:spPr>
          <a:xfrm>
            <a:off x="855531" y="3600962"/>
            <a:ext cx="692100" cy="3651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 name="Google Shape;1014;g2d128171aec_3_24">
            <a:extLst>
              <a:ext uri="{FF2B5EF4-FFF2-40B4-BE49-F238E27FC236}">
                <a16:creationId xmlns:a16="http://schemas.microsoft.com/office/drawing/2014/main" id="{4BB0FCAB-C38C-4AD0-90FE-57A5CCF9B254}"/>
              </a:ext>
            </a:extLst>
          </p:cNvPr>
          <p:cNvSpPr/>
          <p:nvPr/>
        </p:nvSpPr>
        <p:spPr>
          <a:xfrm>
            <a:off x="667325" y="3600962"/>
            <a:ext cx="259500" cy="2175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9748747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351"/>
        <p:cNvGrpSpPr/>
        <p:nvPr/>
      </p:nvGrpSpPr>
      <p:grpSpPr>
        <a:xfrm>
          <a:off x="0" y="0"/>
          <a:ext cx="0" cy="0"/>
          <a:chOff x="0" y="0"/>
          <a:chExt cx="0" cy="0"/>
        </a:xfrm>
      </p:grpSpPr>
      <p:sp>
        <p:nvSpPr>
          <p:cNvPr id="1353" name="Google Shape;1353;g2e4f3d5d7ff_0_56"/>
          <p:cNvSpPr txBox="1">
            <a:spLocks noGrp="1"/>
          </p:cNvSpPr>
          <p:nvPr>
            <p:ph type="title"/>
          </p:nvPr>
        </p:nvSpPr>
        <p:spPr>
          <a:xfrm>
            <a:off x="2876764" y="0"/>
            <a:ext cx="7731836" cy="8709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rgbClr val="C98241"/>
              </a:buClr>
              <a:buSzPct val="112500"/>
              <a:buFont typeface="Avenir"/>
              <a:buNone/>
            </a:pPr>
            <a:r>
              <a:rPr lang="en-ZA" sz="3200">
                <a:solidFill>
                  <a:srgbClr val="C98241"/>
                </a:solidFill>
                <a:latin typeface="Avenir"/>
                <a:ea typeface="Avenir"/>
                <a:cs typeface="Avenir"/>
                <a:sym typeface="Avenir"/>
              </a:rPr>
              <a:t>Reviewer </a:t>
            </a:r>
            <a:r>
              <a:rPr lang="en-ZA" sz="3400">
                <a:solidFill>
                  <a:srgbClr val="C98241"/>
                </a:solidFill>
                <a:latin typeface="Avenir"/>
                <a:ea typeface="Avenir"/>
                <a:cs typeface="Avenir"/>
                <a:sym typeface="Avenir"/>
              </a:rPr>
              <a:t>Step 12 / 13 - Review Staff Documents (</a:t>
            </a:r>
            <a:r>
              <a:rPr lang="en-ZA" sz="3400" err="1">
                <a:solidFill>
                  <a:srgbClr val="C98241"/>
                </a:solidFill>
                <a:latin typeface="Avenir"/>
                <a:ea typeface="Avenir"/>
                <a:cs typeface="Avenir"/>
                <a:sym typeface="Avenir"/>
              </a:rPr>
              <a:t>Cont</a:t>
            </a:r>
            <a:r>
              <a:rPr lang="en-ZA" sz="3400">
                <a:solidFill>
                  <a:srgbClr val="C98241"/>
                </a:solidFill>
                <a:latin typeface="Avenir"/>
                <a:ea typeface="Avenir"/>
                <a:cs typeface="Avenir"/>
                <a:sym typeface="Avenir"/>
              </a:rPr>
              <a:t>)</a:t>
            </a:r>
            <a:r>
              <a:rPr lang="en-ZA" sz="2600">
                <a:solidFill>
                  <a:srgbClr val="C98241"/>
                </a:solidFill>
                <a:latin typeface="Avenir"/>
                <a:ea typeface="Avenir"/>
                <a:cs typeface="Avenir"/>
                <a:sym typeface="Avenir"/>
              </a:rPr>
              <a:t> </a:t>
            </a:r>
            <a:endParaRPr sz="2600">
              <a:solidFill>
                <a:srgbClr val="C98241"/>
              </a:solidFill>
              <a:latin typeface="Avenir"/>
              <a:ea typeface="Avenir"/>
              <a:cs typeface="Avenir"/>
              <a:sym typeface="Avenir"/>
            </a:endParaRPr>
          </a:p>
        </p:txBody>
      </p:sp>
      <p:sp>
        <p:nvSpPr>
          <p:cNvPr id="1352" name="Google Shape;1352;g2e4f3d5d7ff_0_56"/>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74</a:t>
            </a:fld>
            <a:endParaRPr/>
          </a:p>
        </p:txBody>
      </p:sp>
      <p:sp>
        <p:nvSpPr>
          <p:cNvPr id="1354" name="Google Shape;1354;g2e4f3d5d7ff_0_56"/>
          <p:cNvSpPr/>
          <p:nvPr/>
        </p:nvSpPr>
        <p:spPr>
          <a:xfrm>
            <a:off x="9243973" y="435450"/>
            <a:ext cx="2613425" cy="5605754"/>
          </a:xfrm>
          <a:prstGeom prst="wedgeRoundRectCallout">
            <a:avLst>
              <a:gd name="adj1" fmla="val -54863"/>
              <a:gd name="adj2" fmla="val 23871"/>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On the Staff document table, click on ‘VIEW’ to access uploaded documents for the selected Staff member.</a:t>
            </a: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If the Reg Application Admin has uploaded the staff clearance; your action will be to review and approve it or to reject it if it shows that the staff member is listed on the Child Protection Register</a:t>
            </a:r>
          </a:p>
          <a:p>
            <a:pPr marL="0" lvl="0" indent="0" algn="l" rtl="0">
              <a:spcBef>
                <a:spcPts val="0"/>
              </a:spcBef>
              <a:spcAft>
                <a:spcPts val="0"/>
              </a:spcAft>
              <a:buClr>
                <a:schemeClr val="dk1"/>
              </a:buClr>
              <a:buSzPts val="1100"/>
              <a:buFont typeface="Arial"/>
              <a:buNone/>
            </a:pPr>
            <a:endParaRPr lang="en-ZA"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b="1">
                <a:solidFill>
                  <a:schemeClr val="dk1"/>
                </a:solidFill>
                <a:latin typeface="Avenir"/>
                <a:ea typeface="Avenir"/>
                <a:cs typeface="Avenir"/>
                <a:sym typeface="Avenir"/>
              </a:rPr>
              <a:t>This is the most critical part of the Bronze Review process.  Staff listed on the NCPR should have their clearance certificate upload rejected and a recommendation for rejection as the last step</a:t>
            </a:r>
            <a:endParaRPr sz="1500" b="1">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a:solidFill>
                <a:schemeClr val="dk1"/>
              </a:solidFill>
              <a:latin typeface="Avenir"/>
              <a:ea typeface="Avenir"/>
              <a:cs typeface="Avenir"/>
              <a:sym typeface="Avenir"/>
            </a:endParaRPr>
          </a:p>
        </p:txBody>
      </p:sp>
      <p:pic>
        <p:nvPicPr>
          <p:cNvPr id="1355" name="Google Shape;1355;g2e4f3d5d7ff_0_56"/>
          <p:cNvPicPr preferRelativeResize="0"/>
          <p:nvPr/>
        </p:nvPicPr>
        <p:blipFill>
          <a:blip r:embed="rId3">
            <a:alphaModFix/>
          </a:blip>
          <a:stretch>
            <a:fillRect/>
          </a:stretch>
        </p:blipFill>
        <p:spPr>
          <a:xfrm>
            <a:off x="152400" y="1023300"/>
            <a:ext cx="8964849" cy="4337971"/>
          </a:xfrm>
          <a:prstGeom prst="rect">
            <a:avLst/>
          </a:prstGeom>
          <a:noFill/>
          <a:ln w="9525" cap="flat" cmpd="sng">
            <a:solidFill>
              <a:srgbClr val="9E9E9E"/>
            </a:solidFill>
            <a:prstDash val="solid"/>
            <a:round/>
            <a:headEnd type="none" w="sm" len="sm"/>
            <a:tailEnd type="none" w="sm" len="sm"/>
          </a:ln>
        </p:spPr>
      </p:pic>
      <p:sp>
        <p:nvSpPr>
          <p:cNvPr id="1356" name="Google Shape;1356;g2e4f3d5d7ff_0_56"/>
          <p:cNvSpPr/>
          <p:nvPr/>
        </p:nvSpPr>
        <p:spPr>
          <a:xfrm>
            <a:off x="308925" y="3090900"/>
            <a:ext cx="714600" cy="11721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1561840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361"/>
        <p:cNvGrpSpPr/>
        <p:nvPr/>
      </p:nvGrpSpPr>
      <p:grpSpPr>
        <a:xfrm>
          <a:off x="0" y="0"/>
          <a:ext cx="0" cy="0"/>
          <a:chOff x="0" y="0"/>
          <a:chExt cx="0" cy="0"/>
        </a:xfrm>
      </p:grpSpPr>
      <p:sp>
        <p:nvSpPr>
          <p:cNvPr id="1363" name="Google Shape;1363;g2e4f3d5d7ff_0_67"/>
          <p:cNvSpPr txBox="1">
            <a:spLocks noGrp="1"/>
          </p:cNvSpPr>
          <p:nvPr>
            <p:ph type="title"/>
          </p:nvPr>
        </p:nvSpPr>
        <p:spPr>
          <a:xfrm>
            <a:off x="3030876" y="0"/>
            <a:ext cx="7577724" cy="8709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rgbClr val="C98241"/>
              </a:buClr>
              <a:buSzPct val="112500"/>
              <a:buFont typeface="Avenir"/>
              <a:buNone/>
            </a:pPr>
            <a:r>
              <a:rPr lang="en-ZA" sz="3200">
                <a:solidFill>
                  <a:srgbClr val="C98241"/>
                </a:solidFill>
                <a:latin typeface="Avenir"/>
                <a:ea typeface="Avenir"/>
                <a:cs typeface="Avenir"/>
                <a:sym typeface="Avenir"/>
              </a:rPr>
              <a:t>Reviewer</a:t>
            </a:r>
            <a:r>
              <a:rPr lang="en-ZA" sz="3400">
                <a:solidFill>
                  <a:srgbClr val="C98241"/>
                </a:solidFill>
                <a:latin typeface="Avenir"/>
                <a:ea typeface="Avenir"/>
                <a:cs typeface="Avenir"/>
                <a:sym typeface="Avenir"/>
              </a:rPr>
              <a:t> Step 12 / 13 - Review Staff Documents (</a:t>
            </a:r>
            <a:r>
              <a:rPr lang="en-ZA" sz="3400" err="1">
                <a:solidFill>
                  <a:srgbClr val="C98241"/>
                </a:solidFill>
                <a:latin typeface="Avenir"/>
                <a:ea typeface="Avenir"/>
                <a:cs typeface="Avenir"/>
                <a:sym typeface="Avenir"/>
              </a:rPr>
              <a:t>Cont</a:t>
            </a:r>
            <a:r>
              <a:rPr lang="en-ZA" sz="3400">
                <a:solidFill>
                  <a:srgbClr val="C98241"/>
                </a:solidFill>
                <a:latin typeface="Avenir"/>
                <a:ea typeface="Avenir"/>
                <a:cs typeface="Avenir"/>
                <a:sym typeface="Avenir"/>
              </a:rPr>
              <a:t>)</a:t>
            </a:r>
            <a:r>
              <a:rPr lang="en-ZA" sz="2600">
                <a:solidFill>
                  <a:srgbClr val="C98241"/>
                </a:solidFill>
                <a:latin typeface="Avenir"/>
                <a:ea typeface="Avenir"/>
                <a:cs typeface="Avenir"/>
                <a:sym typeface="Avenir"/>
              </a:rPr>
              <a:t> </a:t>
            </a:r>
            <a:endParaRPr sz="2600">
              <a:solidFill>
                <a:srgbClr val="C98241"/>
              </a:solidFill>
              <a:latin typeface="Avenir"/>
              <a:ea typeface="Avenir"/>
              <a:cs typeface="Avenir"/>
              <a:sym typeface="Avenir"/>
            </a:endParaRPr>
          </a:p>
        </p:txBody>
      </p:sp>
      <p:sp>
        <p:nvSpPr>
          <p:cNvPr id="1362" name="Google Shape;1362;g2e4f3d5d7ff_0_67"/>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75</a:t>
            </a:fld>
            <a:endParaRPr/>
          </a:p>
        </p:txBody>
      </p:sp>
      <p:pic>
        <p:nvPicPr>
          <p:cNvPr id="1366" name="Google Shape;1366;g2e4f3d5d7ff_0_67"/>
          <p:cNvPicPr preferRelativeResize="0"/>
          <p:nvPr/>
        </p:nvPicPr>
        <p:blipFill>
          <a:blip r:embed="rId3">
            <a:alphaModFix/>
          </a:blip>
          <a:stretch>
            <a:fillRect/>
          </a:stretch>
        </p:blipFill>
        <p:spPr>
          <a:xfrm>
            <a:off x="152400" y="813225"/>
            <a:ext cx="8307850" cy="4798919"/>
          </a:xfrm>
          <a:prstGeom prst="rect">
            <a:avLst/>
          </a:prstGeom>
          <a:noFill/>
          <a:ln w="9525" cap="flat" cmpd="sng">
            <a:solidFill>
              <a:srgbClr val="9E9E9E"/>
            </a:solidFill>
            <a:prstDash val="solid"/>
            <a:round/>
            <a:headEnd type="none" w="sm" len="sm"/>
            <a:tailEnd type="none" w="sm" len="sm"/>
          </a:ln>
        </p:spPr>
      </p:pic>
      <p:sp>
        <p:nvSpPr>
          <p:cNvPr id="1364" name="Google Shape;1364;g2e4f3d5d7ff_0_67"/>
          <p:cNvSpPr/>
          <p:nvPr/>
        </p:nvSpPr>
        <p:spPr>
          <a:xfrm>
            <a:off x="7726166" y="813225"/>
            <a:ext cx="4465834" cy="5612144"/>
          </a:xfrm>
          <a:prstGeom prst="wedgeRoundRectCallout">
            <a:avLst>
              <a:gd name="adj1" fmla="val -54795"/>
              <a:gd name="adj2" fmla="val -14815"/>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chemeClr val="dk1"/>
                </a:solidFill>
                <a:latin typeface="Avenir"/>
                <a:ea typeface="Avenir"/>
                <a:cs typeface="Avenir"/>
                <a:sym typeface="Avenir"/>
              </a:rPr>
              <a:t>Please note - applications should include: </a:t>
            </a:r>
          </a:p>
          <a:p>
            <a:pPr marL="457200" marR="0" lvl="0" indent="-323850" algn="l" rtl="0">
              <a:lnSpc>
                <a:spcPct val="100000"/>
              </a:lnSpc>
              <a:spcBef>
                <a:spcPts val="0"/>
              </a:spcBef>
              <a:spcAft>
                <a:spcPts val="0"/>
              </a:spcAft>
              <a:buClr>
                <a:schemeClr val="dk1"/>
              </a:buClr>
              <a:buSzPts val="1500"/>
              <a:buFont typeface="Avenir"/>
              <a:buChar char="-"/>
            </a:pPr>
            <a:r>
              <a:rPr lang="en-US" sz="1500" b="0" i="0" u="none" strike="noStrike" cap="none">
                <a:solidFill>
                  <a:schemeClr val="dk1"/>
                </a:solidFill>
                <a:latin typeface="Avenir"/>
                <a:ea typeface="Avenir"/>
                <a:cs typeface="Avenir"/>
                <a:sym typeface="Avenir"/>
              </a:rPr>
              <a:t>A certified copy of the staff member ID</a:t>
            </a:r>
          </a:p>
          <a:p>
            <a:pPr marL="457200" marR="0" lvl="0" indent="-323850" algn="l" rtl="0">
              <a:lnSpc>
                <a:spcPct val="100000"/>
              </a:lnSpc>
              <a:spcBef>
                <a:spcPts val="0"/>
              </a:spcBef>
              <a:spcAft>
                <a:spcPts val="0"/>
              </a:spcAft>
              <a:buClr>
                <a:schemeClr val="dk1"/>
              </a:buClr>
              <a:buSzPts val="1500"/>
              <a:buFont typeface="Avenir"/>
              <a:buChar char="-"/>
            </a:pPr>
            <a:r>
              <a:rPr lang="en-US" sz="1500" b="0" i="0" u="none" strike="noStrike" cap="none">
                <a:solidFill>
                  <a:schemeClr val="dk1"/>
                </a:solidFill>
                <a:latin typeface="Avenir"/>
                <a:ea typeface="Avenir"/>
                <a:cs typeface="Avenir"/>
                <a:sym typeface="Avenir"/>
              </a:rPr>
              <a:t>Form 30 for each staff member and applicant. </a:t>
            </a:r>
          </a:p>
          <a:p>
            <a:pPr marL="457200" marR="0" lvl="0" indent="-323850" algn="l" rtl="0">
              <a:lnSpc>
                <a:spcPct val="100000"/>
              </a:lnSpc>
              <a:spcBef>
                <a:spcPts val="0"/>
              </a:spcBef>
              <a:spcAft>
                <a:spcPts val="0"/>
              </a:spcAft>
              <a:buClr>
                <a:schemeClr val="dk1"/>
              </a:buClr>
              <a:buSzPts val="1500"/>
              <a:buFont typeface="Avenir"/>
              <a:buChar char="-"/>
            </a:pPr>
            <a:r>
              <a:rPr lang="en-US" sz="1500" b="0" i="0" u="none" strike="noStrike" cap="none">
                <a:solidFill>
                  <a:schemeClr val="dk1"/>
                </a:solidFill>
                <a:latin typeface="Avenir"/>
                <a:ea typeface="Avenir"/>
                <a:cs typeface="Avenir"/>
                <a:sym typeface="Avenir"/>
              </a:rPr>
              <a:t>NCPR clearance certificate</a:t>
            </a:r>
          </a:p>
          <a:p>
            <a:pPr marL="0" marR="0" lvl="0" indent="0" algn="l" rtl="0">
              <a:lnSpc>
                <a:spcPct val="100000"/>
              </a:lnSpc>
              <a:spcBef>
                <a:spcPts val="0"/>
              </a:spcBef>
              <a:spcAft>
                <a:spcPts val="0"/>
              </a:spcAft>
              <a:buClr>
                <a:srgbClr val="000000"/>
              </a:buClr>
              <a:buSzPts val="1500"/>
              <a:buFont typeface="Arial"/>
              <a:buNone/>
            </a:pPr>
            <a:endParaRPr lang="en-US" sz="1500" b="0" i="0" u="none" strike="noStrike" cap="none">
              <a:solidFill>
                <a:schemeClr val="dk1"/>
              </a:solidFill>
              <a:latin typeface="Avenir"/>
              <a:ea typeface="Avenir"/>
              <a:cs typeface="Avenir"/>
              <a:sym typeface="Avenir"/>
            </a:endParaRPr>
          </a:p>
          <a:p>
            <a:pPr marL="342900" marR="0" lvl="0" indent="-342900" algn="l" rtl="0">
              <a:lnSpc>
                <a:spcPct val="100000"/>
              </a:lnSpc>
              <a:spcBef>
                <a:spcPts val="0"/>
              </a:spcBef>
              <a:spcAft>
                <a:spcPts val="0"/>
              </a:spcAft>
              <a:buClr>
                <a:srgbClr val="000000"/>
              </a:buClr>
              <a:buSzPts val="1500"/>
              <a:buFont typeface="+mj-lt"/>
              <a:buAutoNum type="arabicPeriod"/>
            </a:pPr>
            <a:r>
              <a:rPr lang="en-US" sz="1500">
                <a:solidFill>
                  <a:schemeClr val="dk1"/>
                </a:solidFill>
                <a:latin typeface="Avenir"/>
                <a:ea typeface="Avenir"/>
                <a:cs typeface="Avenir"/>
                <a:sym typeface="Avenir"/>
              </a:rPr>
              <a:t>C</a:t>
            </a:r>
            <a:r>
              <a:rPr lang="en-US" sz="1500" b="0" i="0" u="none" strike="noStrike" cap="none">
                <a:solidFill>
                  <a:schemeClr val="dk1"/>
                </a:solidFill>
                <a:latin typeface="Avenir"/>
                <a:ea typeface="Avenir"/>
                <a:cs typeface="Avenir"/>
                <a:sym typeface="Avenir"/>
              </a:rPr>
              <a:t>onfirm this information is available</a:t>
            </a:r>
            <a:r>
              <a:rPr lang="en-US" sz="1500">
                <a:solidFill>
                  <a:schemeClr val="dk1"/>
                </a:solidFill>
                <a:latin typeface="Avenir"/>
                <a:ea typeface="Avenir"/>
                <a:cs typeface="Avenir"/>
                <a:sym typeface="Avenir"/>
              </a:rPr>
              <a:t> by clicking on “</a:t>
            </a:r>
            <a:r>
              <a:rPr lang="en-US" sz="1500" b="1">
                <a:solidFill>
                  <a:schemeClr val="dk1"/>
                </a:solidFill>
                <a:latin typeface="Avenir"/>
                <a:ea typeface="Avenir"/>
                <a:cs typeface="Avenir"/>
                <a:sym typeface="Avenir"/>
              </a:rPr>
              <a:t>OPEN</a:t>
            </a:r>
            <a:r>
              <a:rPr lang="en-US" sz="1500">
                <a:solidFill>
                  <a:schemeClr val="dk1"/>
                </a:solidFill>
                <a:latin typeface="Avenir"/>
                <a:ea typeface="Avenir"/>
                <a:cs typeface="Avenir"/>
                <a:sym typeface="Avenir"/>
              </a:rPr>
              <a:t>”(1) next to a document uploaded.</a:t>
            </a:r>
            <a:endParaRPr lang="en-US" sz="1500" b="0" i="0" u="none" strike="noStrike" cap="none">
              <a:solidFill>
                <a:schemeClr val="dk1"/>
              </a:solidFill>
              <a:latin typeface="Avenir"/>
              <a:ea typeface="Avenir"/>
              <a:cs typeface="Avenir"/>
              <a:sym typeface="Avenir"/>
            </a:endParaRPr>
          </a:p>
          <a:p>
            <a:pPr marL="342900" lvl="0" indent="-342900" algn="l" rtl="0">
              <a:lnSpc>
                <a:spcPct val="115000"/>
              </a:lnSpc>
              <a:spcBef>
                <a:spcPts val="1000"/>
              </a:spcBef>
              <a:spcAft>
                <a:spcPts val="0"/>
              </a:spcAft>
              <a:buClr>
                <a:schemeClr val="dk1"/>
              </a:buClr>
              <a:buSzPts val="1300"/>
              <a:buFont typeface="+mj-lt"/>
              <a:buAutoNum type="arabicPeriod"/>
            </a:pPr>
            <a:r>
              <a:rPr lang="en-US" sz="1500">
                <a:solidFill>
                  <a:schemeClr val="dk1"/>
                </a:solidFill>
                <a:latin typeface="Avenir"/>
                <a:ea typeface="Avenir"/>
                <a:cs typeface="Avenir"/>
                <a:sym typeface="Avenir"/>
              </a:rPr>
              <a:t>Once satisfied with the documentation - select the “</a:t>
            </a:r>
            <a:r>
              <a:rPr lang="en-US" sz="1500" b="1">
                <a:solidFill>
                  <a:schemeClr val="dk1"/>
                </a:solidFill>
                <a:latin typeface="Avenir"/>
                <a:ea typeface="Avenir"/>
                <a:cs typeface="Avenir"/>
                <a:sym typeface="Avenir"/>
              </a:rPr>
              <a:t>APPROVE</a:t>
            </a:r>
            <a:r>
              <a:rPr lang="en-US" sz="1500">
                <a:solidFill>
                  <a:schemeClr val="dk1"/>
                </a:solidFill>
                <a:latin typeface="Avenir"/>
                <a:ea typeface="Avenir"/>
                <a:cs typeface="Avenir"/>
                <a:sym typeface="Avenir"/>
              </a:rPr>
              <a:t>” (2) </a:t>
            </a:r>
          </a:p>
          <a:p>
            <a:pPr marL="342900" lvl="0" indent="-342900" algn="l" rtl="0">
              <a:lnSpc>
                <a:spcPct val="115000"/>
              </a:lnSpc>
              <a:spcBef>
                <a:spcPts val="1000"/>
              </a:spcBef>
              <a:spcAft>
                <a:spcPts val="0"/>
              </a:spcAft>
              <a:buClr>
                <a:schemeClr val="dk1"/>
              </a:buClr>
              <a:buSzPts val="1300"/>
              <a:buFont typeface="+mj-lt"/>
              <a:buAutoNum type="arabicPeriod"/>
            </a:pPr>
            <a:r>
              <a:rPr lang="en-US" sz="1500">
                <a:solidFill>
                  <a:schemeClr val="dk1"/>
                </a:solidFill>
                <a:latin typeface="Avenir"/>
                <a:ea typeface="Avenir"/>
                <a:cs typeface="Avenir"/>
                <a:sym typeface="Avenir"/>
              </a:rPr>
              <a:t>If not happy with the document or it shows NCPR listing select “</a:t>
            </a:r>
            <a:r>
              <a:rPr lang="en-US" sz="1500" b="1">
                <a:solidFill>
                  <a:schemeClr val="dk1"/>
                </a:solidFill>
                <a:latin typeface="Avenir"/>
                <a:ea typeface="Avenir"/>
                <a:cs typeface="Avenir"/>
                <a:sym typeface="Avenir"/>
              </a:rPr>
              <a:t>DECLINE</a:t>
            </a:r>
            <a:r>
              <a:rPr lang="en-US" sz="1500">
                <a:solidFill>
                  <a:schemeClr val="dk1"/>
                </a:solidFill>
                <a:latin typeface="Avenir"/>
                <a:ea typeface="Avenir"/>
                <a:cs typeface="Avenir"/>
                <a:sym typeface="Avenir"/>
              </a:rPr>
              <a:t>”(3).  Make sure to add correction notes after closing.</a:t>
            </a:r>
          </a:p>
          <a:p>
            <a:pPr marL="342900" lvl="0" indent="-342900" algn="l" rtl="0">
              <a:lnSpc>
                <a:spcPct val="115000"/>
              </a:lnSpc>
              <a:spcBef>
                <a:spcPts val="1000"/>
              </a:spcBef>
              <a:spcAft>
                <a:spcPts val="0"/>
              </a:spcAft>
              <a:buClr>
                <a:schemeClr val="dk1"/>
              </a:buClr>
              <a:buSzPts val="1300"/>
              <a:buFont typeface="+mj-lt"/>
              <a:buAutoNum type="arabicPeriod"/>
            </a:pPr>
            <a:r>
              <a:rPr lang="en-US" sz="1500">
                <a:solidFill>
                  <a:schemeClr val="dk1"/>
                </a:solidFill>
                <a:latin typeface="Avenir"/>
                <a:ea typeface="Avenir"/>
                <a:cs typeface="Avenir"/>
                <a:sym typeface="Avenir"/>
              </a:rPr>
              <a:t>Select </a:t>
            </a:r>
            <a:r>
              <a:rPr lang="en-US" sz="1500" b="1">
                <a:solidFill>
                  <a:schemeClr val="dk1"/>
                </a:solidFill>
                <a:latin typeface="Avenir"/>
                <a:ea typeface="Avenir"/>
                <a:cs typeface="Avenir"/>
                <a:sym typeface="Avenir"/>
              </a:rPr>
              <a:t>CANCEL</a:t>
            </a:r>
            <a:r>
              <a:rPr lang="en-US" sz="1500">
                <a:solidFill>
                  <a:schemeClr val="dk1"/>
                </a:solidFill>
                <a:latin typeface="Avenir"/>
                <a:ea typeface="Avenir"/>
                <a:cs typeface="Avenir"/>
                <a:sym typeface="Avenir"/>
              </a:rPr>
              <a:t>(4) to stop looking at this document and go to the next one.</a:t>
            </a:r>
          </a:p>
          <a:p>
            <a:pPr marL="342900" lvl="0" indent="-342900" algn="l" rtl="0">
              <a:lnSpc>
                <a:spcPct val="115000"/>
              </a:lnSpc>
              <a:spcBef>
                <a:spcPts val="1000"/>
              </a:spcBef>
              <a:spcAft>
                <a:spcPts val="0"/>
              </a:spcAft>
              <a:buClr>
                <a:schemeClr val="dk1"/>
              </a:buClr>
              <a:buSzPts val="1300"/>
              <a:buFont typeface="+mj-lt"/>
              <a:buAutoNum type="arabicPeriod"/>
            </a:pPr>
            <a:r>
              <a:rPr lang="en-US" sz="1500">
                <a:solidFill>
                  <a:schemeClr val="dk1"/>
                </a:solidFill>
                <a:latin typeface="Avenir"/>
                <a:ea typeface="Avenir"/>
                <a:cs typeface="Avenir"/>
                <a:sym typeface="Avenir"/>
              </a:rPr>
              <a:t>After viewing all the documents for this staff member select </a:t>
            </a:r>
            <a:r>
              <a:rPr lang="en-US" sz="1500" b="1">
                <a:solidFill>
                  <a:schemeClr val="dk1"/>
                </a:solidFill>
                <a:latin typeface="Avenir"/>
                <a:ea typeface="Avenir"/>
                <a:cs typeface="Avenir"/>
                <a:sym typeface="Avenir"/>
              </a:rPr>
              <a:t>CLOSE DOCUMENTS(5)</a:t>
            </a:r>
            <a:r>
              <a:rPr lang="en-US" sz="1500">
                <a:solidFill>
                  <a:schemeClr val="dk1"/>
                </a:solidFill>
                <a:latin typeface="Avenir"/>
                <a:ea typeface="Avenir"/>
                <a:cs typeface="Avenir"/>
                <a:sym typeface="Avenir"/>
              </a:rPr>
              <a:t> to go to the staff list</a:t>
            </a: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sp>
        <p:nvSpPr>
          <p:cNvPr id="1367" name="Google Shape;1367;g2e4f3d5d7ff_0_67"/>
          <p:cNvSpPr/>
          <p:nvPr/>
        </p:nvSpPr>
        <p:spPr>
          <a:xfrm>
            <a:off x="76200" y="3177025"/>
            <a:ext cx="2163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1368" name="Google Shape;1368;g2e4f3d5d7ff_0_67"/>
          <p:cNvSpPr/>
          <p:nvPr/>
        </p:nvSpPr>
        <p:spPr>
          <a:xfrm>
            <a:off x="76200" y="3505200"/>
            <a:ext cx="2163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1369" name="Google Shape;1369;g2e4f3d5d7ff_0_67"/>
          <p:cNvSpPr/>
          <p:nvPr/>
        </p:nvSpPr>
        <p:spPr>
          <a:xfrm>
            <a:off x="152400" y="5288700"/>
            <a:ext cx="947400" cy="3234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 name="Google Shape;1060;g2df61567b4f_1_148">
            <a:extLst>
              <a:ext uri="{FF2B5EF4-FFF2-40B4-BE49-F238E27FC236}">
                <a16:creationId xmlns:a16="http://schemas.microsoft.com/office/drawing/2014/main" id="{672CE0B6-4B3B-48C4-AAC5-3EC2BBF7AE29}"/>
              </a:ext>
            </a:extLst>
          </p:cNvPr>
          <p:cNvSpPr/>
          <p:nvPr/>
        </p:nvSpPr>
        <p:spPr>
          <a:xfrm>
            <a:off x="719179" y="3499280"/>
            <a:ext cx="177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
        <p:nvSpPr>
          <p:cNvPr id="11" name="Google Shape;1060;g2df61567b4f_1_148">
            <a:extLst>
              <a:ext uri="{FF2B5EF4-FFF2-40B4-BE49-F238E27FC236}">
                <a16:creationId xmlns:a16="http://schemas.microsoft.com/office/drawing/2014/main" id="{61020083-CE7A-4CB2-B6E1-4149593292A1}"/>
              </a:ext>
            </a:extLst>
          </p:cNvPr>
          <p:cNvSpPr/>
          <p:nvPr/>
        </p:nvSpPr>
        <p:spPr>
          <a:xfrm>
            <a:off x="1234808" y="3499280"/>
            <a:ext cx="177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
        <p:nvSpPr>
          <p:cNvPr id="12" name="Google Shape;1060;g2df61567b4f_1_148">
            <a:extLst>
              <a:ext uri="{FF2B5EF4-FFF2-40B4-BE49-F238E27FC236}">
                <a16:creationId xmlns:a16="http://schemas.microsoft.com/office/drawing/2014/main" id="{F7023B62-6EDF-41C1-8A28-DCA3403D3D49}"/>
              </a:ext>
            </a:extLst>
          </p:cNvPr>
          <p:cNvSpPr/>
          <p:nvPr/>
        </p:nvSpPr>
        <p:spPr>
          <a:xfrm>
            <a:off x="63450" y="5235224"/>
            <a:ext cx="177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chemeClr val="lt1"/>
                </a:solidFill>
                <a:latin typeface="Calibri"/>
                <a:ea typeface="Calibri"/>
                <a:cs typeface="Calibri"/>
                <a:sym typeface="Calibri"/>
              </a:rPr>
              <a:t>5</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3465088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065"/>
        <p:cNvGrpSpPr/>
        <p:nvPr/>
      </p:nvGrpSpPr>
      <p:grpSpPr>
        <a:xfrm>
          <a:off x="0" y="0"/>
          <a:ext cx="0" cy="0"/>
          <a:chOff x="0" y="0"/>
          <a:chExt cx="0" cy="0"/>
        </a:xfrm>
      </p:grpSpPr>
      <p:sp>
        <p:nvSpPr>
          <p:cNvPr id="1067" name="Google Shape;1067;g2df61567b4f_1_157"/>
          <p:cNvSpPr txBox="1">
            <a:spLocks noGrp="1"/>
          </p:cNvSpPr>
          <p:nvPr>
            <p:ph type="title"/>
          </p:nvPr>
        </p:nvSpPr>
        <p:spPr>
          <a:xfrm>
            <a:off x="2845942" y="0"/>
            <a:ext cx="7762658" cy="8709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rgbClr val="C98241"/>
              </a:buClr>
              <a:buSzPct val="112500"/>
              <a:buFont typeface="Avenir"/>
              <a:buNone/>
            </a:pPr>
            <a:r>
              <a:rPr lang="en-ZA" sz="3200">
                <a:solidFill>
                  <a:srgbClr val="C98241"/>
                </a:solidFill>
                <a:latin typeface="Avenir"/>
                <a:ea typeface="Avenir"/>
                <a:cs typeface="Avenir"/>
                <a:sym typeface="Avenir"/>
              </a:rPr>
              <a:t>Reviewer</a:t>
            </a:r>
            <a:r>
              <a:rPr lang="en-ZA" sz="3400">
                <a:solidFill>
                  <a:srgbClr val="C98241"/>
                </a:solidFill>
                <a:latin typeface="Avenir"/>
                <a:ea typeface="Avenir"/>
                <a:cs typeface="Avenir"/>
                <a:sym typeface="Avenir"/>
              </a:rPr>
              <a:t> Step 12 / 13 – Review Staff Documents(</a:t>
            </a:r>
            <a:r>
              <a:rPr lang="en-ZA" sz="3400" err="1">
                <a:solidFill>
                  <a:srgbClr val="C98241"/>
                </a:solidFill>
                <a:latin typeface="Avenir"/>
                <a:ea typeface="Avenir"/>
                <a:cs typeface="Avenir"/>
                <a:sym typeface="Avenir"/>
              </a:rPr>
              <a:t>Cont</a:t>
            </a:r>
            <a:r>
              <a:rPr lang="en-ZA" sz="3400">
                <a:solidFill>
                  <a:srgbClr val="C98241"/>
                </a:solidFill>
                <a:latin typeface="Avenir"/>
                <a:ea typeface="Avenir"/>
                <a:cs typeface="Avenir"/>
                <a:sym typeface="Avenir"/>
              </a:rPr>
              <a:t>)</a:t>
            </a:r>
            <a:r>
              <a:rPr lang="en-ZA" sz="2600">
                <a:solidFill>
                  <a:srgbClr val="C98241"/>
                </a:solidFill>
                <a:latin typeface="Avenir"/>
                <a:ea typeface="Avenir"/>
                <a:cs typeface="Avenir"/>
                <a:sym typeface="Avenir"/>
              </a:rPr>
              <a:t> </a:t>
            </a:r>
            <a:endParaRPr sz="2600">
              <a:solidFill>
                <a:srgbClr val="C98241"/>
              </a:solidFill>
              <a:latin typeface="Avenir"/>
              <a:ea typeface="Avenir"/>
              <a:cs typeface="Avenir"/>
              <a:sym typeface="Avenir"/>
            </a:endParaRPr>
          </a:p>
        </p:txBody>
      </p:sp>
      <p:sp>
        <p:nvSpPr>
          <p:cNvPr id="1066" name="Google Shape;1066;g2df61567b4f_1_157"/>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76</a:t>
            </a:fld>
            <a:endParaRPr/>
          </a:p>
        </p:txBody>
      </p:sp>
      <p:sp>
        <p:nvSpPr>
          <p:cNvPr id="1068" name="Google Shape;1068;g2df61567b4f_1_157"/>
          <p:cNvSpPr/>
          <p:nvPr/>
        </p:nvSpPr>
        <p:spPr>
          <a:xfrm>
            <a:off x="8634918" y="721355"/>
            <a:ext cx="3259500" cy="4816416"/>
          </a:xfrm>
          <a:prstGeom prst="wedgeRoundRectCallout">
            <a:avLst>
              <a:gd name="adj1" fmla="val -54795"/>
              <a:gd name="adj2" fmla="val -14815"/>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1000"/>
              </a:spcBef>
              <a:spcAft>
                <a:spcPts val="0"/>
              </a:spcAft>
              <a:buClr>
                <a:schemeClr val="dk1"/>
              </a:buClr>
              <a:buSzPts val="1100"/>
              <a:buFont typeface="Arial"/>
              <a:buNone/>
            </a:pPr>
            <a:r>
              <a:rPr lang="en-US" sz="1500">
                <a:solidFill>
                  <a:schemeClr val="dk1"/>
                </a:solidFill>
                <a:latin typeface="Avenir"/>
                <a:ea typeface="Avenir"/>
                <a:cs typeface="Avenir"/>
                <a:sym typeface="Avenir"/>
              </a:rPr>
              <a:t>If the administrator has NOT uploaded an NCPR certificate – the reviewer can still do so.</a:t>
            </a:r>
            <a:endParaRPr sz="1500">
              <a:solidFill>
                <a:schemeClr val="dk1"/>
              </a:solidFill>
              <a:latin typeface="Avenir"/>
              <a:ea typeface="Avenir"/>
              <a:cs typeface="Avenir"/>
              <a:sym typeface="Avenir"/>
            </a:endParaRPr>
          </a:p>
          <a:p>
            <a:pPr marL="0" lvl="0" indent="0" algn="l" rtl="0">
              <a:lnSpc>
                <a:spcPct val="115000"/>
              </a:lnSpc>
              <a:spcBef>
                <a:spcPts val="1000"/>
              </a:spcBef>
              <a:spcAft>
                <a:spcPts val="0"/>
              </a:spcAft>
              <a:buClr>
                <a:schemeClr val="dk1"/>
              </a:buClr>
              <a:buSzPts val="1100"/>
              <a:buFont typeface="Arial"/>
              <a:buNone/>
            </a:pPr>
            <a:r>
              <a:rPr lang="en-ZA" sz="1500">
                <a:solidFill>
                  <a:schemeClr val="dk1"/>
                </a:solidFill>
                <a:latin typeface="Avenir"/>
                <a:ea typeface="Avenir"/>
                <a:cs typeface="Avenir"/>
                <a:sym typeface="Avenir"/>
              </a:rPr>
              <a:t>Navigate to the Validate staff hyperlink in order to access the National Child Protection Register (NCPR) online site if you are an authorised user.   </a:t>
            </a:r>
            <a:endParaRPr sz="1500">
              <a:solidFill>
                <a:schemeClr val="dk1"/>
              </a:solidFill>
              <a:latin typeface="Avenir"/>
              <a:ea typeface="Avenir"/>
              <a:cs typeface="Avenir"/>
              <a:sym typeface="Avenir"/>
            </a:endParaRPr>
          </a:p>
          <a:p>
            <a:pPr marL="0" lvl="0" indent="0" algn="l" rtl="0">
              <a:lnSpc>
                <a:spcPct val="115000"/>
              </a:lnSpc>
              <a:spcBef>
                <a:spcPts val="1000"/>
              </a:spcBef>
              <a:spcAft>
                <a:spcPts val="0"/>
              </a:spcAft>
              <a:buClr>
                <a:schemeClr val="dk1"/>
              </a:buClr>
              <a:buSzPts val="1100"/>
              <a:buFont typeface="Arial"/>
              <a:buNone/>
            </a:pPr>
            <a:r>
              <a:rPr lang="en-ZA" sz="1500">
                <a:solidFill>
                  <a:schemeClr val="dk1"/>
                </a:solidFill>
                <a:latin typeface="Avenir"/>
                <a:ea typeface="Avenir"/>
                <a:cs typeface="Avenir"/>
                <a:sym typeface="Avenir"/>
              </a:rPr>
              <a:t>If users are not an authorised user, users will need to request an authorised user to check the staff member for them and provide the clearance certificate</a:t>
            </a:r>
            <a:endParaRPr sz="1500">
              <a:solidFill>
                <a:schemeClr val="dk1"/>
              </a:solidFill>
              <a:latin typeface="Avenir"/>
              <a:ea typeface="Avenir"/>
              <a:cs typeface="Avenir"/>
              <a:sym typeface="Avenir"/>
            </a:endParaRPr>
          </a:p>
          <a:p>
            <a:pPr marL="0" lvl="0" indent="0" algn="l" rtl="0">
              <a:lnSpc>
                <a:spcPct val="115000"/>
              </a:lnSpc>
              <a:spcBef>
                <a:spcPts val="1000"/>
              </a:spcBef>
              <a:spcAft>
                <a:spcPts val="0"/>
              </a:spcAft>
              <a:buClr>
                <a:schemeClr val="dk1"/>
              </a:buClr>
              <a:buSzPts val="1300"/>
              <a:buFont typeface="Arial"/>
              <a:buNone/>
            </a:pPr>
            <a:endParaRPr sz="13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pic>
        <p:nvPicPr>
          <p:cNvPr id="1070" name="Google Shape;1070;g2df61567b4f_1_157"/>
          <p:cNvPicPr preferRelativeResize="0"/>
          <p:nvPr/>
        </p:nvPicPr>
        <p:blipFill>
          <a:blip r:embed="rId3">
            <a:alphaModFix/>
          </a:blip>
          <a:stretch>
            <a:fillRect/>
          </a:stretch>
        </p:blipFill>
        <p:spPr>
          <a:xfrm>
            <a:off x="115325" y="813250"/>
            <a:ext cx="8307850" cy="5050427"/>
          </a:xfrm>
          <a:prstGeom prst="rect">
            <a:avLst/>
          </a:prstGeom>
          <a:noFill/>
          <a:ln w="9525" cap="flat" cmpd="sng">
            <a:solidFill>
              <a:srgbClr val="9E9E9E"/>
            </a:solidFill>
            <a:prstDash val="solid"/>
            <a:round/>
            <a:headEnd type="none" w="sm" len="sm"/>
            <a:tailEnd type="none" w="sm" len="sm"/>
          </a:ln>
        </p:spPr>
      </p:pic>
      <p:sp>
        <p:nvSpPr>
          <p:cNvPr id="1071" name="Google Shape;1071;g2df61567b4f_1_157"/>
          <p:cNvSpPr/>
          <p:nvPr/>
        </p:nvSpPr>
        <p:spPr>
          <a:xfrm>
            <a:off x="209800" y="1137763"/>
            <a:ext cx="4082400" cy="2514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23662374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076"/>
        <p:cNvGrpSpPr/>
        <p:nvPr/>
      </p:nvGrpSpPr>
      <p:grpSpPr>
        <a:xfrm>
          <a:off x="0" y="0"/>
          <a:ext cx="0" cy="0"/>
          <a:chOff x="0" y="0"/>
          <a:chExt cx="0" cy="0"/>
        </a:xfrm>
      </p:grpSpPr>
      <p:sp>
        <p:nvSpPr>
          <p:cNvPr id="1078" name="Google Shape;1078;g2df61567b4f_1_167"/>
          <p:cNvSpPr txBox="1">
            <a:spLocks noGrp="1"/>
          </p:cNvSpPr>
          <p:nvPr>
            <p:ph type="title"/>
          </p:nvPr>
        </p:nvSpPr>
        <p:spPr>
          <a:xfrm>
            <a:off x="2856216" y="-47623"/>
            <a:ext cx="7752285"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Reviewer Step 12 / 13 - Review Staff Documents (</a:t>
            </a:r>
            <a:r>
              <a:rPr lang="en-ZA" sz="3200" err="1">
                <a:solidFill>
                  <a:srgbClr val="C98241"/>
                </a:solidFill>
                <a:latin typeface="Avenir"/>
                <a:ea typeface="Avenir"/>
                <a:cs typeface="Avenir"/>
                <a:sym typeface="Avenir"/>
              </a:rPr>
              <a:t>Cont</a:t>
            </a:r>
            <a:r>
              <a:rPr lang="en-ZA" sz="3200">
                <a:solidFill>
                  <a:srgbClr val="C98241"/>
                </a:solidFill>
                <a:latin typeface="Avenir"/>
                <a:ea typeface="Avenir"/>
                <a:cs typeface="Avenir"/>
                <a:sym typeface="Avenir"/>
              </a:rPr>
              <a:t>)</a:t>
            </a:r>
            <a:r>
              <a:rPr lang="en-ZA" sz="3500">
                <a:solidFill>
                  <a:srgbClr val="C98241"/>
                </a:solidFill>
                <a:latin typeface="Avenir"/>
                <a:ea typeface="Avenir"/>
                <a:cs typeface="Avenir"/>
                <a:sym typeface="Avenir"/>
              </a:rPr>
              <a:t> </a:t>
            </a:r>
            <a:endParaRPr sz="3500">
              <a:solidFill>
                <a:srgbClr val="C98241"/>
              </a:solidFill>
              <a:latin typeface="Avenir"/>
              <a:ea typeface="Avenir"/>
              <a:cs typeface="Avenir"/>
              <a:sym typeface="Avenir"/>
            </a:endParaRPr>
          </a:p>
        </p:txBody>
      </p:sp>
      <p:sp>
        <p:nvSpPr>
          <p:cNvPr id="1077" name="Google Shape;1077;g2df61567b4f_1_167"/>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77</a:t>
            </a:fld>
            <a:endParaRPr/>
          </a:p>
        </p:txBody>
      </p:sp>
      <p:pic>
        <p:nvPicPr>
          <p:cNvPr id="1079" name="Google Shape;1079;g2df61567b4f_1_167"/>
          <p:cNvPicPr preferRelativeResize="0"/>
          <p:nvPr/>
        </p:nvPicPr>
        <p:blipFill rotWithShape="1">
          <a:blip r:embed="rId3">
            <a:alphaModFix/>
          </a:blip>
          <a:srcRect/>
          <a:stretch/>
        </p:blipFill>
        <p:spPr>
          <a:xfrm>
            <a:off x="331000" y="1329625"/>
            <a:ext cx="8784226" cy="3998900"/>
          </a:xfrm>
          <a:prstGeom prst="rect">
            <a:avLst/>
          </a:prstGeom>
          <a:noFill/>
          <a:ln w="9525" cap="flat" cmpd="sng">
            <a:solidFill>
              <a:srgbClr val="9E9E9E"/>
            </a:solidFill>
            <a:prstDash val="solid"/>
            <a:round/>
            <a:headEnd type="none" w="sm" len="sm"/>
            <a:tailEnd type="none" w="sm" len="sm"/>
          </a:ln>
        </p:spPr>
      </p:pic>
      <p:sp>
        <p:nvSpPr>
          <p:cNvPr id="1080" name="Google Shape;1080;g2df61567b4f_1_167"/>
          <p:cNvSpPr/>
          <p:nvPr/>
        </p:nvSpPr>
        <p:spPr>
          <a:xfrm>
            <a:off x="9278725" y="1553375"/>
            <a:ext cx="2844900" cy="3059700"/>
          </a:xfrm>
          <a:prstGeom prst="wedgeRoundRectCallout">
            <a:avLst>
              <a:gd name="adj1" fmla="val -53579"/>
              <a:gd name="adj2" fmla="val -1056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ZA" sz="1500">
                <a:solidFill>
                  <a:schemeClr val="dk1"/>
                </a:solidFill>
                <a:latin typeface="Avenir"/>
                <a:ea typeface="Avenir"/>
                <a:cs typeface="Avenir"/>
                <a:sym typeface="Avenir"/>
              </a:rPr>
              <a:t>You</a:t>
            </a:r>
            <a:r>
              <a:rPr lang="en-ZA" sz="1500" b="0" i="0" u="none" strike="noStrike" cap="none">
                <a:solidFill>
                  <a:schemeClr val="dk1"/>
                </a:solidFill>
                <a:latin typeface="Avenir"/>
                <a:ea typeface="Avenir"/>
                <a:cs typeface="Avenir"/>
                <a:sym typeface="Avenir"/>
              </a:rPr>
              <a:t> will be directed to the DSD Child Protection Register site, and access the site using their login credentials. </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sz="1500" b="0" i="0" u="none" strike="noStrike" cap="none">
                <a:solidFill>
                  <a:schemeClr val="dk1"/>
                </a:solidFill>
                <a:latin typeface="Avenir"/>
                <a:ea typeface="Avenir"/>
                <a:cs typeface="Avenir"/>
                <a:sym typeface="Avenir"/>
              </a:rPr>
              <a:t>From here, </a:t>
            </a:r>
            <a:r>
              <a:rPr lang="en-ZA" sz="1500">
                <a:solidFill>
                  <a:schemeClr val="dk1"/>
                </a:solidFill>
                <a:latin typeface="Avenir"/>
                <a:ea typeface="Avenir"/>
                <a:cs typeface="Avenir"/>
                <a:sym typeface="Avenir"/>
              </a:rPr>
              <a:t>you</a:t>
            </a:r>
            <a:r>
              <a:rPr lang="en-ZA" sz="1500" b="0" i="0" u="none" strike="noStrike" cap="none">
                <a:solidFill>
                  <a:schemeClr val="dk1"/>
                </a:solidFill>
                <a:latin typeface="Avenir"/>
                <a:ea typeface="Avenir"/>
                <a:cs typeface="Avenir"/>
                <a:sym typeface="Avenir"/>
              </a:rPr>
              <a:t> will be able to download the clearance certificate for the selected staff member, using their ID number as has been provided.</a:t>
            </a:r>
            <a:endParaRPr sz="1500" b="0" i="0" u="none" strike="noStrike" cap="none">
              <a:solidFill>
                <a:schemeClr val="dk1"/>
              </a:solidFill>
              <a:latin typeface="Avenir"/>
              <a:ea typeface="Avenir"/>
              <a:cs typeface="Avenir"/>
              <a:sym typeface="Avenir"/>
            </a:endParaRPr>
          </a:p>
        </p:txBody>
      </p:sp>
    </p:spTree>
    <p:extLst>
      <p:ext uri="{BB962C8B-B14F-4D97-AF65-F5344CB8AC3E}">
        <p14:creationId xmlns:p14="http://schemas.microsoft.com/office/powerpoint/2010/main" val="409831693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sp>
        <p:nvSpPr>
          <p:cNvPr id="1087" name="Google Shape;1087;g2df61567b4f_1_175"/>
          <p:cNvSpPr txBox="1">
            <a:spLocks noGrp="1"/>
          </p:cNvSpPr>
          <p:nvPr>
            <p:ph type="title"/>
          </p:nvPr>
        </p:nvSpPr>
        <p:spPr>
          <a:xfrm>
            <a:off x="2914446" y="0"/>
            <a:ext cx="7694153" cy="8709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rgbClr val="C98241"/>
              </a:buClr>
              <a:buSzPct val="112500"/>
              <a:buFont typeface="Avenir"/>
              <a:buNone/>
            </a:pPr>
            <a:r>
              <a:rPr lang="en-ZA" sz="3200">
                <a:solidFill>
                  <a:srgbClr val="C98241"/>
                </a:solidFill>
                <a:latin typeface="Avenir"/>
                <a:ea typeface="Avenir"/>
                <a:cs typeface="Avenir"/>
                <a:sym typeface="Avenir"/>
              </a:rPr>
              <a:t>Reviewer</a:t>
            </a:r>
            <a:r>
              <a:rPr lang="en-ZA" sz="3400">
                <a:solidFill>
                  <a:srgbClr val="C98241"/>
                </a:solidFill>
                <a:latin typeface="Avenir"/>
                <a:ea typeface="Avenir"/>
                <a:cs typeface="Avenir"/>
                <a:sym typeface="Avenir"/>
              </a:rPr>
              <a:t> Step 12 / 13 - Review Staff Documents (</a:t>
            </a:r>
            <a:r>
              <a:rPr lang="en-ZA" sz="3400" err="1">
                <a:solidFill>
                  <a:srgbClr val="C98241"/>
                </a:solidFill>
                <a:latin typeface="Avenir"/>
                <a:ea typeface="Avenir"/>
                <a:cs typeface="Avenir"/>
                <a:sym typeface="Avenir"/>
              </a:rPr>
              <a:t>Cont</a:t>
            </a:r>
            <a:r>
              <a:rPr lang="en-ZA" sz="3400">
                <a:solidFill>
                  <a:srgbClr val="C98241"/>
                </a:solidFill>
                <a:latin typeface="Avenir"/>
                <a:ea typeface="Avenir"/>
                <a:cs typeface="Avenir"/>
                <a:sym typeface="Avenir"/>
              </a:rPr>
              <a:t>)</a:t>
            </a:r>
            <a:r>
              <a:rPr lang="en-ZA" sz="2600">
                <a:solidFill>
                  <a:srgbClr val="C98241"/>
                </a:solidFill>
                <a:latin typeface="Avenir"/>
                <a:ea typeface="Avenir"/>
                <a:cs typeface="Avenir"/>
                <a:sym typeface="Avenir"/>
              </a:rPr>
              <a:t> </a:t>
            </a:r>
            <a:endParaRPr sz="2600">
              <a:solidFill>
                <a:srgbClr val="C98241"/>
              </a:solidFill>
              <a:latin typeface="Avenir"/>
              <a:ea typeface="Avenir"/>
              <a:cs typeface="Avenir"/>
              <a:sym typeface="Avenir"/>
            </a:endParaRPr>
          </a:p>
        </p:txBody>
      </p:sp>
      <p:sp>
        <p:nvSpPr>
          <p:cNvPr id="1086" name="Google Shape;1086;g2df61567b4f_1_17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78</a:t>
            </a:fld>
            <a:endParaRPr/>
          </a:p>
        </p:txBody>
      </p:sp>
      <p:sp>
        <p:nvSpPr>
          <p:cNvPr id="1088" name="Google Shape;1088;g2df61567b4f_1_175"/>
          <p:cNvSpPr/>
          <p:nvPr/>
        </p:nvSpPr>
        <p:spPr>
          <a:xfrm>
            <a:off x="8068950" y="800899"/>
            <a:ext cx="4069863" cy="5920577"/>
          </a:xfrm>
          <a:prstGeom prst="wedgeRoundRectCallout">
            <a:avLst>
              <a:gd name="adj1" fmla="val -50309"/>
              <a:gd name="adj2" fmla="val 24066"/>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Without approval of the Certified ID and Form 30 users do not have consent to check for the clearance certificate.</a:t>
            </a: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Only Administrators and Reviewers can upload the Clearance certificate. The Administrator uploads first, and the Reviewer approves it. If the Administrator did not upload the certificate, the Reviewer can upload it.</a:t>
            </a: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To upload the clearance certificate for the selected staff member:</a:t>
            </a:r>
            <a:endParaRPr sz="1500">
              <a:solidFill>
                <a:schemeClr val="dk1"/>
              </a:solidFill>
              <a:latin typeface="Avenir"/>
              <a:ea typeface="Avenir"/>
              <a:cs typeface="Avenir"/>
              <a:sym typeface="Avenir"/>
            </a:endParaRPr>
          </a:p>
          <a:p>
            <a:pPr marL="457200" lvl="0" indent="-323850" algn="l" rtl="0">
              <a:spcBef>
                <a:spcPts val="0"/>
              </a:spcBef>
              <a:spcAft>
                <a:spcPts val="0"/>
              </a:spcAft>
              <a:buClr>
                <a:schemeClr val="dk1"/>
              </a:buClr>
              <a:buSzPts val="1500"/>
              <a:buFont typeface="Avenir"/>
              <a:buChar char="●"/>
            </a:pPr>
            <a:r>
              <a:rPr lang="en-ZA" sz="1500">
                <a:solidFill>
                  <a:schemeClr val="dk1"/>
                </a:solidFill>
                <a:latin typeface="Avenir"/>
                <a:ea typeface="Avenir"/>
                <a:cs typeface="Avenir"/>
                <a:sym typeface="Avenir"/>
              </a:rPr>
              <a:t>Click on the paper clip image (1)</a:t>
            </a:r>
          </a:p>
          <a:p>
            <a:pPr marL="457200" indent="-323850">
              <a:buClr>
                <a:schemeClr val="dk1"/>
              </a:buClr>
              <a:buSzPts val="1500"/>
              <a:buFont typeface="Avenir"/>
              <a:buChar char="●"/>
            </a:pPr>
            <a:r>
              <a:rPr lang="en-US" sz="1500">
                <a:solidFill>
                  <a:schemeClr val="dk1"/>
                </a:solidFill>
                <a:latin typeface="Avenir"/>
                <a:ea typeface="Avenir"/>
                <a:cs typeface="Avenir"/>
                <a:sym typeface="Avenir"/>
              </a:rPr>
              <a:t>Selecting a file from your device</a:t>
            </a:r>
            <a:endParaRPr lang="en-ZA" sz="1500">
              <a:solidFill>
                <a:schemeClr val="dk1"/>
              </a:solidFill>
              <a:latin typeface="Avenir"/>
              <a:ea typeface="Avenir"/>
              <a:cs typeface="Avenir"/>
              <a:sym typeface="Avenir"/>
            </a:endParaRPr>
          </a:p>
          <a:p>
            <a:pPr marL="457200" lvl="0" indent="-323850" algn="l" rtl="0">
              <a:spcBef>
                <a:spcPts val="0"/>
              </a:spcBef>
              <a:spcAft>
                <a:spcPts val="0"/>
              </a:spcAft>
              <a:buClr>
                <a:schemeClr val="dk1"/>
              </a:buClr>
              <a:buSzPts val="1500"/>
              <a:buFont typeface="Avenir"/>
              <a:buChar char="●"/>
            </a:pPr>
            <a:r>
              <a:rPr lang="en-ZA" sz="1500">
                <a:solidFill>
                  <a:schemeClr val="dk1"/>
                </a:solidFill>
                <a:latin typeface="Avenir"/>
                <a:ea typeface="Avenir"/>
                <a:cs typeface="Avenir"/>
                <a:sym typeface="Avenir"/>
              </a:rPr>
              <a:t>Or try Dragging and dropping a file</a:t>
            </a: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Once the document has been uploaded, select ‘SAVE CLEARANCE CERTIFICATE’.(2)</a:t>
            </a:r>
          </a:p>
          <a:p>
            <a:pPr marL="0" lvl="0" indent="0" algn="l" rtl="0">
              <a:spcBef>
                <a:spcPts val="0"/>
              </a:spcBef>
              <a:spcAft>
                <a:spcPts val="0"/>
              </a:spcAft>
              <a:buClr>
                <a:schemeClr val="dk1"/>
              </a:buClr>
              <a:buSzPts val="1100"/>
              <a:buFont typeface="Arial"/>
              <a:buNone/>
            </a:pPr>
            <a:endParaRPr lang="en-ZA"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Then VIEW the certificate and </a:t>
            </a:r>
            <a:r>
              <a:rPr lang="en-ZA" sz="1500" b="1">
                <a:solidFill>
                  <a:schemeClr val="dk1"/>
                </a:solidFill>
                <a:latin typeface="Avenir"/>
                <a:ea typeface="Avenir"/>
                <a:cs typeface="Avenir"/>
                <a:sym typeface="Avenir"/>
              </a:rPr>
              <a:t>APPROVE</a:t>
            </a:r>
            <a:r>
              <a:rPr lang="en-ZA" sz="1500">
                <a:solidFill>
                  <a:schemeClr val="dk1"/>
                </a:solidFill>
                <a:latin typeface="Avenir"/>
                <a:ea typeface="Avenir"/>
                <a:cs typeface="Avenir"/>
                <a:sym typeface="Avenir"/>
              </a:rPr>
              <a:t> it to show the staff member is clear.  </a:t>
            </a:r>
          </a:p>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If they are not clear </a:t>
            </a:r>
            <a:r>
              <a:rPr lang="en-ZA" sz="1500" b="1">
                <a:solidFill>
                  <a:schemeClr val="dk1"/>
                </a:solidFill>
                <a:latin typeface="Avenir"/>
                <a:ea typeface="Avenir"/>
                <a:cs typeface="Avenir"/>
                <a:sym typeface="Avenir"/>
              </a:rPr>
              <a:t>DECLINE the certificate and recommended rejection in Step 13</a:t>
            </a: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a:solidFill>
                <a:schemeClr val="dk1"/>
              </a:solidFill>
              <a:latin typeface="Avenir"/>
              <a:ea typeface="Avenir"/>
              <a:cs typeface="Avenir"/>
              <a:sym typeface="Avenir"/>
            </a:endParaRPr>
          </a:p>
        </p:txBody>
      </p:sp>
      <p:pic>
        <p:nvPicPr>
          <p:cNvPr id="1089" name="Google Shape;1089;g2df61567b4f_1_175"/>
          <p:cNvPicPr preferRelativeResize="0"/>
          <p:nvPr/>
        </p:nvPicPr>
        <p:blipFill rotWithShape="1">
          <a:blip r:embed="rId3">
            <a:alphaModFix/>
          </a:blip>
          <a:srcRect r="2056"/>
          <a:stretch/>
        </p:blipFill>
        <p:spPr>
          <a:xfrm>
            <a:off x="238900" y="800900"/>
            <a:ext cx="7694152" cy="4917326"/>
          </a:xfrm>
          <a:prstGeom prst="rect">
            <a:avLst/>
          </a:prstGeom>
          <a:noFill/>
          <a:ln w="9525" cap="flat" cmpd="sng">
            <a:solidFill>
              <a:srgbClr val="9E9E9E"/>
            </a:solidFill>
            <a:prstDash val="solid"/>
            <a:round/>
            <a:headEnd type="none" w="sm" len="sm"/>
            <a:tailEnd type="none" w="sm" len="sm"/>
          </a:ln>
        </p:spPr>
      </p:pic>
      <p:sp>
        <p:nvSpPr>
          <p:cNvPr id="1090" name="Google Shape;1090;g2df61567b4f_1_175"/>
          <p:cNvSpPr/>
          <p:nvPr/>
        </p:nvSpPr>
        <p:spPr>
          <a:xfrm>
            <a:off x="319575" y="4421650"/>
            <a:ext cx="7502400" cy="8031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91" name="Google Shape;1091;g2df61567b4f_1_175"/>
          <p:cNvSpPr/>
          <p:nvPr/>
        </p:nvSpPr>
        <p:spPr>
          <a:xfrm>
            <a:off x="292450" y="5259163"/>
            <a:ext cx="1871700" cy="3651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8" name="Google Shape;1059;g2df61567b4f_1_148">
            <a:extLst>
              <a:ext uri="{FF2B5EF4-FFF2-40B4-BE49-F238E27FC236}">
                <a16:creationId xmlns:a16="http://schemas.microsoft.com/office/drawing/2014/main" id="{62CB1787-B094-4209-9E30-0463FF502356}"/>
              </a:ext>
            </a:extLst>
          </p:cNvPr>
          <p:cNvSpPr/>
          <p:nvPr/>
        </p:nvSpPr>
        <p:spPr>
          <a:xfrm>
            <a:off x="230625" y="4965657"/>
            <a:ext cx="177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9" name="Google Shape;1059;g2df61567b4f_1_148">
            <a:extLst>
              <a:ext uri="{FF2B5EF4-FFF2-40B4-BE49-F238E27FC236}">
                <a16:creationId xmlns:a16="http://schemas.microsoft.com/office/drawing/2014/main" id="{A756C4D1-21F9-4DE6-BE49-B4D084B075B8}"/>
              </a:ext>
            </a:extLst>
          </p:cNvPr>
          <p:cNvSpPr/>
          <p:nvPr/>
        </p:nvSpPr>
        <p:spPr>
          <a:xfrm>
            <a:off x="183040" y="5371134"/>
            <a:ext cx="177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3973084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g2ef2993c73b_0_483"/>
          <p:cNvSpPr txBox="1">
            <a:spLocks noGrp="1"/>
          </p:cNvSpPr>
          <p:nvPr>
            <p:ph type="title"/>
          </p:nvPr>
        </p:nvSpPr>
        <p:spPr>
          <a:xfrm>
            <a:off x="3000054" y="-47623"/>
            <a:ext cx="7608447"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Note on Document Review</a:t>
            </a:r>
            <a:endParaRPr sz="3700"/>
          </a:p>
        </p:txBody>
      </p:sp>
      <p:sp>
        <p:nvSpPr>
          <p:cNvPr id="893" name="Google Shape;893;g2ef2993c73b_0_483"/>
          <p:cNvSpPr txBox="1">
            <a:spLocks noGrp="1"/>
          </p:cNvSpPr>
          <p:nvPr>
            <p:ph type="body" idx="1"/>
          </p:nvPr>
        </p:nvSpPr>
        <p:spPr>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115000"/>
              </a:lnSpc>
              <a:spcBef>
                <a:spcPts val="640"/>
              </a:spcBef>
              <a:spcAft>
                <a:spcPts val="0"/>
              </a:spcAft>
              <a:buSzPts val="3200"/>
              <a:buNone/>
            </a:pPr>
            <a:r>
              <a:rPr lang="en-US">
                <a:solidFill>
                  <a:srgbClr val="434343"/>
                </a:solidFill>
                <a:latin typeface="Avenir"/>
                <a:ea typeface="Avenir"/>
                <a:cs typeface="Avenir"/>
                <a:sym typeface="Avenir"/>
              </a:rPr>
              <a:t>By the time an Reviewer has reviewed an application to the point that it is ready to submit for approval:</a:t>
            </a:r>
          </a:p>
          <a:p>
            <a:pPr marL="0" lvl="0" indent="0" algn="l" rtl="0">
              <a:lnSpc>
                <a:spcPct val="115000"/>
              </a:lnSpc>
              <a:spcBef>
                <a:spcPts val="640"/>
              </a:spcBef>
              <a:spcAft>
                <a:spcPts val="0"/>
              </a:spcAft>
              <a:buSzPts val="3200"/>
              <a:buNone/>
            </a:pPr>
            <a:r>
              <a:rPr lang="en-US">
                <a:solidFill>
                  <a:srgbClr val="434343"/>
                </a:solidFill>
                <a:latin typeface="Avenir"/>
                <a:ea typeface="Avenir"/>
                <a:cs typeface="Avenir"/>
                <a:sym typeface="Avenir"/>
              </a:rPr>
              <a:t> </a:t>
            </a:r>
            <a:r>
              <a:rPr lang="en-US" b="1">
                <a:solidFill>
                  <a:srgbClr val="434343"/>
                </a:solidFill>
                <a:latin typeface="Avenir"/>
                <a:ea typeface="Avenir"/>
                <a:cs typeface="Avenir"/>
                <a:sym typeface="Avenir"/>
              </a:rPr>
              <a:t>every</a:t>
            </a:r>
            <a:r>
              <a:rPr lang="en-US">
                <a:solidFill>
                  <a:srgbClr val="434343"/>
                </a:solidFill>
                <a:latin typeface="Avenir"/>
                <a:ea typeface="Avenir"/>
                <a:cs typeface="Avenir"/>
                <a:sym typeface="Avenir"/>
              </a:rPr>
              <a:t> staff member should have</a:t>
            </a:r>
          </a:p>
          <a:p>
            <a:pPr indent="-457200" algn="l">
              <a:lnSpc>
                <a:spcPct val="115000"/>
              </a:lnSpc>
            </a:pPr>
            <a:r>
              <a:rPr lang="en-US">
                <a:solidFill>
                  <a:srgbClr val="434343"/>
                </a:solidFill>
                <a:latin typeface="Avenir"/>
                <a:ea typeface="Avenir"/>
                <a:cs typeface="Avenir"/>
                <a:sym typeface="Avenir"/>
              </a:rPr>
              <a:t> an ID in Approved Status</a:t>
            </a:r>
          </a:p>
          <a:p>
            <a:pPr indent="-457200" algn="l">
              <a:lnSpc>
                <a:spcPct val="115000"/>
              </a:lnSpc>
            </a:pPr>
            <a:r>
              <a:rPr lang="en-US">
                <a:solidFill>
                  <a:srgbClr val="434343"/>
                </a:solidFill>
                <a:latin typeface="Avenir"/>
                <a:ea typeface="Avenir"/>
                <a:cs typeface="Avenir"/>
                <a:sym typeface="Avenir"/>
              </a:rPr>
              <a:t>a Form 30 in Approved Status</a:t>
            </a:r>
          </a:p>
          <a:p>
            <a:pPr indent="-457200" algn="l">
              <a:lnSpc>
                <a:spcPct val="115000"/>
              </a:lnSpc>
            </a:pPr>
            <a:r>
              <a:rPr lang="en-US">
                <a:solidFill>
                  <a:srgbClr val="434343"/>
                </a:solidFill>
                <a:latin typeface="Avenir"/>
                <a:ea typeface="Avenir"/>
                <a:cs typeface="Avenir"/>
                <a:sym typeface="Avenir"/>
              </a:rPr>
              <a:t>an NCPR certificate in approved or rejected status</a:t>
            </a:r>
            <a:endParaRPr>
              <a:solidFill>
                <a:srgbClr val="434343"/>
              </a:solidFill>
              <a:latin typeface="Avenir"/>
              <a:ea typeface="Avenir"/>
              <a:cs typeface="Avenir"/>
              <a:sym typeface="Avenir"/>
            </a:endParaRPr>
          </a:p>
          <a:p>
            <a:pPr marL="0" lvl="0" indent="0" algn="l" rtl="0">
              <a:lnSpc>
                <a:spcPct val="115000"/>
              </a:lnSpc>
              <a:spcBef>
                <a:spcPts val="640"/>
              </a:spcBef>
              <a:spcAft>
                <a:spcPts val="0"/>
              </a:spcAft>
              <a:buSzPts val="3200"/>
              <a:buNone/>
            </a:pPr>
            <a:endParaRPr>
              <a:solidFill>
                <a:srgbClr val="434343"/>
              </a:solidFill>
              <a:latin typeface="Avenir"/>
              <a:ea typeface="Avenir"/>
              <a:cs typeface="Avenir"/>
              <a:sym typeface="Avenir"/>
            </a:endParaRPr>
          </a:p>
          <a:p>
            <a:pPr marL="0" lvl="0" indent="0" algn="l" rtl="0">
              <a:lnSpc>
                <a:spcPct val="115000"/>
              </a:lnSpc>
              <a:spcBef>
                <a:spcPts val="1000"/>
              </a:spcBef>
              <a:spcAft>
                <a:spcPts val="1000"/>
              </a:spcAft>
              <a:buSzPts val="3200"/>
              <a:buNone/>
            </a:pPr>
            <a:r>
              <a:rPr lang="en-ZA">
                <a:solidFill>
                  <a:srgbClr val="434343"/>
                </a:solidFill>
                <a:latin typeface="Avenir"/>
                <a:ea typeface="Avenir"/>
                <a:cs typeface="Avenir"/>
                <a:sym typeface="Avenir"/>
              </a:rPr>
              <a:t>If this is not the case you should:</a:t>
            </a:r>
          </a:p>
          <a:p>
            <a:pPr indent="-457200" algn="l">
              <a:lnSpc>
                <a:spcPct val="115000"/>
              </a:lnSpc>
              <a:spcBef>
                <a:spcPts val="1000"/>
              </a:spcBef>
              <a:spcAft>
                <a:spcPts val="1000"/>
              </a:spcAft>
            </a:pPr>
            <a:r>
              <a:rPr lang="en-ZA">
                <a:solidFill>
                  <a:srgbClr val="434343"/>
                </a:solidFill>
                <a:latin typeface="Avenir"/>
                <a:sym typeface="Avenir"/>
              </a:rPr>
              <a:t>Submit corrections at the end of the review to request missing documents</a:t>
            </a:r>
          </a:p>
          <a:p>
            <a:pPr indent="-457200" algn="l">
              <a:lnSpc>
                <a:spcPct val="115000"/>
              </a:lnSpc>
              <a:spcBef>
                <a:spcPts val="1000"/>
              </a:spcBef>
              <a:spcAft>
                <a:spcPts val="1000"/>
              </a:spcAft>
            </a:pPr>
            <a:r>
              <a:rPr lang="en-US"/>
              <a:t>Or complete the outstanding NCPR checks</a:t>
            </a:r>
            <a:endParaRPr/>
          </a:p>
        </p:txBody>
      </p:sp>
      <p:sp>
        <p:nvSpPr>
          <p:cNvPr id="892" name="Google Shape;892;g2ef2993c73b_0_48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200"/>
              <a:buFont typeface="Arial"/>
              <a:buNone/>
            </a:pPr>
            <a:fld id="{00000000-1234-1234-1234-123412341234}" type="slidenum">
              <a:rPr lang="en-ZA"/>
              <a:t>79</a:t>
            </a:fld>
            <a:endParaRPr/>
          </a:p>
        </p:txBody>
      </p:sp>
    </p:spTree>
    <p:extLst>
      <p:ext uri="{BB962C8B-B14F-4D97-AF65-F5344CB8AC3E}">
        <p14:creationId xmlns:p14="http://schemas.microsoft.com/office/powerpoint/2010/main" val="3170554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Rounded Corners 17">
            <a:extLst>
              <a:ext uri="{FF2B5EF4-FFF2-40B4-BE49-F238E27FC236}">
                <a16:creationId xmlns:a16="http://schemas.microsoft.com/office/drawing/2014/main" id="{2145CD50-A635-41BB-AAFB-D80EA9C3DFE7}"/>
              </a:ext>
            </a:extLst>
          </p:cNvPr>
          <p:cNvSpPr/>
          <p:nvPr/>
        </p:nvSpPr>
        <p:spPr>
          <a:xfrm>
            <a:off x="355509" y="1101415"/>
            <a:ext cx="3933495" cy="285940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ZA"/>
          </a:p>
        </p:txBody>
      </p:sp>
      <p:graphicFrame>
        <p:nvGraphicFramePr>
          <p:cNvPr id="9" name="Diagram 8">
            <a:extLst>
              <a:ext uri="{FF2B5EF4-FFF2-40B4-BE49-F238E27FC236}">
                <a16:creationId xmlns:a16="http://schemas.microsoft.com/office/drawing/2014/main" id="{6E7B088D-4700-B31B-639F-6BEFBFAF0B0D}"/>
              </a:ext>
            </a:extLst>
          </p:cNvPr>
          <p:cNvGraphicFramePr/>
          <p:nvPr/>
        </p:nvGraphicFramePr>
        <p:xfrm>
          <a:off x="409904" y="1131008"/>
          <a:ext cx="11660176" cy="29203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Rounded Corners 10">
            <a:extLst>
              <a:ext uri="{FF2B5EF4-FFF2-40B4-BE49-F238E27FC236}">
                <a16:creationId xmlns:a16="http://schemas.microsoft.com/office/drawing/2014/main" id="{D9DEEDFD-12E0-97EF-314D-0A74A3084250}"/>
              </a:ext>
            </a:extLst>
          </p:cNvPr>
          <p:cNvSpPr/>
          <p:nvPr/>
        </p:nvSpPr>
        <p:spPr>
          <a:xfrm>
            <a:off x="945931" y="3268716"/>
            <a:ext cx="2196663" cy="304800"/>
          </a:xfrm>
          <a:prstGeom prst="roundRect">
            <a:avLst/>
          </a:prstGeom>
          <a:solidFill>
            <a:srgbClr val="CA774E"/>
          </a:solidFill>
          <a:ln>
            <a:solidFill>
              <a:srgbClr val="CA774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latin typeface="Avenir"/>
              </a:rPr>
              <a:t>NEW BRONZE</a:t>
            </a:r>
          </a:p>
        </p:txBody>
      </p:sp>
      <p:sp>
        <p:nvSpPr>
          <p:cNvPr id="13" name="Rectangle: Rounded Corners 12">
            <a:extLst>
              <a:ext uri="{FF2B5EF4-FFF2-40B4-BE49-F238E27FC236}">
                <a16:creationId xmlns:a16="http://schemas.microsoft.com/office/drawing/2014/main" id="{D867C2D7-BA24-582B-F92B-4FBEFF69161F}"/>
              </a:ext>
            </a:extLst>
          </p:cNvPr>
          <p:cNvSpPr/>
          <p:nvPr/>
        </p:nvSpPr>
        <p:spPr>
          <a:xfrm>
            <a:off x="8782502" y="3263460"/>
            <a:ext cx="2196663" cy="304800"/>
          </a:xfrm>
          <a:prstGeom prst="roundRect">
            <a:avLst/>
          </a:prstGeom>
          <a:solidFill>
            <a:srgbClr val="DAB046"/>
          </a:solidFill>
          <a:ln>
            <a:solidFill>
              <a:srgbClr val="DAB0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latin typeface="Avenir"/>
              </a:rPr>
              <a:t>NEW SILVER / GOLD</a:t>
            </a:r>
          </a:p>
        </p:txBody>
      </p:sp>
      <p:sp>
        <p:nvSpPr>
          <p:cNvPr id="14" name="Arrow: Pentagon 13">
            <a:extLst>
              <a:ext uri="{FF2B5EF4-FFF2-40B4-BE49-F238E27FC236}">
                <a16:creationId xmlns:a16="http://schemas.microsoft.com/office/drawing/2014/main" id="{107C7A1A-0919-1593-D31D-70A45B0203B2}"/>
              </a:ext>
            </a:extLst>
          </p:cNvPr>
          <p:cNvSpPr/>
          <p:nvPr/>
        </p:nvSpPr>
        <p:spPr>
          <a:xfrm>
            <a:off x="400380" y="4827011"/>
            <a:ext cx="11533352" cy="611190"/>
          </a:xfrm>
          <a:prstGeom prst="homePlate">
            <a:avLst/>
          </a:prstGeom>
          <a:solidFill>
            <a:schemeClr val="tx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latin typeface="Avenir"/>
              </a:rPr>
              <a:t>NEW MASS REGISTRATION PROCESS</a:t>
            </a:r>
          </a:p>
        </p:txBody>
      </p:sp>
      <p:sp>
        <p:nvSpPr>
          <p:cNvPr id="4" name="Arrow: Pentagon 3">
            <a:extLst>
              <a:ext uri="{FF2B5EF4-FFF2-40B4-BE49-F238E27FC236}">
                <a16:creationId xmlns:a16="http://schemas.microsoft.com/office/drawing/2014/main" id="{213D26B9-9519-3571-93D8-43E11264850A}"/>
              </a:ext>
            </a:extLst>
          </p:cNvPr>
          <p:cNvSpPr/>
          <p:nvPr/>
        </p:nvSpPr>
        <p:spPr>
          <a:xfrm>
            <a:off x="8020380" y="3960817"/>
            <a:ext cx="3933495" cy="754058"/>
          </a:xfrm>
          <a:prstGeom prst="homePlate">
            <a:avLst>
              <a:gd name="adj" fmla="val 40649"/>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b="1">
                <a:solidFill>
                  <a:schemeClr val="tx1">
                    <a:lumMod val="75000"/>
                    <a:lumOff val="25000"/>
                  </a:schemeClr>
                </a:solidFill>
                <a:latin typeface="Avenir"/>
              </a:rPr>
              <a:t>GOAL: </a:t>
            </a:r>
          </a:p>
          <a:p>
            <a:pPr algn="ctr"/>
            <a:r>
              <a:rPr lang="en-GB" sz="1600" b="1">
                <a:solidFill>
                  <a:schemeClr val="tx1">
                    <a:lumMod val="75000"/>
                    <a:lumOff val="25000"/>
                  </a:schemeClr>
                </a:solidFill>
                <a:latin typeface="Avenir"/>
              </a:rPr>
              <a:t>Every ECD programme registered</a:t>
            </a:r>
          </a:p>
        </p:txBody>
      </p:sp>
      <p:sp>
        <p:nvSpPr>
          <p:cNvPr id="3" name="Arrow: Pentagon 2">
            <a:extLst>
              <a:ext uri="{FF2B5EF4-FFF2-40B4-BE49-F238E27FC236}">
                <a16:creationId xmlns:a16="http://schemas.microsoft.com/office/drawing/2014/main" id="{D1FE043E-44E4-65D7-61DC-5C12ED7EC5D6}"/>
              </a:ext>
            </a:extLst>
          </p:cNvPr>
          <p:cNvSpPr/>
          <p:nvPr/>
        </p:nvSpPr>
        <p:spPr>
          <a:xfrm>
            <a:off x="4038930" y="3960817"/>
            <a:ext cx="4285920" cy="754058"/>
          </a:xfrm>
          <a:prstGeom prst="homePlate">
            <a:avLst>
              <a:gd name="adj" fmla="val 40649"/>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b="1">
                <a:solidFill>
                  <a:schemeClr val="tx1">
                    <a:lumMod val="75000"/>
                    <a:lumOff val="25000"/>
                  </a:schemeClr>
                </a:solidFill>
                <a:latin typeface="Avenir"/>
              </a:rPr>
              <a:t>GOAL: </a:t>
            </a:r>
          </a:p>
          <a:p>
            <a:pPr algn="ctr"/>
            <a:r>
              <a:rPr lang="en-GB" sz="1600" b="1">
                <a:solidFill>
                  <a:schemeClr val="tx1">
                    <a:lumMod val="75000"/>
                    <a:lumOff val="25000"/>
                  </a:schemeClr>
                </a:solidFill>
                <a:latin typeface="Avenir"/>
              </a:rPr>
              <a:t>Every ECD programme compliant</a:t>
            </a:r>
          </a:p>
        </p:txBody>
      </p:sp>
      <p:sp>
        <p:nvSpPr>
          <p:cNvPr id="2" name="Arrow: Pentagon 1">
            <a:extLst>
              <a:ext uri="{FF2B5EF4-FFF2-40B4-BE49-F238E27FC236}">
                <a16:creationId xmlns:a16="http://schemas.microsoft.com/office/drawing/2014/main" id="{CA17C324-C90D-5579-9B75-F0BFA7AD1833}"/>
              </a:ext>
            </a:extLst>
          </p:cNvPr>
          <p:cNvSpPr/>
          <p:nvPr/>
        </p:nvSpPr>
        <p:spPr>
          <a:xfrm>
            <a:off x="400380" y="3960817"/>
            <a:ext cx="3933495" cy="754058"/>
          </a:xfrm>
          <a:prstGeom prst="homePlate">
            <a:avLst>
              <a:gd name="adj" fmla="val 40649"/>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b="1">
                <a:solidFill>
                  <a:schemeClr val="tx1">
                    <a:lumMod val="75000"/>
                    <a:lumOff val="25000"/>
                  </a:schemeClr>
                </a:solidFill>
                <a:latin typeface="Avenir"/>
              </a:rPr>
              <a:t>GOAL: </a:t>
            </a:r>
          </a:p>
          <a:p>
            <a:pPr algn="ctr"/>
            <a:r>
              <a:rPr lang="en-GB" sz="1600" b="1">
                <a:solidFill>
                  <a:schemeClr val="tx1">
                    <a:lumMod val="75000"/>
                    <a:lumOff val="25000"/>
                  </a:schemeClr>
                </a:solidFill>
                <a:latin typeface="Avenir"/>
              </a:rPr>
              <a:t>Every ECD programme in the system</a:t>
            </a:r>
          </a:p>
        </p:txBody>
      </p:sp>
      <p:sp>
        <p:nvSpPr>
          <p:cNvPr id="5" name="Rectangle: Rounded Corners 4">
            <a:extLst>
              <a:ext uri="{FF2B5EF4-FFF2-40B4-BE49-F238E27FC236}">
                <a16:creationId xmlns:a16="http://schemas.microsoft.com/office/drawing/2014/main" id="{5BFDE76B-2227-7580-4E31-6D99395EE0A0}"/>
              </a:ext>
            </a:extLst>
          </p:cNvPr>
          <p:cNvSpPr/>
          <p:nvPr/>
        </p:nvSpPr>
        <p:spPr>
          <a:xfrm>
            <a:off x="525842" y="2523778"/>
            <a:ext cx="1296000" cy="357637"/>
          </a:xfrm>
          <a:prstGeom prst="roundRect">
            <a:avLst/>
          </a:prstGeom>
          <a:solidFill>
            <a:srgbClr val="CC0000">
              <a:alpha val="89804"/>
            </a:srgbClr>
          </a:solidFill>
          <a:ln>
            <a:solidFill>
              <a:schemeClr val="accent6">
                <a:lumMod val="7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0" tIns="0" rIns="0" bIns="0" anchor="ctr" anchorCtr="0"/>
          <a:lstStyle/>
          <a:p>
            <a:pPr algn="ctr"/>
            <a:r>
              <a:rPr lang="en-GB" sz="1600">
                <a:solidFill>
                  <a:schemeClr val="bg1"/>
                </a:solidFill>
                <a:latin typeface="Avenir"/>
              </a:rPr>
              <a:t>APPLY</a:t>
            </a:r>
          </a:p>
        </p:txBody>
      </p:sp>
      <p:sp>
        <p:nvSpPr>
          <p:cNvPr id="6" name="Rectangle: Rounded Corners 5">
            <a:extLst>
              <a:ext uri="{FF2B5EF4-FFF2-40B4-BE49-F238E27FC236}">
                <a16:creationId xmlns:a16="http://schemas.microsoft.com/office/drawing/2014/main" id="{0BA5B441-AC08-49E2-3BE6-4540D9A14B9F}"/>
              </a:ext>
            </a:extLst>
          </p:cNvPr>
          <p:cNvSpPr/>
          <p:nvPr/>
        </p:nvSpPr>
        <p:spPr>
          <a:xfrm>
            <a:off x="4465630" y="2523777"/>
            <a:ext cx="1296000" cy="357637"/>
          </a:xfrm>
          <a:prstGeom prst="roundRect">
            <a:avLst/>
          </a:prstGeom>
          <a:solidFill>
            <a:srgbClr val="CC0000">
              <a:alpha val="89804"/>
            </a:srgbClr>
          </a:solidFill>
          <a:ln>
            <a:solidFill>
              <a:schemeClr val="accent6">
                <a:lumMod val="7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0" tIns="0" rIns="0" bIns="0" anchor="ctr" anchorCtr="0"/>
          <a:lstStyle/>
          <a:p>
            <a:pPr algn="ctr"/>
            <a:r>
              <a:rPr lang="en-GB" sz="1600">
                <a:solidFill>
                  <a:schemeClr val="bg1"/>
                </a:solidFill>
                <a:latin typeface="Avenir"/>
              </a:rPr>
              <a:t>COMPLY</a:t>
            </a:r>
          </a:p>
        </p:txBody>
      </p:sp>
      <p:sp>
        <p:nvSpPr>
          <p:cNvPr id="8" name="Rectangle: Rounded Corners 7">
            <a:extLst>
              <a:ext uri="{FF2B5EF4-FFF2-40B4-BE49-F238E27FC236}">
                <a16:creationId xmlns:a16="http://schemas.microsoft.com/office/drawing/2014/main" id="{2245A675-1FEA-F99D-3E60-826AB2185533}"/>
              </a:ext>
            </a:extLst>
          </p:cNvPr>
          <p:cNvSpPr/>
          <p:nvPr/>
        </p:nvSpPr>
        <p:spPr>
          <a:xfrm>
            <a:off x="8405418" y="2523263"/>
            <a:ext cx="1296000" cy="357637"/>
          </a:xfrm>
          <a:prstGeom prst="roundRect">
            <a:avLst/>
          </a:prstGeom>
          <a:solidFill>
            <a:srgbClr val="CC0000">
              <a:alpha val="89804"/>
            </a:srgbClr>
          </a:solidFill>
          <a:ln>
            <a:solidFill>
              <a:schemeClr val="accent6">
                <a:lumMod val="7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0" tIns="0" rIns="0" bIns="0" anchor="ctr" anchorCtr="0"/>
          <a:lstStyle/>
          <a:p>
            <a:pPr algn="ctr"/>
            <a:r>
              <a:rPr lang="en-GB" sz="1600">
                <a:solidFill>
                  <a:schemeClr val="bg1"/>
                </a:solidFill>
                <a:latin typeface="Avenir"/>
              </a:rPr>
              <a:t>COMPLETE</a:t>
            </a:r>
          </a:p>
        </p:txBody>
      </p:sp>
      <p:sp>
        <p:nvSpPr>
          <p:cNvPr id="19" name="Title 1">
            <a:extLst>
              <a:ext uri="{FF2B5EF4-FFF2-40B4-BE49-F238E27FC236}">
                <a16:creationId xmlns:a16="http://schemas.microsoft.com/office/drawing/2014/main" id="{ECEB89E8-CF96-4F4B-851C-116574687086}"/>
              </a:ext>
            </a:extLst>
          </p:cNvPr>
          <p:cNvSpPr txBox="1">
            <a:spLocks/>
          </p:cNvSpPr>
          <p:nvPr/>
        </p:nvSpPr>
        <p:spPr>
          <a:xfrm>
            <a:off x="3142594" y="142562"/>
            <a:ext cx="7786424" cy="83778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900" b="1">
                <a:solidFill>
                  <a:srgbClr val="C98241"/>
                </a:solidFill>
                <a:latin typeface="Avenir"/>
                <a:ea typeface="Avenir"/>
                <a:cs typeface="Avenir"/>
                <a:sym typeface="Calibri"/>
                <a:extLst>
                  <a:ext uri="http://customooxmlschemas.google.com/">
                    <go:slidesCustomData xmlns=""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0"/>
                  </a:ext>
                </a:extLst>
              </a:rPr>
              <a:t>Which part of the registration process does </a:t>
            </a:r>
          </a:p>
          <a:p>
            <a:pPr algn="l"/>
            <a:r>
              <a:rPr lang="en-GB" sz="2900" b="1">
                <a:solidFill>
                  <a:srgbClr val="C98241"/>
                </a:solidFill>
                <a:latin typeface="Avenir"/>
                <a:ea typeface="Avenir"/>
                <a:cs typeface="Avenir"/>
                <a:sym typeface="Calibri"/>
                <a:extLst>
                  <a:ext uri="http://customooxmlschemas.google.com/">
                    <go:slidesCustomData xmlns=""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0"/>
                  </a:ext>
                </a:extLst>
              </a:rPr>
              <a:t>the Bronze eCares Module support?</a:t>
            </a:r>
          </a:p>
        </p:txBody>
      </p:sp>
      <p:pic>
        <p:nvPicPr>
          <p:cNvPr id="20" name="Picture 19">
            <a:extLst>
              <a:ext uri="{FF2B5EF4-FFF2-40B4-BE49-F238E27FC236}">
                <a16:creationId xmlns:a16="http://schemas.microsoft.com/office/drawing/2014/main" id="{28519EC5-9313-49CC-9205-7A36D86C36B0}"/>
              </a:ext>
            </a:extLst>
          </p:cNvPr>
          <p:cNvPicPr>
            <a:picLocks noChangeAspect="1"/>
          </p:cNvPicPr>
          <p:nvPr/>
        </p:nvPicPr>
        <p:blipFill>
          <a:blip r:embed="rId8"/>
          <a:stretch>
            <a:fillRect/>
          </a:stretch>
        </p:blipFill>
        <p:spPr>
          <a:xfrm>
            <a:off x="10438543" y="6189770"/>
            <a:ext cx="1599343" cy="668230"/>
          </a:xfrm>
          <a:prstGeom prst="rect">
            <a:avLst/>
          </a:prstGeom>
        </p:spPr>
      </p:pic>
    </p:spTree>
    <p:extLst>
      <p:ext uri="{BB962C8B-B14F-4D97-AF65-F5344CB8AC3E}">
        <p14:creationId xmlns:p14="http://schemas.microsoft.com/office/powerpoint/2010/main" val="3555011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096"/>
        <p:cNvGrpSpPr/>
        <p:nvPr/>
      </p:nvGrpSpPr>
      <p:grpSpPr>
        <a:xfrm>
          <a:off x="0" y="0"/>
          <a:ext cx="0" cy="0"/>
          <a:chOff x="0" y="0"/>
          <a:chExt cx="0" cy="0"/>
        </a:xfrm>
      </p:grpSpPr>
      <p:pic>
        <p:nvPicPr>
          <p:cNvPr id="11" name="Google Shape;1420;g2e898af6957_0_287">
            <a:extLst>
              <a:ext uri="{FF2B5EF4-FFF2-40B4-BE49-F238E27FC236}">
                <a16:creationId xmlns:a16="http://schemas.microsoft.com/office/drawing/2014/main" id="{E2DF0C53-9EFE-4B51-8E15-67510A481B48}"/>
              </a:ext>
            </a:extLst>
          </p:cNvPr>
          <p:cNvPicPr preferRelativeResize="0"/>
          <p:nvPr/>
        </p:nvPicPr>
        <p:blipFill>
          <a:blip r:embed="rId3">
            <a:alphaModFix/>
          </a:blip>
          <a:stretch>
            <a:fillRect/>
          </a:stretch>
        </p:blipFill>
        <p:spPr>
          <a:xfrm>
            <a:off x="210381" y="1102876"/>
            <a:ext cx="7344548" cy="3762775"/>
          </a:xfrm>
          <a:prstGeom prst="rect">
            <a:avLst/>
          </a:prstGeom>
          <a:noFill/>
          <a:ln w="9525" cap="flat" cmpd="sng">
            <a:solidFill>
              <a:srgbClr val="9E9E9E"/>
            </a:solidFill>
            <a:prstDash val="solid"/>
            <a:round/>
            <a:headEnd type="none" w="sm" len="sm"/>
            <a:tailEnd type="none" w="sm" len="sm"/>
          </a:ln>
        </p:spPr>
      </p:pic>
      <p:sp>
        <p:nvSpPr>
          <p:cNvPr id="1098" name="Google Shape;1098;g2c8bc7dcf1c_1_309"/>
          <p:cNvSpPr txBox="1">
            <a:spLocks noGrp="1"/>
          </p:cNvSpPr>
          <p:nvPr>
            <p:ph type="title"/>
          </p:nvPr>
        </p:nvSpPr>
        <p:spPr>
          <a:xfrm>
            <a:off x="2917860" y="0"/>
            <a:ext cx="9274139" cy="1196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Reviewer Step 13/13 – ECD Photo</a:t>
            </a:r>
            <a:endParaRPr sz="3200">
              <a:solidFill>
                <a:srgbClr val="C98241"/>
              </a:solidFill>
              <a:latin typeface="Avenir"/>
              <a:ea typeface="Avenir"/>
              <a:cs typeface="Avenir"/>
              <a:sym typeface="Avenir"/>
            </a:endParaRPr>
          </a:p>
        </p:txBody>
      </p:sp>
      <p:sp>
        <p:nvSpPr>
          <p:cNvPr id="1097" name="Google Shape;1097;g2c8bc7dcf1c_1_309"/>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80</a:t>
            </a:fld>
            <a:endParaRPr/>
          </a:p>
        </p:txBody>
      </p:sp>
      <p:sp>
        <p:nvSpPr>
          <p:cNvPr id="1099" name="Google Shape;1099;g2c8bc7dcf1c_1_309"/>
          <p:cNvSpPr/>
          <p:nvPr/>
        </p:nvSpPr>
        <p:spPr>
          <a:xfrm>
            <a:off x="7130551" y="2049744"/>
            <a:ext cx="4753200" cy="2410406"/>
          </a:xfrm>
          <a:prstGeom prst="wedgeRoundRectCallout">
            <a:avLst>
              <a:gd name="adj1" fmla="val -51049"/>
              <a:gd name="adj2" fmla="val 19360"/>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488950" lvl="0" indent="-342900" algn="l" rtl="0">
              <a:spcBef>
                <a:spcPts val="0"/>
              </a:spcBef>
              <a:spcAft>
                <a:spcPts val="0"/>
              </a:spcAft>
              <a:buClr>
                <a:schemeClr val="dk1"/>
              </a:buClr>
              <a:buSzPts val="1300"/>
              <a:buFont typeface="+mj-lt"/>
              <a:buAutoNum type="arabicPeriod"/>
            </a:pPr>
            <a:r>
              <a:rPr lang="en-ZA" sz="1300">
                <a:solidFill>
                  <a:schemeClr val="dk1"/>
                </a:solidFill>
                <a:latin typeface="Avenir"/>
                <a:ea typeface="Avenir"/>
                <a:cs typeface="Avenir"/>
                <a:sym typeface="Avenir"/>
              </a:rPr>
              <a:t>View the uploaded photo</a:t>
            </a:r>
          </a:p>
          <a:p>
            <a:pPr lvl="0" algn="l" rtl="0">
              <a:spcBef>
                <a:spcPts val="0"/>
              </a:spcBef>
              <a:spcAft>
                <a:spcPts val="0"/>
              </a:spcAft>
            </a:pPr>
            <a:endParaRPr lang="en-ZA" sz="1300" b="1">
              <a:solidFill>
                <a:schemeClr val="dk1"/>
              </a:solidFill>
              <a:latin typeface="Avenir"/>
              <a:ea typeface="Avenir"/>
              <a:cs typeface="Avenir"/>
              <a:sym typeface="Avenir"/>
            </a:endParaRPr>
          </a:p>
          <a:p>
            <a:pPr lvl="0" algn="l" rtl="0">
              <a:spcBef>
                <a:spcPts val="0"/>
              </a:spcBef>
              <a:spcAft>
                <a:spcPts val="0"/>
              </a:spcAft>
            </a:pPr>
            <a:r>
              <a:rPr lang="en-ZA" sz="1300" b="1">
                <a:solidFill>
                  <a:schemeClr val="dk1"/>
                </a:solidFill>
                <a:latin typeface="Avenir"/>
                <a:ea typeface="Avenir"/>
                <a:cs typeface="Avenir"/>
                <a:sym typeface="Avenir"/>
              </a:rPr>
              <a:t>Please note that Photos of the ECD are NOT mandatory – do not request one if not submitted or not viewable.</a:t>
            </a:r>
          </a:p>
          <a:p>
            <a:pPr lvl="0" algn="l" rtl="0">
              <a:spcBef>
                <a:spcPts val="0"/>
              </a:spcBef>
              <a:spcAft>
                <a:spcPts val="0"/>
              </a:spcAft>
            </a:pPr>
            <a:endParaRPr lang="en-ZA" sz="1300" b="1">
              <a:solidFill>
                <a:schemeClr val="dk1"/>
              </a:solidFill>
              <a:latin typeface="Avenir"/>
              <a:ea typeface="Avenir"/>
              <a:cs typeface="Avenir"/>
              <a:sym typeface="Avenir"/>
            </a:endParaRPr>
          </a:p>
          <a:p>
            <a:pPr lvl="0" algn="l" rtl="0">
              <a:spcBef>
                <a:spcPts val="0"/>
              </a:spcBef>
              <a:spcAft>
                <a:spcPts val="0"/>
              </a:spcAft>
            </a:pPr>
            <a:endParaRPr lang="en-ZA" sz="1300">
              <a:solidFill>
                <a:schemeClr val="dk1"/>
              </a:solidFill>
              <a:latin typeface="Avenir"/>
              <a:ea typeface="Avenir"/>
              <a:cs typeface="Avenir"/>
              <a:sym typeface="Avenir"/>
            </a:endParaRPr>
          </a:p>
          <a:p>
            <a:pPr marL="488950" lvl="0" indent="-342900" algn="l" rtl="0">
              <a:spcBef>
                <a:spcPts val="0"/>
              </a:spcBef>
              <a:spcAft>
                <a:spcPts val="0"/>
              </a:spcAft>
              <a:buClr>
                <a:schemeClr val="dk1"/>
              </a:buClr>
              <a:buSzPts val="1300"/>
              <a:buFont typeface="+mj-lt"/>
              <a:buAutoNum type="arabicPeriod" startAt="2"/>
            </a:pPr>
            <a:r>
              <a:rPr lang="en-ZA" sz="1300">
                <a:solidFill>
                  <a:schemeClr val="dk1"/>
                </a:solidFill>
                <a:latin typeface="Avenir"/>
                <a:ea typeface="Avenir"/>
                <a:cs typeface="Avenir"/>
                <a:sym typeface="Avenir"/>
              </a:rPr>
              <a:t>Click on NEXT to go to the final review step</a:t>
            </a:r>
          </a:p>
          <a:p>
            <a:pPr marL="146050" lvl="0" algn="l" rtl="0">
              <a:spcBef>
                <a:spcPts val="0"/>
              </a:spcBef>
              <a:spcAft>
                <a:spcPts val="0"/>
              </a:spcAft>
              <a:buClr>
                <a:schemeClr val="dk1"/>
              </a:buClr>
              <a:buSzPts val="1300"/>
            </a:pPr>
            <a:endParaRPr lang="en-ZA" sz="1300">
              <a:solidFill>
                <a:schemeClr val="dk1"/>
              </a:solidFill>
              <a:latin typeface="Avenir"/>
              <a:ea typeface="Avenir"/>
              <a:cs typeface="Avenir"/>
              <a:sym typeface="Avenir"/>
            </a:endParaRPr>
          </a:p>
        </p:txBody>
      </p:sp>
      <p:sp>
        <p:nvSpPr>
          <p:cNvPr id="1103" name="Google Shape;1103;g2c8bc7dcf1c_1_309"/>
          <p:cNvSpPr/>
          <p:nvPr/>
        </p:nvSpPr>
        <p:spPr>
          <a:xfrm>
            <a:off x="425231" y="2407107"/>
            <a:ext cx="312900" cy="2841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1108" name="Google Shape;1108;g2c8bc7dcf1c_1_309"/>
          <p:cNvSpPr/>
          <p:nvPr/>
        </p:nvSpPr>
        <p:spPr>
          <a:xfrm>
            <a:off x="4210185" y="4176050"/>
            <a:ext cx="312900" cy="2841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8495566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435"/>
        <p:cNvGrpSpPr/>
        <p:nvPr/>
      </p:nvGrpSpPr>
      <p:grpSpPr>
        <a:xfrm>
          <a:off x="0" y="0"/>
          <a:ext cx="0" cy="0"/>
          <a:chOff x="0" y="0"/>
          <a:chExt cx="0" cy="0"/>
        </a:xfrm>
      </p:grpSpPr>
      <p:sp>
        <p:nvSpPr>
          <p:cNvPr id="1437" name="Google Shape;1437;g2e5afd072fa_0_47"/>
          <p:cNvSpPr txBox="1">
            <a:spLocks noGrp="1"/>
          </p:cNvSpPr>
          <p:nvPr>
            <p:ph type="title"/>
          </p:nvPr>
        </p:nvSpPr>
        <p:spPr>
          <a:xfrm>
            <a:off x="3133162" y="-252150"/>
            <a:ext cx="9496826" cy="1196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Reviewer - Social Worker Report </a:t>
            </a:r>
            <a:endParaRPr sz="3200">
              <a:solidFill>
                <a:srgbClr val="C98241"/>
              </a:solidFill>
              <a:latin typeface="Avenir"/>
              <a:ea typeface="Avenir"/>
              <a:cs typeface="Avenir"/>
              <a:sym typeface="Avenir"/>
            </a:endParaRPr>
          </a:p>
        </p:txBody>
      </p:sp>
      <p:sp>
        <p:nvSpPr>
          <p:cNvPr id="1436" name="Google Shape;1436;g2e5afd072fa_0_47"/>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81</a:t>
            </a:fld>
            <a:endParaRPr/>
          </a:p>
        </p:txBody>
      </p:sp>
      <p:sp>
        <p:nvSpPr>
          <p:cNvPr id="1438" name="Google Shape;1438;g2e5afd072fa_0_47"/>
          <p:cNvSpPr/>
          <p:nvPr/>
        </p:nvSpPr>
        <p:spPr>
          <a:xfrm>
            <a:off x="8031900" y="531350"/>
            <a:ext cx="4160100" cy="6189950"/>
          </a:xfrm>
          <a:prstGeom prst="wedgeRoundRectCallout">
            <a:avLst>
              <a:gd name="adj1" fmla="val -50545"/>
              <a:gd name="adj2" fmla="val 18625"/>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146050" lvl="0" algn="l" rtl="0">
              <a:spcBef>
                <a:spcPts val="0"/>
              </a:spcBef>
              <a:spcAft>
                <a:spcPts val="0"/>
              </a:spcAft>
              <a:buClr>
                <a:schemeClr val="dk1"/>
              </a:buClr>
              <a:buSzPts val="1300"/>
            </a:pPr>
            <a:r>
              <a:rPr lang="en-US" sz="2000">
                <a:solidFill>
                  <a:schemeClr val="dk1"/>
                </a:solidFill>
                <a:latin typeface="Avenir"/>
                <a:ea typeface="Avenir"/>
                <a:cs typeface="Avenir"/>
                <a:sym typeface="Avenir"/>
              </a:rPr>
              <a:t>This is the end of your review and you now have two choices: </a:t>
            </a:r>
          </a:p>
          <a:p>
            <a:pPr marL="146050" lvl="0" algn="l" rtl="0">
              <a:spcBef>
                <a:spcPts val="0"/>
              </a:spcBef>
              <a:spcAft>
                <a:spcPts val="0"/>
              </a:spcAft>
              <a:buClr>
                <a:schemeClr val="dk1"/>
              </a:buClr>
              <a:buSzPts val="1300"/>
            </a:pPr>
            <a:endParaRPr lang="en-US" sz="1400">
              <a:solidFill>
                <a:schemeClr val="dk1"/>
              </a:solidFill>
              <a:latin typeface="Avenir"/>
              <a:ea typeface="Avenir"/>
              <a:cs typeface="Avenir"/>
              <a:sym typeface="Avenir"/>
            </a:endParaRPr>
          </a:p>
          <a:p>
            <a:pPr marL="488950" lvl="0" indent="-342900" algn="l" rtl="0">
              <a:spcBef>
                <a:spcPts val="0"/>
              </a:spcBef>
              <a:spcAft>
                <a:spcPts val="0"/>
              </a:spcAft>
              <a:buClr>
                <a:schemeClr val="dk1"/>
              </a:buClr>
              <a:buSzPts val="1300"/>
              <a:buFont typeface="+mj-lt"/>
              <a:buAutoNum type="arabicParenR"/>
            </a:pPr>
            <a:r>
              <a:rPr lang="en-US" sz="1400">
                <a:solidFill>
                  <a:schemeClr val="dk1"/>
                </a:solidFill>
                <a:latin typeface="Avenir"/>
                <a:ea typeface="Avenir"/>
                <a:cs typeface="Avenir"/>
                <a:sym typeface="Avenir"/>
              </a:rPr>
              <a:t>Click on "</a:t>
            </a:r>
            <a:r>
              <a:rPr lang="en-US" sz="1400" b="1">
                <a:solidFill>
                  <a:schemeClr val="dk1"/>
                </a:solidFill>
                <a:latin typeface="Avenir"/>
                <a:ea typeface="Avenir"/>
                <a:cs typeface="Avenir"/>
                <a:sym typeface="Avenir"/>
              </a:rPr>
              <a:t>SEND CORRECTIONS</a:t>
            </a:r>
            <a:r>
              <a:rPr lang="en-US" sz="1400">
                <a:solidFill>
                  <a:schemeClr val="dk1"/>
                </a:solidFill>
                <a:latin typeface="Avenir"/>
                <a:ea typeface="Avenir"/>
                <a:cs typeface="Avenir"/>
                <a:sym typeface="Avenir"/>
              </a:rPr>
              <a:t>" to return the Application to the applicant for viewing your saved correction notes and resolving corrections. Applicant will receive an SMS to review the application. </a:t>
            </a:r>
            <a:r>
              <a:rPr lang="en-US" sz="1400" b="1">
                <a:solidFill>
                  <a:schemeClr val="dk1"/>
                </a:solidFill>
                <a:latin typeface="Avenir"/>
                <a:ea typeface="Avenir"/>
                <a:cs typeface="Avenir"/>
                <a:sym typeface="Avenir"/>
              </a:rPr>
              <a:t>NOTE – this does not reject the registration and should not be used where staff are listed on the NCPR</a:t>
            </a:r>
          </a:p>
          <a:p>
            <a:pPr marL="146050" lvl="0" algn="l" rtl="0">
              <a:spcBef>
                <a:spcPts val="0"/>
              </a:spcBef>
              <a:spcAft>
                <a:spcPts val="0"/>
              </a:spcAft>
              <a:buClr>
                <a:schemeClr val="dk1"/>
              </a:buClr>
              <a:buSzPts val="1300"/>
            </a:pPr>
            <a:endParaRPr lang="en-US" sz="1400">
              <a:solidFill>
                <a:schemeClr val="dk1"/>
              </a:solidFill>
              <a:latin typeface="Avenir"/>
              <a:ea typeface="Avenir"/>
              <a:cs typeface="Avenir"/>
              <a:sym typeface="Avenir"/>
            </a:endParaRPr>
          </a:p>
          <a:p>
            <a:pPr marL="146050" lvl="0" algn="l" rtl="0">
              <a:spcBef>
                <a:spcPts val="0"/>
              </a:spcBef>
              <a:spcAft>
                <a:spcPts val="0"/>
              </a:spcAft>
              <a:buClr>
                <a:schemeClr val="dk1"/>
              </a:buClr>
              <a:buSzPts val="1300"/>
            </a:pPr>
            <a:r>
              <a:rPr lang="en-US" sz="1400" b="1">
                <a:solidFill>
                  <a:schemeClr val="dk1"/>
                </a:solidFill>
                <a:latin typeface="Avenir"/>
                <a:ea typeface="Avenir"/>
                <a:cs typeface="Avenir"/>
                <a:sym typeface="Avenir"/>
              </a:rPr>
              <a:t>OR</a:t>
            </a:r>
          </a:p>
          <a:p>
            <a:pPr marL="146050" lvl="0" algn="l" rtl="0">
              <a:spcBef>
                <a:spcPts val="0"/>
              </a:spcBef>
              <a:spcAft>
                <a:spcPts val="0"/>
              </a:spcAft>
              <a:buClr>
                <a:schemeClr val="dk1"/>
              </a:buClr>
              <a:buSzPts val="1300"/>
            </a:pPr>
            <a:endParaRPr lang="en-US" sz="1400">
              <a:solidFill>
                <a:schemeClr val="dk1"/>
              </a:solidFill>
              <a:latin typeface="Avenir"/>
              <a:ea typeface="Avenir"/>
              <a:cs typeface="Avenir"/>
              <a:sym typeface="Avenir"/>
            </a:endParaRPr>
          </a:p>
          <a:p>
            <a:pPr marL="488950" lvl="0" indent="-342900" algn="l" rtl="0">
              <a:spcBef>
                <a:spcPts val="0"/>
              </a:spcBef>
              <a:spcAft>
                <a:spcPts val="0"/>
              </a:spcAft>
              <a:buClr>
                <a:schemeClr val="dk1"/>
              </a:buClr>
              <a:buSzPts val="1300"/>
              <a:buFont typeface="+mj-lt"/>
              <a:buAutoNum type="arabicParenR" startAt="2"/>
            </a:pPr>
            <a:r>
              <a:rPr lang="en-US" sz="1400">
                <a:solidFill>
                  <a:schemeClr val="dk1"/>
                </a:solidFill>
                <a:latin typeface="Avenir"/>
                <a:ea typeface="Avenir"/>
                <a:cs typeface="Avenir"/>
                <a:sym typeface="Avenir"/>
              </a:rPr>
              <a:t>Complete the Social Worker Report and click "</a:t>
            </a:r>
            <a:r>
              <a:rPr lang="en-US" sz="1400" b="1">
                <a:solidFill>
                  <a:schemeClr val="dk1"/>
                </a:solidFill>
                <a:latin typeface="Avenir"/>
                <a:ea typeface="Avenir"/>
                <a:cs typeface="Avenir"/>
                <a:sym typeface="Avenir"/>
              </a:rPr>
              <a:t>SUBMIT RECOMMENDATION</a:t>
            </a:r>
            <a:r>
              <a:rPr lang="en-US" sz="1400">
                <a:solidFill>
                  <a:schemeClr val="dk1"/>
                </a:solidFill>
                <a:latin typeface="Avenir"/>
                <a:ea typeface="Avenir"/>
                <a:cs typeface="Avenir"/>
                <a:sym typeface="Avenir"/>
              </a:rPr>
              <a:t>" to say the application is complete and ready for a final decision.</a:t>
            </a:r>
          </a:p>
          <a:p>
            <a:pPr marL="488950" lvl="0" indent="-342900" algn="l" rtl="0">
              <a:spcBef>
                <a:spcPts val="0"/>
              </a:spcBef>
              <a:spcAft>
                <a:spcPts val="0"/>
              </a:spcAft>
              <a:buClr>
                <a:schemeClr val="dk1"/>
              </a:buClr>
              <a:buSzPts val="1300"/>
              <a:buFont typeface="+mj-lt"/>
              <a:buAutoNum type="arabicParenR" startAt="2"/>
            </a:pPr>
            <a:endParaRPr lang="en-US">
              <a:solidFill>
                <a:schemeClr val="dk1"/>
              </a:solidFill>
              <a:latin typeface="Avenir"/>
              <a:ea typeface="Avenir"/>
              <a:cs typeface="Avenir"/>
              <a:sym typeface="Avenir"/>
            </a:endParaRPr>
          </a:p>
          <a:p>
            <a:pPr marL="146050" lvl="0" algn="l" rtl="0">
              <a:spcBef>
                <a:spcPts val="0"/>
              </a:spcBef>
              <a:spcAft>
                <a:spcPts val="0"/>
              </a:spcAft>
              <a:buClr>
                <a:schemeClr val="dk1"/>
              </a:buClr>
              <a:buSzPts val="1300"/>
            </a:pPr>
            <a:r>
              <a:rPr lang="en-US" sz="1400">
                <a:solidFill>
                  <a:schemeClr val="dk1"/>
                </a:solidFill>
                <a:latin typeface="Avenir"/>
                <a:ea typeface="Avenir"/>
                <a:cs typeface="Avenir"/>
                <a:sym typeface="Avenir"/>
              </a:rPr>
              <a:t>To Submit the SW report you must:</a:t>
            </a:r>
          </a:p>
          <a:p>
            <a:pPr marL="488950" lvl="0" indent="-342900" algn="l" rtl="0">
              <a:spcBef>
                <a:spcPts val="0"/>
              </a:spcBef>
              <a:spcAft>
                <a:spcPts val="0"/>
              </a:spcAft>
              <a:buClr>
                <a:schemeClr val="dk1"/>
              </a:buClr>
              <a:buSzPts val="1300"/>
              <a:buFont typeface="+mj-lt"/>
              <a:buAutoNum type="arabicPeriod" startAt="3"/>
            </a:pPr>
            <a:r>
              <a:rPr lang="en-US">
                <a:solidFill>
                  <a:schemeClr val="dk1"/>
                </a:solidFill>
                <a:latin typeface="Avenir"/>
                <a:ea typeface="Avenir"/>
                <a:cs typeface="Avenir"/>
                <a:sym typeface="Avenir"/>
              </a:rPr>
              <a:t>Choose your recommendation</a:t>
            </a:r>
            <a:endParaRPr lang="en-US" sz="14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US" sz="1350" b="1">
                <a:solidFill>
                  <a:schemeClr val="dk1"/>
                </a:solidFill>
                <a:latin typeface="Avenir"/>
                <a:ea typeface="Avenir"/>
                <a:cs typeface="Avenir"/>
                <a:sym typeface="Avenir"/>
              </a:rPr>
              <a:t>Bronze</a:t>
            </a:r>
            <a:r>
              <a:rPr lang="en-US" sz="1350">
                <a:solidFill>
                  <a:schemeClr val="dk1"/>
                </a:solidFill>
                <a:latin typeface="Avenir"/>
                <a:ea typeface="Avenir"/>
                <a:cs typeface="Avenir"/>
                <a:sym typeface="Avenir"/>
              </a:rPr>
              <a:t> – if all staff are clear on the NCPR</a:t>
            </a:r>
          </a:p>
          <a:p>
            <a:pPr marL="0" lvl="0" indent="0" algn="l" rtl="0">
              <a:spcBef>
                <a:spcPts val="0"/>
              </a:spcBef>
              <a:spcAft>
                <a:spcPts val="0"/>
              </a:spcAft>
              <a:buClr>
                <a:schemeClr val="dk1"/>
              </a:buClr>
              <a:buSzPts val="1100"/>
              <a:buFont typeface="Arial"/>
              <a:buNone/>
            </a:pPr>
            <a:r>
              <a:rPr lang="en-US" sz="1350" b="1">
                <a:solidFill>
                  <a:schemeClr val="dk1"/>
                </a:solidFill>
                <a:latin typeface="Avenir"/>
                <a:ea typeface="Avenir"/>
                <a:cs typeface="Avenir"/>
                <a:sym typeface="Avenir"/>
              </a:rPr>
              <a:t>Rejected</a:t>
            </a:r>
            <a:r>
              <a:rPr lang="en-US" sz="1350">
                <a:solidFill>
                  <a:schemeClr val="dk1"/>
                </a:solidFill>
                <a:latin typeface="Avenir"/>
                <a:ea typeface="Avenir"/>
                <a:cs typeface="Avenir"/>
                <a:sym typeface="Avenir"/>
              </a:rPr>
              <a:t> – only if staff are found listed on the NCPR.</a:t>
            </a:r>
          </a:p>
          <a:p>
            <a:pPr marL="0" lvl="0" indent="0" algn="l" rtl="0">
              <a:spcBef>
                <a:spcPts val="0"/>
              </a:spcBef>
              <a:spcAft>
                <a:spcPts val="0"/>
              </a:spcAft>
              <a:buClr>
                <a:schemeClr val="dk1"/>
              </a:buClr>
              <a:buSzPts val="1100"/>
              <a:buFont typeface="Arial"/>
              <a:buNone/>
            </a:pPr>
            <a:r>
              <a:rPr lang="en-US" sz="1350">
                <a:solidFill>
                  <a:schemeClr val="dk1"/>
                </a:solidFill>
                <a:latin typeface="Avenir"/>
                <a:ea typeface="Avenir"/>
                <a:cs typeface="Avenir"/>
                <a:sym typeface="Avenir"/>
              </a:rPr>
              <a:t>Check the boxes to confirm you have received all documents required and add a comment before submitting your recommendation</a:t>
            </a:r>
          </a:p>
          <a:p>
            <a:pPr marL="0" lvl="0" indent="0" algn="l" rtl="0">
              <a:spcBef>
                <a:spcPts val="0"/>
              </a:spcBef>
              <a:spcAft>
                <a:spcPts val="0"/>
              </a:spcAft>
              <a:buClr>
                <a:schemeClr val="dk1"/>
              </a:buClr>
              <a:buSzPts val="1100"/>
              <a:buFont typeface="Arial"/>
              <a:buNone/>
            </a:pPr>
            <a:endParaRPr lang="en-US" sz="135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lang="en-US" sz="1350">
              <a:solidFill>
                <a:schemeClr val="dk1"/>
              </a:solidFill>
              <a:latin typeface="Avenir"/>
              <a:ea typeface="Avenir"/>
              <a:cs typeface="Avenir"/>
              <a:sym typeface="Avenir"/>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endParaRPr>
          </a:p>
          <a:p>
            <a:pPr marL="0" marR="0" lvl="0" indent="0" algn="l" rtl="0">
              <a:lnSpc>
                <a:spcPct val="100000"/>
              </a:lnSpc>
              <a:spcBef>
                <a:spcPts val="0"/>
              </a:spcBef>
              <a:spcAft>
                <a:spcPts val="0"/>
              </a:spcAft>
              <a:buClr>
                <a:srgbClr val="000000"/>
              </a:buClr>
              <a:buSzPts val="1500"/>
              <a:buFont typeface="Arial"/>
              <a:buNone/>
            </a:pPr>
            <a:endParaRPr lang="en-US" sz="1300">
              <a:solidFill>
                <a:schemeClr val="dk1"/>
              </a:solidFill>
              <a:latin typeface="Avenir"/>
              <a:ea typeface="Avenir"/>
              <a:cs typeface="Avenir"/>
              <a:sym typeface="Avenir"/>
            </a:endParaRPr>
          </a:p>
        </p:txBody>
      </p:sp>
      <p:sp>
        <p:nvSpPr>
          <p:cNvPr id="1439" name="Google Shape;1439;g2e5afd072fa_0_47"/>
          <p:cNvSpPr/>
          <p:nvPr/>
        </p:nvSpPr>
        <p:spPr>
          <a:xfrm rot="1467611">
            <a:off x="2242120" y="4308352"/>
            <a:ext cx="438341" cy="166076"/>
          </a:xfrm>
          <a:prstGeom prst="rightArrow">
            <a:avLst>
              <a:gd name="adj1" fmla="val 50000"/>
              <a:gd name="adj2" fmla="val 50000"/>
            </a:avLst>
          </a:prstGeom>
          <a:solidFill>
            <a:srgbClr val="C98241"/>
          </a:solid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1440" name="Google Shape;1440;g2e5afd072fa_0_47"/>
          <p:cNvPicPr preferRelativeResize="0"/>
          <p:nvPr/>
        </p:nvPicPr>
        <p:blipFill>
          <a:blip r:embed="rId3">
            <a:alphaModFix/>
          </a:blip>
          <a:stretch>
            <a:fillRect/>
          </a:stretch>
        </p:blipFill>
        <p:spPr>
          <a:xfrm>
            <a:off x="87950" y="908650"/>
            <a:ext cx="6090424" cy="3143325"/>
          </a:xfrm>
          <a:prstGeom prst="rect">
            <a:avLst/>
          </a:prstGeom>
          <a:solidFill>
            <a:schemeClr val="lt2"/>
          </a:solidFill>
          <a:ln w="9525" cap="flat" cmpd="sng">
            <a:solidFill>
              <a:srgbClr val="9E9E9E"/>
            </a:solidFill>
            <a:prstDash val="solid"/>
            <a:round/>
            <a:headEnd type="none" w="sm" len="sm"/>
            <a:tailEnd type="none" w="sm" len="sm"/>
          </a:ln>
        </p:spPr>
      </p:pic>
      <p:pic>
        <p:nvPicPr>
          <p:cNvPr id="1441" name="Google Shape;1441;g2e5afd072fa_0_47"/>
          <p:cNvPicPr preferRelativeResize="0"/>
          <p:nvPr/>
        </p:nvPicPr>
        <p:blipFill>
          <a:blip r:embed="rId4">
            <a:alphaModFix/>
          </a:blip>
          <a:stretch>
            <a:fillRect/>
          </a:stretch>
        </p:blipFill>
        <p:spPr>
          <a:xfrm>
            <a:off x="2787150" y="3952300"/>
            <a:ext cx="5380675" cy="2769150"/>
          </a:xfrm>
          <a:prstGeom prst="rect">
            <a:avLst/>
          </a:prstGeom>
          <a:noFill/>
          <a:ln w="9525" cap="flat" cmpd="sng">
            <a:solidFill>
              <a:srgbClr val="9E9E9E"/>
            </a:solidFill>
            <a:prstDash val="solid"/>
            <a:round/>
            <a:headEnd type="none" w="sm" len="sm"/>
            <a:tailEnd type="none" w="sm" len="sm"/>
          </a:ln>
        </p:spPr>
      </p:pic>
      <p:sp>
        <p:nvSpPr>
          <p:cNvPr id="1442" name="Google Shape;1442;g2e5afd072fa_0_47"/>
          <p:cNvSpPr/>
          <p:nvPr/>
        </p:nvSpPr>
        <p:spPr>
          <a:xfrm>
            <a:off x="4419200" y="6388600"/>
            <a:ext cx="1178400" cy="3327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443" name="Google Shape;1443;g2e5afd072fa_0_47"/>
          <p:cNvSpPr/>
          <p:nvPr/>
        </p:nvSpPr>
        <p:spPr>
          <a:xfrm>
            <a:off x="3452800" y="6388600"/>
            <a:ext cx="909000" cy="3327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1444" name="Google Shape;1444;g2e5afd072fa_0_47"/>
          <p:cNvPicPr preferRelativeResize="0"/>
          <p:nvPr/>
        </p:nvPicPr>
        <p:blipFill>
          <a:blip r:embed="rId5">
            <a:alphaModFix/>
          </a:blip>
          <a:stretch>
            <a:fillRect/>
          </a:stretch>
        </p:blipFill>
        <p:spPr>
          <a:xfrm>
            <a:off x="5471975" y="1386175"/>
            <a:ext cx="1795225" cy="1441225"/>
          </a:xfrm>
          <a:prstGeom prst="rect">
            <a:avLst/>
          </a:prstGeom>
          <a:solidFill>
            <a:schemeClr val="lt2"/>
          </a:solidFill>
          <a:ln w="9525" cap="flat" cmpd="sng">
            <a:solidFill>
              <a:srgbClr val="9E9E9E"/>
            </a:solidFill>
            <a:prstDash val="solid"/>
            <a:round/>
            <a:headEnd type="none" w="sm" len="sm"/>
            <a:tailEnd type="none" w="sm" len="sm"/>
          </a:ln>
        </p:spPr>
      </p:pic>
      <p:sp>
        <p:nvSpPr>
          <p:cNvPr id="11" name="Google Shape;1059;g2df61567b4f_1_148">
            <a:extLst>
              <a:ext uri="{FF2B5EF4-FFF2-40B4-BE49-F238E27FC236}">
                <a16:creationId xmlns:a16="http://schemas.microsoft.com/office/drawing/2014/main" id="{700F54C5-CB08-4520-98F5-5D08A18B2E99}"/>
              </a:ext>
            </a:extLst>
          </p:cNvPr>
          <p:cNvSpPr/>
          <p:nvPr/>
        </p:nvSpPr>
        <p:spPr>
          <a:xfrm>
            <a:off x="698457" y="3657852"/>
            <a:ext cx="177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12" name="Google Shape;1059;g2df61567b4f_1_148">
            <a:extLst>
              <a:ext uri="{FF2B5EF4-FFF2-40B4-BE49-F238E27FC236}">
                <a16:creationId xmlns:a16="http://schemas.microsoft.com/office/drawing/2014/main" id="{C5081CD0-B1E1-4683-946A-F13121EDD984}"/>
              </a:ext>
            </a:extLst>
          </p:cNvPr>
          <p:cNvSpPr/>
          <p:nvPr/>
        </p:nvSpPr>
        <p:spPr>
          <a:xfrm>
            <a:off x="1868039" y="3657852"/>
            <a:ext cx="177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13" name="Google Shape;1059;g2df61567b4f_1_148">
            <a:extLst>
              <a:ext uri="{FF2B5EF4-FFF2-40B4-BE49-F238E27FC236}">
                <a16:creationId xmlns:a16="http://schemas.microsoft.com/office/drawing/2014/main" id="{4E6C613D-C860-45D2-84A9-62E540268C58}"/>
              </a:ext>
            </a:extLst>
          </p:cNvPr>
          <p:cNvSpPr/>
          <p:nvPr/>
        </p:nvSpPr>
        <p:spPr>
          <a:xfrm>
            <a:off x="5404631" y="1322800"/>
            <a:ext cx="177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24124326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435"/>
        <p:cNvGrpSpPr/>
        <p:nvPr/>
      </p:nvGrpSpPr>
      <p:grpSpPr>
        <a:xfrm>
          <a:off x="0" y="0"/>
          <a:ext cx="0" cy="0"/>
          <a:chOff x="0" y="0"/>
          <a:chExt cx="0" cy="0"/>
        </a:xfrm>
      </p:grpSpPr>
      <p:sp>
        <p:nvSpPr>
          <p:cNvPr id="1437" name="Google Shape;1437;g2e5afd072fa_0_47"/>
          <p:cNvSpPr txBox="1">
            <a:spLocks noGrp="1"/>
          </p:cNvSpPr>
          <p:nvPr>
            <p:ph type="title"/>
          </p:nvPr>
        </p:nvSpPr>
        <p:spPr>
          <a:xfrm>
            <a:off x="3133162" y="-252150"/>
            <a:ext cx="9496826" cy="1196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Reviewer - Social Worker Report </a:t>
            </a:r>
            <a:endParaRPr sz="3200">
              <a:solidFill>
                <a:srgbClr val="C98241"/>
              </a:solidFill>
              <a:latin typeface="Avenir"/>
              <a:ea typeface="Avenir"/>
              <a:cs typeface="Avenir"/>
              <a:sym typeface="Avenir"/>
            </a:endParaRPr>
          </a:p>
        </p:txBody>
      </p:sp>
      <p:sp>
        <p:nvSpPr>
          <p:cNvPr id="1436" name="Google Shape;1436;g2e5afd072fa_0_47"/>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82</a:t>
            </a:fld>
            <a:endParaRPr/>
          </a:p>
        </p:txBody>
      </p:sp>
      <p:sp>
        <p:nvSpPr>
          <p:cNvPr id="1438" name="Google Shape;1438;g2e5afd072fa_0_47"/>
          <p:cNvSpPr/>
          <p:nvPr/>
        </p:nvSpPr>
        <p:spPr>
          <a:xfrm>
            <a:off x="8031900" y="531350"/>
            <a:ext cx="4160100" cy="6189950"/>
          </a:xfrm>
          <a:prstGeom prst="wedgeRoundRectCallout">
            <a:avLst>
              <a:gd name="adj1" fmla="val -50545"/>
              <a:gd name="adj2" fmla="val 18625"/>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146050" lvl="0" algn="l" rtl="0">
              <a:spcBef>
                <a:spcPts val="0"/>
              </a:spcBef>
              <a:spcAft>
                <a:spcPts val="0"/>
              </a:spcAft>
              <a:buClr>
                <a:schemeClr val="dk1"/>
              </a:buClr>
              <a:buSzPts val="1300"/>
            </a:pPr>
            <a:r>
              <a:rPr lang="en-US" sz="2000">
                <a:solidFill>
                  <a:schemeClr val="dk1"/>
                </a:solidFill>
                <a:latin typeface="Avenir"/>
                <a:ea typeface="Avenir"/>
                <a:cs typeface="Avenir"/>
                <a:sym typeface="Avenir"/>
              </a:rPr>
              <a:t>After the reviewer has pressed SUBMIT RECOMMENDATION, a Social Workers Report will be visible to the approver when they look at the application.</a:t>
            </a:r>
          </a:p>
          <a:p>
            <a:pPr marL="146050" lvl="0" algn="l" rtl="0">
              <a:spcBef>
                <a:spcPts val="0"/>
              </a:spcBef>
              <a:spcAft>
                <a:spcPts val="0"/>
              </a:spcAft>
              <a:buClr>
                <a:schemeClr val="dk1"/>
              </a:buClr>
              <a:buSzPts val="1300"/>
            </a:pPr>
            <a:endParaRPr lang="en-US" sz="2000">
              <a:solidFill>
                <a:schemeClr val="dk1"/>
              </a:solidFill>
              <a:latin typeface="Avenir"/>
              <a:ea typeface="Avenir"/>
              <a:cs typeface="Avenir"/>
              <a:sym typeface="Avenir"/>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3"/>
                </a:ext>
              </a:extLst>
            </a:endParaRPr>
          </a:p>
          <a:p>
            <a:pPr marL="146050" lvl="0" algn="l" rtl="0">
              <a:spcBef>
                <a:spcPts val="0"/>
              </a:spcBef>
              <a:spcAft>
                <a:spcPts val="0"/>
              </a:spcAft>
              <a:buClr>
                <a:schemeClr val="dk1"/>
              </a:buClr>
              <a:buSzPts val="1300"/>
            </a:pPr>
            <a:r>
              <a:rPr lang="en-US" sz="2000">
                <a:solidFill>
                  <a:schemeClr val="dk1"/>
                </a:solidFill>
                <a:latin typeface="Avenir"/>
                <a:ea typeface="Avenir"/>
                <a:cs typeface="Avenir"/>
                <a:sym typeface="Avenir"/>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3"/>
                  </a:ext>
                </a:extLst>
              </a:rPr>
              <a:t>The report will show the recommendation as well as how many staff had NCPR certificates approved vs rejected.</a:t>
            </a:r>
          </a:p>
          <a:p>
            <a:pPr marL="146050" lvl="0" algn="l" rtl="0">
              <a:spcBef>
                <a:spcPts val="0"/>
              </a:spcBef>
              <a:spcAft>
                <a:spcPts val="0"/>
              </a:spcAft>
              <a:buClr>
                <a:schemeClr val="dk1"/>
              </a:buClr>
              <a:buSzPts val="1300"/>
            </a:pPr>
            <a:endParaRPr lang="en-US" sz="2000">
              <a:solidFill>
                <a:schemeClr val="dk1"/>
              </a:solidFill>
              <a:latin typeface="Avenir"/>
              <a:ea typeface="Avenir"/>
              <a:cs typeface="Avenir"/>
              <a:sym typeface="Avenir"/>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3"/>
                </a:ext>
              </a:extLst>
            </a:endParaRPr>
          </a:p>
          <a:p>
            <a:pPr marL="146050" lvl="0" algn="l" rtl="0">
              <a:spcBef>
                <a:spcPts val="0"/>
              </a:spcBef>
              <a:spcAft>
                <a:spcPts val="0"/>
              </a:spcAft>
              <a:buClr>
                <a:schemeClr val="dk1"/>
              </a:buClr>
              <a:buSzPts val="1300"/>
            </a:pPr>
            <a:endParaRPr lang="en-US" sz="1350">
              <a:solidFill>
                <a:schemeClr val="dk1"/>
              </a:solidFill>
              <a:latin typeface="Avenir"/>
              <a:ea typeface="Avenir"/>
              <a:cs typeface="Avenir"/>
              <a:sym typeface="Avenir"/>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3"/>
                </a:ext>
              </a:extLst>
            </a:endParaRPr>
          </a:p>
          <a:p>
            <a:pPr marL="0" marR="0" lvl="0" indent="0" algn="l" rtl="0">
              <a:lnSpc>
                <a:spcPct val="100000"/>
              </a:lnSpc>
              <a:spcBef>
                <a:spcPts val="0"/>
              </a:spcBef>
              <a:spcAft>
                <a:spcPts val="0"/>
              </a:spcAft>
              <a:buClr>
                <a:srgbClr val="000000"/>
              </a:buClr>
              <a:buSzPts val="1500"/>
              <a:buFont typeface="Arial"/>
              <a:buNone/>
            </a:pPr>
            <a:endParaRPr lang="en-US" sz="1300">
              <a:solidFill>
                <a:schemeClr val="dk1"/>
              </a:solidFill>
              <a:latin typeface="Avenir"/>
              <a:ea typeface="Avenir"/>
              <a:cs typeface="Avenir"/>
              <a:sym typeface="Avenir"/>
            </a:endParaRPr>
          </a:p>
        </p:txBody>
      </p:sp>
      <p:pic>
        <p:nvPicPr>
          <p:cNvPr id="5" name="Picture 4">
            <a:extLst>
              <a:ext uri="{FF2B5EF4-FFF2-40B4-BE49-F238E27FC236}">
                <a16:creationId xmlns:a16="http://schemas.microsoft.com/office/drawing/2014/main" id="{B52DBF20-29F9-4DAC-9E52-4FB0B0FF085C}"/>
              </a:ext>
            </a:extLst>
          </p:cNvPr>
          <p:cNvPicPr>
            <a:picLocks noChangeAspect="1"/>
          </p:cNvPicPr>
          <p:nvPr/>
        </p:nvPicPr>
        <p:blipFill>
          <a:blip r:embed="rId3"/>
          <a:stretch>
            <a:fillRect/>
          </a:stretch>
        </p:blipFill>
        <p:spPr>
          <a:xfrm>
            <a:off x="222649" y="4253015"/>
            <a:ext cx="7401998" cy="2326210"/>
          </a:xfrm>
          <a:prstGeom prst="rect">
            <a:avLst/>
          </a:prstGeom>
        </p:spPr>
      </p:pic>
      <p:pic>
        <p:nvPicPr>
          <p:cNvPr id="3" name="Picture 2">
            <a:extLst>
              <a:ext uri="{FF2B5EF4-FFF2-40B4-BE49-F238E27FC236}">
                <a16:creationId xmlns:a16="http://schemas.microsoft.com/office/drawing/2014/main" id="{8308400F-206D-47E4-944B-1E51B441DBD2}"/>
              </a:ext>
            </a:extLst>
          </p:cNvPr>
          <p:cNvPicPr>
            <a:picLocks noChangeAspect="1"/>
          </p:cNvPicPr>
          <p:nvPr/>
        </p:nvPicPr>
        <p:blipFill>
          <a:blip r:embed="rId4"/>
          <a:stretch>
            <a:fillRect/>
          </a:stretch>
        </p:blipFill>
        <p:spPr>
          <a:xfrm>
            <a:off x="199836" y="861391"/>
            <a:ext cx="5698087" cy="3503138"/>
          </a:xfrm>
          <a:prstGeom prst="rect">
            <a:avLst/>
          </a:prstGeom>
        </p:spPr>
      </p:pic>
      <p:sp>
        <p:nvSpPr>
          <p:cNvPr id="1443" name="Google Shape;1443;g2e5afd072fa_0_47"/>
          <p:cNvSpPr/>
          <p:nvPr/>
        </p:nvSpPr>
        <p:spPr>
          <a:xfrm>
            <a:off x="3469148" y="3888067"/>
            <a:ext cx="909000" cy="332700"/>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8" name="Google Shape;1442;g2e5afd072fa_0_47">
            <a:extLst>
              <a:ext uri="{FF2B5EF4-FFF2-40B4-BE49-F238E27FC236}">
                <a16:creationId xmlns:a16="http://schemas.microsoft.com/office/drawing/2014/main" id="{FD63DD63-1C29-4D5D-833D-79674F9E2F0C}"/>
              </a:ext>
            </a:extLst>
          </p:cNvPr>
          <p:cNvSpPr/>
          <p:nvPr/>
        </p:nvSpPr>
        <p:spPr>
          <a:xfrm>
            <a:off x="3702078" y="5825054"/>
            <a:ext cx="1880453" cy="531298"/>
          </a:xfrm>
          <a:prstGeom prst="rect">
            <a:avLst/>
          </a:prstGeom>
          <a:noFill/>
          <a:ln w="19050" cap="flat" cmpd="sng">
            <a:solidFill>
              <a:srgbClr val="E36C0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9955998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114"/>
        <p:cNvGrpSpPr/>
        <p:nvPr/>
      </p:nvGrpSpPr>
      <p:grpSpPr>
        <a:xfrm>
          <a:off x="0" y="0"/>
          <a:ext cx="0" cy="0"/>
          <a:chOff x="0" y="0"/>
          <a:chExt cx="0" cy="0"/>
        </a:xfrm>
      </p:grpSpPr>
      <p:sp>
        <p:nvSpPr>
          <p:cNvPr id="1116" name="Google Shape;1116;g2e4f3d5d7ff_0_9"/>
          <p:cNvSpPr txBox="1">
            <a:spLocks noGrp="1"/>
          </p:cNvSpPr>
          <p:nvPr>
            <p:ph type="title"/>
          </p:nvPr>
        </p:nvSpPr>
        <p:spPr>
          <a:xfrm>
            <a:off x="3082246" y="0"/>
            <a:ext cx="9109753" cy="1196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Reviewer – Send Corrections</a:t>
            </a:r>
            <a:endParaRPr sz="3200">
              <a:solidFill>
                <a:srgbClr val="C98241"/>
              </a:solidFill>
              <a:latin typeface="Avenir"/>
              <a:ea typeface="Avenir"/>
              <a:cs typeface="Avenir"/>
              <a:sym typeface="Avenir"/>
            </a:endParaRPr>
          </a:p>
        </p:txBody>
      </p:sp>
      <p:sp>
        <p:nvSpPr>
          <p:cNvPr id="1115" name="Google Shape;1115;g2e4f3d5d7ff_0_9"/>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83</a:t>
            </a:fld>
            <a:endParaRPr/>
          </a:p>
        </p:txBody>
      </p:sp>
      <p:sp>
        <p:nvSpPr>
          <p:cNvPr id="1117" name="Google Shape;1117;g2e4f3d5d7ff_0_9"/>
          <p:cNvSpPr/>
          <p:nvPr/>
        </p:nvSpPr>
        <p:spPr>
          <a:xfrm>
            <a:off x="6313250" y="2086650"/>
            <a:ext cx="4222200" cy="1342350"/>
          </a:xfrm>
          <a:prstGeom prst="wedgeRoundRectCallout">
            <a:avLst>
              <a:gd name="adj1" fmla="val -48301"/>
              <a:gd name="adj2" fmla="val 2218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This is the SMS the applicant receives when you complete reviewing an application and hit SEND CORRECTIONS. When they log in to eCares, the application status will be "Incomplete."</a:t>
            </a: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lvl="0" indent="0" algn="l" rtl="0">
              <a:spcBef>
                <a:spcPts val="0"/>
              </a:spcBef>
              <a:spcAft>
                <a:spcPts val="0"/>
              </a:spcAft>
              <a:buNone/>
            </a:pPr>
            <a:endParaRPr sz="1500">
              <a:solidFill>
                <a:schemeClr val="dk1"/>
              </a:solidFill>
              <a:latin typeface="Avenir"/>
              <a:ea typeface="Avenir"/>
              <a:cs typeface="Avenir"/>
              <a:sym typeface="Avenir"/>
            </a:endParaRPr>
          </a:p>
        </p:txBody>
      </p:sp>
      <p:pic>
        <p:nvPicPr>
          <p:cNvPr id="1118" name="Google Shape;1118;g2e4f3d5d7ff_0_9"/>
          <p:cNvPicPr preferRelativeResize="0"/>
          <p:nvPr/>
        </p:nvPicPr>
        <p:blipFill>
          <a:blip r:embed="rId3">
            <a:alphaModFix/>
          </a:blip>
          <a:stretch>
            <a:fillRect/>
          </a:stretch>
        </p:blipFill>
        <p:spPr>
          <a:xfrm>
            <a:off x="499325" y="911450"/>
            <a:ext cx="4851150" cy="4834950"/>
          </a:xfrm>
          <a:prstGeom prst="rect">
            <a:avLst/>
          </a:prstGeom>
          <a:solidFill>
            <a:srgbClr val="C98241"/>
          </a:solidFill>
          <a:ln w="19050" cap="flat" cmpd="sng">
            <a:solidFill>
              <a:srgbClr val="9E9E9E"/>
            </a:solidFill>
            <a:prstDash val="solid"/>
            <a:round/>
            <a:headEnd type="none" w="sm" len="sm"/>
            <a:tailEnd type="none" w="sm" len="sm"/>
          </a:ln>
        </p:spPr>
      </p:pic>
    </p:spTree>
    <p:extLst>
      <p:ext uri="{BB962C8B-B14F-4D97-AF65-F5344CB8AC3E}">
        <p14:creationId xmlns:p14="http://schemas.microsoft.com/office/powerpoint/2010/main" val="124883805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g2f31a1b7454_0_46"/>
          <p:cNvSpPr txBox="1">
            <a:spLocks noGrp="1"/>
          </p:cNvSpPr>
          <p:nvPr>
            <p:ph type="ctrTitle"/>
          </p:nvPr>
        </p:nvSpPr>
        <p:spPr>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ZA">
                <a:solidFill>
                  <a:srgbClr val="C98241"/>
                </a:solidFill>
                <a:latin typeface="Avenir"/>
                <a:ea typeface="Avenir"/>
                <a:cs typeface="Avenir"/>
                <a:sym typeface="Avenir"/>
              </a:rPr>
              <a:t>Registration Application Approver</a:t>
            </a:r>
            <a:br>
              <a:rPr lang="en-ZA">
                <a:solidFill>
                  <a:srgbClr val="C98241"/>
                </a:solidFill>
                <a:latin typeface="Avenir"/>
                <a:ea typeface="Avenir"/>
                <a:cs typeface="Avenir"/>
                <a:sym typeface="Avenir"/>
              </a:rPr>
            </a:br>
            <a:r>
              <a:rPr lang="en-ZA">
                <a:solidFill>
                  <a:srgbClr val="C98241"/>
                </a:solidFill>
                <a:latin typeface="Avenir"/>
                <a:ea typeface="Avenir"/>
                <a:cs typeface="Avenir"/>
                <a:sym typeface="Avenir"/>
              </a:rPr>
              <a:t>Role &amp; Review Process</a:t>
            </a:r>
            <a:endParaRPr>
              <a:solidFill>
                <a:srgbClr val="C98241"/>
              </a:solidFill>
            </a:endParaRPr>
          </a:p>
        </p:txBody>
      </p:sp>
      <p:sp>
        <p:nvSpPr>
          <p:cNvPr id="772" name="Google Shape;772;g2f31a1b7454_0_46"/>
          <p:cNvSpPr txBox="1">
            <a:spLocks noGrp="1"/>
          </p:cNvSpPr>
          <p:nvPr>
            <p:ph type="subTitle" idx="1"/>
          </p:nvPr>
        </p:nvSpPr>
        <p:spPr>
          <a:xfrm>
            <a:off x="1470450" y="3287729"/>
            <a:ext cx="9316800" cy="1706425"/>
          </a:xfrm>
          <a:prstGeom prst="rect">
            <a:avLst/>
          </a:prstGeom>
        </p:spPr>
        <p:txBody>
          <a:bodyPr spcFirstLastPara="1" wrap="square" lIns="91425" tIns="45700" rIns="91425" bIns="45700" anchor="t" anchorCtr="0">
            <a:normAutofit fontScale="92500" lnSpcReduction="20000"/>
          </a:bodyPr>
          <a:lstStyle/>
          <a:p>
            <a:pPr marL="0" lvl="0" indent="0" algn="l" rtl="0">
              <a:lnSpc>
                <a:spcPct val="115000"/>
              </a:lnSpc>
              <a:spcBef>
                <a:spcPts val="0"/>
              </a:spcBef>
              <a:spcAft>
                <a:spcPts val="0"/>
              </a:spcAft>
              <a:buClr>
                <a:schemeClr val="dk1"/>
              </a:buClr>
              <a:buSzPts val="1100"/>
              <a:buFont typeface="Arial"/>
              <a:buNone/>
            </a:pPr>
            <a:endParaRPr sz="2000">
              <a:solidFill>
                <a:srgbClr val="C00000"/>
              </a:solidFill>
              <a:latin typeface="Avenir"/>
              <a:ea typeface="Avenir"/>
              <a:cs typeface="Avenir"/>
              <a:sym typeface="Avenir"/>
            </a:endParaRPr>
          </a:p>
          <a:p>
            <a:pPr marL="0" lvl="0" indent="0" algn="ctr" rtl="0">
              <a:spcBef>
                <a:spcPts val="0"/>
              </a:spcBef>
              <a:spcAft>
                <a:spcPts val="0"/>
              </a:spcAft>
              <a:buNone/>
            </a:pPr>
            <a:r>
              <a:rPr lang="en-ZA" sz="2200" b="1">
                <a:solidFill>
                  <a:srgbClr val="C98241"/>
                </a:solidFill>
                <a:latin typeface="Avenir"/>
                <a:sym typeface="Avenir"/>
              </a:rPr>
              <a:t>The individuals who will do the final review of applications and approve or reject the application officially. </a:t>
            </a:r>
          </a:p>
          <a:p>
            <a:pPr marL="0" lvl="0" indent="0" algn="ctr" rtl="0">
              <a:spcBef>
                <a:spcPts val="0"/>
              </a:spcBef>
              <a:spcAft>
                <a:spcPts val="0"/>
              </a:spcAft>
              <a:buNone/>
            </a:pPr>
            <a:r>
              <a:rPr lang="en-ZA" sz="2200" b="1">
                <a:solidFill>
                  <a:srgbClr val="C98241"/>
                </a:solidFill>
                <a:latin typeface="Avenir"/>
                <a:sym typeface="Avenir"/>
              </a:rPr>
              <a:t>This manual covers how to access and view applications for review, capture notes, check the uploaded Clearance Certificates for each staff member, view the Social Worker Report and make the final decision per application.</a:t>
            </a:r>
            <a:endParaRPr sz="2200" b="1">
              <a:solidFill>
                <a:srgbClr val="C98241"/>
              </a:solidFill>
              <a:latin typeface="Avenir"/>
            </a:endParaRPr>
          </a:p>
        </p:txBody>
      </p:sp>
      <p:sp>
        <p:nvSpPr>
          <p:cNvPr id="773" name="Google Shape;773;g2f31a1b7454_0_4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84</a:t>
            </a:fld>
            <a:endParaRPr/>
          </a:p>
        </p:txBody>
      </p:sp>
    </p:spTree>
    <p:extLst>
      <p:ext uri="{BB962C8B-B14F-4D97-AF65-F5344CB8AC3E}">
        <p14:creationId xmlns:p14="http://schemas.microsoft.com/office/powerpoint/2010/main" val="10647090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2">
            <a:extLst>
              <a:ext uri="{FF2B5EF4-FFF2-40B4-BE49-F238E27FC236}">
                <a16:creationId xmlns:a16="http://schemas.microsoft.com/office/drawing/2014/main" id="{9BE0BA53-564E-5C5F-7494-7D2D3E1167E6}"/>
              </a:ext>
            </a:extLst>
          </p:cNvPr>
          <p:cNvSpPr/>
          <p:nvPr/>
        </p:nvSpPr>
        <p:spPr>
          <a:xfrm>
            <a:off x="643282" y="986924"/>
            <a:ext cx="7861641" cy="815404"/>
          </a:xfrm>
          <a:prstGeom prst="rect">
            <a:avLst/>
          </a:prstGeom>
          <a:noFill/>
          <a:ln/>
        </p:spPr>
        <p:txBody>
          <a:bodyPr wrap="none" rtlCol="0" anchor="t"/>
          <a:lstStyle/>
          <a:p>
            <a:pPr>
              <a:lnSpc>
                <a:spcPts val="4551"/>
              </a:lnSpc>
            </a:pPr>
            <a:r>
              <a:rPr lang="en-US" sz="3400" kern="0" spc="-109">
                <a:solidFill>
                  <a:srgbClr val="C67F0C"/>
                </a:solidFill>
                <a:latin typeface="Calibri" panose="020F0502020204030204" pitchFamily="34" charset="0"/>
                <a:ea typeface="Bitter" pitchFamily="34" charset="-122"/>
                <a:cs typeface="Calibri" panose="020F0502020204030204" pitchFamily="34" charset="0"/>
              </a:rPr>
              <a:t>What is the role of application approvers?</a:t>
            </a:r>
            <a:endParaRPr lang="en-US" sz="3400">
              <a:solidFill>
                <a:srgbClr val="C67F0C"/>
              </a:solidFill>
              <a:latin typeface="Calibri" panose="020F0502020204030204" pitchFamily="34" charset="0"/>
              <a:cs typeface="Calibri" panose="020F0502020204030204" pitchFamily="34" charset="0"/>
            </a:endParaRPr>
          </a:p>
        </p:txBody>
      </p:sp>
      <p:graphicFrame>
        <p:nvGraphicFramePr>
          <p:cNvPr id="2" name="Table 1">
            <a:extLst>
              <a:ext uri="{FF2B5EF4-FFF2-40B4-BE49-F238E27FC236}">
                <a16:creationId xmlns:a16="http://schemas.microsoft.com/office/drawing/2014/main" id="{E785ED78-760F-6E62-51D7-777617C6A3F1}"/>
              </a:ext>
            </a:extLst>
          </p:cNvPr>
          <p:cNvGraphicFramePr>
            <a:graphicFrameLocks noGrp="1"/>
          </p:cNvGraphicFramePr>
          <p:nvPr>
            <p:extLst>
              <p:ext uri="{D42A27DB-BD31-4B8C-83A1-F6EECF244321}">
                <p14:modId xmlns:p14="http://schemas.microsoft.com/office/powerpoint/2010/main" val="4078692357"/>
              </p:ext>
            </p:extLst>
          </p:nvPr>
        </p:nvGraphicFramePr>
        <p:xfrm>
          <a:off x="733084" y="1734781"/>
          <a:ext cx="7992000" cy="2051386"/>
        </p:xfrm>
        <a:graphic>
          <a:graphicData uri="http://schemas.openxmlformats.org/drawingml/2006/table">
            <a:tbl>
              <a:tblPr firstRow="1" bandRow="1">
                <a:tableStyleId>{5C22544A-7EE6-4342-B048-85BDC9FD1C3A}</a:tableStyleId>
              </a:tblPr>
              <a:tblGrid>
                <a:gridCol w="7992000">
                  <a:extLst>
                    <a:ext uri="{9D8B030D-6E8A-4147-A177-3AD203B41FA5}">
                      <a16:colId xmlns:a16="http://schemas.microsoft.com/office/drawing/2014/main" val="422522600"/>
                    </a:ext>
                  </a:extLst>
                </a:gridCol>
              </a:tblGrid>
              <a:tr h="477918">
                <a:tc>
                  <a:txBody>
                    <a:bodyPr/>
                    <a:lstStyle/>
                    <a:p>
                      <a:r>
                        <a:rPr lang="en-GB" sz="2000" b="0">
                          <a:solidFill>
                            <a:schemeClr val="tx1">
                              <a:lumMod val="65000"/>
                              <a:lumOff val="35000"/>
                            </a:schemeClr>
                          </a:solidFill>
                          <a:latin typeface="Aptos" panose="020B0004020202020204" pitchFamily="34" charset="0"/>
                        </a:rPr>
                        <a:t>Do a final check of the application details</a:t>
                      </a: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891804796"/>
                  </a:ext>
                </a:extLst>
              </a:tr>
              <a:tr h="495781">
                <a:tc>
                  <a:txBody>
                    <a:bodyPr/>
                    <a:lstStyle/>
                    <a:p>
                      <a:r>
                        <a:rPr lang="en-GB" sz="2000" b="0">
                          <a:solidFill>
                            <a:schemeClr val="tx1">
                              <a:lumMod val="65000"/>
                              <a:lumOff val="35000"/>
                            </a:schemeClr>
                          </a:solidFill>
                          <a:latin typeface="Aptos" panose="020B0004020202020204" pitchFamily="34" charset="0"/>
                        </a:rPr>
                        <a:t>Check </a:t>
                      </a:r>
                      <a:r>
                        <a:rPr lang="en-GB" sz="2000" b="0" err="1">
                          <a:solidFill>
                            <a:schemeClr val="tx1">
                              <a:lumMod val="65000"/>
                              <a:lumOff val="35000"/>
                            </a:schemeClr>
                          </a:solidFill>
                          <a:latin typeface="Aptos" panose="020B0004020202020204" pitchFamily="34" charset="0"/>
                        </a:rPr>
                        <a:t>ID;Form</a:t>
                      </a:r>
                      <a:r>
                        <a:rPr lang="en-GB" sz="2000" b="0">
                          <a:solidFill>
                            <a:schemeClr val="tx1">
                              <a:lumMod val="65000"/>
                              <a:lumOff val="35000"/>
                            </a:schemeClr>
                          </a:solidFill>
                          <a:latin typeface="Aptos" panose="020B0004020202020204" pitchFamily="34" charset="0"/>
                        </a:rPr>
                        <a:t> 30 and NCPR certificates have been approved by reviewers for all staff</a:t>
                      </a:r>
                      <a:endParaRPr lang="en-GB" sz="2000" b="1">
                        <a:solidFill>
                          <a:schemeClr val="tx1">
                            <a:lumMod val="65000"/>
                            <a:lumOff val="35000"/>
                          </a:schemeClr>
                        </a:solidFill>
                        <a:latin typeface="Aptos" panose="020B0004020202020204" pitchFamily="34" charset="0"/>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532232753"/>
                  </a:ext>
                </a:extLst>
              </a:tr>
              <a:tr h="469093">
                <a:tc>
                  <a:txBody>
                    <a:bodyPr/>
                    <a:lstStyle/>
                    <a:p>
                      <a:r>
                        <a:rPr lang="en-GB" sz="2000" b="0">
                          <a:solidFill>
                            <a:schemeClr val="tx1">
                              <a:lumMod val="65000"/>
                              <a:lumOff val="35000"/>
                            </a:schemeClr>
                          </a:solidFill>
                          <a:latin typeface="Aptos" panose="020B0004020202020204" pitchFamily="34" charset="0"/>
                        </a:rPr>
                        <a:t>View the Social Worker report with the recommendation.</a:t>
                      </a: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504420932"/>
                  </a:ext>
                </a:extLst>
              </a:tr>
              <a:tr h="403335">
                <a:tc>
                  <a:txBody>
                    <a:bodyPr/>
                    <a:lstStyle/>
                    <a:p>
                      <a:r>
                        <a:rPr lang="en-GB" sz="2000" b="0">
                          <a:solidFill>
                            <a:schemeClr val="tx1">
                              <a:lumMod val="65000"/>
                              <a:lumOff val="35000"/>
                            </a:schemeClr>
                          </a:solidFill>
                          <a:latin typeface="Aptos" panose="020B0004020202020204" pitchFamily="34" charset="0"/>
                        </a:rPr>
                        <a:t>Make a final decision to approve or reject registration for the ECD.  </a:t>
                      </a: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1"/>
                      </a:solidFill>
                      <a:prstDash val="solid"/>
                      <a:round/>
                      <a:headEnd type="none" w="med" len="med"/>
                      <a:tailEnd type="none" w="med" len="med"/>
                    </a:lnT>
                    <a:lnB w="2857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023965786"/>
                  </a:ext>
                </a:extLst>
              </a:tr>
            </a:tbl>
          </a:graphicData>
        </a:graphic>
      </p:graphicFrame>
      <p:sp>
        <p:nvSpPr>
          <p:cNvPr id="4" name="Speech Bubble: Rectangle with Corners Rounded 3">
            <a:extLst>
              <a:ext uri="{FF2B5EF4-FFF2-40B4-BE49-F238E27FC236}">
                <a16:creationId xmlns:a16="http://schemas.microsoft.com/office/drawing/2014/main" id="{0135E30D-D96A-DDCE-F440-25598FB2A06B}"/>
              </a:ext>
            </a:extLst>
          </p:cNvPr>
          <p:cNvSpPr/>
          <p:nvPr/>
        </p:nvSpPr>
        <p:spPr>
          <a:xfrm>
            <a:off x="9244361" y="1984518"/>
            <a:ext cx="2789987" cy="3727913"/>
          </a:xfrm>
          <a:prstGeom prst="wedgeRoundRectCallout">
            <a:avLst>
              <a:gd name="adj1" fmla="val -35610"/>
              <a:gd name="adj2" fmla="val 60601"/>
              <a:gd name="adj3" fmla="val 16667"/>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2800" b="1">
                <a:solidFill>
                  <a:schemeClr val="tx1"/>
                </a:solidFill>
              </a:rPr>
              <a:t>Key point:</a:t>
            </a:r>
          </a:p>
          <a:p>
            <a:pPr algn="ctr"/>
            <a:r>
              <a:rPr lang="en-GB" sz="2000" b="1">
                <a:solidFill>
                  <a:schemeClr val="tx1"/>
                </a:solidFill>
              </a:rPr>
              <a:t>Application Reviewers</a:t>
            </a:r>
          </a:p>
          <a:p>
            <a:pPr algn="ctr"/>
            <a:r>
              <a:rPr lang="en-GB" sz="2800" b="1">
                <a:solidFill>
                  <a:schemeClr val="tx1"/>
                </a:solidFill>
              </a:rPr>
              <a:t> </a:t>
            </a:r>
            <a:r>
              <a:rPr lang="en-GB" sz="2000">
                <a:solidFill>
                  <a:schemeClr val="tx1"/>
                </a:solidFill>
              </a:rPr>
              <a:t>Approve or reject registration applications.</a:t>
            </a:r>
          </a:p>
          <a:p>
            <a:pPr algn="ctr"/>
            <a:endParaRPr lang="en-GB" sz="2000">
              <a:solidFill>
                <a:schemeClr val="tx1"/>
              </a:solidFill>
            </a:endParaRPr>
          </a:p>
          <a:p>
            <a:pPr algn="ctr"/>
            <a:r>
              <a:rPr lang="en-GB" sz="2000">
                <a:solidFill>
                  <a:schemeClr val="tx1"/>
                </a:solidFill>
              </a:rPr>
              <a:t>Approve if all staff pass NCPR checks</a:t>
            </a:r>
          </a:p>
          <a:p>
            <a:pPr algn="ctr"/>
            <a:r>
              <a:rPr lang="en-GB" sz="2000">
                <a:solidFill>
                  <a:schemeClr val="tx1"/>
                </a:solidFill>
              </a:rPr>
              <a:t>OR</a:t>
            </a:r>
          </a:p>
          <a:p>
            <a:pPr algn="ctr"/>
            <a:r>
              <a:rPr lang="en-GB" sz="2000">
                <a:solidFill>
                  <a:schemeClr val="tx1"/>
                </a:solidFill>
              </a:rPr>
              <a:t>Reject if any staff fail NCPR check.</a:t>
            </a:r>
          </a:p>
        </p:txBody>
      </p:sp>
      <p:sp>
        <p:nvSpPr>
          <p:cNvPr id="5" name="Graphic 5" descr="Comment Important with solid fill">
            <a:extLst>
              <a:ext uri="{FF2B5EF4-FFF2-40B4-BE49-F238E27FC236}">
                <a16:creationId xmlns:a16="http://schemas.microsoft.com/office/drawing/2014/main" id="{A9EE512D-535E-3216-1AB2-08610B09D678}"/>
              </a:ext>
            </a:extLst>
          </p:cNvPr>
          <p:cNvSpPr/>
          <p:nvPr/>
        </p:nvSpPr>
        <p:spPr>
          <a:xfrm>
            <a:off x="10191665" y="1418703"/>
            <a:ext cx="841533" cy="767250"/>
          </a:xfrm>
          <a:prstGeom prst="ellipse">
            <a:avLst/>
          </a:prstGeom>
          <a:solidFill>
            <a:srgbClr val="000000"/>
          </a:solidFill>
          <a:ln w="12303" cap="flat">
            <a:noFill/>
            <a:prstDash val="solid"/>
            <a:miter/>
          </a:ln>
        </p:spPr>
        <p:txBody>
          <a:bodyPr rtlCol="0" anchor="ctr"/>
          <a:lstStyle/>
          <a:p>
            <a:pPr algn="ctr"/>
            <a:r>
              <a:rPr lang="en-GB" sz="4800" b="1">
                <a:solidFill>
                  <a:schemeClr val="bg1"/>
                </a:solidFill>
              </a:rPr>
              <a:t>!</a:t>
            </a:r>
          </a:p>
        </p:txBody>
      </p:sp>
    </p:spTree>
    <p:extLst>
      <p:ext uri="{BB962C8B-B14F-4D97-AF65-F5344CB8AC3E}">
        <p14:creationId xmlns:p14="http://schemas.microsoft.com/office/powerpoint/2010/main" val="54586877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457"/>
        <p:cNvGrpSpPr/>
        <p:nvPr/>
      </p:nvGrpSpPr>
      <p:grpSpPr>
        <a:xfrm>
          <a:off x="0" y="0"/>
          <a:ext cx="0" cy="0"/>
          <a:chOff x="0" y="0"/>
          <a:chExt cx="0" cy="0"/>
        </a:xfrm>
      </p:grpSpPr>
      <p:sp>
        <p:nvSpPr>
          <p:cNvPr id="1458" name="Google Shape;1458;g2f578851bfd_0_42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ZA">
                <a:solidFill>
                  <a:srgbClr val="C98241"/>
                </a:solidFill>
                <a:latin typeface="Avenir"/>
                <a:ea typeface="Avenir"/>
                <a:cs typeface="Avenir"/>
                <a:sym typeface="Avenir"/>
              </a:rPr>
              <a:t>Approver: Process Flow</a:t>
            </a:r>
            <a:endParaRPr>
              <a:solidFill>
                <a:srgbClr val="C98241"/>
              </a:solidFill>
              <a:latin typeface="Avenir"/>
              <a:ea typeface="Avenir"/>
              <a:cs typeface="Avenir"/>
              <a:sym typeface="Avenir"/>
            </a:endParaRPr>
          </a:p>
        </p:txBody>
      </p:sp>
      <p:sp>
        <p:nvSpPr>
          <p:cNvPr id="1459" name="Google Shape;1459;g2f578851bfd_0_422"/>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86</a:t>
            </a:fld>
            <a:endParaRPr/>
          </a:p>
        </p:txBody>
      </p:sp>
      <p:grpSp>
        <p:nvGrpSpPr>
          <p:cNvPr id="1460" name="Google Shape;1460;g2f578851bfd_0_422"/>
          <p:cNvGrpSpPr/>
          <p:nvPr/>
        </p:nvGrpSpPr>
        <p:grpSpPr>
          <a:xfrm>
            <a:off x="2451050" y="1586324"/>
            <a:ext cx="2751931" cy="4290362"/>
            <a:chOff x="1838333" y="1189773"/>
            <a:chExt cx="2064000" cy="3217852"/>
          </a:xfrm>
        </p:grpSpPr>
        <p:sp>
          <p:nvSpPr>
            <p:cNvPr id="1461" name="Google Shape;1461;g2f578851bfd_0_422"/>
            <p:cNvSpPr/>
            <p:nvPr/>
          </p:nvSpPr>
          <p:spPr>
            <a:xfrm>
              <a:off x="1838333" y="1189773"/>
              <a:ext cx="2064000" cy="897600"/>
            </a:xfrm>
            <a:prstGeom prst="chevron">
              <a:avLst>
                <a:gd name="adj" fmla="val 50000"/>
              </a:avLst>
            </a:prstGeom>
            <a:solidFill>
              <a:srgbClr val="E69138"/>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600" b="1" i="0" u="none" strike="noStrike" cap="none">
                  <a:solidFill>
                    <a:schemeClr val="dk1"/>
                  </a:solidFill>
                  <a:latin typeface="Avenir"/>
                  <a:ea typeface="Avenir"/>
                  <a:cs typeface="Avenir"/>
                  <a:sym typeface="Avenir"/>
                </a:rPr>
                <a:t>Dashboard Overview</a:t>
              </a:r>
              <a:endParaRPr sz="1600" b="1" i="0" u="none" strike="noStrike" cap="none">
                <a:solidFill>
                  <a:schemeClr val="dk1"/>
                </a:solidFill>
                <a:latin typeface="Avenir"/>
                <a:ea typeface="Avenir"/>
                <a:cs typeface="Avenir"/>
                <a:sym typeface="Avenir"/>
              </a:endParaRPr>
            </a:p>
          </p:txBody>
        </p:sp>
        <p:sp>
          <p:nvSpPr>
            <p:cNvPr id="1462" name="Google Shape;1462;g2f578851bfd_0_422"/>
            <p:cNvSpPr txBox="1"/>
            <p:nvPr/>
          </p:nvSpPr>
          <p:spPr>
            <a:xfrm>
              <a:off x="2017250" y="2057125"/>
              <a:ext cx="1624500" cy="2350500"/>
            </a:xfrm>
            <a:prstGeom prst="rect">
              <a:avLst/>
            </a:prstGeom>
            <a:noFill/>
            <a:ln>
              <a:noFill/>
            </a:ln>
          </p:spPr>
          <p:txBody>
            <a:bodyPr spcFirstLastPara="1" wrap="square" lIns="121900" tIns="121900" rIns="121900" bIns="121900" anchor="t" anchorCtr="0">
              <a:noAutofit/>
            </a:bodyPr>
            <a:lstStyle/>
            <a:p>
              <a:pPr marL="457200" marR="0" lvl="0" indent="-323850" algn="l" rtl="0">
                <a:lnSpc>
                  <a:spcPct val="115000"/>
                </a:lnSpc>
                <a:spcBef>
                  <a:spcPts val="0"/>
                </a:spcBef>
                <a:spcAft>
                  <a:spcPts val="0"/>
                </a:spcAft>
                <a:buClr>
                  <a:srgbClr val="000000"/>
                </a:buClr>
                <a:buSzPts val="1500"/>
                <a:buFont typeface="Avenir"/>
                <a:buChar char="●"/>
              </a:pPr>
              <a:r>
                <a:rPr lang="en-ZA" sz="1500" b="0" i="0" u="none" strike="noStrike" cap="none">
                  <a:solidFill>
                    <a:srgbClr val="000000"/>
                  </a:solidFill>
                  <a:latin typeface="Avenir"/>
                  <a:ea typeface="Avenir"/>
                  <a:cs typeface="Avenir"/>
                  <a:sym typeface="Avenir"/>
                </a:rPr>
                <a:t>Access the list of all </a:t>
              </a:r>
              <a:r>
                <a:rPr lang="en-ZA" sz="1500">
                  <a:latin typeface="Avenir"/>
                  <a:ea typeface="Avenir"/>
                  <a:cs typeface="Avenir"/>
                  <a:sym typeface="Avenir"/>
                </a:rPr>
                <a:t>reviewed</a:t>
              </a:r>
              <a:r>
                <a:rPr lang="en-ZA" sz="1500" b="0" i="0" u="none" strike="noStrike" cap="none">
                  <a:solidFill>
                    <a:srgbClr val="000000"/>
                  </a:solidFill>
                  <a:latin typeface="Avenir"/>
                  <a:ea typeface="Avenir"/>
                  <a:cs typeface="Avenir"/>
                  <a:sym typeface="Avenir"/>
                </a:rPr>
                <a:t> applications. </a:t>
              </a:r>
              <a:endParaRPr sz="1500" b="0" i="0" u="none" strike="noStrike" cap="none">
                <a:solidFill>
                  <a:srgbClr val="000000"/>
                </a:solidFill>
                <a:latin typeface="Avenir"/>
                <a:ea typeface="Avenir"/>
                <a:cs typeface="Avenir"/>
                <a:sym typeface="Avenir"/>
              </a:endParaRPr>
            </a:p>
            <a:p>
              <a:pPr marL="457200" marR="0" lvl="0" indent="-323850" algn="l" rtl="0">
                <a:lnSpc>
                  <a:spcPct val="115000"/>
                </a:lnSpc>
                <a:spcBef>
                  <a:spcPts val="0"/>
                </a:spcBef>
                <a:spcAft>
                  <a:spcPts val="0"/>
                </a:spcAft>
                <a:buClr>
                  <a:srgbClr val="000000"/>
                </a:buClr>
                <a:buSzPts val="1500"/>
                <a:buFont typeface="Avenir"/>
                <a:buChar char="●"/>
              </a:pPr>
              <a:r>
                <a:rPr lang="en-ZA" sz="1500" b="0" i="0" u="none" strike="noStrike" cap="none">
                  <a:solidFill>
                    <a:srgbClr val="000000"/>
                  </a:solidFill>
                  <a:latin typeface="Avenir"/>
                  <a:ea typeface="Avenir"/>
                  <a:cs typeface="Avenir"/>
                  <a:sym typeface="Avenir"/>
                </a:rPr>
                <a:t>Filter applications. </a:t>
              </a:r>
              <a:endParaRPr sz="1500" b="0" i="0" u="none" strike="noStrike" cap="none">
                <a:solidFill>
                  <a:srgbClr val="000000"/>
                </a:solidFill>
                <a:latin typeface="Avenir"/>
                <a:ea typeface="Avenir"/>
                <a:cs typeface="Avenir"/>
                <a:sym typeface="Avenir"/>
              </a:endParaRPr>
            </a:p>
            <a:p>
              <a:pPr marL="457200" marR="0" lvl="0" indent="-323850" algn="l" rtl="0">
                <a:lnSpc>
                  <a:spcPct val="115000"/>
                </a:lnSpc>
                <a:spcBef>
                  <a:spcPts val="0"/>
                </a:spcBef>
                <a:spcAft>
                  <a:spcPts val="0"/>
                </a:spcAft>
                <a:buClr>
                  <a:srgbClr val="000000"/>
                </a:buClr>
                <a:buSzPts val="1500"/>
                <a:buFont typeface="Avenir"/>
                <a:buChar char="●"/>
              </a:pPr>
              <a:r>
                <a:rPr lang="en-ZA" sz="1500" b="0" i="0" u="none" strike="noStrike" cap="none">
                  <a:solidFill>
                    <a:srgbClr val="000000"/>
                  </a:solidFill>
                  <a:latin typeface="Avenir"/>
                  <a:ea typeface="Avenir"/>
                  <a:cs typeface="Avenir"/>
                  <a:sym typeface="Avenir"/>
                </a:rPr>
                <a:t>Select an application to review. </a:t>
              </a:r>
              <a:endParaRPr sz="1500" b="0" i="0" u="none" strike="noStrike" cap="none">
                <a:solidFill>
                  <a:srgbClr val="000000"/>
                </a:solidFill>
                <a:latin typeface="Avenir"/>
                <a:ea typeface="Avenir"/>
                <a:cs typeface="Avenir"/>
                <a:sym typeface="Avenir"/>
              </a:endParaRPr>
            </a:p>
          </p:txBody>
        </p:sp>
      </p:grpSp>
      <p:grpSp>
        <p:nvGrpSpPr>
          <p:cNvPr id="1463" name="Google Shape;1463;g2f578851bfd_0_422"/>
          <p:cNvGrpSpPr/>
          <p:nvPr/>
        </p:nvGrpSpPr>
        <p:grpSpPr>
          <a:xfrm>
            <a:off x="4688875" y="1586324"/>
            <a:ext cx="2751931" cy="4290362"/>
            <a:chOff x="3516744" y="1189773"/>
            <a:chExt cx="2064000" cy="3217852"/>
          </a:xfrm>
        </p:grpSpPr>
        <p:sp>
          <p:nvSpPr>
            <p:cNvPr id="1464" name="Google Shape;1464;g2f578851bfd_0_422"/>
            <p:cNvSpPr/>
            <p:nvPr/>
          </p:nvSpPr>
          <p:spPr>
            <a:xfrm>
              <a:off x="3516744" y="1189773"/>
              <a:ext cx="2064000" cy="897600"/>
            </a:xfrm>
            <a:prstGeom prst="chevron">
              <a:avLst>
                <a:gd name="adj" fmla="val 50000"/>
              </a:avLst>
            </a:prstGeom>
            <a:solidFill>
              <a:srgbClr val="F6B26B"/>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600" b="1" i="0" u="none" strike="noStrike" cap="none">
                  <a:solidFill>
                    <a:schemeClr val="dk1"/>
                  </a:solidFill>
                  <a:latin typeface="Avenir"/>
                  <a:ea typeface="Avenir"/>
                  <a:cs typeface="Avenir"/>
                  <a:sym typeface="Avenir"/>
                </a:rPr>
                <a:t>Application Review</a:t>
              </a:r>
              <a:endParaRPr sz="1600" b="1" i="0" u="none" strike="noStrike" cap="none">
                <a:solidFill>
                  <a:schemeClr val="dk1"/>
                </a:solidFill>
                <a:latin typeface="Avenir"/>
                <a:ea typeface="Avenir"/>
                <a:cs typeface="Avenir"/>
                <a:sym typeface="Avenir"/>
              </a:endParaRPr>
            </a:p>
          </p:txBody>
        </p:sp>
        <p:sp>
          <p:nvSpPr>
            <p:cNvPr id="1465" name="Google Shape;1465;g2f578851bfd_0_422"/>
            <p:cNvSpPr txBox="1"/>
            <p:nvPr/>
          </p:nvSpPr>
          <p:spPr>
            <a:xfrm>
              <a:off x="3739450" y="2057125"/>
              <a:ext cx="1624500" cy="2350500"/>
            </a:xfrm>
            <a:prstGeom prst="rect">
              <a:avLst/>
            </a:prstGeom>
            <a:noFill/>
            <a:ln>
              <a:noFill/>
            </a:ln>
          </p:spPr>
          <p:txBody>
            <a:bodyPr spcFirstLastPara="1" wrap="square" lIns="121900" tIns="121900" rIns="121900" bIns="121900" anchor="t" anchorCtr="0">
              <a:noAutofit/>
            </a:bodyPr>
            <a:lstStyle/>
            <a:p>
              <a:pPr marL="457200" marR="0" lvl="0" indent="-323850" algn="l" rtl="0">
                <a:lnSpc>
                  <a:spcPct val="115000"/>
                </a:lnSpc>
                <a:spcBef>
                  <a:spcPts val="0"/>
                </a:spcBef>
                <a:spcAft>
                  <a:spcPts val="0"/>
                </a:spcAft>
                <a:buClr>
                  <a:srgbClr val="000000"/>
                </a:buClr>
                <a:buSzPts val="1500"/>
                <a:buFont typeface="Avenir"/>
                <a:buChar char="●"/>
              </a:pPr>
              <a:r>
                <a:rPr lang="en-ZA" sz="1500" b="0" i="0" u="none" strike="noStrike" cap="none">
                  <a:solidFill>
                    <a:srgbClr val="000000"/>
                  </a:solidFill>
                  <a:latin typeface="Avenir"/>
                  <a:ea typeface="Avenir"/>
                  <a:cs typeface="Avenir"/>
                  <a:sym typeface="Avenir"/>
                </a:rPr>
                <a:t>Review Application details.</a:t>
              </a:r>
              <a:endParaRPr sz="1500" b="0" i="0" u="none" strike="noStrike" cap="none">
                <a:solidFill>
                  <a:srgbClr val="000000"/>
                </a:solidFill>
                <a:latin typeface="Avenir"/>
                <a:ea typeface="Avenir"/>
                <a:cs typeface="Avenir"/>
                <a:sym typeface="Avenir"/>
              </a:endParaRPr>
            </a:p>
            <a:p>
              <a:pPr marL="457200" marR="0" lvl="0" indent="-323850" algn="l" rtl="0">
                <a:lnSpc>
                  <a:spcPct val="115000"/>
                </a:lnSpc>
                <a:spcBef>
                  <a:spcPts val="0"/>
                </a:spcBef>
                <a:spcAft>
                  <a:spcPts val="0"/>
                </a:spcAft>
                <a:buClr>
                  <a:srgbClr val="000000"/>
                </a:buClr>
                <a:buSzPts val="1500"/>
                <a:buFont typeface="Avenir"/>
                <a:buChar char="●"/>
              </a:pPr>
              <a:r>
                <a:rPr lang="en-ZA" sz="1500" b="0" i="0" u="none" strike="noStrike" cap="none">
                  <a:solidFill>
                    <a:srgbClr val="000000"/>
                  </a:solidFill>
                  <a:latin typeface="Avenir"/>
                  <a:ea typeface="Avenir"/>
                  <a:cs typeface="Avenir"/>
                  <a:sym typeface="Avenir"/>
                </a:rPr>
                <a:t>Send </a:t>
              </a:r>
              <a:r>
                <a:rPr lang="en-ZA" sz="1500">
                  <a:latin typeface="Avenir"/>
                  <a:ea typeface="Avenir"/>
                  <a:cs typeface="Avenir"/>
                  <a:sym typeface="Avenir"/>
                </a:rPr>
                <a:t>correction </a:t>
              </a:r>
              <a:r>
                <a:rPr lang="en-ZA" sz="1500" b="0" i="0" u="none" strike="noStrike" cap="none">
                  <a:solidFill>
                    <a:srgbClr val="000000"/>
                  </a:solidFill>
                  <a:latin typeface="Avenir"/>
                  <a:ea typeface="Avenir"/>
                  <a:cs typeface="Avenir"/>
                  <a:sym typeface="Avenir"/>
                </a:rPr>
                <a:t>notes to applicant, if additional information is required. </a:t>
              </a:r>
              <a:endParaRPr sz="1500" b="0" i="0" u="none" strike="noStrike" cap="none">
                <a:solidFill>
                  <a:srgbClr val="000000"/>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500"/>
                <a:buFont typeface="Arial"/>
                <a:buNone/>
              </a:pPr>
              <a:endParaRPr sz="1500" b="0" i="0" u="none" strike="noStrike" cap="none">
                <a:solidFill>
                  <a:srgbClr val="000000"/>
                </a:solidFill>
                <a:latin typeface="Avenir"/>
                <a:ea typeface="Avenir"/>
                <a:cs typeface="Avenir"/>
                <a:sym typeface="Avenir"/>
              </a:endParaRPr>
            </a:p>
          </p:txBody>
        </p:sp>
      </p:grpSp>
      <p:grpSp>
        <p:nvGrpSpPr>
          <p:cNvPr id="1466" name="Google Shape;1466;g2f578851bfd_0_422"/>
          <p:cNvGrpSpPr/>
          <p:nvPr/>
        </p:nvGrpSpPr>
        <p:grpSpPr>
          <a:xfrm>
            <a:off x="11850" y="1586478"/>
            <a:ext cx="2952726" cy="4290058"/>
            <a:chOff x="0" y="1190001"/>
            <a:chExt cx="2214600" cy="3217624"/>
          </a:xfrm>
        </p:grpSpPr>
        <p:sp>
          <p:nvSpPr>
            <p:cNvPr id="1467" name="Google Shape;1467;g2f578851bfd_0_422"/>
            <p:cNvSpPr/>
            <p:nvPr/>
          </p:nvSpPr>
          <p:spPr>
            <a:xfrm>
              <a:off x="0" y="1190001"/>
              <a:ext cx="2214600" cy="897600"/>
            </a:xfrm>
            <a:prstGeom prst="homePlate">
              <a:avLst>
                <a:gd name="adj" fmla="val 50000"/>
              </a:avLst>
            </a:prstGeom>
            <a:solidFill>
              <a:srgbClr val="B45F06"/>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600" b="1" i="0" u="none" strike="noStrike" cap="none">
                  <a:solidFill>
                    <a:schemeClr val="dk1"/>
                  </a:solidFill>
                  <a:latin typeface="Avenir"/>
                  <a:ea typeface="Avenir"/>
                  <a:cs typeface="Avenir"/>
                  <a:sym typeface="Avenir"/>
                </a:rPr>
                <a:t>Login</a:t>
              </a:r>
              <a:endParaRPr sz="1600" b="1" i="0" u="none" strike="noStrike" cap="none">
                <a:solidFill>
                  <a:schemeClr val="dk1"/>
                </a:solidFill>
                <a:latin typeface="Avenir"/>
                <a:ea typeface="Avenir"/>
                <a:cs typeface="Avenir"/>
                <a:sym typeface="Avenir"/>
              </a:endParaRPr>
            </a:p>
          </p:txBody>
        </p:sp>
        <p:sp>
          <p:nvSpPr>
            <p:cNvPr id="1468" name="Google Shape;1468;g2f578851bfd_0_422"/>
            <p:cNvSpPr txBox="1"/>
            <p:nvPr/>
          </p:nvSpPr>
          <p:spPr>
            <a:xfrm>
              <a:off x="295050" y="2057125"/>
              <a:ext cx="1624500" cy="2350500"/>
            </a:xfrm>
            <a:prstGeom prst="rect">
              <a:avLst/>
            </a:prstGeom>
            <a:noFill/>
            <a:ln>
              <a:noFill/>
            </a:ln>
          </p:spPr>
          <p:txBody>
            <a:bodyPr spcFirstLastPara="1" wrap="square" lIns="121900" tIns="121900" rIns="121900" bIns="121900" anchor="t" anchorCtr="0">
              <a:noAutofit/>
            </a:bodyPr>
            <a:lstStyle/>
            <a:p>
              <a:pPr marL="457200" marR="0" lvl="0" indent="-323850" algn="l" rtl="0">
                <a:lnSpc>
                  <a:spcPct val="115000"/>
                </a:lnSpc>
                <a:spcBef>
                  <a:spcPts val="0"/>
                </a:spcBef>
                <a:spcAft>
                  <a:spcPts val="0"/>
                </a:spcAft>
                <a:buClr>
                  <a:srgbClr val="000000"/>
                </a:buClr>
                <a:buSzPts val="1500"/>
                <a:buFont typeface="Avenir"/>
                <a:buChar char="●"/>
              </a:pPr>
              <a:r>
                <a:rPr lang="en-ZA" sz="1500" b="0" i="0" u="none" strike="noStrike" cap="none">
                  <a:solidFill>
                    <a:srgbClr val="000000"/>
                  </a:solidFill>
                  <a:latin typeface="Avenir"/>
                  <a:ea typeface="Avenir"/>
                  <a:cs typeface="Avenir"/>
                  <a:sym typeface="Avenir"/>
                </a:rPr>
                <a:t>Enter your login credentials</a:t>
              </a:r>
              <a:endParaRPr sz="1500" b="0" i="0" u="none" strike="noStrike" cap="none">
                <a:solidFill>
                  <a:srgbClr val="000000"/>
                </a:solidFill>
                <a:latin typeface="Avenir"/>
                <a:ea typeface="Avenir"/>
                <a:cs typeface="Avenir"/>
                <a:sym typeface="Avenir"/>
              </a:endParaRPr>
            </a:p>
            <a:p>
              <a:pPr marL="457200" marR="0" lvl="0" indent="-323850" algn="l" rtl="0">
                <a:lnSpc>
                  <a:spcPct val="115000"/>
                </a:lnSpc>
                <a:spcBef>
                  <a:spcPts val="0"/>
                </a:spcBef>
                <a:spcAft>
                  <a:spcPts val="0"/>
                </a:spcAft>
                <a:buClr>
                  <a:srgbClr val="000000"/>
                </a:buClr>
                <a:buSzPts val="1500"/>
                <a:buFont typeface="Avenir"/>
                <a:buChar char="●"/>
              </a:pPr>
              <a:r>
                <a:rPr lang="en-ZA" sz="1500" b="0" i="0" u="none" strike="noStrike" cap="none">
                  <a:solidFill>
                    <a:srgbClr val="000000"/>
                  </a:solidFill>
                  <a:latin typeface="Avenir"/>
                  <a:ea typeface="Avenir"/>
                  <a:cs typeface="Avenir"/>
                  <a:sym typeface="Avenir"/>
                </a:rPr>
                <a:t>Access the Approver Dashboard</a:t>
              </a:r>
              <a:endParaRPr sz="1500" b="0" i="0" u="none" strike="noStrike" cap="none">
                <a:solidFill>
                  <a:srgbClr val="000000"/>
                </a:solidFill>
                <a:latin typeface="Avenir"/>
                <a:ea typeface="Avenir"/>
                <a:cs typeface="Avenir"/>
                <a:sym typeface="Avenir"/>
              </a:endParaRPr>
            </a:p>
          </p:txBody>
        </p:sp>
      </p:grpSp>
      <p:grpSp>
        <p:nvGrpSpPr>
          <p:cNvPr id="1469" name="Google Shape;1469;g2f578851bfd_0_422"/>
          <p:cNvGrpSpPr/>
          <p:nvPr/>
        </p:nvGrpSpPr>
        <p:grpSpPr>
          <a:xfrm>
            <a:off x="8760035" y="1586174"/>
            <a:ext cx="3557817" cy="5052563"/>
            <a:chOff x="6874016" y="1189773"/>
            <a:chExt cx="2270100" cy="3789517"/>
          </a:xfrm>
        </p:grpSpPr>
        <p:sp>
          <p:nvSpPr>
            <p:cNvPr id="1470" name="Google Shape;1470;g2f578851bfd_0_422"/>
            <p:cNvSpPr/>
            <p:nvPr/>
          </p:nvSpPr>
          <p:spPr>
            <a:xfrm>
              <a:off x="6874016" y="1189773"/>
              <a:ext cx="2270100" cy="897600"/>
            </a:xfrm>
            <a:prstGeom prst="chevron">
              <a:avLst>
                <a:gd name="adj" fmla="val 50000"/>
              </a:avLst>
            </a:prstGeom>
            <a:solidFill>
              <a:srgbClr val="FCE5CD"/>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600" b="1" i="0" u="none" strike="noStrike" cap="none">
                  <a:solidFill>
                    <a:schemeClr val="dk1"/>
                  </a:solidFill>
                  <a:latin typeface="Avenir"/>
                  <a:ea typeface="Avenir"/>
                  <a:cs typeface="Avenir"/>
                  <a:sym typeface="Avenir"/>
                </a:rPr>
                <a:t>Approve/reject applications (or request corrections)</a:t>
              </a:r>
              <a:endParaRPr sz="1600" b="1" i="0" u="none" strike="noStrike" cap="none">
                <a:solidFill>
                  <a:schemeClr val="dk1"/>
                </a:solidFill>
                <a:latin typeface="Avenir"/>
                <a:ea typeface="Avenir"/>
                <a:cs typeface="Avenir"/>
                <a:sym typeface="Avenir"/>
              </a:endParaRPr>
            </a:p>
          </p:txBody>
        </p:sp>
        <p:sp>
          <p:nvSpPr>
            <p:cNvPr id="1471" name="Google Shape;1471;g2f578851bfd_0_422"/>
            <p:cNvSpPr txBox="1"/>
            <p:nvPr/>
          </p:nvSpPr>
          <p:spPr>
            <a:xfrm>
              <a:off x="7080418" y="1995190"/>
              <a:ext cx="1898100" cy="2984100"/>
            </a:xfrm>
            <a:prstGeom prst="rect">
              <a:avLst/>
            </a:prstGeom>
            <a:noFill/>
            <a:ln>
              <a:noFill/>
            </a:ln>
          </p:spPr>
          <p:txBody>
            <a:bodyPr spcFirstLastPara="1" wrap="square" lIns="121900" tIns="121900" rIns="121900" bIns="121900" anchor="t" anchorCtr="0">
              <a:noAutofit/>
            </a:bodyPr>
            <a:lstStyle/>
            <a:p>
              <a:pPr marL="457200" marR="0" lvl="0" indent="-323850" algn="l" rtl="0">
                <a:lnSpc>
                  <a:spcPct val="115000"/>
                </a:lnSpc>
                <a:spcBef>
                  <a:spcPts val="0"/>
                </a:spcBef>
                <a:spcAft>
                  <a:spcPts val="0"/>
                </a:spcAft>
                <a:buClr>
                  <a:srgbClr val="000000"/>
                </a:buClr>
                <a:buSzPts val="1500"/>
                <a:buFont typeface="Avenir"/>
                <a:buChar char="●"/>
              </a:pPr>
              <a:r>
                <a:rPr lang="en-ZA" sz="1500" b="0" i="0" u="none" strike="noStrike" cap="none">
                  <a:solidFill>
                    <a:srgbClr val="000000"/>
                  </a:solidFill>
                  <a:latin typeface="Avenir"/>
                  <a:ea typeface="Avenir"/>
                  <a:cs typeface="Avenir"/>
                  <a:sym typeface="Avenir"/>
                </a:rPr>
                <a:t>If the application is complete and accurate, and NO staff have been flagged as on the NCPR - application should be approved and a New Bronze certificate is generated.</a:t>
              </a:r>
            </a:p>
            <a:p>
              <a:pPr marL="457200" marR="0" lvl="0" indent="-323850" algn="l" rtl="0">
                <a:lnSpc>
                  <a:spcPct val="115000"/>
                </a:lnSpc>
                <a:spcBef>
                  <a:spcPts val="0"/>
                </a:spcBef>
                <a:spcAft>
                  <a:spcPts val="0"/>
                </a:spcAft>
                <a:buClr>
                  <a:srgbClr val="000000"/>
                </a:buClr>
                <a:buSzPts val="1500"/>
                <a:buFont typeface="Avenir"/>
                <a:buChar char="●"/>
              </a:pPr>
              <a:r>
                <a:rPr lang="en-ZA" sz="1500">
                  <a:latin typeface="Avenir"/>
                  <a:ea typeface="Avenir"/>
                  <a:cs typeface="Avenir"/>
                  <a:sym typeface="Avenir"/>
                </a:rPr>
                <a:t>If any staff are found on the NCPR the application should be REJECTED.</a:t>
              </a:r>
              <a:endParaRPr sz="1500" b="0" i="0" u="none" strike="noStrike" cap="none">
                <a:solidFill>
                  <a:srgbClr val="000000"/>
                </a:solidFill>
                <a:latin typeface="Avenir"/>
                <a:ea typeface="Avenir"/>
                <a:cs typeface="Avenir"/>
                <a:sym typeface="Avenir"/>
              </a:endParaRPr>
            </a:p>
            <a:p>
              <a:pPr marL="457200" marR="0" lvl="0" indent="-323850" algn="l" rtl="0">
                <a:lnSpc>
                  <a:spcPct val="115000"/>
                </a:lnSpc>
                <a:spcBef>
                  <a:spcPts val="0"/>
                </a:spcBef>
                <a:spcAft>
                  <a:spcPts val="0"/>
                </a:spcAft>
                <a:buClr>
                  <a:srgbClr val="000000"/>
                </a:buClr>
                <a:buSzPts val="1500"/>
                <a:buFont typeface="Avenir"/>
                <a:buChar char="●"/>
              </a:pPr>
              <a:r>
                <a:rPr lang="en-ZA" sz="1500" b="0" i="0" u="none" strike="noStrike" cap="none">
                  <a:solidFill>
                    <a:srgbClr val="000000"/>
                  </a:solidFill>
                  <a:latin typeface="Avenir"/>
                  <a:ea typeface="Avenir"/>
                  <a:cs typeface="Avenir"/>
                  <a:sym typeface="Avenir"/>
                </a:rPr>
                <a:t>If the application still </a:t>
              </a:r>
              <a:r>
                <a:rPr lang="en-ZA" sz="1500">
                  <a:latin typeface="Avenir"/>
                  <a:ea typeface="Avenir"/>
                  <a:cs typeface="Avenir"/>
                  <a:sym typeface="Avenir"/>
                </a:rPr>
                <a:t>needs corrections that were missed</a:t>
              </a:r>
              <a:r>
                <a:rPr lang="en-ZA" sz="1500" b="0" i="0" u="none" strike="noStrike" cap="none">
                  <a:solidFill>
                    <a:srgbClr val="000000"/>
                  </a:solidFill>
                  <a:latin typeface="Avenir"/>
                  <a:ea typeface="Avenir"/>
                  <a:cs typeface="Avenir"/>
                  <a:sym typeface="Avenir"/>
                </a:rPr>
                <a:t>, approver sends </a:t>
              </a:r>
              <a:r>
                <a:rPr lang="en-ZA" sz="1500">
                  <a:latin typeface="Avenir"/>
                  <a:ea typeface="Avenir"/>
                  <a:cs typeface="Avenir"/>
                  <a:sym typeface="Avenir"/>
                </a:rPr>
                <a:t>correction </a:t>
              </a:r>
              <a:r>
                <a:rPr lang="en-ZA" sz="1500" b="0" i="0" u="none" strike="noStrike" cap="none">
                  <a:solidFill>
                    <a:srgbClr val="000000"/>
                  </a:solidFill>
                  <a:latin typeface="Avenir"/>
                  <a:ea typeface="Avenir"/>
                  <a:cs typeface="Avenir"/>
                  <a:sym typeface="Avenir"/>
                </a:rPr>
                <a:t>notes to the Applicant. </a:t>
              </a:r>
              <a:endParaRPr sz="1500" b="0" i="0" u="none" strike="noStrike" cap="none">
                <a:solidFill>
                  <a:srgbClr val="000000"/>
                </a:solidFill>
                <a:latin typeface="Avenir"/>
                <a:ea typeface="Avenir"/>
                <a:cs typeface="Avenir"/>
                <a:sym typeface="Avenir"/>
              </a:endParaRPr>
            </a:p>
          </p:txBody>
        </p:sp>
      </p:grpSp>
      <p:grpSp>
        <p:nvGrpSpPr>
          <p:cNvPr id="1472" name="Google Shape;1472;g2f578851bfd_0_422"/>
          <p:cNvGrpSpPr/>
          <p:nvPr/>
        </p:nvGrpSpPr>
        <p:grpSpPr>
          <a:xfrm>
            <a:off x="6579845" y="1586174"/>
            <a:ext cx="2844811" cy="4290362"/>
            <a:chOff x="5195342" y="1189773"/>
            <a:chExt cx="2064000" cy="3217852"/>
          </a:xfrm>
        </p:grpSpPr>
        <p:sp>
          <p:nvSpPr>
            <p:cNvPr id="1473" name="Google Shape;1473;g2f578851bfd_0_422"/>
            <p:cNvSpPr/>
            <p:nvPr/>
          </p:nvSpPr>
          <p:spPr>
            <a:xfrm>
              <a:off x="5195342" y="1189773"/>
              <a:ext cx="2064000" cy="897600"/>
            </a:xfrm>
            <a:prstGeom prst="chevron">
              <a:avLst>
                <a:gd name="adj" fmla="val 50000"/>
              </a:avLst>
            </a:prstGeom>
            <a:solidFill>
              <a:srgbClr val="F9CB9C"/>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600" b="1" i="0" u="none" strike="noStrike" cap="none">
                  <a:solidFill>
                    <a:schemeClr val="dk1"/>
                  </a:solidFill>
                  <a:latin typeface="Avenir"/>
                  <a:ea typeface="Avenir"/>
                  <a:cs typeface="Avenir"/>
                  <a:sym typeface="Avenir"/>
                </a:rPr>
                <a:t>Documents uploaded</a:t>
              </a:r>
              <a:endParaRPr sz="1600" b="1" i="0" u="none" strike="noStrike" cap="none">
                <a:solidFill>
                  <a:schemeClr val="dk1"/>
                </a:solidFill>
                <a:latin typeface="Avenir"/>
                <a:ea typeface="Avenir"/>
                <a:cs typeface="Avenir"/>
                <a:sym typeface="Avenir"/>
              </a:endParaRPr>
            </a:p>
          </p:txBody>
        </p:sp>
        <p:sp>
          <p:nvSpPr>
            <p:cNvPr id="1474" name="Google Shape;1474;g2f578851bfd_0_422"/>
            <p:cNvSpPr txBox="1"/>
            <p:nvPr/>
          </p:nvSpPr>
          <p:spPr>
            <a:xfrm>
              <a:off x="5461650" y="2057125"/>
              <a:ext cx="1624500" cy="2350500"/>
            </a:xfrm>
            <a:prstGeom prst="rect">
              <a:avLst/>
            </a:prstGeom>
            <a:noFill/>
            <a:ln>
              <a:noFill/>
            </a:ln>
          </p:spPr>
          <p:txBody>
            <a:bodyPr spcFirstLastPara="1" wrap="square" lIns="121900" tIns="121900" rIns="121900" bIns="121900" anchor="t" anchorCtr="0">
              <a:noAutofit/>
            </a:bodyPr>
            <a:lstStyle/>
            <a:p>
              <a:pPr marL="457200" marR="0" lvl="0" indent="-323850" algn="l" rtl="0">
                <a:lnSpc>
                  <a:spcPct val="115000"/>
                </a:lnSpc>
                <a:spcBef>
                  <a:spcPts val="0"/>
                </a:spcBef>
                <a:spcAft>
                  <a:spcPts val="0"/>
                </a:spcAft>
                <a:buClr>
                  <a:srgbClr val="000000"/>
                </a:buClr>
                <a:buSzPts val="1500"/>
                <a:buFont typeface="Avenir"/>
                <a:buChar char="●"/>
              </a:pPr>
              <a:r>
                <a:rPr lang="en-ZA" sz="1500" b="0" i="0" u="none" strike="noStrike" cap="none">
                  <a:solidFill>
                    <a:srgbClr val="000000"/>
                  </a:solidFill>
                  <a:latin typeface="Avenir"/>
                  <a:ea typeface="Avenir"/>
                  <a:cs typeface="Avenir"/>
                  <a:sym typeface="Avenir"/>
                </a:rPr>
                <a:t>Check for all approved required documents (certified ID, clearance certificate and Form 30).</a:t>
              </a:r>
              <a:endParaRPr sz="1500" b="0" i="0" u="none" strike="noStrike" cap="none">
                <a:solidFill>
                  <a:srgbClr val="000000"/>
                </a:solidFill>
                <a:latin typeface="Avenir"/>
                <a:ea typeface="Avenir"/>
                <a:cs typeface="Avenir"/>
                <a:sym typeface="Avenir"/>
              </a:endParaRPr>
            </a:p>
            <a:p>
              <a:pPr marL="457200" marR="0" lvl="0" indent="-323850" algn="l" rtl="0">
                <a:lnSpc>
                  <a:spcPct val="115000"/>
                </a:lnSpc>
                <a:spcBef>
                  <a:spcPts val="0"/>
                </a:spcBef>
                <a:spcAft>
                  <a:spcPts val="0"/>
                </a:spcAft>
                <a:buSzPts val="1500"/>
                <a:buFont typeface="Avenir"/>
                <a:buChar char="●"/>
              </a:pPr>
              <a:r>
                <a:rPr lang="en-ZA" sz="1500">
                  <a:latin typeface="Avenir"/>
                  <a:ea typeface="Avenir"/>
                  <a:cs typeface="Avenir"/>
                  <a:sym typeface="Avenir"/>
                </a:rPr>
                <a:t>View Social Worker Report and Recommendation.</a:t>
              </a:r>
              <a:endParaRPr sz="1500">
                <a:latin typeface="Avenir"/>
                <a:ea typeface="Avenir"/>
                <a:cs typeface="Avenir"/>
                <a:sym typeface="Avenir"/>
              </a:endParaRPr>
            </a:p>
          </p:txBody>
        </p:sp>
      </p:gr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479"/>
        <p:cNvGrpSpPr/>
        <p:nvPr/>
      </p:nvGrpSpPr>
      <p:grpSpPr>
        <a:xfrm>
          <a:off x="0" y="0"/>
          <a:ext cx="0" cy="0"/>
          <a:chOff x="0" y="0"/>
          <a:chExt cx="0" cy="0"/>
        </a:xfrm>
      </p:grpSpPr>
      <p:sp>
        <p:nvSpPr>
          <p:cNvPr id="1480" name="Google Shape;1480;g2f578851bfd_0_443"/>
          <p:cNvSpPr txBox="1">
            <a:spLocks noGrp="1"/>
          </p:cNvSpPr>
          <p:nvPr>
            <p:ph type="title"/>
          </p:nvPr>
        </p:nvSpPr>
        <p:spPr>
          <a:xfrm>
            <a:off x="1969878" y="149742"/>
            <a:ext cx="7918901" cy="1196751"/>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ts val="4000"/>
              <a:buNone/>
            </a:pPr>
            <a:r>
              <a:rPr lang="en-ZA">
                <a:solidFill>
                  <a:srgbClr val="C98241"/>
                </a:solidFill>
                <a:latin typeface="Avenir"/>
                <a:ea typeface="Avenir"/>
                <a:cs typeface="Avenir"/>
                <a:sym typeface="Avenir"/>
              </a:rPr>
              <a:t>When is an application review complete?</a:t>
            </a:r>
            <a:endParaRPr>
              <a:solidFill>
                <a:srgbClr val="C98241"/>
              </a:solidFill>
              <a:latin typeface="Avenir"/>
              <a:ea typeface="Avenir"/>
              <a:cs typeface="Avenir"/>
              <a:sym typeface="Avenir"/>
            </a:endParaRPr>
          </a:p>
        </p:txBody>
      </p:sp>
      <p:sp>
        <p:nvSpPr>
          <p:cNvPr id="1481" name="Google Shape;1481;g2f578851bfd_0_44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200"/>
              <a:buFont typeface="Arial"/>
              <a:buNone/>
            </a:pPr>
            <a:fld id="{00000000-1234-1234-1234-123412341234}" type="slidenum">
              <a:rPr lang="en-ZA"/>
              <a:t>87</a:t>
            </a:fld>
            <a:endParaRPr/>
          </a:p>
        </p:txBody>
      </p:sp>
      <p:grpSp>
        <p:nvGrpSpPr>
          <p:cNvPr id="1482" name="Google Shape;1482;g2f578851bfd_0_443"/>
          <p:cNvGrpSpPr/>
          <p:nvPr/>
        </p:nvGrpSpPr>
        <p:grpSpPr>
          <a:xfrm>
            <a:off x="2451050" y="1586324"/>
            <a:ext cx="2751931" cy="4290362"/>
            <a:chOff x="1838333" y="1189773"/>
            <a:chExt cx="2064000" cy="3217852"/>
          </a:xfrm>
        </p:grpSpPr>
        <p:sp>
          <p:nvSpPr>
            <p:cNvPr id="1483" name="Google Shape;1483;g2f578851bfd_0_443"/>
            <p:cNvSpPr/>
            <p:nvPr/>
          </p:nvSpPr>
          <p:spPr>
            <a:xfrm>
              <a:off x="1838333" y="1189773"/>
              <a:ext cx="2064000" cy="897600"/>
            </a:xfrm>
            <a:prstGeom prst="chevron">
              <a:avLst>
                <a:gd name="adj" fmla="val 50000"/>
              </a:avLst>
            </a:prstGeom>
            <a:solidFill>
              <a:srgbClr val="E69138"/>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600" b="1">
                  <a:solidFill>
                    <a:schemeClr val="dk1"/>
                  </a:solidFill>
                  <a:latin typeface="Avenir"/>
                  <a:ea typeface="Avenir"/>
                  <a:cs typeface="Avenir"/>
                  <a:sym typeface="Avenir"/>
                </a:rPr>
                <a:t>All correction notes have been addressed</a:t>
              </a:r>
              <a:endParaRPr sz="1600" b="1" i="0" u="none" strike="noStrike" cap="none">
                <a:solidFill>
                  <a:schemeClr val="dk1"/>
                </a:solidFill>
                <a:latin typeface="Avenir"/>
                <a:ea typeface="Avenir"/>
                <a:cs typeface="Avenir"/>
                <a:sym typeface="Avenir"/>
              </a:endParaRPr>
            </a:p>
          </p:txBody>
        </p:sp>
        <p:sp>
          <p:nvSpPr>
            <p:cNvPr id="1484" name="Google Shape;1484;g2f578851bfd_0_443"/>
            <p:cNvSpPr txBox="1"/>
            <p:nvPr/>
          </p:nvSpPr>
          <p:spPr>
            <a:xfrm>
              <a:off x="2017250" y="2057125"/>
              <a:ext cx="1624500" cy="2350500"/>
            </a:xfrm>
            <a:prstGeom prst="rect">
              <a:avLst/>
            </a:prstGeom>
            <a:noFill/>
            <a:ln>
              <a:noFill/>
            </a:ln>
          </p:spPr>
          <p:txBody>
            <a:bodyPr spcFirstLastPara="1" wrap="square" lIns="121900" tIns="121900" rIns="121900" bIns="121900" anchor="t" anchorCtr="0">
              <a:noAutofit/>
            </a:bodyPr>
            <a:lstStyle/>
            <a:p>
              <a:pPr marL="457200" lvl="0" indent="-292100" algn="l" rtl="0">
                <a:lnSpc>
                  <a:spcPct val="115000"/>
                </a:lnSpc>
                <a:spcBef>
                  <a:spcPts val="0"/>
                </a:spcBef>
                <a:spcAft>
                  <a:spcPts val="0"/>
                </a:spcAft>
                <a:buSzPts val="1000"/>
                <a:buFont typeface="Avenir"/>
                <a:buChar char="●"/>
              </a:pPr>
              <a:r>
                <a:rPr lang="en-ZA" sz="1000">
                  <a:latin typeface="Avenir"/>
                  <a:ea typeface="Avenir"/>
                  <a:cs typeface="Avenir"/>
                  <a:sym typeface="Avenir"/>
                </a:rPr>
                <a:t>If any documents were initially declined due to issues such as incorrect information, missing signatures, or unclear images, the applicant has corrected these issues.</a:t>
              </a:r>
              <a:endParaRPr sz="1000">
                <a:latin typeface="Avenir"/>
                <a:ea typeface="Avenir"/>
                <a:cs typeface="Avenir"/>
                <a:sym typeface="Avenir"/>
              </a:endParaRPr>
            </a:p>
            <a:p>
              <a:pPr marL="457200" lvl="0" indent="-292100" algn="l" rtl="0">
                <a:lnSpc>
                  <a:spcPct val="115000"/>
                </a:lnSpc>
                <a:spcBef>
                  <a:spcPts val="0"/>
                </a:spcBef>
                <a:spcAft>
                  <a:spcPts val="0"/>
                </a:spcAft>
                <a:buSzPts val="1000"/>
                <a:buFont typeface="Avenir"/>
                <a:buChar char="●"/>
              </a:pPr>
              <a:r>
                <a:rPr lang="en-ZA" sz="1000">
                  <a:latin typeface="Avenir"/>
                  <a:ea typeface="Avenir"/>
                  <a:cs typeface="Avenir"/>
                  <a:sym typeface="Avenir"/>
                </a:rPr>
                <a:t>The updated documents have been re-uploaded and reviewed again to ensure they now meet the required standards.</a:t>
              </a:r>
              <a:endParaRPr sz="1000">
                <a:latin typeface="Avenir"/>
                <a:ea typeface="Avenir"/>
                <a:cs typeface="Avenir"/>
                <a:sym typeface="Avenir"/>
              </a:endParaRPr>
            </a:p>
            <a:p>
              <a:pPr marL="0" marR="0" lvl="0" indent="0" algn="l" rtl="0">
                <a:lnSpc>
                  <a:spcPct val="115000"/>
                </a:lnSpc>
                <a:spcBef>
                  <a:spcPts val="0"/>
                </a:spcBef>
                <a:spcAft>
                  <a:spcPts val="0"/>
                </a:spcAft>
                <a:buNone/>
              </a:pPr>
              <a:endParaRPr sz="1500">
                <a:latin typeface="Avenir"/>
                <a:ea typeface="Avenir"/>
                <a:cs typeface="Avenir"/>
                <a:sym typeface="Avenir"/>
              </a:endParaRPr>
            </a:p>
          </p:txBody>
        </p:sp>
      </p:grpSp>
      <p:grpSp>
        <p:nvGrpSpPr>
          <p:cNvPr id="1485" name="Google Shape;1485;g2f578851bfd_0_443"/>
          <p:cNvGrpSpPr/>
          <p:nvPr/>
        </p:nvGrpSpPr>
        <p:grpSpPr>
          <a:xfrm>
            <a:off x="4688875" y="1586324"/>
            <a:ext cx="2751931" cy="4290362"/>
            <a:chOff x="3516744" y="1189773"/>
            <a:chExt cx="2064000" cy="3217852"/>
          </a:xfrm>
        </p:grpSpPr>
        <p:sp>
          <p:nvSpPr>
            <p:cNvPr id="1486" name="Google Shape;1486;g2f578851bfd_0_443"/>
            <p:cNvSpPr/>
            <p:nvPr/>
          </p:nvSpPr>
          <p:spPr>
            <a:xfrm>
              <a:off x="3516744" y="1189773"/>
              <a:ext cx="2064000" cy="897600"/>
            </a:xfrm>
            <a:prstGeom prst="chevron">
              <a:avLst>
                <a:gd name="adj" fmla="val 50000"/>
              </a:avLst>
            </a:prstGeom>
            <a:solidFill>
              <a:srgbClr val="F6B26B"/>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600" b="1">
                  <a:solidFill>
                    <a:schemeClr val="dk1"/>
                  </a:solidFill>
                  <a:latin typeface="Avenir"/>
                  <a:ea typeface="Avenir"/>
                  <a:cs typeface="Avenir"/>
                  <a:sym typeface="Avenir"/>
                </a:rPr>
                <a:t>Application Information is Verified and Accurate</a:t>
              </a:r>
              <a:endParaRPr sz="1600" b="1" i="0" u="none" strike="noStrike" cap="none">
                <a:solidFill>
                  <a:schemeClr val="dk1"/>
                </a:solidFill>
                <a:latin typeface="Avenir"/>
                <a:ea typeface="Avenir"/>
                <a:cs typeface="Avenir"/>
                <a:sym typeface="Avenir"/>
              </a:endParaRPr>
            </a:p>
          </p:txBody>
        </p:sp>
        <p:sp>
          <p:nvSpPr>
            <p:cNvPr id="1487" name="Google Shape;1487;g2f578851bfd_0_443"/>
            <p:cNvSpPr txBox="1"/>
            <p:nvPr/>
          </p:nvSpPr>
          <p:spPr>
            <a:xfrm>
              <a:off x="3739450" y="2057125"/>
              <a:ext cx="1624500" cy="2350500"/>
            </a:xfrm>
            <a:prstGeom prst="rect">
              <a:avLst/>
            </a:prstGeom>
            <a:noFill/>
            <a:ln>
              <a:noFill/>
            </a:ln>
          </p:spPr>
          <p:txBody>
            <a:bodyPr spcFirstLastPara="1" wrap="square" lIns="121900" tIns="121900" rIns="121900" bIns="121900" anchor="t" anchorCtr="0">
              <a:noAutofit/>
            </a:bodyPr>
            <a:lstStyle/>
            <a:p>
              <a:pPr marL="457200" lvl="0" indent="-311150" algn="l" rtl="0">
                <a:lnSpc>
                  <a:spcPct val="115000"/>
                </a:lnSpc>
                <a:spcBef>
                  <a:spcPts val="0"/>
                </a:spcBef>
                <a:spcAft>
                  <a:spcPts val="0"/>
                </a:spcAft>
                <a:buSzPts val="1300"/>
                <a:buFont typeface="Avenir"/>
                <a:buChar char="●"/>
              </a:pPr>
              <a:r>
                <a:rPr lang="en-ZA" sz="1300">
                  <a:latin typeface="Avenir"/>
                  <a:ea typeface="Avenir"/>
                  <a:cs typeface="Avenir"/>
                  <a:sym typeface="Avenir"/>
                </a:rPr>
                <a:t>The information provided in the application is consistent with the details in the uploaded documents.</a:t>
              </a:r>
              <a:endParaRPr sz="1300">
                <a:latin typeface="Avenir"/>
                <a:ea typeface="Avenir"/>
                <a:cs typeface="Avenir"/>
                <a:sym typeface="Avenir"/>
              </a:endParaRPr>
            </a:p>
            <a:p>
              <a:pPr marL="457200" lvl="0" indent="-311150" algn="l" rtl="0">
                <a:lnSpc>
                  <a:spcPct val="115000"/>
                </a:lnSpc>
                <a:spcBef>
                  <a:spcPts val="0"/>
                </a:spcBef>
                <a:spcAft>
                  <a:spcPts val="0"/>
                </a:spcAft>
                <a:buSzPts val="1300"/>
                <a:buFont typeface="Avenir"/>
                <a:buChar char="●"/>
              </a:pPr>
              <a:r>
                <a:rPr lang="en-ZA" sz="1300">
                  <a:latin typeface="Avenir"/>
                  <a:ea typeface="Avenir"/>
                  <a:cs typeface="Avenir"/>
                  <a:sym typeface="Avenir"/>
                </a:rPr>
                <a:t>Any discrepancies between the application form and the documents have been resolved or noted.</a:t>
              </a:r>
              <a:endParaRPr sz="1300">
                <a:latin typeface="Avenir"/>
                <a:ea typeface="Avenir"/>
                <a:cs typeface="Avenir"/>
                <a:sym typeface="Avenir"/>
              </a:endParaRPr>
            </a:p>
            <a:p>
              <a:pPr marL="457200" marR="0" lvl="0" indent="0" algn="l" rtl="0">
                <a:lnSpc>
                  <a:spcPct val="115000"/>
                </a:lnSpc>
                <a:spcBef>
                  <a:spcPts val="0"/>
                </a:spcBef>
                <a:spcAft>
                  <a:spcPts val="0"/>
                </a:spcAft>
                <a:buNone/>
              </a:pPr>
              <a:endParaRPr sz="1500">
                <a:latin typeface="Avenir"/>
                <a:ea typeface="Avenir"/>
                <a:cs typeface="Avenir"/>
                <a:sym typeface="Avenir"/>
              </a:endParaRPr>
            </a:p>
            <a:p>
              <a:pPr marL="0" marR="0" lvl="0" indent="0" algn="l" rtl="0">
                <a:lnSpc>
                  <a:spcPct val="115000"/>
                </a:lnSpc>
                <a:spcBef>
                  <a:spcPts val="0"/>
                </a:spcBef>
                <a:spcAft>
                  <a:spcPts val="0"/>
                </a:spcAft>
                <a:buClr>
                  <a:srgbClr val="000000"/>
                </a:buClr>
                <a:buSzPts val="1500"/>
                <a:buFont typeface="Arial"/>
                <a:buNone/>
              </a:pPr>
              <a:endParaRPr sz="1500" b="0" i="0" u="none" strike="noStrike" cap="none">
                <a:solidFill>
                  <a:srgbClr val="000000"/>
                </a:solidFill>
                <a:latin typeface="Avenir"/>
                <a:ea typeface="Avenir"/>
                <a:cs typeface="Avenir"/>
                <a:sym typeface="Avenir"/>
              </a:endParaRPr>
            </a:p>
          </p:txBody>
        </p:sp>
      </p:grpSp>
      <p:grpSp>
        <p:nvGrpSpPr>
          <p:cNvPr id="1488" name="Google Shape;1488;g2f578851bfd_0_443"/>
          <p:cNvGrpSpPr/>
          <p:nvPr/>
        </p:nvGrpSpPr>
        <p:grpSpPr>
          <a:xfrm>
            <a:off x="11850" y="1586478"/>
            <a:ext cx="2952726" cy="4290058"/>
            <a:chOff x="0" y="1190001"/>
            <a:chExt cx="2214600" cy="3217624"/>
          </a:xfrm>
        </p:grpSpPr>
        <p:sp>
          <p:nvSpPr>
            <p:cNvPr id="1489" name="Google Shape;1489;g2f578851bfd_0_443"/>
            <p:cNvSpPr/>
            <p:nvPr/>
          </p:nvSpPr>
          <p:spPr>
            <a:xfrm>
              <a:off x="0" y="1190001"/>
              <a:ext cx="2214600" cy="897600"/>
            </a:xfrm>
            <a:prstGeom prst="homePlate">
              <a:avLst>
                <a:gd name="adj" fmla="val 50000"/>
              </a:avLst>
            </a:prstGeom>
            <a:solidFill>
              <a:srgbClr val="B45F06"/>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600" b="1">
                  <a:solidFill>
                    <a:schemeClr val="dk1"/>
                  </a:solidFill>
                  <a:latin typeface="Avenir"/>
                  <a:ea typeface="Avenir"/>
                  <a:cs typeface="Avenir"/>
                  <a:sym typeface="Avenir"/>
                </a:rPr>
                <a:t>All Mandatory Documents Are Uploaded and Reviewed</a:t>
              </a:r>
              <a:endParaRPr sz="1600" b="1" i="0" u="none" strike="noStrike" cap="none">
                <a:solidFill>
                  <a:schemeClr val="dk1"/>
                </a:solidFill>
                <a:latin typeface="Avenir"/>
                <a:ea typeface="Avenir"/>
                <a:cs typeface="Avenir"/>
                <a:sym typeface="Avenir"/>
              </a:endParaRPr>
            </a:p>
          </p:txBody>
        </p:sp>
        <p:sp>
          <p:nvSpPr>
            <p:cNvPr id="1490" name="Google Shape;1490;g2f578851bfd_0_443"/>
            <p:cNvSpPr txBox="1"/>
            <p:nvPr/>
          </p:nvSpPr>
          <p:spPr>
            <a:xfrm>
              <a:off x="295050" y="2057125"/>
              <a:ext cx="1624500" cy="2350500"/>
            </a:xfrm>
            <a:prstGeom prst="rect">
              <a:avLst/>
            </a:prstGeom>
            <a:noFill/>
            <a:ln>
              <a:noFill/>
            </a:ln>
          </p:spPr>
          <p:txBody>
            <a:bodyPr spcFirstLastPara="1" wrap="square" lIns="121900" tIns="121900" rIns="121900" bIns="121900" anchor="t" anchorCtr="0">
              <a:noAutofit/>
            </a:bodyPr>
            <a:lstStyle/>
            <a:p>
              <a:pPr marL="457200" lvl="0" indent="-298450" algn="l" rtl="0">
                <a:lnSpc>
                  <a:spcPct val="115000"/>
                </a:lnSpc>
                <a:spcBef>
                  <a:spcPts val="0"/>
                </a:spcBef>
                <a:spcAft>
                  <a:spcPts val="0"/>
                </a:spcAft>
                <a:buSzPts val="1100"/>
                <a:buFont typeface="Avenir"/>
                <a:buChar char="●"/>
              </a:pPr>
              <a:r>
                <a:rPr lang="en-ZA" sz="1100">
                  <a:latin typeface="Avenir"/>
                  <a:ea typeface="Avenir"/>
                  <a:cs typeface="Avenir"/>
                  <a:sym typeface="Avenir"/>
                </a:rPr>
                <a:t>Every required document (certified ID copies, Form 30 and clearance certificate for each staff member  has been successfully uploaded by the applicant and reviewers.</a:t>
              </a:r>
              <a:endParaRPr sz="1100">
                <a:latin typeface="Avenir"/>
                <a:ea typeface="Avenir"/>
                <a:cs typeface="Avenir"/>
                <a:sym typeface="Avenir"/>
              </a:endParaRPr>
            </a:p>
            <a:p>
              <a:pPr marL="457200" lvl="0" indent="-298450" algn="l" rtl="0">
                <a:lnSpc>
                  <a:spcPct val="115000"/>
                </a:lnSpc>
                <a:spcBef>
                  <a:spcPts val="0"/>
                </a:spcBef>
                <a:spcAft>
                  <a:spcPts val="0"/>
                </a:spcAft>
                <a:buSzPts val="1100"/>
                <a:buFont typeface="Avenir"/>
                <a:buChar char="●"/>
              </a:pPr>
              <a:r>
                <a:rPr lang="en-ZA" sz="1100">
                  <a:latin typeface="Avenir"/>
                  <a:ea typeface="Avenir"/>
                  <a:cs typeface="Avenir"/>
                  <a:sym typeface="Avenir"/>
                </a:rPr>
                <a:t>Each document has been thoroughly reviewed for accuracy, completeness, and clarity.</a:t>
              </a:r>
              <a:endParaRPr sz="1100">
                <a:latin typeface="Avenir"/>
                <a:ea typeface="Avenir"/>
                <a:cs typeface="Avenir"/>
                <a:sym typeface="Avenir"/>
              </a:endParaRPr>
            </a:p>
            <a:p>
              <a:pPr marL="457200" lvl="0" indent="-298450" algn="l" rtl="0">
                <a:lnSpc>
                  <a:spcPct val="115000"/>
                </a:lnSpc>
                <a:spcBef>
                  <a:spcPts val="0"/>
                </a:spcBef>
                <a:spcAft>
                  <a:spcPts val="0"/>
                </a:spcAft>
                <a:buSzPts val="1100"/>
                <a:buFont typeface="Avenir"/>
                <a:buChar char="●"/>
              </a:pPr>
              <a:r>
                <a:rPr lang="en-ZA" sz="1100">
                  <a:latin typeface="Avenir"/>
                  <a:ea typeface="Avenir"/>
                  <a:cs typeface="Avenir"/>
                  <a:sym typeface="Avenir"/>
                </a:rPr>
                <a:t>Documents have been marked as "Approved" in the system.</a:t>
              </a:r>
              <a:endParaRPr sz="1100">
                <a:latin typeface="Avenir"/>
                <a:ea typeface="Avenir"/>
                <a:cs typeface="Avenir"/>
                <a:sym typeface="Avenir"/>
              </a:endParaRPr>
            </a:p>
            <a:p>
              <a:pPr marL="457200" marR="0" lvl="0" indent="0" algn="l" rtl="0">
                <a:lnSpc>
                  <a:spcPct val="115000"/>
                </a:lnSpc>
                <a:spcBef>
                  <a:spcPts val="0"/>
                </a:spcBef>
                <a:spcAft>
                  <a:spcPts val="0"/>
                </a:spcAft>
                <a:buNone/>
              </a:pPr>
              <a:endParaRPr sz="1100">
                <a:latin typeface="Avenir"/>
                <a:ea typeface="Avenir"/>
                <a:cs typeface="Avenir"/>
                <a:sym typeface="Avenir"/>
              </a:endParaRPr>
            </a:p>
          </p:txBody>
        </p:sp>
      </p:grpSp>
      <p:grpSp>
        <p:nvGrpSpPr>
          <p:cNvPr id="1491" name="Google Shape;1491;g2f578851bfd_0_443"/>
          <p:cNvGrpSpPr/>
          <p:nvPr/>
        </p:nvGrpSpPr>
        <p:grpSpPr>
          <a:xfrm>
            <a:off x="9165126" y="1586325"/>
            <a:ext cx="3026724" cy="5135154"/>
            <a:chOff x="6874016" y="1189773"/>
            <a:chExt cx="2270100" cy="3851462"/>
          </a:xfrm>
        </p:grpSpPr>
        <p:sp>
          <p:nvSpPr>
            <p:cNvPr id="1492" name="Google Shape;1492;g2f578851bfd_0_443"/>
            <p:cNvSpPr/>
            <p:nvPr/>
          </p:nvSpPr>
          <p:spPr>
            <a:xfrm>
              <a:off x="6874016" y="1189773"/>
              <a:ext cx="2270100" cy="897600"/>
            </a:xfrm>
            <a:prstGeom prst="chevron">
              <a:avLst>
                <a:gd name="adj" fmla="val 50000"/>
              </a:avLst>
            </a:prstGeom>
            <a:solidFill>
              <a:srgbClr val="FCE5CD"/>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600" b="1">
                  <a:solidFill>
                    <a:schemeClr val="dk1"/>
                  </a:solidFill>
                  <a:latin typeface="Avenir"/>
                  <a:ea typeface="Avenir"/>
                  <a:cs typeface="Avenir"/>
                  <a:sym typeface="Avenir"/>
                </a:rPr>
                <a:t> Approval or Reject Decision is Made</a:t>
              </a:r>
              <a:endParaRPr sz="1600" b="1" i="0" u="none" strike="noStrike" cap="none">
                <a:solidFill>
                  <a:schemeClr val="dk1"/>
                </a:solidFill>
                <a:latin typeface="Avenir"/>
                <a:ea typeface="Avenir"/>
                <a:cs typeface="Avenir"/>
                <a:sym typeface="Avenir"/>
              </a:endParaRPr>
            </a:p>
          </p:txBody>
        </p:sp>
        <p:sp>
          <p:nvSpPr>
            <p:cNvPr id="1493" name="Google Shape;1493;g2f578851bfd_0_443"/>
            <p:cNvSpPr txBox="1"/>
            <p:nvPr/>
          </p:nvSpPr>
          <p:spPr>
            <a:xfrm>
              <a:off x="7183848" y="2057135"/>
              <a:ext cx="1898100" cy="2984100"/>
            </a:xfrm>
            <a:prstGeom prst="rect">
              <a:avLst/>
            </a:prstGeom>
            <a:noFill/>
            <a:ln>
              <a:noFill/>
            </a:ln>
          </p:spPr>
          <p:txBody>
            <a:bodyPr spcFirstLastPara="1" wrap="square" lIns="121900" tIns="121900" rIns="121900" bIns="121900" anchor="t" anchorCtr="0">
              <a:noAutofit/>
            </a:bodyPr>
            <a:lstStyle/>
            <a:p>
              <a:pPr marL="457200" lvl="0" indent="-311150" algn="l" rtl="0">
                <a:lnSpc>
                  <a:spcPct val="115000"/>
                </a:lnSpc>
                <a:spcBef>
                  <a:spcPts val="0"/>
                </a:spcBef>
                <a:spcAft>
                  <a:spcPts val="0"/>
                </a:spcAft>
                <a:buSzPts val="1300"/>
                <a:buFont typeface="Avenir"/>
                <a:buChar char="●"/>
              </a:pPr>
              <a:r>
                <a:rPr lang="en-ZA" sz="1300">
                  <a:latin typeface="Avenir"/>
                  <a:ea typeface="Avenir"/>
                  <a:cs typeface="Avenir"/>
                  <a:sym typeface="Avenir"/>
                </a:rPr>
                <a:t>Based on the review of all documents and information, a final decision to approve or reject the application is made.</a:t>
              </a:r>
              <a:endParaRPr sz="1300">
                <a:latin typeface="Avenir"/>
                <a:ea typeface="Avenir"/>
                <a:cs typeface="Avenir"/>
                <a:sym typeface="Avenir"/>
              </a:endParaRPr>
            </a:p>
            <a:p>
              <a:pPr marL="457200" lvl="0" indent="-311150" algn="l" rtl="0">
                <a:lnSpc>
                  <a:spcPct val="115000"/>
                </a:lnSpc>
                <a:spcBef>
                  <a:spcPts val="0"/>
                </a:spcBef>
                <a:spcAft>
                  <a:spcPts val="0"/>
                </a:spcAft>
                <a:buSzPts val="1300"/>
                <a:buFont typeface="Avenir"/>
                <a:buChar char="●"/>
              </a:pPr>
              <a:r>
                <a:rPr lang="en-ZA" sz="1300">
                  <a:latin typeface="Avenir"/>
                  <a:ea typeface="Avenir"/>
                  <a:cs typeface="Avenir"/>
                  <a:sym typeface="Avenir"/>
                </a:rPr>
                <a:t>If approved, the application is moved to the next stage, certificate generation.</a:t>
              </a:r>
              <a:endParaRPr sz="1300">
                <a:latin typeface="Avenir"/>
                <a:ea typeface="Avenir"/>
                <a:cs typeface="Avenir"/>
                <a:sym typeface="Avenir"/>
              </a:endParaRPr>
            </a:p>
            <a:p>
              <a:pPr marL="457200" lvl="0" indent="-311150" algn="l" rtl="0">
                <a:lnSpc>
                  <a:spcPct val="115000"/>
                </a:lnSpc>
                <a:spcBef>
                  <a:spcPts val="0"/>
                </a:spcBef>
                <a:spcAft>
                  <a:spcPts val="0"/>
                </a:spcAft>
                <a:buSzPts val="1300"/>
                <a:buFont typeface="Avenir"/>
                <a:buChar char="●"/>
              </a:pPr>
              <a:r>
                <a:rPr lang="en-ZA" sz="1300">
                  <a:latin typeface="Avenir"/>
                  <a:ea typeface="Avenir"/>
                  <a:cs typeface="Avenir"/>
                  <a:sym typeface="Avenir"/>
                </a:rPr>
                <a:t>If declined, the applicant is notified with reasons.  Follow ups should be made where there are staff on the NCPR.</a:t>
              </a:r>
              <a:endParaRPr sz="1300">
                <a:latin typeface="Avenir"/>
                <a:ea typeface="Avenir"/>
                <a:cs typeface="Avenir"/>
                <a:sym typeface="Avenir"/>
              </a:endParaRPr>
            </a:p>
            <a:p>
              <a:pPr marL="457200" marR="0" lvl="0" indent="0" algn="l" rtl="0">
                <a:lnSpc>
                  <a:spcPct val="115000"/>
                </a:lnSpc>
                <a:spcBef>
                  <a:spcPts val="0"/>
                </a:spcBef>
                <a:spcAft>
                  <a:spcPts val="0"/>
                </a:spcAft>
                <a:buNone/>
              </a:pPr>
              <a:endParaRPr sz="1300">
                <a:latin typeface="Avenir"/>
                <a:ea typeface="Avenir"/>
                <a:cs typeface="Avenir"/>
                <a:sym typeface="Avenir"/>
              </a:endParaRPr>
            </a:p>
          </p:txBody>
        </p:sp>
      </p:grpSp>
      <p:grpSp>
        <p:nvGrpSpPr>
          <p:cNvPr id="1494" name="Google Shape;1494;g2f578851bfd_0_443"/>
          <p:cNvGrpSpPr/>
          <p:nvPr/>
        </p:nvGrpSpPr>
        <p:grpSpPr>
          <a:xfrm>
            <a:off x="6926726" y="1586329"/>
            <a:ext cx="2844811" cy="4290362"/>
            <a:chOff x="5195342" y="1189773"/>
            <a:chExt cx="2064000" cy="3217852"/>
          </a:xfrm>
        </p:grpSpPr>
        <p:sp>
          <p:nvSpPr>
            <p:cNvPr id="1495" name="Google Shape;1495;g2f578851bfd_0_443"/>
            <p:cNvSpPr/>
            <p:nvPr/>
          </p:nvSpPr>
          <p:spPr>
            <a:xfrm>
              <a:off x="5195342" y="1189773"/>
              <a:ext cx="2064000" cy="897600"/>
            </a:xfrm>
            <a:prstGeom prst="chevron">
              <a:avLst>
                <a:gd name="adj" fmla="val 50000"/>
              </a:avLst>
            </a:prstGeom>
            <a:solidFill>
              <a:srgbClr val="F9CB9C"/>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ZA" sz="1600" b="1">
                  <a:solidFill>
                    <a:schemeClr val="dk1"/>
                  </a:solidFill>
                  <a:latin typeface="Avenir"/>
                  <a:ea typeface="Avenir"/>
                  <a:cs typeface="Avenir"/>
                  <a:sym typeface="Avenir"/>
                </a:rPr>
                <a:t>Admin Notes Are Finalized</a:t>
              </a:r>
              <a:endParaRPr sz="1600" b="1" i="0" u="none" strike="noStrike" cap="none">
                <a:solidFill>
                  <a:schemeClr val="dk1"/>
                </a:solidFill>
                <a:latin typeface="Avenir"/>
                <a:ea typeface="Avenir"/>
                <a:cs typeface="Avenir"/>
                <a:sym typeface="Avenir"/>
              </a:endParaRPr>
            </a:p>
          </p:txBody>
        </p:sp>
        <p:sp>
          <p:nvSpPr>
            <p:cNvPr id="1496" name="Google Shape;1496;g2f578851bfd_0_443"/>
            <p:cNvSpPr txBox="1"/>
            <p:nvPr/>
          </p:nvSpPr>
          <p:spPr>
            <a:xfrm>
              <a:off x="5461650" y="2057125"/>
              <a:ext cx="1624500" cy="2350500"/>
            </a:xfrm>
            <a:prstGeom prst="rect">
              <a:avLst/>
            </a:prstGeom>
            <a:noFill/>
            <a:ln>
              <a:noFill/>
            </a:ln>
          </p:spPr>
          <p:txBody>
            <a:bodyPr spcFirstLastPara="1" wrap="square" lIns="121900" tIns="121900" rIns="121900" bIns="121900" anchor="t" anchorCtr="0">
              <a:noAutofit/>
            </a:bodyPr>
            <a:lstStyle/>
            <a:p>
              <a:pPr marL="457200" lvl="0" indent="-298450" algn="l" rtl="0">
                <a:lnSpc>
                  <a:spcPct val="115000"/>
                </a:lnSpc>
                <a:spcBef>
                  <a:spcPts val="0"/>
                </a:spcBef>
                <a:spcAft>
                  <a:spcPts val="0"/>
                </a:spcAft>
                <a:buSzPts val="1100"/>
                <a:buFont typeface="Avenir"/>
                <a:buChar char="●"/>
              </a:pPr>
              <a:r>
                <a:rPr lang="en-ZA" sz="1100">
                  <a:latin typeface="Avenir"/>
                  <a:ea typeface="Avenir"/>
                  <a:cs typeface="Avenir"/>
                  <a:sym typeface="Avenir"/>
                </a:rPr>
                <a:t>Any admin notes required for internal communication or documentation purposes have been added.</a:t>
              </a:r>
              <a:endParaRPr sz="1100">
                <a:latin typeface="Avenir"/>
                <a:ea typeface="Avenir"/>
                <a:cs typeface="Avenir"/>
                <a:sym typeface="Avenir"/>
              </a:endParaRPr>
            </a:p>
            <a:p>
              <a:pPr marL="457200" lvl="0" indent="-298450" algn="l" rtl="0">
                <a:lnSpc>
                  <a:spcPct val="115000"/>
                </a:lnSpc>
                <a:spcBef>
                  <a:spcPts val="0"/>
                </a:spcBef>
                <a:spcAft>
                  <a:spcPts val="0"/>
                </a:spcAft>
                <a:buSzPts val="1100"/>
                <a:buFont typeface="Avenir"/>
                <a:buChar char="●"/>
              </a:pPr>
              <a:r>
                <a:rPr lang="en-ZA" sz="1100">
                  <a:latin typeface="Avenir"/>
                  <a:ea typeface="Avenir"/>
                  <a:cs typeface="Avenir"/>
                  <a:sym typeface="Avenir"/>
                </a:rPr>
                <a:t>All internal notes are clear and provide a complete picture of the review process, ensuring that any future reviewers or auditors can understand the decisions made.</a:t>
              </a:r>
              <a:endParaRPr sz="1100">
                <a:latin typeface="Avenir"/>
                <a:ea typeface="Avenir"/>
                <a:cs typeface="Avenir"/>
                <a:sym typeface="Avenir"/>
              </a:endParaRPr>
            </a:p>
            <a:p>
              <a:pPr marL="457200" marR="0" lvl="0" indent="0" algn="l" rtl="0">
                <a:lnSpc>
                  <a:spcPct val="115000"/>
                </a:lnSpc>
                <a:spcBef>
                  <a:spcPts val="0"/>
                </a:spcBef>
                <a:spcAft>
                  <a:spcPts val="0"/>
                </a:spcAft>
                <a:buNone/>
              </a:pPr>
              <a:endParaRPr sz="1500">
                <a:latin typeface="Avenir"/>
                <a:ea typeface="Avenir"/>
                <a:cs typeface="Avenir"/>
                <a:sym typeface="Avenir"/>
              </a:endParaRPr>
            </a:p>
          </p:txBody>
        </p:sp>
      </p:gr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501"/>
        <p:cNvGrpSpPr/>
        <p:nvPr/>
      </p:nvGrpSpPr>
      <p:grpSpPr>
        <a:xfrm>
          <a:off x="0" y="0"/>
          <a:ext cx="0" cy="0"/>
          <a:chOff x="0" y="0"/>
          <a:chExt cx="0" cy="0"/>
        </a:xfrm>
      </p:grpSpPr>
      <p:sp>
        <p:nvSpPr>
          <p:cNvPr id="1502" name="Google Shape;1502;g2e898af6957_0_465"/>
          <p:cNvSpPr txBox="1">
            <a:spLocks noGrp="1"/>
          </p:cNvSpPr>
          <p:nvPr>
            <p:ph type="title"/>
          </p:nvPr>
        </p:nvSpPr>
        <p:spPr>
          <a:xfrm>
            <a:off x="3327236" y="-47623"/>
            <a:ext cx="7281265"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Approver - Landing Page after eCares login</a:t>
            </a:r>
            <a:endParaRPr sz="3200">
              <a:solidFill>
                <a:srgbClr val="C98241"/>
              </a:solidFill>
              <a:latin typeface="Avenir"/>
              <a:ea typeface="Avenir"/>
              <a:cs typeface="Avenir"/>
              <a:sym typeface="Avenir"/>
            </a:endParaRPr>
          </a:p>
        </p:txBody>
      </p:sp>
      <p:sp>
        <p:nvSpPr>
          <p:cNvPr id="1503" name="Google Shape;1503;g2e898af6957_0_46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88</a:t>
            </a:fld>
            <a:endParaRPr/>
          </a:p>
        </p:txBody>
      </p:sp>
      <p:sp>
        <p:nvSpPr>
          <p:cNvPr id="1504" name="Google Shape;1504;g2e898af6957_0_465"/>
          <p:cNvSpPr/>
          <p:nvPr/>
        </p:nvSpPr>
        <p:spPr>
          <a:xfrm>
            <a:off x="7621650" y="1015025"/>
            <a:ext cx="4376700" cy="2514900"/>
          </a:xfrm>
          <a:prstGeom prst="wedgeRoundRectCallout">
            <a:avLst>
              <a:gd name="adj1" fmla="val -55686"/>
              <a:gd name="adj2" fmla="val -16193"/>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640"/>
              </a:spcBef>
              <a:spcAft>
                <a:spcPts val="0"/>
              </a:spcAft>
              <a:buClr>
                <a:schemeClr val="dk1"/>
              </a:buClr>
              <a:buSzPts val="1100"/>
              <a:buFont typeface="Arial"/>
              <a:buNone/>
            </a:pPr>
            <a:r>
              <a:rPr lang="en-ZA">
                <a:solidFill>
                  <a:schemeClr val="dk1"/>
                </a:solidFill>
                <a:latin typeface="Avenir"/>
                <a:ea typeface="Avenir"/>
                <a:cs typeface="Avenir"/>
                <a:sym typeface="Avenir"/>
              </a:rPr>
              <a:t>On the Home Page Menu, you will find:</a:t>
            </a:r>
            <a:endParaRPr>
              <a:solidFill>
                <a:schemeClr val="dk1"/>
              </a:solidFill>
              <a:latin typeface="Avenir"/>
              <a:ea typeface="Avenir"/>
              <a:cs typeface="Avenir"/>
              <a:sym typeface="Avenir"/>
            </a:endParaRPr>
          </a:p>
          <a:p>
            <a:pPr marL="457200" lvl="0" indent="-317500" algn="l" rtl="0">
              <a:spcBef>
                <a:spcPts val="640"/>
              </a:spcBef>
              <a:spcAft>
                <a:spcPts val="0"/>
              </a:spcAft>
              <a:buClr>
                <a:schemeClr val="dk1"/>
              </a:buClr>
              <a:buSzPts val="1400"/>
              <a:buFont typeface="Avenir"/>
              <a:buChar char="-"/>
            </a:pPr>
            <a:r>
              <a:rPr lang="en-ZA">
                <a:solidFill>
                  <a:schemeClr val="dk1"/>
                </a:solidFill>
                <a:latin typeface="Avenir"/>
                <a:ea typeface="Avenir"/>
                <a:cs typeface="Avenir"/>
                <a:sym typeface="Avenir"/>
              </a:rPr>
              <a:t>Main Menu: Access various user roles.</a:t>
            </a:r>
            <a:endParaRPr>
              <a:solidFill>
                <a:schemeClr val="dk1"/>
              </a:solidFill>
              <a:latin typeface="Avenir"/>
              <a:ea typeface="Avenir"/>
              <a:cs typeface="Avenir"/>
              <a:sym typeface="Avenir"/>
            </a:endParaRPr>
          </a:p>
          <a:p>
            <a:pPr marL="0" lvl="0" indent="0" algn="l" rtl="0">
              <a:spcBef>
                <a:spcPts val="640"/>
              </a:spcBef>
              <a:spcAft>
                <a:spcPts val="0"/>
              </a:spcAft>
              <a:buClr>
                <a:schemeClr val="dk1"/>
              </a:buClr>
              <a:buSzPts val="1100"/>
              <a:buFont typeface="Arial"/>
              <a:buNone/>
            </a:pPr>
            <a:r>
              <a:rPr lang="en-ZA">
                <a:solidFill>
                  <a:schemeClr val="dk1"/>
                </a:solidFill>
                <a:latin typeface="Avenir"/>
                <a:ea typeface="Avenir"/>
                <a:cs typeface="Avenir"/>
                <a:sym typeface="Avenir"/>
              </a:rPr>
              <a:t>To access your Approvers role:</a:t>
            </a:r>
            <a:endParaRPr>
              <a:solidFill>
                <a:schemeClr val="dk1"/>
              </a:solidFill>
              <a:latin typeface="Avenir"/>
              <a:ea typeface="Avenir"/>
              <a:cs typeface="Avenir"/>
              <a:sym typeface="Avenir"/>
            </a:endParaRPr>
          </a:p>
          <a:p>
            <a:pPr marL="457200" lvl="0" indent="-317500" algn="l" rtl="0">
              <a:spcBef>
                <a:spcPts val="64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Navigate to the Main Menu.</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Click on "Not specified” below Roles to reveal a dropdown list.</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Select your appropriate role from the dropdown.</a:t>
            </a:r>
            <a:endParaRPr>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b="1">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sz="1500">
              <a:solidFill>
                <a:schemeClr val="dk1"/>
              </a:solidFill>
              <a:latin typeface="Avenir"/>
              <a:ea typeface="Avenir"/>
              <a:cs typeface="Avenir"/>
              <a:sym typeface="Avenir"/>
            </a:endParaRPr>
          </a:p>
        </p:txBody>
      </p:sp>
      <p:pic>
        <p:nvPicPr>
          <p:cNvPr id="1505" name="Google Shape;1505;g2e898af6957_0_465"/>
          <p:cNvPicPr preferRelativeResize="0"/>
          <p:nvPr/>
        </p:nvPicPr>
        <p:blipFill rotWithShape="1">
          <a:blip r:embed="rId3">
            <a:alphaModFix/>
          </a:blip>
          <a:srcRect b="-14311"/>
          <a:stretch/>
        </p:blipFill>
        <p:spPr>
          <a:xfrm>
            <a:off x="143844" y="1149128"/>
            <a:ext cx="7161974" cy="4011125"/>
          </a:xfrm>
          <a:prstGeom prst="rect">
            <a:avLst/>
          </a:prstGeom>
          <a:noFill/>
          <a:ln w="9525" cap="flat" cmpd="sng">
            <a:solidFill>
              <a:srgbClr val="9E9E9E"/>
            </a:solidFill>
            <a:prstDash val="solid"/>
            <a:round/>
            <a:headEnd type="none" w="sm" len="sm"/>
            <a:tailEnd type="none" w="sm" len="sm"/>
          </a:ln>
        </p:spPr>
      </p:pic>
      <p:pic>
        <p:nvPicPr>
          <p:cNvPr id="1506" name="Google Shape;1506;g2e898af6957_0_465"/>
          <p:cNvPicPr preferRelativeResize="0"/>
          <p:nvPr/>
        </p:nvPicPr>
        <p:blipFill>
          <a:blip r:embed="rId4">
            <a:alphaModFix/>
          </a:blip>
          <a:stretch>
            <a:fillRect/>
          </a:stretch>
        </p:blipFill>
        <p:spPr>
          <a:xfrm>
            <a:off x="4427387" y="1754590"/>
            <a:ext cx="2593575" cy="2800200"/>
          </a:xfrm>
          <a:prstGeom prst="rect">
            <a:avLst/>
          </a:prstGeom>
          <a:noFill/>
          <a:ln w="9525" cap="flat" cmpd="sng">
            <a:solidFill>
              <a:srgbClr val="9E9E9E"/>
            </a:solidFill>
            <a:prstDash val="solid"/>
            <a:round/>
            <a:headEnd type="none" w="sm" len="sm"/>
            <a:tailEnd type="none" w="sm" len="sm"/>
          </a:ln>
        </p:spPr>
      </p:pic>
      <p:sp>
        <p:nvSpPr>
          <p:cNvPr id="1507" name="Google Shape;1507;g2e898af6957_0_465"/>
          <p:cNvSpPr/>
          <p:nvPr/>
        </p:nvSpPr>
        <p:spPr>
          <a:xfrm>
            <a:off x="4477669" y="2607800"/>
            <a:ext cx="2170800" cy="3090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512"/>
        <p:cNvGrpSpPr/>
        <p:nvPr/>
      </p:nvGrpSpPr>
      <p:grpSpPr>
        <a:xfrm>
          <a:off x="0" y="0"/>
          <a:ext cx="0" cy="0"/>
          <a:chOff x="0" y="0"/>
          <a:chExt cx="0" cy="0"/>
        </a:xfrm>
      </p:grpSpPr>
      <p:sp>
        <p:nvSpPr>
          <p:cNvPr id="1513" name="Google Shape;1513;g2e4f3d5d7ff_0_82"/>
          <p:cNvSpPr txBox="1">
            <a:spLocks noGrp="1"/>
          </p:cNvSpPr>
          <p:nvPr>
            <p:ph type="title"/>
          </p:nvPr>
        </p:nvSpPr>
        <p:spPr>
          <a:xfrm>
            <a:off x="2952037" y="-76225"/>
            <a:ext cx="10608600" cy="9078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Approver - Landing Page</a:t>
            </a:r>
            <a:endParaRPr sz="3200">
              <a:solidFill>
                <a:srgbClr val="C98241"/>
              </a:solidFill>
              <a:latin typeface="Avenir"/>
              <a:ea typeface="Avenir"/>
              <a:cs typeface="Avenir"/>
              <a:sym typeface="Avenir"/>
            </a:endParaRPr>
          </a:p>
        </p:txBody>
      </p:sp>
      <p:sp>
        <p:nvSpPr>
          <p:cNvPr id="1514" name="Google Shape;1514;g2e4f3d5d7ff_0_82"/>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89</a:t>
            </a:fld>
            <a:endParaRPr/>
          </a:p>
        </p:txBody>
      </p:sp>
      <p:sp>
        <p:nvSpPr>
          <p:cNvPr id="1515" name="Google Shape;1515;g2e4f3d5d7ff_0_82"/>
          <p:cNvSpPr/>
          <p:nvPr/>
        </p:nvSpPr>
        <p:spPr>
          <a:xfrm>
            <a:off x="8674450" y="831575"/>
            <a:ext cx="3435300" cy="5158800"/>
          </a:xfrm>
          <a:prstGeom prst="wedgeRoundRectCallout">
            <a:avLst>
              <a:gd name="adj1" fmla="val -49700"/>
              <a:gd name="adj2" fmla="val 1642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ZA" sz="1500">
                <a:solidFill>
                  <a:schemeClr val="dk1"/>
                </a:solidFill>
                <a:latin typeface="Avenir"/>
                <a:ea typeface="Avenir"/>
                <a:cs typeface="Avenir"/>
                <a:sym typeface="Avenir"/>
              </a:rPr>
              <a:t>This is the Approver landing page after logging in as a Reg Application Approver.</a:t>
            </a:r>
            <a:endParaRPr sz="1500">
              <a:solidFill>
                <a:schemeClr val="dk1"/>
              </a:solidFill>
              <a:latin typeface="Avenir"/>
              <a:ea typeface="Avenir"/>
              <a:cs typeface="Avenir"/>
              <a:sym typeface="Avenir"/>
            </a:endParaRPr>
          </a:p>
          <a:p>
            <a:pPr marL="0" lvl="0" indent="0" algn="l" rtl="0">
              <a:lnSpc>
                <a:spcPct val="115000"/>
              </a:lnSpc>
              <a:spcBef>
                <a:spcPts val="1200"/>
              </a:spcBef>
              <a:spcAft>
                <a:spcPts val="0"/>
              </a:spcAft>
              <a:buNone/>
            </a:pPr>
            <a:r>
              <a:rPr lang="en-ZA" sz="1500">
                <a:solidFill>
                  <a:schemeClr val="dk1"/>
                </a:solidFill>
                <a:latin typeface="Avenir"/>
                <a:ea typeface="Avenir"/>
                <a:cs typeface="Avenir"/>
                <a:sym typeface="Avenir"/>
              </a:rPr>
              <a:t>As a Reg Application Approver, you are able to:</a:t>
            </a:r>
            <a:endParaRPr sz="1500">
              <a:solidFill>
                <a:schemeClr val="dk1"/>
              </a:solidFill>
              <a:latin typeface="Avenir"/>
              <a:ea typeface="Avenir"/>
              <a:cs typeface="Avenir"/>
              <a:sym typeface="Avenir"/>
            </a:endParaRPr>
          </a:p>
          <a:p>
            <a:pPr marL="457200" lvl="0" indent="-304800" algn="l" rtl="0">
              <a:lnSpc>
                <a:spcPct val="115000"/>
              </a:lnSpc>
              <a:spcBef>
                <a:spcPts val="1200"/>
              </a:spcBef>
              <a:spcAft>
                <a:spcPts val="0"/>
              </a:spcAft>
              <a:buClr>
                <a:schemeClr val="dk1"/>
              </a:buClr>
              <a:buSzPts val="1200"/>
              <a:buChar char="●"/>
            </a:pPr>
            <a:r>
              <a:rPr lang="en-ZA" sz="1500">
                <a:solidFill>
                  <a:schemeClr val="dk1"/>
                </a:solidFill>
                <a:latin typeface="Avenir"/>
                <a:ea typeface="Avenir"/>
                <a:cs typeface="Avenir"/>
                <a:sym typeface="Avenir"/>
              </a:rPr>
              <a:t>Conduct the final review, reject and approval of applications submitted by Reg Application Reviewers (1).</a:t>
            </a:r>
            <a:endParaRPr sz="1500">
              <a:solidFill>
                <a:schemeClr val="dk1"/>
              </a:solidFill>
              <a:latin typeface="Avenir"/>
              <a:ea typeface="Avenir"/>
              <a:cs typeface="Avenir"/>
              <a:sym typeface="Avenir"/>
            </a:endParaRPr>
          </a:p>
          <a:p>
            <a:pPr marL="457200" lvl="0" indent="-304800" algn="l" rtl="0">
              <a:lnSpc>
                <a:spcPct val="115000"/>
              </a:lnSpc>
              <a:spcBef>
                <a:spcPts val="0"/>
              </a:spcBef>
              <a:spcAft>
                <a:spcPts val="0"/>
              </a:spcAft>
              <a:buClr>
                <a:schemeClr val="dk1"/>
              </a:buClr>
              <a:buSzPts val="1200"/>
              <a:buChar char="●"/>
            </a:pPr>
            <a:r>
              <a:rPr lang="en-ZA" sz="1500">
                <a:solidFill>
                  <a:schemeClr val="dk1"/>
                </a:solidFill>
                <a:latin typeface="Avenir"/>
                <a:ea typeface="Avenir"/>
                <a:cs typeface="Avenir"/>
                <a:sym typeface="Avenir"/>
              </a:rPr>
              <a:t>Review Social Work report</a:t>
            </a:r>
            <a:endParaRPr sz="1500">
              <a:solidFill>
                <a:schemeClr val="dk1"/>
              </a:solidFill>
              <a:latin typeface="Avenir"/>
              <a:ea typeface="Avenir"/>
              <a:cs typeface="Avenir"/>
              <a:sym typeface="Avenir"/>
            </a:endParaRPr>
          </a:p>
          <a:p>
            <a:pPr marL="457200" lvl="0" indent="-304800" algn="l" rtl="0">
              <a:lnSpc>
                <a:spcPct val="115000"/>
              </a:lnSpc>
              <a:spcBef>
                <a:spcPts val="0"/>
              </a:spcBef>
              <a:spcAft>
                <a:spcPts val="0"/>
              </a:spcAft>
              <a:buClr>
                <a:schemeClr val="dk1"/>
              </a:buClr>
              <a:buSzPts val="1200"/>
              <a:buChar char="●"/>
            </a:pPr>
            <a:r>
              <a:rPr lang="en-ZA" sz="1500">
                <a:solidFill>
                  <a:schemeClr val="dk1"/>
                </a:solidFill>
                <a:latin typeface="Avenir"/>
                <a:ea typeface="Avenir"/>
                <a:cs typeface="Avenir"/>
                <a:sym typeface="Avenir"/>
              </a:rPr>
              <a:t>Generate Bronze Conditional Certificates (2).</a:t>
            </a:r>
            <a:endParaRPr sz="1500">
              <a:solidFill>
                <a:schemeClr val="dk1"/>
              </a:solidFill>
              <a:latin typeface="Avenir"/>
              <a:ea typeface="Avenir"/>
              <a:cs typeface="Avenir"/>
              <a:sym typeface="Avenir"/>
            </a:endParaRPr>
          </a:p>
          <a:p>
            <a:pPr marL="457200" lvl="0" indent="-304800" algn="l" rtl="0">
              <a:lnSpc>
                <a:spcPct val="115000"/>
              </a:lnSpc>
              <a:spcBef>
                <a:spcPts val="0"/>
              </a:spcBef>
              <a:spcAft>
                <a:spcPts val="0"/>
              </a:spcAft>
              <a:buClr>
                <a:schemeClr val="dk1"/>
              </a:buClr>
              <a:buSzPts val="1200"/>
              <a:buChar char="●"/>
            </a:pPr>
            <a:r>
              <a:rPr lang="en-ZA" sz="1500">
                <a:solidFill>
                  <a:schemeClr val="dk1"/>
                </a:solidFill>
                <a:latin typeface="Avenir"/>
                <a:ea typeface="Avenir"/>
                <a:cs typeface="Avenir"/>
                <a:sym typeface="Avenir"/>
              </a:rPr>
              <a:t>View reports of existing applications (3).</a:t>
            </a:r>
            <a:endParaRPr sz="1500">
              <a:solidFill>
                <a:schemeClr val="dk1"/>
              </a:solidFill>
              <a:latin typeface="Avenir"/>
              <a:ea typeface="Avenir"/>
              <a:cs typeface="Avenir"/>
              <a:sym typeface="Avenir"/>
            </a:endParaRPr>
          </a:p>
        </p:txBody>
      </p:sp>
      <p:pic>
        <p:nvPicPr>
          <p:cNvPr id="1516" name="Google Shape;1516;g2e4f3d5d7ff_0_82"/>
          <p:cNvPicPr preferRelativeResize="0"/>
          <p:nvPr/>
        </p:nvPicPr>
        <p:blipFill>
          <a:blip r:embed="rId3">
            <a:alphaModFix/>
          </a:blip>
          <a:stretch>
            <a:fillRect/>
          </a:stretch>
        </p:blipFill>
        <p:spPr>
          <a:xfrm>
            <a:off x="127675" y="857126"/>
            <a:ext cx="8327593" cy="5143752"/>
          </a:xfrm>
          <a:prstGeom prst="rect">
            <a:avLst/>
          </a:prstGeom>
          <a:noFill/>
          <a:ln w="9525" cap="flat" cmpd="sng">
            <a:solidFill>
              <a:srgbClr val="9E9E9E"/>
            </a:solidFill>
            <a:prstDash val="solid"/>
            <a:round/>
            <a:headEnd type="none" w="sm" len="sm"/>
            <a:tailEnd type="none" w="sm" len="sm"/>
          </a:ln>
        </p:spPr>
      </p:pic>
      <p:sp>
        <p:nvSpPr>
          <p:cNvPr id="1517" name="Google Shape;1517;g2e4f3d5d7ff_0_82"/>
          <p:cNvSpPr/>
          <p:nvPr/>
        </p:nvSpPr>
        <p:spPr>
          <a:xfrm>
            <a:off x="208000" y="2068050"/>
            <a:ext cx="768300" cy="3850800"/>
          </a:xfrm>
          <a:prstGeom prst="rect">
            <a:avLst/>
          </a:prstGeom>
          <a:noFill/>
          <a:ln w="9525"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518" name="Google Shape;1518;g2e4f3d5d7ff_0_82"/>
          <p:cNvSpPr/>
          <p:nvPr/>
        </p:nvSpPr>
        <p:spPr>
          <a:xfrm>
            <a:off x="85425" y="1909125"/>
            <a:ext cx="234300" cy="222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1519" name="Google Shape;1519;g2e4f3d5d7ff_0_82"/>
          <p:cNvSpPr/>
          <p:nvPr/>
        </p:nvSpPr>
        <p:spPr>
          <a:xfrm>
            <a:off x="6893975" y="664500"/>
            <a:ext cx="234300" cy="222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
        <p:nvSpPr>
          <p:cNvPr id="1520" name="Google Shape;1520;g2e4f3d5d7ff_0_82"/>
          <p:cNvSpPr/>
          <p:nvPr/>
        </p:nvSpPr>
        <p:spPr>
          <a:xfrm>
            <a:off x="5362825" y="664500"/>
            <a:ext cx="355500" cy="222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7">
            <a:extLst>
              <a:ext uri="{FF2B5EF4-FFF2-40B4-BE49-F238E27FC236}">
                <a16:creationId xmlns:a16="http://schemas.microsoft.com/office/drawing/2014/main" id="{BCB4CC95-F297-4D43-AE58-D97576A02A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3119" y="1160983"/>
            <a:ext cx="6105879" cy="4536004"/>
          </a:xfrm>
          <a:prstGeom prst="rect">
            <a:avLst/>
          </a:prstGeom>
        </p:spPr>
      </p:pic>
      <p:sp>
        <p:nvSpPr>
          <p:cNvPr id="8" name="Text 2">
            <a:extLst>
              <a:ext uri="{FF2B5EF4-FFF2-40B4-BE49-F238E27FC236}">
                <a16:creationId xmlns:a16="http://schemas.microsoft.com/office/drawing/2014/main" id="{8E68FFBD-9FB3-4CF9-813C-E836DCAEE379}"/>
              </a:ext>
            </a:extLst>
          </p:cNvPr>
          <p:cNvSpPr/>
          <p:nvPr/>
        </p:nvSpPr>
        <p:spPr>
          <a:xfrm>
            <a:off x="2825393" y="-111241"/>
            <a:ext cx="7260439" cy="843075"/>
          </a:xfrm>
          <a:prstGeom prst="rect">
            <a:avLst/>
          </a:prstGeom>
          <a:noFill/>
          <a:ln/>
        </p:spPr>
        <p:txBody>
          <a:bodyPr wrap="none" rtlCol="0" anchor="t"/>
          <a:lstStyle/>
          <a:p>
            <a:r>
              <a:rPr lang="en-US" sz="3200" kern="0" spc="-109">
                <a:solidFill>
                  <a:srgbClr val="2C3F42"/>
                </a:solidFill>
                <a:latin typeface="Calibri" panose="020F0502020204030204" pitchFamily="34" charset="0"/>
                <a:ea typeface="Bitter" pitchFamily="34" charset="-122"/>
                <a:cs typeface="Calibri" panose="020F0502020204030204" pitchFamily="34" charset="0"/>
              </a:rPr>
              <a:t>What is the old way for application </a:t>
            </a:r>
          </a:p>
          <a:p>
            <a:r>
              <a:rPr lang="en-US" sz="3200" kern="0" spc="-109">
                <a:solidFill>
                  <a:srgbClr val="2C3F42"/>
                </a:solidFill>
                <a:latin typeface="Calibri" panose="020F0502020204030204" pitchFamily="34" charset="0"/>
                <a:ea typeface="Bitter" pitchFamily="34" charset="-122"/>
                <a:cs typeface="Calibri" panose="020F0502020204030204" pitchFamily="34" charset="0"/>
              </a:rPr>
              <a:t>submission review and approval?</a:t>
            </a:r>
            <a:endParaRPr lang="en-US" sz="3200">
              <a:latin typeface="Calibri" panose="020F0502020204030204" pitchFamily="34" charset="0"/>
              <a:cs typeface="Calibri" panose="020F0502020204030204" pitchFamily="34" charset="0"/>
            </a:endParaRPr>
          </a:p>
        </p:txBody>
      </p:sp>
      <p:pic>
        <p:nvPicPr>
          <p:cNvPr id="10" name="Google Shape;82;p1">
            <a:extLst>
              <a:ext uri="{FF2B5EF4-FFF2-40B4-BE49-F238E27FC236}">
                <a16:creationId xmlns:a16="http://schemas.microsoft.com/office/drawing/2014/main" id="{7C0BE5FB-872F-4900-964C-A89ACC1F25D9}"/>
              </a:ext>
            </a:extLst>
          </p:cNvPr>
          <p:cNvPicPr preferRelativeResize="0">
            <a:picLocks noChangeAspect="1"/>
          </p:cNvPicPr>
          <p:nvPr/>
        </p:nvPicPr>
        <p:blipFill rotWithShape="1">
          <a:blip r:embed="rId4">
            <a:alphaModFix/>
          </a:blip>
          <a:srcRect t="29567" b="17768"/>
          <a:stretch/>
        </p:blipFill>
        <p:spPr>
          <a:xfrm>
            <a:off x="102742" y="118663"/>
            <a:ext cx="2849139" cy="648000"/>
          </a:xfrm>
          <a:prstGeom prst="rect">
            <a:avLst/>
          </a:prstGeom>
          <a:noFill/>
          <a:ln>
            <a:noFill/>
          </a:ln>
        </p:spPr>
      </p:pic>
      <p:pic>
        <p:nvPicPr>
          <p:cNvPr id="12" name="Picture 11">
            <a:extLst>
              <a:ext uri="{FF2B5EF4-FFF2-40B4-BE49-F238E27FC236}">
                <a16:creationId xmlns:a16="http://schemas.microsoft.com/office/drawing/2014/main" id="{AB8AE0B6-C0A3-4903-91E7-F98E18E58F0C}"/>
              </a:ext>
            </a:extLst>
          </p:cNvPr>
          <p:cNvPicPr>
            <a:picLocks noChangeAspect="1"/>
          </p:cNvPicPr>
          <p:nvPr/>
        </p:nvPicPr>
        <p:blipFill>
          <a:blip r:embed="rId5"/>
          <a:stretch>
            <a:fillRect/>
          </a:stretch>
        </p:blipFill>
        <p:spPr>
          <a:xfrm>
            <a:off x="10438543" y="6189770"/>
            <a:ext cx="1599343" cy="668230"/>
          </a:xfrm>
          <a:prstGeom prst="rect">
            <a:avLst/>
          </a:prstGeom>
        </p:spPr>
      </p:pic>
      <p:graphicFrame>
        <p:nvGraphicFramePr>
          <p:cNvPr id="19" name="Diagram 18">
            <a:extLst>
              <a:ext uri="{FF2B5EF4-FFF2-40B4-BE49-F238E27FC236}">
                <a16:creationId xmlns:a16="http://schemas.microsoft.com/office/drawing/2014/main" id="{7A01C7FF-617B-5134-93E3-8CBF8A9910F4}"/>
              </a:ext>
            </a:extLst>
          </p:cNvPr>
          <p:cNvGraphicFramePr/>
          <p:nvPr>
            <p:extLst>
              <p:ext uri="{D42A27DB-BD31-4B8C-83A1-F6EECF244321}">
                <p14:modId xmlns:p14="http://schemas.microsoft.com/office/powerpoint/2010/main" val="110617567"/>
              </p:ext>
            </p:extLst>
          </p:nvPr>
        </p:nvGraphicFramePr>
        <p:xfrm>
          <a:off x="154329" y="1156504"/>
          <a:ext cx="6166604" cy="5220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40468360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g2e5afd072fa_0_86"/>
          <p:cNvSpPr txBox="1">
            <a:spLocks noGrp="1"/>
          </p:cNvSpPr>
          <p:nvPr>
            <p:ph type="title"/>
          </p:nvPr>
        </p:nvSpPr>
        <p:spPr>
          <a:xfrm>
            <a:off x="2847528" y="-47623"/>
            <a:ext cx="7760973"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Searching &amp; Filtering Applications</a:t>
            </a:r>
            <a:endParaRPr sz="3200">
              <a:solidFill>
                <a:srgbClr val="C98241"/>
              </a:solidFill>
              <a:latin typeface="Avenir"/>
              <a:ea typeface="Avenir"/>
              <a:cs typeface="Avenir"/>
              <a:sym typeface="Avenir"/>
            </a:endParaRPr>
          </a:p>
        </p:txBody>
      </p:sp>
      <p:sp>
        <p:nvSpPr>
          <p:cNvPr id="675" name="Google Shape;675;g2e5afd072fa_0_86"/>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90</a:t>
            </a:fld>
            <a:endParaRPr/>
          </a:p>
        </p:txBody>
      </p:sp>
      <p:sp>
        <p:nvSpPr>
          <p:cNvPr id="676" name="Google Shape;676;g2e5afd072fa_0_86"/>
          <p:cNvSpPr/>
          <p:nvPr/>
        </p:nvSpPr>
        <p:spPr>
          <a:xfrm>
            <a:off x="8488680" y="775755"/>
            <a:ext cx="3619500" cy="5592027"/>
          </a:xfrm>
          <a:prstGeom prst="wedgeRoundRectCallout">
            <a:avLst>
              <a:gd name="adj1" fmla="val -50367"/>
              <a:gd name="adj2" fmla="val -1654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Search for a specific item in the table by typing the name of the item in the search box. (1)</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b="1">
                <a:solidFill>
                  <a:schemeClr val="dk1"/>
                </a:solidFill>
                <a:latin typeface="Avenir"/>
                <a:ea typeface="Avenir"/>
                <a:cs typeface="Avenir"/>
                <a:sym typeface="Avenir"/>
              </a:rPr>
              <a:t>For an advanced search, click on the "+"(2):</a:t>
            </a:r>
            <a:endParaRPr sz="1300" b="1">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Criteria: Choose how the data should be found. Use the Match drop-down to choose if  it must have exact match or "Do not" if it doesn't have to match exactly.</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Search Field: Select the column or table heading you want to search against. Choose if your desired search should "begin with" or "contain" specific words, then type what you want to search for.</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Click on "+" to add another search field.</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Click on "-" to close the advanced search or remove an added search field.</a:t>
            </a: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a:p>
            <a:pPr marL="0" lvl="0" indent="0" algn="l" rtl="0">
              <a:lnSpc>
                <a:spcPct val="115000"/>
              </a:lnSpc>
              <a:spcBef>
                <a:spcPts val="0"/>
              </a:spcBef>
              <a:spcAft>
                <a:spcPts val="0"/>
              </a:spcAft>
              <a:buNone/>
            </a:pPr>
            <a:r>
              <a:rPr lang="en-ZA" sz="1300">
                <a:solidFill>
                  <a:schemeClr val="dk1"/>
                </a:solidFill>
                <a:latin typeface="Avenir"/>
                <a:ea typeface="Avenir"/>
                <a:cs typeface="Avenir"/>
                <a:sym typeface="Avenir"/>
              </a:rPr>
              <a:t>Confirm your search selection and retrieve your desired filter by clicking on "UPDATE RESULTS".</a:t>
            </a:r>
            <a:endParaRPr sz="1300">
              <a:solidFill>
                <a:schemeClr val="dk1"/>
              </a:solidFill>
              <a:latin typeface="Avenir"/>
              <a:ea typeface="Avenir"/>
              <a:cs typeface="Avenir"/>
              <a:sym typeface="Avenir"/>
            </a:endParaRPr>
          </a:p>
          <a:p>
            <a:pPr marL="457200" lvl="0" indent="0" algn="l" rtl="0">
              <a:lnSpc>
                <a:spcPct val="115000"/>
              </a:lnSpc>
              <a:spcBef>
                <a:spcPts val="0"/>
              </a:spcBef>
              <a:spcAft>
                <a:spcPts val="0"/>
              </a:spcAft>
              <a:buNone/>
            </a:pPr>
            <a:endParaRPr sz="1300">
              <a:solidFill>
                <a:schemeClr val="dk1"/>
              </a:solidFill>
              <a:latin typeface="Avenir"/>
              <a:ea typeface="Avenir"/>
              <a:cs typeface="Avenir"/>
              <a:sym typeface="Avenir"/>
            </a:endParaRPr>
          </a:p>
        </p:txBody>
      </p:sp>
      <p:pic>
        <p:nvPicPr>
          <p:cNvPr id="677" name="Google Shape;677;g2e5afd072fa_0_86"/>
          <p:cNvPicPr preferRelativeResize="0"/>
          <p:nvPr/>
        </p:nvPicPr>
        <p:blipFill rotWithShape="1">
          <a:blip r:embed="rId3">
            <a:alphaModFix/>
          </a:blip>
          <a:srcRect b="60533"/>
          <a:stretch/>
        </p:blipFill>
        <p:spPr>
          <a:xfrm>
            <a:off x="152400" y="1086210"/>
            <a:ext cx="8267699" cy="1684524"/>
          </a:xfrm>
          <a:prstGeom prst="rect">
            <a:avLst/>
          </a:prstGeom>
          <a:noFill/>
          <a:ln w="9525" cap="flat" cmpd="sng">
            <a:solidFill>
              <a:srgbClr val="9E9E9E"/>
            </a:solidFill>
            <a:prstDash val="solid"/>
            <a:round/>
            <a:headEnd type="none" w="sm" len="sm"/>
            <a:tailEnd type="none" w="sm" len="sm"/>
          </a:ln>
        </p:spPr>
      </p:pic>
      <p:sp>
        <p:nvSpPr>
          <p:cNvPr id="678" name="Google Shape;678;g2e5afd072fa_0_86"/>
          <p:cNvSpPr/>
          <p:nvPr/>
        </p:nvSpPr>
        <p:spPr>
          <a:xfrm>
            <a:off x="3884200" y="2002635"/>
            <a:ext cx="405600" cy="2685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i="0" u="none" strike="noStrike" cap="none">
                <a:solidFill>
                  <a:schemeClr val="lt1"/>
                </a:solidFill>
                <a:latin typeface="Calibri"/>
                <a:ea typeface="Calibri"/>
                <a:cs typeface="Calibri"/>
                <a:sym typeface="Calibri"/>
              </a:rPr>
              <a:t>1</a:t>
            </a:r>
            <a:endParaRPr sz="1000" b="1" i="0" u="none" strike="noStrike" cap="none">
              <a:solidFill>
                <a:schemeClr val="lt1"/>
              </a:solidFill>
              <a:latin typeface="Calibri"/>
              <a:ea typeface="Calibri"/>
              <a:cs typeface="Calibri"/>
              <a:sym typeface="Calibri"/>
            </a:endParaRPr>
          </a:p>
        </p:txBody>
      </p:sp>
      <p:sp>
        <p:nvSpPr>
          <p:cNvPr id="679" name="Google Shape;679;g2e5afd072fa_0_86"/>
          <p:cNvSpPr/>
          <p:nvPr/>
        </p:nvSpPr>
        <p:spPr>
          <a:xfrm>
            <a:off x="4289825" y="1978335"/>
            <a:ext cx="4041300" cy="268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680" name="Google Shape;680;g2e5afd072fa_0_86"/>
          <p:cNvPicPr preferRelativeResize="0"/>
          <p:nvPr/>
        </p:nvPicPr>
        <p:blipFill>
          <a:blip r:embed="rId4">
            <a:alphaModFix/>
          </a:blip>
          <a:stretch>
            <a:fillRect/>
          </a:stretch>
        </p:blipFill>
        <p:spPr>
          <a:xfrm>
            <a:off x="152400" y="2937635"/>
            <a:ext cx="6138206" cy="1196700"/>
          </a:xfrm>
          <a:prstGeom prst="rect">
            <a:avLst/>
          </a:prstGeom>
          <a:noFill/>
          <a:ln w="9525" cap="flat" cmpd="sng">
            <a:solidFill>
              <a:srgbClr val="9E9E9E"/>
            </a:solidFill>
            <a:prstDash val="solid"/>
            <a:round/>
            <a:headEnd type="none" w="sm" len="sm"/>
            <a:tailEnd type="none" w="sm" len="sm"/>
          </a:ln>
        </p:spPr>
      </p:pic>
      <p:pic>
        <p:nvPicPr>
          <p:cNvPr id="681" name="Google Shape;681;g2e5afd072fa_0_86"/>
          <p:cNvPicPr preferRelativeResize="0"/>
          <p:nvPr/>
        </p:nvPicPr>
        <p:blipFill rotWithShape="1">
          <a:blip r:embed="rId5">
            <a:alphaModFix/>
          </a:blip>
          <a:srcRect l="3035" r="15351" b="3390"/>
          <a:stretch/>
        </p:blipFill>
        <p:spPr>
          <a:xfrm>
            <a:off x="6605151" y="3024110"/>
            <a:ext cx="1716700" cy="3171925"/>
          </a:xfrm>
          <a:prstGeom prst="rect">
            <a:avLst/>
          </a:prstGeom>
          <a:solidFill>
            <a:schemeClr val="lt2"/>
          </a:solidFill>
          <a:ln w="9525" cap="flat" cmpd="sng">
            <a:solidFill>
              <a:srgbClr val="9E9E9E"/>
            </a:solidFill>
            <a:prstDash val="solid"/>
            <a:round/>
            <a:headEnd type="none" w="sm" len="sm"/>
            <a:tailEnd type="none" w="sm" len="sm"/>
          </a:ln>
        </p:spPr>
      </p:pic>
      <p:pic>
        <p:nvPicPr>
          <p:cNvPr id="682" name="Google Shape;682;g2e5afd072fa_0_86"/>
          <p:cNvPicPr preferRelativeResize="0"/>
          <p:nvPr/>
        </p:nvPicPr>
        <p:blipFill rotWithShape="1">
          <a:blip r:embed="rId6">
            <a:alphaModFix/>
          </a:blip>
          <a:srcRect l="5349" r="5340" b="7002"/>
          <a:stretch/>
        </p:blipFill>
        <p:spPr>
          <a:xfrm>
            <a:off x="2356725" y="4229635"/>
            <a:ext cx="1854450" cy="1541300"/>
          </a:xfrm>
          <a:prstGeom prst="rect">
            <a:avLst/>
          </a:prstGeom>
          <a:solidFill>
            <a:schemeClr val="lt2"/>
          </a:solidFill>
          <a:ln w="9525" cap="flat" cmpd="sng">
            <a:solidFill>
              <a:srgbClr val="9E9E9E"/>
            </a:solidFill>
            <a:prstDash val="solid"/>
            <a:round/>
            <a:headEnd type="none" w="sm" len="sm"/>
            <a:tailEnd type="none" w="sm" len="sm"/>
          </a:ln>
        </p:spPr>
      </p:pic>
      <p:pic>
        <p:nvPicPr>
          <p:cNvPr id="683" name="Google Shape;683;g2e5afd072fa_0_86"/>
          <p:cNvPicPr preferRelativeResize="0"/>
          <p:nvPr/>
        </p:nvPicPr>
        <p:blipFill rotWithShape="1">
          <a:blip r:embed="rId7">
            <a:alphaModFix/>
          </a:blip>
          <a:srcRect l="4697" r="7997" b="11870"/>
          <a:stretch/>
        </p:blipFill>
        <p:spPr>
          <a:xfrm>
            <a:off x="4394775" y="4229634"/>
            <a:ext cx="2026775" cy="1541300"/>
          </a:xfrm>
          <a:prstGeom prst="rect">
            <a:avLst/>
          </a:prstGeom>
          <a:solidFill>
            <a:schemeClr val="lt2"/>
          </a:solidFill>
          <a:ln w="9525" cap="flat" cmpd="sng">
            <a:solidFill>
              <a:srgbClr val="9E9E9E"/>
            </a:solidFill>
            <a:prstDash val="solid"/>
            <a:round/>
            <a:headEnd type="none" w="sm" len="sm"/>
            <a:tailEnd type="none" w="sm" len="sm"/>
          </a:ln>
        </p:spPr>
      </p:pic>
      <p:sp>
        <p:nvSpPr>
          <p:cNvPr id="684" name="Google Shape;684;g2e5afd072fa_0_86"/>
          <p:cNvSpPr/>
          <p:nvPr/>
        </p:nvSpPr>
        <p:spPr>
          <a:xfrm>
            <a:off x="8014500" y="1637534"/>
            <a:ext cx="405600" cy="3651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a:solidFill>
                  <a:schemeClr val="lt1"/>
                </a:solidFill>
                <a:latin typeface="Calibri"/>
                <a:ea typeface="Calibri"/>
                <a:cs typeface="Calibri"/>
                <a:sym typeface="Calibri"/>
              </a:rPr>
              <a:t>2</a:t>
            </a:r>
            <a:endParaRPr sz="1000" b="1" i="0" u="none" strike="noStrike" cap="none">
              <a:solidFill>
                <a:schemeClr val="lt1"/>
              </a:solidFill>
              <a:latin typeface="Calibri"/>
              <a:ea typeface="Calibri"/>
              <a:cs typeface="Calibri"/>
              <a:sym typeface="Calibri"/>
            </a:endParaRPr>
          </a:p>
        </p:txBody>
      </p:sp>
      <p:pic>
        <p:nvPicPr>
          <p:cNvPr id="685" name="Google Shape;685;g2e5afd072fa_0_86"/>
          <p:cNvPicPr preferRelativeResize="0"/>
          <p:nvPr/>
        </p:nvPicPr>
        <p:blipFill>
          <a:blip r:embed="rId8">
            <a:alphaModFix/>
          </a:blip>
          <a:stretch>
            <a:fillRect/>
          </a:stretch>
        </p:blipFill>
        <p:spPr>
          <a:xfrm>
            <a:off x="2753405" y="3589360"/>
            <a:ext cx="2026775" cy="371022"/>
          </a:xfrm>
          <a:prstGeom prst="rect">
            <a:avLst/>
          </a:prstGeom>
          <a:solidFill>
            <a:schemeClr val="lt2"/>
          </a:solidFill>
          <a:ln w="9525" cap="flat" cmpd="sng">
            <a:solidFill>
              <a:schemeClr val="lt2"/>
            </a:solidFill>
            <a:prstDash val="solid"/>
            <a:round/>
            <a:headEnd type="none" w="sm" len="sm"/>
            <a:tailEnd type="none" w="sm" len="sm"/>
          </a:ln>
        </p:spPr>
      </p:pic>
      <p:sp>
        <p:nvSpPr>
          <p:cNvPr id="686" name="Google Shape;686;g2e5afd072fa_0_86"/>
          <p:cNvSpPr/>
          <p:nvPr/>
        </p:nvSpPr>
        <p:spPr>
          <a:xfrm>
            <a:off x="5129500" y="3862735"/>
            <a:ext cx="309900" cy="268500"/>
          </a:xfrm>
          <a:prstGeom prst="rect">
            <a:avLst/>
          </a:prstGeom>
          <a:solidFill>
            <a:srgbClr val="C98241"/>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ZA" sz="1000" b="1">
                <a:solidFill>
                  <a:schemeClr val="lt1"/>
                </a:solidFill>
                <a:latin typeface="Calibri"/>
                <a:ea typeface="Calibri"/>
                <a:cs typeface="Calibri"/>
                <a:sym typeface="Calibri"/>
              </a:rPr>
              <a:t>5</a:t>
            </a:r>
            <a:endParaRPr sz="1000" b="1" i="0" u="none" strike="noStrike" cap="none">
              <a:solidFill>
                <a:schemeClr val="lt1"/>
              </a:solidFill>
              <a:latin typeface="Calibri"/>
              <a:ea typeface="Calibri"/>
              <a:cs typeface="Calibri"/>
              <a:sym typeface="Calibri"/>
            </a:endParaRPr>
          </a:p>
        </p:txBody>
      </p:sp>
      <p:sp>
        <p:nvSpPr>
          <p:cNvPr id="687" name="Google Shape;687;g2e5afd072fa_0_86"/>
          <p:cNvSpPr/>
          <p:nvPr/>
        </p:nvSpPr>
        <p:spPr>
          <a:xfrm>
            <a:off x="5619350" y="3589360"/>
            <a:ext cx="613800" cy="2685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17938554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525"/>
        <p:cNvGrpSpPr/>
        <p:nvPr/>
      </p:nvGrpSpPr>
      <p:grpSpPr>
        <a:xfrm>
          <a:off x="0" y="0"/>
          <a:ext cx="0" cy="0"/>
          <a:chOff x="0" y="0"/>
          <a:chExt cx="0" cy="0"/>
        </a:xfrm>
      </p:grpSpPr>
      <p:sp>
        <p:nvSpPr>
          <p:cNvPr id="1526" name="Google Shape;1526;g2e898af6957_0_316"/>
          <p:cNvSpPr txBox="1">
            <a:spLocks noGrp="1"/>
          </p:cNvSpPr>
          <p:nvPr>
            <p:ph type="title"/>
          </p:nvPr>
        </p:nvSpPr>
        <p:spPr>
          <a:xfrm>
            <a:off x="2983832" y="-47623"/>
            <a:ext cx="7624669" cy="108682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Approver Step 1/12 - Application Particulars</a:t>
            </a:r>
            <a:endParaRPr sz="3200">
              <a:solidFill>
                <a:srgbClr val="C98241"/>
              </a:solidFill>
              <a:latin typeface="Avenir"/>
              <a:ea typeface="Avenir"/>
              <a:cs typeface="Avenir"/>
              <a:sym typeface="Avenir"/>
            </a:endParaRPr>
          </a:p>
        </p:txBody>
      </p:sp>
      <p:sp>
        <p:nvSpPr>
          <p:cNvPr id="1527" name="Google Shape;1527;g2e898af6957_0_316"/>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91</a:t>
            </a:fld>
            <a:endParaRPr/>
          </a:p>
        </p:txBody>
      </p:sp>
      <p:sp>
        <p:nvSpPr>
          <p:cNvPr id="1528" name="Google Shape;1528;g2e898af6957_0_316"/>
          <p:cNvSpPr/>
          <p:nvPr/>
        </p:nvSpPr>
        <p:spPr>
          <a:xfrm>
            <a:off x="8273525" y="673844"/>
            <a:ext cx="3772950" cy="5510311"/>
          </a:xfrm>
          <a:prstGeom prst="wedgeRoundRectCallout">
            <a:avLst>
              <a:gd name="adj1" fmla="val -53537"/>
              <a:gd name="adj2" fmla="val 19496"/>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Review the details of the selected application.</a:t>
            </a: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Ensure all required applicant information is captured</a:t>
            </a:r>
          </a:p>
          <a:p>
            <a:pPr marL="0" lvl="0" indent="0" algn="l" rtl="0">
              <a:spcBef>
                <a:spcPts val="0"/>
              </a:spcBef>
              <a:spcAft>
                <a:spcPts val="0"/>
              </a:spcAft>
              <a:buClr>
                <a:schemeClr val="dk1"/>
              </a:buClr>
              <a:buSzPts val="1100"/>
              <a:buFont typeface="Arial"/>
              <a:buNone/>
            </a:pPr>
            <a:endParaRPr lang="en-ZA"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You can </a:t>
            </a:r>
          </a:p>
          <a:p>
            <a:pPr marL="342900" lvl="0" indent="-342900" algn="l" rtl="0">
              <a:spcBef>
                <a:spcPts val="0"/>
              </a:spcBef>
              <a:spcAft>
                <a:spcPts val="0"/>
              </a:spcAft>
              <a:buClr>
                <a:schemeClr val="dk1"/>
              </a:buClr>
              <a:buSzPts val="1100"/>
              <a:buFont typeface="+mj-lt"/>
              <a:buAutoNum type="arabicPeriod"/>
            </a:pPr>
            <a:r>
              <a:rPr lang="en-ZA" sz="1500">
                <a:solidFill>
                  <a:schemeClr val="dk1"/>
                </a:solidFill>
                <a:latin typeface="Avenir"/>
                <a:ea typeface="Avenir"/>
                <a:cs typeface="Avenir"/>
                <a:sym typeface="Avenir"/>
              </a:rPr>
              <a:t>add a correction note to send to the applicant</a:t>
            </a:r>
          </a:p>
          <a:p>
            <a:pPr marL="342900" lvl="0" indent="-342900" algn="l" rtl="0">
              <a:spcBef>
                <a:spcPts val="0"/>
              </a:spcBef>
              <a:spcAft>
                <a:spcPts val="0"/>
              </a:spcAft>
              <a:buClr>
                <a:schemeClr val="dk1"/>
              </a:buClr>
              <a:buSzPts val="1100"/>
              <a:buFont typeface="+mj-lt"/>
              <a:buAutoNum type="arabicPeriod"/>
            </a:pPr>
            <a:r>
              <a:rPr lang="en-ZA" sz="1500">
                <a:solidFill>
                  <a:schemeClr val="dk1"/>
                </a:solidFill>
                <a:latin typeface="Avenir"/>
                <a:ea typeface="Avenir"/>
                <a:cs typeface="Avenir"/>
                <a:sym typeface="Avenir"/>
              </a:rPr>
              <a:t>and add admin notes at any step of the application for internal use.</a:t>
            </a: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i="1">
                <a:solidFill>
                  <a:schemeClr val="dk1"/>
                </a:solidFill>
                <a:latin typeface="Avenir"/>
                <a:ea typeface="Avenir"/>
                <a:cs typeface="Avenir"/>
                <a:sym typeface="Avenir"/>
              </a:rPr>
              <a:t>Additionally: </a:t>
            </a:r>
          </a:p>
          <a:p>
            <a:pPr marL="342900" lvl="0" indent="-342900" algn="l" rtl="0">
              <a:spcBef>
                <a:spcPts val="0"/>
              </a:spcBef>
              <a:spcAft>
                <a:spcPts val="0"/>
              </a:spcAft>
              <a:buClr>
                <a:schemeClr val="dk1"/>
              </a:buClr>
              <a:buSzPts val="1100"/>
              <a:buFont typeface="+mj-lt"/>
              <a:buAutoNum type="arabicPeriod" startAt="3"/>
            </a:pPr>
            <a:r>
              <a:rPr lang="en-ZA" sz="1500" i="1">
                <a:solidFill>
                  <a:schemeClr val="dk1"/>
                </a:solidFill>
                <a:latin typeface="Avenir"/>
                <a:ea typeface="Avenir"/>
                <a:cs typeface="Avenir"/>
                <a:sym typeface="Avenir"/>
              </a:rPr>
              <a:t>View Social Work Report, </a:t>
            </a:r>
          </a:p>
          <a:p>
            <a:pPr marL="342900" lvl="0" indent="-342900" algn="l" rtl="0">
              <a:spcBef>
                <a:spcPts val="0"/>
              </a:spcBef>
              <a:spcAft>
                <a:spcPts val="0"/>
              </a:spcAft>
              <a:buClr>
                <a:schemeClr val="dk1"/>
              </a:buClr>
              <a:buSzPts val="1100"/>
              <a:buFont typeface="+mj-lt"/>
              <a:buAutoNum type="arabicPeriod" startAt="3"/>
            </a:pPr>
            <a:r>
              <a:rPr lang="en-ZA" sz="1500" i="1">
                <a:solidFill>
                  <a:schemeClr val="dk1"/>
                </a:solidFill>
                <a:latin typeface="Avenir"/>
                <a:ea typeface="Avenir"/>
                <a:cs typeface="Avenir"/>
                <a:sym typeface="Avenir"/>
              </a:rPr>
              <a:t>View corrections, </a:t>
            </a:r>
          </a:p>
          <a:p>
            <a:pPr marL="342900" lvl="0" indent="-342900" algn="l" rtl="0">
              <a:spcBef>
                <a:spcPts val="0"/>
              </a:spcBef>
              <a:spcAft>
                <a:spcPts val="0"/>
              </a:spcAft>
              <a:buClr>
                <a:schemeClr val="dk1"/>
              </a:buClr>
              <a:buSzPts val="1100"/>
              <a:buFont typeface="+mj-lt"/>
              <a:buAutoNum type="arabicPeriod" startAt="3"/>
            </a:pPr>
            <a:r>
              <a:rPr lang="en-ZA" sz="1500" i="1">
                <a:solidFill>
                  <a:schemeClr val="dk1"/>
                </a:solidFill>
                <a:latin typeface="Avenir"/>
                <a:ea typeface="Avenir"/>
                <a:cs typeface="Avenir"/>
                <a:sym typeface="Avenir"/>
              </a:rPr>
              <a:t>View admin notes are available at every step if they were recorded.</a:t>
            </a:r>
          </a:p>
          <a:p>
            <a:pPr marL="0" lvl="0" indent="0" algn="l" rtl="0">
              <a:spcBef>
                <a:spcPts val="0"/>
              </a:spcBef>
              <a:spcAft>
                <a:spcPts val="0"/>
              </a:spcAft>
              <a:buClr>
                <a:schemeClr val="dk1"/>
              </a:buClr>
              <a:buSzPts val="1100"/>
              <a:buFont typeface="Arial"/>
              <a:buNone/>
            </a:pPr>
            <a:endParaRPr lang="en-ZA" sz="1500" b="1" i="1">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b="1" i="1">
                <a:solidFill>
                  <a:schemeClr val="dk1"/>
                </a:solidFill>
                <a:latin typeface="Avenir"/>
                <a:ea typeface="Avenir"/>
                <a:cs typeface="Avenir"/>
                <a:sym typeface="Avenir"/>
              </a:rPr>
              <a:t>In every step of the application review you can:</a:t>
            </a:r>
          </a:p>
          <a:p>
            <a:pPr marL="342900" lvl="0" indent="-342900" algn="l" rtl="0">
              <a:spcBef>
                <a:spcPts val="0"/>
              </a:spcBef>
              <a:spcAft>
                <a:spcPts val="0"/>
              </a:spcAft>
              <a:buClr>
                <a:schemeClr val="dk1"/>
              </a:buClr>
              <a:buSzPts val="1100"/>
              <a:buFont typeface="+mj-lt"/>
              <a:buAutoNum type="arabicPeriod" startAt="6"/>
            </a:pPr>
            <a:r>
              <a:rPr lang="en-ZA" sz="1500" b="1" i="1">
                <a:solidFill>
                  <a:schemeClr val="dk1"/>
                </a:solidFill>
                <a:latin typeface="Avenir"/>
                <a:ea typeface="Avenir"/>
                <a:cs typeface="Avenir"/>
                <a:sym typeface="Avenir"/>
              </a:rPr>
              <a:t>Go back to the previous step</a:t>
            </a:r>
          </a:p>
          <a:p>
            <a:pPr marL="342900" lvl="0" indent="-342900" algn="l" rtl="0">
              <a:spcBef>
                <a:spcPts val="0"/>
              </a:spcBef>
              <a:spcAft>
                <a:spcPts val="0"/>
              </a:spcAft>
              <a:buClr>
                <a:schemeClr val="dk1"/>
              </a:buClr>
              <a:buSzPts val="1100"/>
              <a:buFont typeface="+mj-lt"/>
              <a:buAutoNum type="arabicPeriod" startAt="6"/>
            </a:pPr>
            <a:r>
              <a:rPr lang="en-ZA" sz="1500" b="1" i="1">
                <a:solidFill>
                  <a:schemeClr val="dk1"/>
                </a:solidFill>
                <a:latin typeface="Avenir"/>
                <a:ea typeface="Avenir"/>
                <a:cs typeface="Avenir"/>
                <a:sym typeface="Avenir"/>
              </a:rPr>
              <a:t>Go to the next step</a:t>
            </a:r>
          </a:p>
          <a:p>
            <a:pPr marL="342900" lvl="0" indent="-342900" algn="l" rtl="0">
              <a:spcBef>
                <a:spcPts val="0"/>
              </a:spcBef>
              <a:spcAft>
                <a:spcPts val="0"/>
              </a:spcAft>
              <a:buClr>
                <a:schemeClr val="dk1"/>
              </a:buClr>
              <a:buSzPts val="1100"/>
              <a:buFont typeface="+mj-lt"/>
              <a:buAutoNum type="arabicPeriod" startAt="6"/>
            </a:pPr>
            <a:r>
              <a:rPr lang="en-ZA" sz="1500" b="1" i="1">
                <a:solidFill>
                  <a:schemeClr val="dk1"/>
                </a:solidFill>
                <a:latin typeface="Avenir"/>
                <a:ea typeface="Avenir"/>
                <a:cs typeface="Avenir"/>
                <a:sym typeface="Avenir"/>
              </a:rPr>
              <a:t>Cancel to stop reviewing</a:t>
            </a:r>
            <a:endParaRPr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64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pic>
        <p:nvPicPr>
          <p:cNvPr id="1529" name="Google Shape;1529;g2e898af6957_0_316"/>
          <p:cNvPicPr preferRelativeResize="0"/>
          <p:nvPr/>
        </p:nvPicPr>
        <p:blipFill>
          <a:blip r:embed="rId3">
            <a:alphaModFix/>
          </a:blip>
          <a:stretch>
            <a:fillRect/>
          </a:stretch>
        </p:blipFill>
        <p:spPr>
          <a:xfrm>
            <a:off x="140025" y="941050"/>
            <a:ext cx="7901322" cy="4745426"/>
          </a:xfrm>
          <a:prstGeom prst="rect">
            <a:avLst/>
          </a:prstGeom>
          <a:noFill/>
          <a:ln w="9525" cap="flat" cmpd="sng">
            <a:solidFill>
              <a:srgbClr val="9E9E9E"/>
            </a:solidFill>
            <a:prstDash val="solid"/>
            <a:round/>
            <a:headEnd type="none" w="sm" len="sm"/>
            <a:tailEnd type="none" w="sm" len="sm"/>
          </a:ln>
        </p:spPr>
      </p:pic>
      <p:sp>
        <p:nvSpPr>
          <p:cNvPr id="1530" name="Google Shape;1530;g2e898af6957_0_316"/>
          <p:cNvSpPr/>
          <p:nvPr/>
        </p:nvSpPr>
        <p:spPr>
          <a:xfrm>
            <a:off x="3867361" y="866723"/>
            <a:ext cx="276001" cy="273157"/>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
        <p:nvSpPr>
          <p:cNvPr id="1531" name="Google Shape;1531;g2e898af6957_0_316"/>
          <p:cNvSpPr/>
          <p:nvPr/>
        </p:nvSpPr>
        <p:spPr>
          <a:xfrm>
            <a:off x="63581" y="5221400"/>
            <a:ext cx="276000" cy="2127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6</a:t>
            </a:r>
            <a:endParaRPr sz="1700" b="1" i="0" u="none" strike="noStrike" cap="none">
              <a:solidFill>
                <a:schemeClr val="lt1"/>
              </a:solidFill>
              <a:latin typeface="Calibri"/>
              <a:ea typeface="Calibri"/>
              <a:cs typeface="Calibri"/>
              <a:sym typeface="Calibri"/>
            </a:endParaRPr>
          </a:p>
        </p:txBody>
      </p:sp>
      <p:sp>
        <p:nvSpPr>
          <p:cNvPr id="1532" name="Google Shape;1532;g2e898af6957_0_316"/>
          <p:cNvSpPr/>
          <p:nvPr/>
        </p:nvSpPr>
        <p:spPr>
          <a:xfrm>
            <a:off x="1392225" y="5221400"/>
            <a:ext cx="276000" cy="2127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1533" name="Google Shape;1533;g2e898af6957_0_316"/>
          <p:cNvSpPr/>
          <p:nvPr/>
        </p:nvSpPr>
        <p:spPr>
          <a:xfrm>
            <a:off x="2273650" y="5221400"/>
            <a:ext cx="343200" cy="2127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1534" name="Google Shape;1534;g2e898af6957_0_316"/>
          <p:cNvSpPr/>
          <p:nvPr/>
        </p:nvSpPr>
        <p:spPr>
          <a:xfrm>
            <a:off x="6366849" y="866724"/>
            <a:ext cx="276001" cy="273157"/>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5</a:t>
            </a:r>
            <a:endParaRPr sz="1700" b="1" i="0" u="none" strike="noStrike" cap="none">
              <a:solidFill>
                <a:schemeClr val="lt1"/>
              </a:solidFill>
              <a:latin typeface="Calibri"/>
              <a:ea typeface="Calibri"/>
              <a:cs typeface="Calibri"/>
              <a:sym typeface="Calibri"/>
            </a:endParaRPr>
          </a:p>
        </p:txBody>
      </p:sp>
      <p:sp>
        <p:nvSpPr>
          <p:cNvPr id="1535" name="Google Shape;1535;g2e898af6957_0_316"/>
          <p:cNvSpPr/>
          <p:nvPr/>
        </p:nvSpPr>
        <p:spPr>
          <a:xfrm>
            <a:off x="5310835" y="866724"/>
            <a:ext cx="276001" cy="273157"/>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
        <p:nvSpPr>
          <p:cNvPr id="12" name="Google Shape;1531;g2e898af6957_0_316">
            <a:extLst>
              <a:ext uri="{FF2B5EF4-FFF2-40B4-BE49-F238E27FC236}">
                <a16:creationId xmlns:a16="http://schemas.microsoft.com/office/drawing/2014/main" id="{A8DB27B9-4A71-4112-909B-99CCB8029B6E}"/>
              </a:ext>
            </a:extLst>
          </p:cNvPr>
          <p:cNvSpPr/>
          <p:nvPr/>
        </p:nvSpPr>
        <p:spPr>
          <a:xfrm>
            <a:off x="675513" y="5221400"/>
            <a:ext cx="276000" cy="2127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7</a:t>
            </a:r>
            <a:endParaRPr sz="1700" b="1" i="0" u="none" strike="noStrike" cap="none">
              <a:solidFill>
                <a:schemeClr val="lt1"/>
              </a:solidFill>
              <a:latin typeface="Calibri"/>
              <a:ea typeface="Calibri"/>
              <a:cs typeface="Calibri"/>
              <a:sym typeface="Calibri"/>
            </a:endParaRPr>
          </a:p>
        </p:txBody>
      </p:sp>
      <p:sp>
        <p:nvSpPr>
          <p:cNvPr id="13" name="Google Shape;1531;g2e898af6957_0_316">
            <a:extLst>
              <a:ext uri="{FF2B5EF4-FFF2-40B4-BE49-F238E27FC236}">
                <a16:creationId xmlns:a16="http://schemas.microsoft.com/office/drawing/2014/main" id="{647BD1F1-72C6-471B-BBE9-0788AB706946}"/>
              </a:ext>
            </a:extLst>
          </p:cNvPr>
          <p:cNvSpPr/>
          <p:nvPr/>
        </p:nvSpPr>
        <p:spPr>
          <a:xfrm>
            <a:off x="7333427" y="898367"/>
            <a:ext cx="276000" cy="2127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8</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569"/>
        <p:cNvGrpSpPr/>
        <p:nvPr/>
      </p:nvGrpSpPr>
      <p:grpSpPr>
        <a:xfrm>
          <a:off x="0" y="0"/>
          <a:ext cx="0" cy="0"/>
          <a:chOff x="0" y="0"/>
          <a:chExt cx="0" cy="0"/>
        </a:xfrm>
      </p:grpSpPr>
      <p:sp>
        <p:nvSpPr>
          <p:cNvPr id="1571" name="Google Shape;1571;g2e898af6957_0_325"/>
          <p:cNvSpPr txBox="1">
            <a:spLocks noGrp="1"/>
          </p:cNvSpPr>
          <p:nvPr>
            <p:ph type="title"/>
          </p:nvPr>
        </p:nvSpPr>
        <p:spPr>
          <a:xfrm>
            <a:off x="2737301" y="-47623"/>
            <a:ext cx="7871200"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Approver Step 2 / 13 - View Staff</a:t>
            </a:r>
            <a:endParaRPr sz="3200">
              <a:solidFill>
                <a:srgbClr val="C98241"/>
              </a:solidFill>
              <a:latin typeface="Avenir"/>
              <a:ea typeface="Avenir"/>
              <a:cs typeface="Avenir"/>
              <a:sym typeface="Avenir"/>
            </a:endParaRPr>
          </a:p>
        </p:txBody>
      </p:sp>
      <p:sp>
        <p:nvSpPr>
          <p:cNvPr id="1570" name="Google Shape;1570;g2e898af6957_0_32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92</a:t>
            </a:fld>
            <a:endParaRPr/>
          </a:p>
        </p:txBody>
      </p:sp>
      <p:sp>
        <p:nvSpPr>
          <p:cNvPr id="1572" name="Google Shape;1572;g2e898af6957_0_325"/>
          <p:cNvSpPr/>
          <p:nvPr/>
        </p:nvSpPr>
        <p:spPr>
          <a:xfrm>
            <a:off x="8114275" y="778714"/>
            <a:ext cx="4077600" cy="5577585"/>
          </a:xfrm>
          <a:prstGeom prst="wedgeRoundRectCallout">
            <a:avLst>
              <a:gd name="adj1" fmla="val -53421"/>
              <a:gd name="adj2" fmla="val -15944"/>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640"/>
              </a:spcBef>
              <a:spcAft>
                <a:spcPts val="0"/>
              </a:spcAft>
              <a:buClr>
                <a:schemeClr val="dk1"/>
              </a:buClr>
              <a:buSzPts val="1100"/>
              <a:buFont typeface="Arial"/>
              <a:buNone/>
            </a:pPr>
            <a:r>
              <a:rPr lang="en-ZA" sz="1500">
                <a:solidFill>
                  <a:schemeClr val="dk1"/>
                </a:solidFill>
                <a:latin typeface="Avenir"/>
                <a:ea typeface="Avenir"/>
                <a:cs typeface="Avenir"/>
                <a:sym typeface="Avenir"/>
              </a:rPr>
              <a:t>Review the staff list and ensure all staff details, including roles and qualifications, are captured.</a:t>
            </a:r>
            <a:endParaRPr sz="1500">
              <a:solidFill>
                <a:schemeClr val="dk1"/>
              </a:solidFill>
              <a:latin typeface="Avenir"/>
              <a:ea typeface="Avenir"/>
              <a:cs typeface="Avenir"/>
              <a:sym typeface="Avenir"/>
            </a:endParaRPr>
          </a:p>
          <a:p>
            <a:pPr marL="0" lvl="0" indent="0" algn="l" rtl="0">
              <a:spcBef>
                <a:spcPts val="64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If an error is noted, capture it by clicking on "ADD CORRECTIONS."</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To capture internal notes related to this step, click on "ADD ADMIN NOTES."</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To view Social Work report click on “VIEW SOCIAL WORKER REPORT”</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To review previously saved corrections, click on "VIEW CORRECTIONS."</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To review previously saved admin notes, click on "VIEW ADMIN NOTES." This option appears only on steps where there are historic saved notes.</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To return to the main menu, click on "CANCEL."</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To go back to the previous step, click on "BACK."</a:t>
            </a:r>
            <a:endParaRPr>
              <a:solidFill>
                <a:schemeClr val="dk1"/>
              </a:solidFill>
              <a:latin typeface="Avenir"/>
              <a:ea typeface="Avenir"/>
              <a:cs typeface="Avenir"/>
              <a:sym typeface="Avenir"/>
            </a:endParaRPr>
          </a:p>
          <a:p>
            <a:pPr marL="457200" lvl="0" indent="-317500" algn="l" rtl="0">
              <a:spcBef>
                <a:spcPts val="0"/>
              </a:spcBef>
              <a:spcAft>
                <a:spcPts val="0"/>
              </a:spcAft>
              <a:buClr>
                <a:schemeClr val="dk1"/>
              </a:buClr>
              <a:buSzPts val="1400"/>
              <a:buFont typeface="Avenir"/>
              <a:buAutoNum type="arabicPeriod"/>
            </a:pPr>
            <a:r>
              <a:rPr lang="en-ZA">
                <a:solidFill>
                  <a:schemeClr val="dk1"/>
                </a:solidFill>
                <a:latin typeface="Avenir"/>
                <a:ea typeface="Avenir"/>
                <a:cs typeface="Avenir"/>
                <a:sym typeface="Avenir"/>
              </a:rPr>
              <a:t>After reviewing, if there are no errors or once any corrections or notes have been added, click "NEXT."</a:t>
            </a:r>
            <a:endParaRPr>
              <a:solidFill>
                <a:schemeClr val="dk1"/>
              </a:solidFill>
              <a:latin typeface="Avenir"/>
              <a:ea typeface="Avenir"/>
              <a:cs typeface="Avenir"/>
              <a:sym typeface="Avenir"/>
            </a:endParaRPr>
          </a:p>
          <a:p>
            <a:pPr marL="0" lvl="0" indent="0" algn="l" rtl="0">
              <a:spcBef>
                <a:spcPts val="64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marR="0" lvl="0" indent="0" algn="l" rtl="0">
              <a:lnSpc>
                <a:spcPct val="100000"/>
              </a:lnSpc>
              <a:spcBef>
                <a:spcPts val="640"/>
              </a:spcBef>
              <a:spcAft>
                <a:spcPts val="0"/>
              </a:spcAft>
              <a:buClr>
                <a:srgbClr val="000000"/>
              </a:buClr>
              <a:buSzPts val="1500"/>
              <a:buFont typeface="Arial"/>
              <a:buNone/>
            </a:pPr>
            <a:endParaRPr sz="1500">
              <a:solidFill>
                <a:schemeClr val="dk1"/>
              </a:solidFill>
              <a:latin typeface="Avenir"/>
              <a:ea typeface="Avenir"/>
              <a:cs typeface="Avenir"/>
              <a:sym typeface="Avenir"/>
            </a:endParaRPr>
          </a:p>
        </p:txBody>
      </p:sp>
      <p:pic>
        <p:nvPicPr>
          <p:cNvPr id="1573" name="Google Shape;1573;g2e898af6957_0_325"/>
          <p:cNvPicPr preferRelativeResize="0"/>
          <p:nvPr/>
        </p:nvPicPr>
        <p:blipFill>
          <a:blip r:embed="rId3">
            <a:alphaModFix/>
          </a:blip>
          <a:stretch>
            <a:fillRect/>
          </a:stretch>
        </p:blipFill>
        <p:spPr>
          <a:xfrm>
            <a:off x="0" y="953675"/>
            <a:ext cx="8114273" cy="3431124"/>
          </a:xfrm>
          <a:prstGeom prst="rect">
            <a:avLst/>
          </a:prstGeom>
          <a:noFill/>
          <a:ln w="9525" cap="flat" cmpd="sng">
            <a:solidFill>
              <a:srgbClr val="9E9E9E"/>
            </a:solidFill>
            <a:prstDash val="solid"/>
            <a:round/>
            <a:headEnd type="none" w="sm" len="sm"/>
            <a:tailEnd type="none" w="sm" len="sm"/>
          </a:ln>
        </p:spPr>
      </p:pic>
      <p:sp>
        <p:nvSpPr>
          <p:cNvPr id="1574" name="Google Shape;1574;g2e898af6957_0_325"/>
          <p:cNvSpPr/>
          <p:nvPr/>
        </p:nvSpPr>
        <p:spPr>
          <a:xfrm>
            <a:off x="0" y="3768525"/>
            <a:ext cx="3252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7</a:t>
            </a:r>
            <a:endParaRPr sz="1700" b="1" i="0" u="none" strike="noStrike" cap="none">
              <a:solidFill>
                <a:schemeClr val="lt1"/>
              </a:solidFill>
              <a:latin typeface="Calibri"/>
              <a:ea typeface="Calibri"/>
              <a:cs typeface="Calibri"/>
              <a:sym typeface="Calibri"/>
            </a:endParaRPr>
          </a:p>
        </p:txBody>
      </p:sp>
      <p:sp>
        <p:nvSpPr>
          <p:cNvPr id="1575" name="Google Shape;1575;g2e898af6957_0_325"/>
          <p:cNvSpPr/>
          <p:nvPr/>
        </p:nvSpPr>
        <p:spPr>
          <a:xfrm>
            <a:off x="926825" y="3768525"/>
            <a:ext cx="3252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8</a:t>
            </a:r>
            <a:endParaRPr sz="1700" b="1" i="0" u="none" strike="noStrike" cap="none">
              <a:solidFill>
                <a:schemeClr val="lt1"/>
              </a:solidFill>
              <a:latin typeface="Calibri"/>
              <a:ea typeface="Calibri"/>
              <a:cs typeface="Calibri"/>
              <a:sym typeface="Calibri"/>
            </a:endParaRPr>
          </a:p>
        </p:txBody>
      </p:sp>
      <p:sp>
        <p:nvSpPr>
          <p:cNvPr id="1577" name="Google Shape;1577;g2e898af6957_0_325"/>
          <p:cNvSpPr/>
          <p:nvPr/>
        </p:nvSpPr>
        <p:spPr>
          <a:xfrm>
            <a:off x="6124925" y="953675"/>
            <a:ext cx="3252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5</a:t>
            </a:r>
            <a:endParaRPr sz="1700" b="1" i="0" u="none" strike="noStrike" cap="none">
              <a:solidFill>
                <a:schemeClr val="lt1"/>
              </a:solidFill>
              <a:latin typeface="Calibri"/>
              <a:ea typeface="Calibri"/>
              <a:cs typeface="Calibri"/>
              <a:sym typeface="Calibri"/>
            </a:endParaRPr>
          </a:p>
        </p:txBody>
      </p:sp>
      <p:sp>
        <p:nvSpPr>
          <p:cNvPr id="1578" name="Google Shape;1578;g2e898af6957_0_325"/>
          <p:cNvSpPr/>
          <p:nvPr/>
        </p:nvSpPr>
        <p:spPr>
          <a:xfrm>
            <a:off x="4769775" y="889425"/>
            <a:ext cx="3252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
        <p:nvSpPr>
          <p:cNvPr id="1579" name="Google Shape;1579;g2e898af6957_0_325"/>
          <p:cNvSpPr/>
          <p:nvPr/>
        </p:nvSpPr>
        <p:spPr>
          <a:xfrm>
            <a:off x="2586750" y="1385750"/>
            <a:ext cx="3252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6</a:t>
            </a:r>
            <a:endParaRPr sz="1700" b="1" i="0" u="none" strike="noStrike" cap="none">
              <a:solidFill>
                <a:schemeClr val="lt1"/>
              </a:solidFill>
              <a:latin typeface="Calibri"/>
              <a:ea typeface="Calibri"/>
              <a:cs typeface="Calibri"/>
              <a:sym typeface="Calibri"/>
            </a:endParaRPr>
          </a:p>
        </p:txBody>
      </p:sp>
      <p:sp>
        <p:nvSpPr>
          <p:cNvPr id="1580" name="Google Shape;1580;g2e898af6957_0_325"/>
          <p:cNvSpPr/>
          <p:nvPr/>
        </p:nvSpPr>
        <p:spPr>
          <a:xfrm>
            <a:off x="2689725" y="1021225"/>
            <a:ext cx="3252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
        <p:nvSpPr>
          <p:cNvPr id="1581" name="Google Shape;1581;g2e898af6957_0_325"/>
          <p:cNvSpPr/>
          <p:nvPr/>
        </p:nvSpPr>
        <p:spPr>
          <a:xfrm>
            <a:off x="1606450" y="3768525"/>
            <a:ext cx="3252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1582" name="Google Shape;1582;g2e898af6957_0_325"/>
          <p:cNvSpPr/>
          <p:nvPr/>
        </p:nvSpPr>
        <p:spPr>
          <a:xfrm>
            <a:off x="3014925" y="3768525"/>
            <a:ext cx="325200" cy="2268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sp>
        <p:nvSpPr>
          <p:cNvPr id="864" name="Google Shape;864;g1f530dce034_13_1"/>
          <p:cNvSpPr txBox="1">
            <a:spLocks noGrp="1"/>
          </p:cNvSpPr>
          <p:nvPr>
            <p:ph type="title"/>
          </p:nvPr>
        </p:nvSpPr>
        <p:spPr>
          <a:xfrm>
            <a:off x="3092521" y="-47623"/>
            <a:ext cx="7515980"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Note on Add Corrections</a:t>
            </a:r>
            <a:endParaRPr sz="3700"/>
          </a:p>
        </p:txBody>
      </p:sp>
      <p:sp>
        <p:nvSpPr>
          <p:cNvPr id="866" name="Google Shape;866;g1f530dce034_13_1"/>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640"/>
              </a:spcBef>
              <a:spcAft>
                <a:spcPts val="0"/>
              </a:spcAft>
              <a:buSzPts val="3200"/>
              <a:buNone/>
            </a:pPr>
            <a:r>
              <a:rPr lang="en-ZA">
                <a:solidFill>
                  <a:srgbClr val="434343"/>
                </a:solidFill>
                <a:latin typeface="Avenir"/>
                <a:ea typeface="Avenir"/>
                <a:cs typeface="Avenir"/>
                <a:sym typeface="Avenir"/>
              </a:rPr>
              <a:t>Please note that “Add corrections” are not sent to applicants after every note is saved. </a:t>
            </a:r>
            <a:endParaRPr>
              <a:solidFill>
                <a:srgbClr val="434343"/>
              </a:solidFill>
              <a:latin typeface="Avenir"/>
              <a:ea typeface="Avenir"/>
              <a:cs typeface="Avenir"/>
              <a:sym typeface="Avenir"/>
            </a:endParaRPr>
          </a:p>
          <a:p>
            <a:pPr marL="0" lvl="0" indent="0" algn="l" rtl="0">
              <a:lnSpc>
                <a:spcPct val="115000"/>
              </a:lnSpc>
              <a:spcBef>
                <a:spcPts val="1000"/>
              </a:spcBef>
              <a:spcAft>
                <a:spcPts val="0"/>
              </a:spcAft>
              <a:buSzPts val="3200"/>
              <a:buNone/>
            </a:pPr>
            <a:endParaRPr sz="300">
              <a:solidFill>
                <a:srgbClr val="434343"/>
              </a:solidFill>
              <a:latin typeface="Avenir"/>
              <a:ea typeface="Avenir"/>
              <a:cs typeface="Avenir"/>
              <a:sym typeface="Avenir"/>
            </a:endParaRPr>
          </a:p>
          <a:p>
            <a:pPr marL="0" lvl="0" indent="0" algn="l" rtl="0">
              <a:lnSpc>
                <a:spcPct val="115000"/>
              </a:lnSpc>
              <a:spcBef>
                <a:spcPts val="1000"/>
              </a:spcBef>
              <a:spcAft>
                <a:spcPts val="1000"/>
              </a:spcAft>
              <a:buSzPts val="3200"/>
              <a:buNone/>
            </a:pPr>
            <a:r>
              <a:rPr lang="en-ZA">
                <a:solidFill>
                  <a:srgbClr val="434343"/>
                </a:solidFill>
                <a:latin typeface="Avenir"/>
                <a:ea typeface="Avenir"/>
                <a:cs typeface="Avenir"/>
                <a:sym typeface="Avenir"/>
              </a:rPr>
              <a:t>Following the end of the review process and if “SUBMIT CORRECTIONS” is selected, applicants will receive an SMS notification to revisit their application. All captured corrections will be shown here</a:t>
            </a:r>
            <a:r>
              <a:rPr lang="en-ZA"/>
              <a:t>.</a:t>
            </a:r>
          </a:p>
          <a:p>
            <a:pPr marL="0" lvl="0" indent="0" algn="l" rtl="0">
              <a:lnSpc>
                <a:spcPct val="115000"/>
              </a:lnSpc>
              <a:spcBef>
                <a:spcPts val="1000"/>
              </a:spcBef>
              <a:spcAft>
                <a:spcPts val="1000"/>
              </a:spcAft>
              <a:buSzPts val="3200"/>
              <a:buNone/>
            </a:pPr>
            <a:endParaRPr/>
          </a:p>
        </p:txBody>
      </p:sp>
      <p:sp>
        <p:nvSpPr>
          <p:cNvPr id="865" name="Google Shape;865;g1f530dce034_13_1"/>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200"/>
              <a:buFont typeface="Arial"/>
              <a:buNone/>
            </a:pPr>
            <a:fld id="{00000000-1234-1234-1234-123412341234}" type="slidenum">
              <a:rPr lang="en-ZA"/>
              <a:t>93</a:t>
            </a:fld>
            <a:endParaRPr/>
          </a:p>
        </p:txBody>
      </p:sp>
    </p:spTree>
    <p:extLst>
      <p:ext uri="{BB962C8B-B14F-4D97-AF65-F5344CB8AC3E}">
        <p14:creationId xmlns:p14="http://schemas.microsoft.com/office/powerpoint/2010/main" val="372342979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g2ef2993c73b_0_483"/>
          <p:cNvSpPr txBox="1">
            <a:spLocks noGrp="1"/>
          </p:cNvSpPr>
          <p:nvPr>
            <p:ph type="title"/>
          </p:nvPr>
        </p:nvSpPr>
        <p:spPr>
          <a:xfrm>
            <a:off x="3000054" y="-47623"/>
            <a:ext cx="7608447"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4000"/>
              <a:buNone/>
            </a:pPr>
            <a:r>
              <a:rPr lang="en-ZA" sz="3200">
                <a:solidFill>
                  <a:srgbClr val="C98241"/>
                </a:solidFill>
                <a:latin typeface="Avenir"/>
                <a:ea typeface="Avenir"/>
                <a:cs typeface="Avenir"/>
                <a:sym typeface="Avenir"/>
              </a:rPr>
              <a:t>Note on Admin Notes</a:t>
            </a:r>
            <a:endParaRPr sz="3700"/>
          </a:p>
        </p:txBody>
      </p:sp>
      <p:sp>
        <p:nvSpPr>
          <p:cNvPr id="893" name="Google Shape;893;g2ef2993c73b_0_483"/>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640"/>
              </a:spcBef>
              <a:spcAft>
                <a:spcPts val="0"/>
              </a:spcAft>
              <a:buSzPts val="3200"/>
              <a:buNone/>
            </a:pPr>
            <a:r>
              <a:rPr lang="en-ZA">
                <a:solidFill>
                  <a:srgbClr val="434343"/>
                </a:solidFill>
                <a:latin typeface="Avenir"/>
                <a:ea typeface="Avenir"/>
                <a:cs typeface="Avenir"/>
                <a:sym typeface="Avenir"/>
              </a:rPr>
              <a:t>Please note that Admin notes are </a:t>
            </a:r>
            <a:r>
              <a:rPr lang="en-ZA" b="1">
                <a:solidFill>
                  <a:srgbClr val="434343"/>
                </a:solidFill>
                <a:latin typeface="Avenir"/>
                <a:ea typeface="Avenir"/>
                <a:cs typeface="Avenir"/>
                <a:sym typeface="Avenir"/>
              </a:rPr>
              <a:t>NOT</a:t>
            </a:r>
            <a:r>
              <a:rPr lang="en-ZA">
                <a:solidFill>
                  <a:srgbClr val="434343"/>
                </a:solidFill>
                <a:latin typeface="Avenir"/>
                <a:ea typeface="Avenir"/>
                <a:cs typeface="Avenir"/>
                <a:sym typeface="Avenir"/>
              </a:rPr>
              <a:t> visible to applicants. Applicant will </a:t>
            </a:r>
            <a:r>
              <a:rPr lang="en-ZA" b="1">
                <a:solidFill>
                  <a:srgbClr val="434343"/>
                </a:solidFill>
                <a:latin typeface="Avenir"/>
                <a:ea typeface="Avenir"/>
                <a:cs typeface="Avenir"/>
                <a:sym typeface="Avenir"/>
              </a:rPr>
              <a:t>NOT</a:t>
            </a:r>
            <a:r>
              <a:rPr lang="en-ZA">
                <a:solidFill>
                  <a:srgbClr val="434343"/>
                </a:solidFill>
                <a:latin typeface="Avenir"/>
                <a:ea typeface="Avenir"/>
                <a:cs typeface="Avenir"/>
                <a:sym typeface="Avenir"/>
              </a:rPr>
              <a:t> receive a notification for notes submitted </a:t>
            </a:r>
            <a:endParaRPr>
              <a:solidFill>
                <a:srgbClr val="434343"/>
              </a:solidFill>
              <a:latin typeface="Avenir"/>
              <a:ea typeface="Avenir"/>
              <a:cs typeface="Avenir"/>
              <a:sym typeface="Avenir"/>
            </a:endParaRPr>
          </a:p>
          <a:p>
            <a:pPr marL="0" lvl="0" indent="0" algn="l" rtl="0">
              <a:lnSpc>
                <a:spcPct val="115000"/>
              </a:lnSpc>
              <a:spcBef>
                <a:spcPts val="640"/>
              </a:spcBef>
              <a:spcAft>
                <a:spcPts val="0"/>
              </a:spcAft>
              <a:buSzPts val="3200"/>
              <a:buNone/>
            </a:pPr>
            <a:endParaRPr>
              <a:solidFill>
                <a:srgbClr val="434343"/>
              </a:solidFill>
              <a:latin typeface="Avenir"/>
              <a:ea typeface="Avenir"/>
              <a:cs typeface="Avenir"/>
              <a:sym typeface="Avenir"/>
            </a:endParaRPr>
          </a:p>
          <a:p>
            <a:pPr marL="0" lvl="0" indent="0" algn="l" rtl="0">
              <a:lnSpc>
                <a:spcPct val="115000"/>
              </a:lnSpc>
              <a:spcBef>
                <a:spcPts val="1000"/>
              </a:spcBef>
              <a:spcAft>
                <a:spcPts val="1000"/>
              </a:spcAft>
              <a:buSzPts val="3200"/>
              <a:buNone/>
            </a:pPr>
            <a:r>
              <a:rPr lang="en-ZA">
                <a:solidFill>
                  <a:srgbClr val="434343"/>
                </a:solidFill>
                <a:latin typeface="Avenir"/>
                <a:ea typeface="Avenir"/>
                <a:cs typeface="Avenir"/>
                <a:sym typeface="Avenir"/>
              </a:rPr>
              <a:t>Admin notes for every page are internal PED notes that will be visible to the Administrator, Reviewer and Approver. </a:t>
            </a:r>
            <a:endParaRPr/>
          </a:p>
        </p:txBody>
      </p:sp>
      <p:sp>
        <p:nvSpPr>
          <p:cNvPr id="892" name="Google Shape;892;g2ef2993c73b_0_48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00"/>
              </a:buClr>
              <a:buSzPts val="1200"/>
              <a:buFont typeface="Arial"/>
              <a:buNone/>
            </a:pPr>
            <a:fld id="{00000000-1234-1234-1234-123412341234}" type="slidenum">
              <a:rPr lang="en-ZA"/>
              <a:t>94</a:t>
            </a:fld>
            <a:endParaRPr/>
          </a:p>
        </p:txBody>
      </p:sp>
    </p:spTree>
    <p:extLst>
      <p:ext uri="{BB962C8B-B14F-4D97-AF65-F5344CB8AC3E}">
        <p14:creationId xmlns:p14="http://schemas.microsoft.com/office/powerpoint/2010/main" val="232360313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587"/>
        <p:cNvGrpSpPr/>
        <p:nvPr/>
      </p:nvGrpSpPr>
      <p:grpSpPr>
        <a:xfrm>
          <a:off x="0" y="0"/>
          <a:ext cx="0" cy="0"/>
          <a:chOff x="0" y="0"/>
          <a:chExt cx="0" cy="0"/>
        </a:xfrm>
      </p:grpSpPr>
      <p:sp>
        <p:nvSpPr>
          <p:cNvPr id="1589" name="Google Shape;1589;g2e898af6957_0_335"/>
          <p:cNvSpPr txBox="1">
            <a:spLocks noGrp="1"/>
          </p:cNvSpPr>
          <p:nvPr>
            <p:ph type="title"/>
          </p:nvPr>
        </p:nvSpPr>
        <p:spPr>
          <a:xfrm>
            <a:off x="3055866" y="-47623"/>
            <a:ext cx="7552635"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Approver Step 3 / 13 - Nature of Application</a:t>
            </a:r>
            <a:endParaRPr sz="3200">
              <a:solidFill>
                <a:srgbClr val="C98241"/>
              </a:solidFill>
              <a:latin typeface="Avenir"/>
              <a:ea typeface="Avenir"/>
              <a:cs typeface="Avenir"/>
              <a:sym typeface="Avenir"/>
            </a:endParaRPr>
          </a:p>
        </p:txBody>
      </p:sp>
      <p:sp>
        <p:nvSpPr>
          <p:cNvPr id="1588" name="Google Shape;1588;g2e898af6957_0_33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95</a:t>
            </a:fld>
            <a:endParaRPr/>
          </a:p>
        </p:txBody>
      </p:sp>
      <p:sp>
        <p:nvSpPr>
          <p:cNvPr id="1590" name="Google Shape;1590;g2e898af6957_0_335"/>
          <p:cNvSpPr/>
          <p:nvPr/>
        </p:nvSpPr>
        <p:spPr>
          <a:xfrm>
            <a:off x="9391125" y="1898025"/>
            <a:ext cx="2648475" cy="4269572"/>
          </a:xfrm>
          <a:prstGeom prst="wedgeRoundRectCallout">
            <a:avLst>
              <a:gd name="adj1" fmla="val -53949"/>
              <a:gd name="adj2" fmla="val -16698"/>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Proceed to r</a:t>
            </a:r>
            <a:r>
              <a:rPr lang="en-ZA" sz="1500" b="0" i="0" u="none" strike="noStrike" cap="none">
                <a:solidFill>
                  <a:schemeClr val="dk1"/>
                </a:solidFill>
                <a:latin typeface="Avenir"/>
                <a:ea typeface="Avenir"/>
                <a:cs typeface="Avenir"/>
                <a:sym typeface="Avenir"/>
              </a:rPr>
              <a:t>eview every step following </a:t>
            </a:r>
            <a:r>
              <a:rPr lang="en-ZA" sz="1500">
                <a:solidFill>
                  <a:schemeClr val="dk1"/>
                </a:solidFill>
                <a:latin typeface="Avenir"/>
                <a:ea typeface="Avenir"/>
                <a:cs typeface="Avenir"/>
                <a:sym typeface="Avenir"/>
              </a:rPr>
              <a:t>instructions</a:t>
            </a:r>
            <a:r>
              <a:rPr lang="en-ZA" sz="1500" b="0" i="0" u="none" strike="noStrike" cap="none">
                <a:solidFill>
                  <a:schemeClr val="dk1"/>
                </a:solidFill>
                <a:latin typeface="Avenir"/>
                <a:ea typeface="Avenir"/>
                <a:cs typeface="Avenir"/>
                <a:sym typeface="Avenir"/>
              </a:rPr>
              <a:t> explained in the </a:t>
            </a:r>
            <a:r>
              <a:rPr lang="en-ZA" sz="1500">
                <a:solidFill>
                  <a:schemeClr val="dk1"/>
                </a:solidFill>
                <a:latin typeface="Avenir"/>
                <a:ea typeface="Avenir"/>
                <a:cs typeface="Avenir"/>
                <a:sym typeface="Avenir"/>
              </a:rPr>
              <a:t>previous steps. </a:t>
            </a:r>
          </a:p>
          <a:p>
            <a:pPr marL="0" marR="0" lvl="0" indent="0" algn="l" rtl="0">
              <a:lnSpc>
                <a:spcPct val="100000"/>
              </a:lnSpc>
              <a:spcBef>
                <a:spcPts val="0"/>
              </a:spcBef>
              <a:spcAft>
                <a:spcPts val="0"/>
              </a:spcAft>
              <a:buClr>
                <a:schemeClr val="dk1"/>
              </a:buClr>
              <a:buSzPts val="1100"/>
              <a:buFont typeface="Arial"/>
              <a:buNone/>
            </a:pPr>
            <a:endParaRPr lang="en-ZA"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r>
              <a:rPr lang="en-US" sz="1500" b="1">
                <a:solidFill>
                  <a:schemeClr val="dk1"/>
                </a:solidFill>
                <a:latin typeface="Avenir"/>
                <a:ea typeface="Avenir"/>
                <a:cs typeface="Avenir"/>
                <a:sym typeface="Avenir"/>
              </a:rPr>
              <a:t>Note: </a:t>
            </a:r>
            <a:r>
              <a:rPr lang="en-US" sz="1500">
                <a:solidFill>
                  <a:schemeClr val="dk1"/>
                </a:solidFill>
                <a:latin typeface="Avenir"/>
                <a:ea typeface="Avenir"/>
                <a:cs typeface="Avenir"/>
                <a:sym typeface="Avenir"/>
              </a:rPr>
              <a:t>The Name of </a:t>
            </a:r>
            <a:r>
              <a:rPr lang="en-US" sz="1500" err="1">
                <a:solidFill>
                  <a:schemeClr val="dk1"/>
                </a:solidFill>
                <a:latin typeface="Avenir"/>
                <a:ea typeface="Avenir"/>
                <a:cs typeface="Avenir"/>
                <a:sym typeface="Avenir"/>
              </a:rPr>
              <a:t>Organisation</a:t>
            </a:r>
            <a:r>
              <a:rPr lang="en-US" sz="1500">
                <a:solidFill>
                  <a:schemeClr val="dk1"/>
                </a:solidFill>
                <a:latin typeface="Avenir"/>
                <a:ea typeface="Avenir"/>
                <a:cs typeface="Avenir"/>
                <a:sym typeface="Avenir"/>
              </a:rPr>
              <a:t> is for </a:t>
            </a:r>
            <a:r>
              <a:rPr lang="en-US" sz="1500" err="1">
                <a:solidFill>
                  <a:schemeClr val="dk1"/>
                </a:solidFill>
                <a:latin typeface="Avenir"/>
                <a:ea typeface="Avenir"/>
                <a:cs typeface="Avenir"/>
                <a:sym typeface="Avenir"/>
              </a:rPr>
              <a:t>Organisations</a:t>
            </a:r>
            <a:r>
              <a:rPr lang="en-US" sz="1500">
                <a:solidFill>
                  <a:schemeClr val="dk1"/>
                </a:solidFill>
                <a:latin typeface="Avenir"/>
                <a:ea typeface="Avenir"/>
                <a:cs typeface="Avenir"/>
                <a:sym typeface="Avenir"/>
              </a:rPr>
              <a:t> who own and run multiple ECD </a:t>
            </a:r>
            <a:r>
              <a:rPr lang="en-US" sz="1500" err="1">
                <a:solidFill>
                  <a:schemeClr val="dk1"/>
                </a:solidFill>
                <a:latin typeface="Avenir"/>
                <a:ea typeface="Avenir"/>
                <a:cs typeface="Avenir"/>
                <a:sym typeface="Avenir"/>
              </a:rPr>
              <a:t>programmes</a:t>
            </a:r>
            <a:r>
              <a:rPr lang="en-US" sz="1500">
                <a:solidFill>
                  <a:schemeClr val="dk1"/>
                </a:solidFill>
                <a:latin typeface="Avenir"/>
                <a:ea typeface="Avenir"/>
                <a:cs typeface="Avenir"/>
                <a:sym typeface="Avenir"/>
              </a:rPr>
              <a:t>.  If that is not the case, the name will just be the same as the ECD </a:t>
            </a:r>
            <a:r>
              <a:rPr lang="en-US" sz="1500" err="1">
                <a:solidFill>
                  <a:schemeClr val="dk1"/>
                </a:solidFill>
                <a:latin typeface="Avenir"/>
                <a:ea typeface="Avenir"/>
                <a:cs typeface="Avenir"/>
                <a:sym typeface="Avenir"/>
              </a:rPr>
              <a:t>Programme</a:t>
            </a:r>
            <a:r>
              <a:rPr lang="en-US" sz="1500">
                <a:solidFill>
                  <a:schemeClr val="dk1"/>
                </a:solidFill>
                <a:latin typeface="Avenir"/>
                <a:ea typeface="Avenir"/>
                <a:cs typeface="Avenir"/>
                <a:sym typeface="Avenir"/>
              </a:rPr>
              <a:t> Name.</a:t>
            </a:r>
          </a:p>
          <a:p>
            <a:pPr marL="0" marR="0" lvl="0" indent="0" algn="l" rtl="0">
              <a:lnSpc>
                <a:spcPct val="100000"/>
              </a:lnSpc>
              <a:spcBef>
                <a:spcPts val="0"/>
              </a:spcBef>
              <a:spcAft>
                <a:spcPts val="0"/>
              </a:spcAft>
              <a:buNone/>
            </a:pPr>
            <a:endParaRPr lang="en-US"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r>
              <a:rPr lang="en-US" sz="1500" b="1">
                <a:solidFill>
                  <a:schemeClr val="dk1"/>
                </a:solidFill>
                <a:latin typeface="Avenir"/>
                <a:ea typeface="Avenir"/>
                <a:cs typeface="Avenir"/>
                <a:sym typeface="Avenir"/>
              </a:rPr>
              <a:t>Note</a:t>
            </a:r>
            <a:r>
              <a:rPr lang="en-US" sz="1500">
                <a:solidFill>
                  <a:schemeClr val="dk1"/>
                </a:solidFill>
                <a:latin typeface="Avenir"/>
                <a:ea typeface="Avenir"/>
                <a:cs typeface="Avenir"/>
                <a:sym typeface="Avenir"/>
              </a:rPr>
              <a:t>:  The Program Type is automatically calculated by the two questions before.</a:t>
            </a:r>
          </a:p>
          <a:p>
            <a:pPr marL="0" marR="0" lvl="0" indent="0" algn="l" rtl="0">
              <a:lnSpc>
                <a:spcPct val="100000"/>
              </a:lnSpc>
              <a:spcBef>
                <a:spcPts val="0"/>
              </a:spcBef>
              <a:spcAft>
                <a:spcPts val="0"/>
              </a:spcAft>
              <a:buClr>
                <a:schemeClr val="dk1"/>
              </a:buClr>
              <a:buSzPts val="1100"/>
              <a:buFont typeface="Arial"/>
              <a:buNone/>
            </a:pPr>
            <a:endParaRPr sz="1500" b="0" i="0" u="none" strike="noStrike" cap="none">
              <a:solidFill>
                <a:schemeClr val="dk1"/>
              </a:solidFill>
              <a:latin typeface="Avenir"/>
              <a:ea typeface="Avenir"/>
              <a:cs typeface="Avenir"/>
              <a:sym typeface="Avenir"/>
            </a:endParaRPr>
          </a:p>
        </p:txBody>
      </p:sp>
      <p:pic>
        <p:nvPicPr>
          <p:cNvPr id="1591" name="Google Shape;1591;g2e898af6957_0_335"/>
          <p:cNvPicPr preferRelativeResize="0"/>
          <p:nvPr/>
        </p:nvPicPr>
        <p:blipFill rotWithShape="1">
          <a:blip r:embed="rId3">
            <a:alphaModFix/>
          </a:blip>
          <a:srcRect r="1623"/>
          <a:stretch/>
        </p:blipFill>
        <p:spPr>
          <a:xfrm>
            <a:off x="152400" y="1001575"/>
            <a:ext cx="8990730" cy="5354775"/>
          </a:xfrm>
          <a:prstGeom prst="rect">
            <a:avLst/>
          </a:prstGeom>
          <a:noFill/>
          <a:ln w="9525" cap="flat" cmpd="sng">
            <a:solidFill>
              <a:srgbClr val="9E9E9E"/>
            </a:solidFill>
            <a:prstDash val="solid"/>
            <a:round/>
            <a:headEnd type="none" w="sm" len="sm"/>
            <a:tailEnd type="none" w="sm" len="sm"/>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596"/>
        <p:cNvGrpSpPr/>
        <p:nvPr/>
      </p:nvGrpSpPr>
      <p:grpSpPr>
        <a:xfrm>
          <a:off x="0" y="0"/>
          <a:ext cx="0" cy="0"/>
          <a:chOff x="0" y="0"/>
          <a:chExt cx="0" cy="0"/>
        </a:xfrm>
      </p:grpSpPr>
      <p:sp>
        <p:nvSpPr>
          <p:cNvPr id="1597" name="Google Shape;1597;g2e898af6957_0_345"/>
          <p:cNvSpPr txBox="1">
            <a:spLocks noGrp="1"/>
          </p:cNvSpPr>
          <p:nvPr>
            <p:ph type="title"/>
          </p:nvPr>
        </p:nvSpPr>
        <p:spPr>
          <a:xfrm>
            <a:off x="3073564" y="-47623"/>
            <a:ext cx="7534937"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4000"/>
              <a:buFont typeface="Avenir"/>
              <a:buNone/>
            </a:pPr>
            <a:r>
              <a:rPr lang="en-ZA" sz="3200">
                <a:solidFill>
                  <a:srgbClr val="C98241"/>
                </a:solidFill>
                <a:latin typeface="Avenir"/>
                <a:ea typeface="Avenir"/>
                <a:cs typeface="Avenir"/>
                <a:sym typeface="Avenir"/>
              </a:rPr>
              <a:t>Approver Step 4/13 - Address details</a:t>
            </a:r>
            <a:endParaRPr sz="3200">
              <a:solidFill>
                <a:srgbClr val="C98241"/>
              </a:solidFill>
              <a:latin typeface="Avenir"/>
              <a:ea typeface="Avenir"/>
              <a:cs typeface="Avenir"/>
              <a:sym typeface="Avenir"/>
            </a:endParaRPr>
          </a:p>
        </p:txBody>
      </p:sp>
      <p:sp>
        <p:nvSpPr>
          <p:cNvPr id="1598" name="Google Shape;1598;g2e898af6957_0_34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96</a:t>
            </a:fld>
            <a:endParaRPr/>
          </a:p>
        </p:txBody>
      </p:sp>
      <p:sp>
        <p:nvSpPr>
          <p:cNvPr id="1599" name="Google Shape;1599;g2e898af6957_0_345"/>
          <p:cNvSpPr/>
          <p:nvPr/>
        </p:nvSpPr>
        <p:spPr>
          <a:xfrm>
            <a:off x="8909225" y="2255725"/>
            <a:ext cx="3152700" cy="2894700"/>
          </a:xfrm>
          <a:prstGeom prst="wedgeRoundRectCallout">
            <a:avLst>
              <a:gd name="adj1" fmla="val -55914"/>
              <a:gd name="adj2" fmla="val 22651"/>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Follow the review steps as explained in the previous pages to review the application.</a:t>
            </a: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In Step 4/13, as a Approver, you are able to review and override the applicant's </a:t>
            </a:r>
            <a:r>
              <a:rPr lang="en-ZA" sz="1500" b="1" u="sng">
                <a:solidFill>
                  <a:schemeClr val="dk1"/>
                </a:solidFill>
                <a:latin typeface="Avenir"/>
                <a:ea typeface="Avenir"/>
                <a:cs typeface="Avenir"/>
                <a:sym typeface="Avenir"/>
              </a:rPr>
              <a:t>Ward ID if you have evidence the wrong ward has been selected</a:t>
            </a:r>
            <a:r>
              <a:rPr lang="en-ZA" sz="1500" b="1">
                <a:solidFill>
                  <a:schemeClr val="dk1"/>
                </a:solidFill>
                <a:latin typeface="Avenir"/>
                <a:ea typeface="Avenir"/>
                <a:cs typeface="Avenir"/>
                <a:sym typeface="Avenir"/>
              </a:rPr>
              <a:t>.</a:t>
            </a:r>
            <a:endParaRPr sz="1500" b="1">
              <a:solidFill>
                <a:schemeClr val="dk1"/>
              </a:solidFill>
              <a:latin typeface="Avenir"/>
              <a:ea typeface="Avenir"/>
              <a:cs typeface="Avenir"/>
              <a:sym typeface="Avenir"/>
            </a:endParaRPr>
          </a:p>
          <a:p>
            <a:pPr marL="0" lvl="0" indent="0" algn="l" rtl="0">
              <a:spcBef>
                <a:spcPts val="0"/>
              </a:spcBef>
              <a:spcAft>
                <a:spcPts val="0"/>
              </a:spcAft>
              <a:buClr>
                <a:schemeClr val="dk1"/>
              </a:buClr>
              <a:buSzPts val="1100"/>
              <a:buFont typeface="Arial"/>
              <a:buNone/>
            </a:pPr>
            <a:endParaRPr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 </a:t>
            </a:r>
            <a:endParaRPr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64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pic>
        <p:nvPicPr>
          <p:cNvPr id="1600" name="Google Shape;1600;g2e898af6957_0_345"/>
          <p:cNvPicPr preferRelativeResize="0"/>
          <p:nvPr/>
        </p:nvPicPr>
        <p:blipFill>
          <a:blip r:embed="rId3">
            <a:alphaModFix/>
          </a:blip>
          <a:stretch>
            <a:fillRect/>
          </a:stretch>
        </p:blipFill>
        <p:spPr>
          <a:xfrm>
            <a:off x="102975" y="1003100"/>
            <a:ext cx="8336701" cy="5023201"/>
          </a:xfrm>
          <a:prstGeom prst="rect">
            <a:avLst/>
          </a:prstGeom>
          <a:noFill/>
          <a:ln w="19050" cap="flat" cmpd="sng">
            <a:solidFill>
              <a:srgbClr val="9E9E9E"/>
            </a:solidFill>
            <a:prstDash val="solid"/>
            <a:round/>
            <a:headEnd type="none" w="sm" len="sm"/>
            <a:tailEnd type="none" w="sm" len="sm"/>
          </a:ln>
        </p:spPr>
      </p:pic>
      <p:sp>
        <p:nvSpPr>
          <p:cNvPr id="1601" name="Google Shape;1601;g2e898af6957_0_345"/>
          <p:cNvSpPr/>
          <p:nvPr/>
        </p:nvSpPr>
        <p:spPr>
          <a:xfrm>
            <a:off x="160650" y="5150425"/>
            <a:ext cx="8167800" cy="365100"/>
          </a:xfrm>
          <a:prstGeom prst="rect">
            <a:avLst/>
          </a:prstGeom>
          <a:noFill/>
          <a:ln w="19050" cap="flat" cmpd="sng">
            <a:solidFill>
              <a:srgbClr val="C9824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965"/>
        <p:cNvGrpSpPr/>
        <p:nvPr/>
      </p:nvGrpSpPr>
      <p:grpSpPr>
        <a:xfrm>
          <a:off x="0" y="0"/>
          <a:ext cx="0" cy="0"/>
          <a:chOff x="0" y="0"/>
          <a:chExt cx="0" cy="0"/>
        </a:xfrm>
      </p:grpSpPr>
      <p:sp>
        <p:nvSpPr>
          <p:cNvPr id="967" name="Google Shape;967;g2c8bc7dcf1c_1_117"/>
          <p:cNvSpPr txBox="1">
            <a:spLocks noGrp="1"/>
          </p:cNvSpPr>
          <p:nvPr>
            <p:ph type="title"/>
          </p:nvPr>
        </p:nvSpPr>
        <p:spPr>
          <a:xfrm>
            <a:off x="2938408" y="0"/>
            <a:ext cx="8590591" cy="1196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Approver Step 5 / 13 - Address and Contact Details for ECD Programme</a:t>
            </a:r>
            <a:endParaRPr sz="3200">
              <a:solidFill>
                <a:srgbClr val="C98241"/>
              </a:solidFill>
              <a:latin typeface="Avenir"/>
              <a:ea typeface="Avenir"/>
              <a:cs typeface="Avenir"/>
              <a:sym typeface="Avenir"/>
            </a:endParaRPr>
          </a:p>
        </p:txBody>
      </p:sp>
      <p:sp>
        <p:nvSpPr>
          <p:cNvPr id="966" name="Google Shape;966;g2c8bc7dcf1c_1_117"/>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97</a:t>
            </a:fld>
            <a:endParaRPr/>
          </a:p>
        </p:txBody>
      </p:sp>
      <p:sp>
        <p:nvSpPr>
          <p:cNvPr id="968" name="Google Shape;968;g2c8bc7dcf1c_1_117"/>
          <p:cNvSpPr/>
          <p:nvPr/>
        </p:nvSpPr>
        <p:spPr>
          <a:xfrm>
            <a:off x="8093675" y="926750"/>
            <a:ext cx="4015800" cy="4296760"/>
          </a:xfrm>
          <a:prstGeom prst="wedgeRoundRectCallout">
            <a:avLst>
              <a:gd name="adj1" fmla="val -54308"/>
              <a:gd name="adj2" fmla="val 21183"/>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Review the information captured for the ECD programmes Physical address and Contact details. </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r>
              <a:rPr lang="en-ZA" sz="1500" b="0" i="0" u="none" strike="noStrike" cap="none">
                <a:solidFill>
                  <a:schemeClr val="dk1"/>
                </a:solidFill>
                <a:latin typeface="Avenir"/>
                <a:ea typeface="Avenir"/>
                <a:cs typeface="Avenir"/>
                <a:sym typeface="Avenir"/>
              </a:rPr>
              <a:t>Applicants are able to capture a street address (if available), alternatively, a point of interest and details of the point of interest can be captured. </a:t>
            </a:r>
          </a:p>
          <a:p>
            <a:pPr marL="0" marR="0" lvl="0" indent="0" algn="l" rtl="0">
              <a:lnSpc>
                <a:spcPct val="100000"/>
              </a:lnSpc>
              <a:spcBef>
                <a:spcPts val="0"/>
              </a:spcBef>
              <a:spcAft>
                <a:spcPts val="0"/>
              </a:spcAft>
              <a:buClr>
                <a:schemeClr val="dk1"/>
              </a:buClr>
              <a:buSzPts val="1100"/>
              <a:buFont typeface="Arial"/>
              <a:buNone/>
            </a:pPr>
            <a:endParaRPr lang="en-ZA"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r>
              <a:rPr lang="en-ZA" sz="1500" b="1" i="0" u="none" strike="noStrike" cap="none">
                <a:solidFill>
                  <a:schemeClr val="dk1"/>
                </a:solidFill>
                <a:latin typeface="Avenir"/>
                <a:ea typeface="Avenir"/>
                <a:cs typeface="Avenir"/>
                <a:sym typeface="Avenir"/>
              </a:rPr>
              <a:t>Note that Street Address and Postal Address are not mandatory if they do not have one.</a:t>
            </a:r>
            <a:endParaRPr sz="1500" b="1"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64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pic>
        <p:nvPicPr>
          <p:cNvPr id="969" name="Google Shape;969;g2c8bc7dcf1c_1_117"/>
          <p:cNvPicPr preferRelativeResize="0"/>
          <p:nvPr/>
        </p:nvPicPr>
        <p:blipFill>
          <a:blip r:embed="rId3">
            <a:alphaModFix/>
          </a:blip>
          <a:stretch>
            <a:fillRect/>
          </a:stretch>
        </p:blipFill>
        <p:spPr>
          <a:xfrm>
            <a:off x="127675" y="1196700"/>
            <a:ext cx="7765192" cy="4784999"/>
          </a:xfrm>
          <a:prstGeom prst="rect">
            <a:avLst/>
          </a:prstGeom>
          <a:noFill/>
          <a:ln w="9525" cap="flat" cmpd="sng">
            <a:solidFill>
              <a:srgbClr val="9E9E9E"/>
            </a:solidFill>
            <a:prstDash val="solid"/>
            <a:round/>
            <a:headEnd type="none" w="sm" len="sm"/>
            <a:tailEnd type="none" w="sm" len="sm"/>
          </a:ln>
        </p:spPr>
      </p:pic>
      <p:sp>
        <p:nvSpPr>
          <p:cNvPr id="970" name="Google Shape;970;g2c8bc7dcf1c_1_117"/>
          <p:cNvSpPr/>
          <p:nvPr/>
        </p:nvSpPr>
        <p:spPr>
          <a:xfrm>
            <a:off x="1428025" y="5522475"/>
            <a:ext cx="260700" cy="228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971" name="Google Shape;971;g2c8bc7dcf1c_1_117"/>
          <p:cNvSpPr/>
          <p:nvPr/>
        </p:nvSpPr>
        <p:spPr>
          <a:xfrm>
            <a:off x="663150" y="5522475"/>
            <a:ext cx="260700" cy="228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
        <p:nvSpPr>
          <p:cNvPr id="972" name="Google Shape;972;g2c8bc7dcf1c_1_117"/>
          <p:cNvSpPr/>
          <p:nvPr/>
        </p:nvSpPr>
        <p:spPr>
          <a:xfrm flipH="1">
            <a:off x="2082975" y="5538075"/>
            <a:ext cx="260700" cy="228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i="0" u="none" strike="noStrike" cap="none">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973" name="Google Shape;973;g2c8bc7dcf1c_1_117"/>
          <p:cNvSpPr/>
          <p:nvPr/>
        </p:nvSpPr>
        <p:spPr>
          <a:xfrm flipH="1">
            <a:off x="6473725" y="1196700"/>
            <a:ext cx="260700" cy="228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67533546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980" name="Google Shape;980;g2c8bc7dcf1c_1_130"/>
          <p:cNvSpPr txBox="1">
            <a:spLocks noGrp="1"/>
          </p:cNvSpPr>
          <p:nvPr>
            <p:ph type="title"/>
          </p:nvPr>
        </p:nvSpPr>
        <p:spPr>
          <a:xfrm>
            <a:off x="3051425" y="-47623"/>
            <a:ext cx="7557076"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Approver Step 6/13 - Programme Details</a:t>
            </a:r>
            <a:endParaRPr sz="3200">
              <a:solidFill>
                <a:srgbClr val="C98241"/>
              </a:solidFill>
              <a:latin typeface="Avenir"/>
              <a:ea typeface="Avenir"/>
              <a:cs typeface="Avenir"/>
              <a:sym typeface="Avenir"/>
            </a:endParaRPr>
          </a:p>
        </p:txBody>
      </p:sp>
      <p:sp>
        <p:nvSpPr>
          <p:cNvPr id="979" name="Google Shape;979;g2c8bc7dcf1c_1_13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98</a:t>
            </a:fld>
            <a:endParaRPr/>
          </a:p>
        </p:txBody>
      </p:sp>
      <p:sp>
        <p:nvSpPr>
          <p:cNvPr id="981" name="Google Shape;981;g2c8bc7dcf1c_1_130"/>
          <p:cNvSpPr/>
          <p:nvPr/>
        </p:nvSpPr>
        <p:spPr>
          <a:xfrm>
            <a:off x="8316100" y="1196700"/>
            <a:ext cx="3808800" cy="2232300"/>
          </a:xfrm>
          <a:prstGeom prst="wedgeRoundRectCallout">
            <a:avLst>
              <a:gd name="adj1" fmla="val -49945"/>
              <a:gd name="adj2" fmla="val 20869"/>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ZA" sz="1500">
                <a:solidFill>
                  <a:schemeClr val="dk1"/>
                </a:solidFill>
                <a:latin typeface="Avenir"/>
                <a:ea typeface="Avenir"/>
                <a:cs typeface="Avenir"/>
                <a:sym typeface="Avenir"/>
              </a:rPr>
              <a:t>Review the information captured for the </a:t>
            </a:r>
            <a:r>
              <a:rPr lang="en-ZA" sz="1500" b="0" i="0" u="none" strike="noStrike" cap="none">
                <a:solidFill>
                  <a:schemeClr val="dk1"/>
                </a:solidFill>
                <a:latin typeface="Avenir"/>
                <a:ea typeface="Avenir"/>
                <a:cs typeface="Avenir"/>
                <a:sym typeface="Avenir"/>
              </a:rPr>
              <a:t>ECD programme details; </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sz="1500" b="0" i="0" u="none" strike="noStrike" cap="none">
                <a:solidFill>
                  <a:schemeClr val="dk1"/>
                </a:solidFill>
                <a:latin typeface="Avenir"/>
                <a:ea typeface="Avenir"/>
                <a:cs typeface="Avenir"/>
                <a:sym typeface="Avenir"/>
              </a:rPr>
              <a:t>Days that the programme is offered in a week</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sz="1500" b="0" i="0" u="none" strike="noStrike" cap="none">
                <a:solidFill>
                  <a:schemeClr val="dk1"/>
                </a:solidFill>
                <a:latin typeface="Avenir"/>
                <a:ea typeface="Avenir"/>
                <a:cs typeface="Avenir"/>
                <a:sym typeface="Avenir"/>
              </a:rPr>
              <a:t>Opening time </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sz="1500" b="0" i="0" u="none" strike="noStrike" cap="none">
                <a:solidFill>
                  <a:schemeClr val="dk1"/>
                </a:solidFill>
                <a:latin typeface="Avenir"/>
                <a:ea typeface="Avenir"/>
                <a:cs typeface="Avenir"/>
                <a:sym typeface="Avenir"/>
              </a:rPr>
              <a:t>Closing Time </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r>
              <a:rPr lang="en-ZA" sz="1500" b="0" i="0" u="none" strike="noStrike" cap="none">
                <a:solidFill>
                  <a:schemeClr val="dk1"/>
                </a:solidFill>
                <a:latin typeface="Avenir"/>
                <a:ea typeface="Avenir"/>
                <a:cs typeface="Avenir"/>
                <a:sym typeface="Avenir"/>
              </a:rPr>
              <a:t>Maximum fee per child per month </a:t>
            </a:r>
            <a:endParaRPr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500">
              <a:solidFill>
                <a:schemeClr val="dk1"/>
              </a:solidFill>
              <a:latin typeface="Avenir"/>
              <a:ea typeface="Avenir"/>
              <a:cs typeface="Avenir"/>
              <a:sym typeface="Avenir"/>
            </a:endParaRPr>
          </a:p>
          <a:p>
            <a:pPr marL="0" lvl="0" indent="0" algn="l" rtl="0">
              <a:spcBef>
                <a:spcPts val="0"/>
              </a:spcBef>
              <a:spcAft>
                <a:spcPts val="0"/>
              </a:spcAft>
              <a:buNone/>
            </a:pPr>
            <a:endParaRPr sz="1500">
              <a:solidFill>
                <a:schemeClr val="dk1"/>
              </a:solidFill>
              <a:latin typeface="Avenir"/>
              <a:ea typeface="Avenir"/>
              <a:cs typeface="Avenir"/>
              <a:sym typeface="Avenir"/>
            </a:endParaRPr>
          </a:p>
        </p:txBody>
      </p:sp>
      <p:pic>
        <p:nvPicPr>
          <p:cNvPr id="982" name="Google Shape;982;g2c8bc7dcf1c_1_130"/>
          <p:cNvPicPr preferRelativeResize="0"/>
          <p:nvPr/>
        </p:nvPicPr>
        <p:blipFill>
          <a:blip r:embed="rId3">
            <a:alphaModFix/>
          </a:blip>
          <a:stretch>
            <a:fillRect/>
          </a:stretch>
        </p:blipFill>
        <p:spPr>
          <a:xfrm>
            <a:off x="152400" y="1349102"/>
            <a:ext cx="8011300" cy="3356297"/>
          </a:xfrm>
          <a:prstGeom prst="rect">
            <a:avLst/>
          </a:prstGeom>
          <a:noFill/>
          <a:ln w="9525" cap="flat" cmpd="sng">
            <a:solidFill>
              <a:srgbClr val="9E9E9E"/>
            </a:solidFill>
            <a:prstDash val="solid"/>
            <a:round/>
            <a:headEnd type="none" w="sm" len="sm"/>
            <a:tailEnd type="none" w="sm" len="sm"/>
          </a:ln>
        </p:spPr>
      </p:pic>
      <p:sp>
        <p:nvSpPr>
          <p:cNvPr id="983" name="Google Shape;983;g2c8bc7dcf1c_1_130"/>
          <p:cNvSpPr/>
          <p:nvPr/>
        </p:nvSpPr>
        <p:spPr>
          <a:xfrm>
            <a:off x="2051225" y="4159350"/>
            <a:ext cx="333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984" name="Google Shape;984;g2c8bc7dcf1c_1_130"/>
          <p:cNvSpPr/>
          <p:nvPr/>
        </p:nvSpPr>
        <p:spPr>
          <a:xfrm>
            <a:off x="1171850" y="4159350"/>
            <a:ext cx="2757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
        <p:nvSpPr>
          <p:cNvPr id="985" name="Google Shape;985;g2c8bc7dcf1c_1_130"/>
          <p:cNvSpPr/>
          <p:nvPr/>
        </p:nvSpPr>
        <p:spPr>
          <a:xfrm>
            <a:off x="5791475" y="1412950"/>
            <a:ext cx="2757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
        <p:nvSpPr>
          <p:cNvPr id="986" name="Google Shape;986;g2c8bc7dcf1c_1_130"/>
          <p:cNvSpPr/>
          <p:nvPr/>
        </p:nvSpPr>
        <p:spPr>
          <a:xfrm>
            <a:off x="3649350" y="4159350"/>
            <a:ext cx="333900" cy="1842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0063107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991"/>
        <p:cNvGrpSpPr/>
        <p:nvPr/>
      </p:nvGrpSpPr>
      <p:grpSpPr>
        <a:xfrm>
          <a:off x="0" y="0"/>
          <a:ext cx="0" cy="0"/>
          <a:chOff x="0" y="0"/>
          <a:chExt cx="0" cy="0"/>
        </a:xfrm>
      </p:grpSpPr>
      <p:sp>
        <p:nvSpPr>
          <p:cNvPr id="993" name="Google Shape;993;g2c8bc7dcf1c_1_147"/>
          <p:cNvSpPr txBox="1">
            <a:spLocks noGrp="1"/>
          </p:cNvSpPr>
          <p:nvPr>
            <p:ph type="title"/>
          </p:nvPr>
        </p:nvSpPr>
        <p:spPr>
          <a:xfrm>
            <a:off x="2753474" y="-47623"/>
            <a:ext cx="7855027" cy="119675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C98241"/>
              </a:buClr>
              <a:buSzPts val="3600"/>
              <a:buFont typeface="Avenir"/>
              <a:buNone/>
            </a:pPr>
            <a:r>
              <a:rPr lang="en-ZA" sz="3200">
                <a:solidFill>
                  <a:srgbClr val="C98241"/>
                </a:solidFill>
                <a:latin typeface="Avenir"/>
                <a:ea typeface="Avenir"/>
                <a:cs typeface="Avenir"/>
                <a:sym typeface="Avenir"/>
              </a:rPr>
              <a:t>Approver Step 7/13 -Details of </a:t>
            </a:r>
            <a:br>
              <a:rPr lang="en-ZA" sz="3200">
                <a:solidFill>
                  <a:srgbClr val="C98241"/>
                </a:solidFill>
                <a:latin typeface="Avenir"/>
                <a:ea typeface="Avenir"/>
                <a:cs typeface="Avenir"/>
                <a:sym typeface="Avenir"/>
              </a:rPr>
            </a:br>
            <a:r>
              <a:rPr lang="en-ZA" sz="3200">
                <a:solidFill>
                  <a:srgbClr val="C98241"/>
                </a:solidFill>
                <a:latin typeface="Avenir"/>
                <a:ea typeface="Avenir"/>
                <a:cs typeface="Avenir"/>
                <a:sym typeface="Avenir"/>
              </a:rPr>
              <a:t>Children Enrolled in the ECD Programme</a:t>
            </a:r>
            <a:endParaRPr sz="3200">
              <a:solidFill>
                <a:srgbClr val="C98241"/>
              </a:solidFill>
              <a:latin typeface="Avenir"/>
              <a:ea typeface="Avenir"/>
              <a:cs typeface="Avenir"/>
              <a:sym typeface="Avenir"/>
            </a:endParaRPr>
          </a:p>
        </p:txBody>
      </p:sp>
      <p:sp>
        <p:nvSpPr>
          <p:cNvPr id="992" name="Google Shape;992;g2c8bc7dcf1c_1_147"/>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en-ZA"/>
              <a:t>99</a:t>
            </a:fld>
            <a:endParaRPr/>
          </a:p>
        </p:txBody>
      </p:sp>
      <p:sp>
        <p:nvSpPr>
          <p:cNvPr id="994" name="Google Shape;994;g2c8bc7dcf1c_1_147"/>
          <p:cNvSpPr/>
          <p:nvPr/>
        </p:nvSpPr>
        <p:spPr>
          <a:xfrm>
            <a:off x="8625025" y="1196700"/>
            <a:ext cx="3311450" cy="4845748"/>
          </a:xfrm>
          <a:prstGeom prst="wedgeRoundRectCallout">
            <a:avLst>
              <a:gd name="adj1" fmla="val -54038"/>
              <a:gd name="adj2" fmla="val 22257"/>
              <a:gd name="adj3" fmla="val 16667"/>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ZA" sz="1500">
                <a:solidFill>
                  <a:schemeClr val="dk1"/>
                </a:solidFill>
                <a:latin typeface="Avenir"/>
                <a:ea typeface="Avenir"/>
                <a:cs typeface="Avenir"/>
                <a:sym typeface="Avenir"/>
              </a:rPr>
              <a:t>Review the information captured for the </a:t>
            </a:r>
            <a:r>
              <a:rPr lang="en-ZA" sz="1500" b="0" i="0" u="none" strike="noStrike" cap="none">
                <a:solidFill>
                  <a:schemeClr val="dk1"/>
                </a:solidFill>
                <a:latin typeface="Avenir"/>
                <a:ea typeface="Avenir"/>
                <a:cs typeface="Avenir"/>
                <a:sym typeface="Avenir"/>
              </a:rPr>
              <a:t>Children enrolled in the programme.</a:t>
            </a:r>
            <a:endParaRPr sz="15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100"/>
              <a:buFont typeface="Arial"/>
              <a:buNone/>
            </a:pPr>
            <a:r>
              <a:rPr lang="en-ZA" sz="1500" b="0" i="0" u="none" strike="noStrike" cap="none">
                <a:solidFill>
                  <a:schemeClr val="dk1"/>
                </a:solidFill>
                <a:latin typeface="Avenir"/>
                <a:ea typeface="Avenir"/>
                <a:cs typeface="Avenir"/>
                <a:sym typeface="Avenir"/>
              </a:rPr>
              <a:t> </a:t>
            </a:r>
            <a:endParaRPr sz="1500">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r>
              <a:rPr lang="en-US" sz="1500" b="1">
                <a:solidFill>
                  <a:schemeClr val="dk1"/>
                </a:solidFill>
                <a:latin typeface="Avenir"/>
                <a:ea typeface="Avenir"/>
                <a:cs typeface="Avenir"/>
                <a:sym typeface="Avenir"/>
              </a:rPr>
              <a:t>Please note that we are not checking staff to child ratios at Bronze level.  This standard will be assessed during the site visit for silver.</a:t>
            </a:r>
          </a:p>
          <a:p>
            <a:pPr marL="0" marR="0" lvl="0" indent="0" algn="l" rtl="0">
              <a:lnSpc>
                <a:spcPct val="100000"/>
              </a:lnSpc>
              <a:spcBef>
                <a:spcPts val="0"/>
              </a:spcBef>
              <a:spcAft>
                <a:spcPts val="0"/>
              </a:spcAft>
              <a:buNone/>
            </a:pPr>
            <a:endParaRPr lang="en-US" sz="1500" b="1">
              <a:solidFill>
                <a:schemeClr val="dk1"/>
              </a:solidFill>
              <a:latin typeface="Avenir"/>
              <a:ea typeface="Avenir"/>
              <a:cs typeface="Avenir"/>
              <a:sym typeface="Avenir"/>
            </a:endParaRPr>
          </a:p>
          <a:p>
            <a:pPr marL="0" marR="0" lvl="0" indent="0" algn="l" rtl="0">
              <a:lnSpc>
                <a:spcPct val="100000"/>
              </a:lnSpc>
              <a:spcBef>
                <a:spcPts val="0"/>
              </a:spcBef>
              <a:spcAft>
                <a:spcPts val="0"/>
              </a:spcAft>
              <a:buNone/>
            </a:pPr>
            <a:r>
              <a:rPr lang="en-US" sz="1500">
                <a:solidFill>
                  <a:schemeClr val="dk1"/>
                </a:solidFill>
                <a:latin typeface="Avenir"/>
                <a:ea typeface="Avenir"/>
                <a:cs typeface="Avenir"/>
                <a:sym typeface="Avenir"/>
              </a:rPr>
              <a:t>All that is required at Bronze is that they declare how many children they currently have enrolled.</a:t>
            </a:r>
            <a:endParaRPr sz="1500">
              <a:solidFill>
                <a:schemeClr val="dk1"/>
              </a:solidFill>
              <a:latin typeface="Avenir"/>
              <a:ea typeface="Avenir"/>
              <a:cs typeface="Avenir"/>
              <a:sym typeface="Avenir"/>
            </a:endParaRPr>
          </a:p>
          <a:p>
            <a:pPr marL="0" marR="0" lvl="0" indent="0" algn="l" rtl="0">
              <a:lnSpc>
                <a:spcPct val="100000"/>
              </a:lnSpc>
              <a:spcBef>
                <a:spcPts val="640"/>
              </a:spcBef>
              <a:spcAft>
                <a:spcPts val="0"/>
              </a:spcAft>
              <a:buClr>
                <a:srgbClr val="000000"/>
              </a:buClr>
              <a:buSzPts val="1500"/>
              <a:buFont typeface="Arial"/>
              <a:buNone/>
            </a:pPr>
            <a:endParaRPr sz="1500" b="0" i="0" u="none" strike="noStrike" cap="none">
              <a:solidFill>
                <a:schemeClr val="dk1"/>
              </a:solidFill>
              <a:latin typeface="Avenir"/>
              <a:ea typeface="Avenir"/>
              <a:cs typeface="Avenir"/>
              <a:sym typeface="Avenir"/>
            </a:endParaRPr>
          </a:p>
        </p:txBody>
      </p:sp>
      <p:pic>
        <p:nvPicPr>
          <p:cNvPr id="995" name="Google Shape;995;g2c8bc7dcf1c_1_147"/>
          <p:cNvPicPr preferRelativeResize="0"/>
          <p:nvPr/>
        </p:nvPicPr>
        <p:blipFill rotWithShape="1">
          <a:blip r:embed="rId3">
            <a:alphaModFix/>
          </a:blip>
          <a:srcRect r="1912"/>
          <a:stretch/>
        </p:blipFill>
        <p:spPr>
          <a:xfrm>
            <a:off x="127675" y="1122900"/>
            <a:ext cx="8225500" cy="4919548"/>
          </a:xfrm>
          <a:prstGeom prst="rect">
            <a:avLst/>
          </a:prstGeom>
          <a:noFill/>
          <a:ln w="9525" cap="flat" cmpd="sng">
            <a:solidFill>
              <a:srgbClr val="9E9E9E"/>
            </a:solidFill>
            <a:prstDash val="solid"/>
            <a:round/>
            <a:headEnd type="none" w="sm" len="sm"/>
            <a:tailEnd type="none" w="sm" len="sm"/>
          </a:ln>
        </p:spPr>
      </p:pic>
      <p:sp>
        <p:nvSpPr>
          <p:cNvPr id="997" name="Google Shape;997;g2c8bc7dcf1c_1_147"/>
          <p:cNvSpPr/>
          <p:nvPr/>
        </p:nvSpPr>
        <p:spPr>
          <a:xfrm>
            <a:off x="1729950" y="5512500"/>
            <a:ext cx="333600" cy="246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1</a:t>
            </a:r>
            <a:endParaRPr sz="1700" b="1" i="0" u="none" strike="noStrike" cap="none">
              <a:solidFill>
                <a:schemeClr val="lt1"/>
              </a:solidFill>
              <a:latin typeface="Calibri"/>
              <a:ea typeface="Calibri"/>
              <a:cs typeface="Calibri"/>
              <a:sym typeface="Calibri"/>
            </a:endParaRPr>
          </a:p>
        </p:txBody>
      </p:sp>
      <p:sp>
        <p:nvSpPr>
          <p:cNvPr id="998" name="Google Shape;998;g2c8bc7dcf1c_1_147"/>
          <p:cNvSpPr/>
          <p:nvPr/>
        </p:nvSpPr>
        <p:spPr>
          <a:xfrm>
            <a:off x="1025675" y="5475000"/>
            <a:ext cx="271800" cy="246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3</a:t>
            </a:r>
            <a:endParaRPr sz="1700" b="1" i="0" u="none" strike="noStrike" cap="none">
              <a:solidFill>
                <a:schemeClr val="lt1"/>
              </a:solidFill>
              <a:latin typeface="Calibri"/>
              <a:ea typeface="Calibri"/>
              <a:cs typeface="Calibri"/>
              <a:sym typeface="Calibri"/>
            </a:endParaRPr>
          </a:p>
        </p:txBody>
      </p:sp>
      <p:sp>
        <p:nvSpPr>
          <p:cNvPr id="999" name="Google Shape;999;g2c8bc7dcf1c_1_147"/>
          <p:cNvSpPr/>
          <p:nvPr/>
        </p:nvSpPr>
        <p:spPr>
          <a:xfrm>
            <a:off x="3192150" y="5475000"/>
            <a:ext cx="333600" cy="246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2</a:t>
            </a:r>
            <a:endParaRPr sz="1700" b="1" i="0" u="none" strike="noStrike" cap="none">
              <a:solidFill>
                <a:schemeClr val="lt1"/>
              </a:solidFill>
              <a:latin typeface="Calibri"/>
              <a:ea typeface="Calibri"/>
              <a:cs typeface="Calibri"/>
              <a:sym typeface="Calibri"/>
            </a:endParaRPr>
          </a:p>
        </p:txBody>
      </p:sp>
      <p:sp>
        <p:nvSpPr>
          <p:cNvPr id="1000" name="Google Shape;1000;g2c8bc7dcf1c_1_147"/>
          <p:cNvSpPr/>
          <p:nvPr/>
        </p:nvSpPr>
        <p:spPr>
          <a:xfrm>
            <a:off x="5865275" y="1196700"/>
            <a:ext cx="333600" cy="246300"/>
          </a:xfrm>
          <a:prstGeom prst="rect">
            <a:avLst/>
          </a:prstGeom>
          <a:solidFill>
            <a:srgbClr val="E36C09"/>
          </a:solidFill>
          <a:ln w="9525"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ZA" sz="1700" b="1">
                <a:solidFill>
                  <a:schemeClr val="lt1"/>
                </a:solidFill>
                <a:latin typeface="Calibri"/>
                <a:ea typeface="Calibri"/>
                <a:cs typeface="Calibri"/>
                <a:sym typeface="Calibri"/>
              </a:rPr>
              <a:t>4</a:t>
            </a:r>
            <a:endParaRPr sz="17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993477410"/>
      </p:ext>
    </p:extLst>
  </p:cSld>
  <p:clrMapOvr>
    <a:masterClrMapping/>
  </p:clrMapOvr>
</p:sld>
</file>

<file path=ppt/theme/theme1.xml><?xml version="1.0" encoding="utf-8"?>
<a:theme xmlns:a="http://schemas.openxmlformats.org/drawingml/2006/main" name="New DBE Presentation 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2e150a0-b99e-46e4-abd4-39345e2e7f5b" xsi:nil="true"/>
    <lcf76f155ced4ddcb4097134ff3c332f xmlns="c37b2fdc-7ff8-45a1-8eb3-6b281ec7230b">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EE0470FDEFE7E48B9C40F84AD98BAF4" ma:contentTypeVersion="16" ma:contentTypeDescription="Create a new document." ma:contentTypeScope="" ma:versionID="adb87ec3f1188ba805c1309f15af3864">
  <xsd:schema xmlns:xsd="http://www.w3.org/2001/XMLSchema" xmlns:xs="http://www.w3.org/2001/XMLSchema" xmlns:p="http://schemas.microsoft.com/office/2006/metadata/properties" xmlns:ns2="c37b2fdc-7ff8-45a1-8eb3-6b281ec7230b" xmlns:ns3="12e150a0-b99e-46e4-abd4-39345e2e7f5b" targetNamespace="http://schemas.microsoft.com/office/2006/metadata/properties" ma:root="true" ma:fieldsID="fada6047986091941bbe391343f1a0f8" ns2:_="" ns3:_="">
    <xsd:import namespace="c37b2fdc-7ff8-45a1-8eb3-6b281ec7230b"/>
    <xsd:import namespace="12e150a0-b99e-46e4-abd4-39345e2e7f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7b2fdc-7ff8-45a1-8eb3-6b281ec723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387dd092-8e27-4329-be5d-69f0b07c950d"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ServiceLocation" ma:index="23"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e150a0-b99e-46e4-abd4-39345e2e7f5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91c7b584-82c8-4f8a-8aad-3f8d0e082982}" ma:internalName="TaxCatchAll" ma:showField="CatchAllData" ma:web="12e150a0-b99e-46e4-abd4-39345e2e7f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425265-60E4-417D-8EDA-2652F62AB9F3}">
  <ds:schemaRefs>
    <ds:schemaRef ds:uri="12e150a0-b99e-46e4-abd4-39345e2e7f5b"/>
    <ds:schemaRef ds:uri="c37b2fdc-7ff8-45a1-8eb3-6b281ec7230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64B8E4C-9747-4EF0-86EE-2F0B6C3365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37b2fdc-7ff8-45a1-8eb3-6b281ec7230b"/>
    <ds:schemaRef ds:uri="12e150a0-b99e-46e4-abd4-39345e2e7f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259CFB0-6462-4F93-9A3A-A2D4E9BB0C8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196</Slides>
  <Notes>186</Notes>
  <HiddenSlides>61</HiddenSlides>
  <ScaleCrop>false</ScaleCrop>
  <HeadingPairs>
    <vt:vector size="4" baseType="variant">
      <vt:variant>
        <vt:lpstr>Theme</vt:lpstr>
      </vt:variant>
      <vt:variant>
        <vt:i4>1</vt:i4>
      </vt:variant>
      <vt:variant>
        <vt:lpstr>Slide Titles</vt:lpstr>
      </vt:variant>
      <vt:variant>
        <vt:i4>196</vt:i4>
      </vt:variant>
    </vt:vector>
  </HeadingPairs>
  <TitlesOfParts>
    <vt:vector size="197" baseType="lpstr">
      <vt:lpstr>New DBE Presentation template</vt:lpstr>
      <vt:lpstr>eCares Training for ECD Registration Drive  Bronze Review &amp; Approval   Provincial and District Education officials</vt:lpstr>
      <vt:lpstr>Contents</vt:lpstr>
      <vt:lpstr>Introduction to eCares</vt:lpstr>
      <vt:lpstr>Introduction to eCares </vt:lpstr>
      <vt:lpstr>PowerPoint Presentation</vt:lpstr>
      <vt:lpstr>Overview of the Bronze ECD Registration Process</vt:lpstr>
      <vt:lpstr>PowerPoint Presentation</vt:lpstr>
      <vt:lpstr>PowerPoint Presentation</vt:lpstr>
      <vt:lpstr>PowerPoint Presentation</vt:lpstr>
      <vt:lpstr>PowerPoint Presentation</vt:lpstr>
      <vt:lpstr>PowerPoint Presentation</vt:lpstr>
      <vt:lpstr>PowerPoint Presentation</vt:lpstr>
      <vt:lpstr>Introduction to the Bronze ECD Registration Module in eCares</vt:lpstr>
      <vt:lpstr>User Roles in the eCares Bronze Registration Module</vt:lpstr>
      <vt:lpstr>Accessing eCares – User set up; Login and Password Resets</vt:lpstr>
      <vt:lpstr>User Access on eCares</vt:lpstr>
      <vt:lpstr>User Access on eCares Cont.</vt:lpstr>
      <vt:lpstr>User Access on eCares Cont.</vt:lpstr>
      <vt:lpstr>User Access on eCares Cont.</vt:lpstr>
      <vt:lpstr>Registration Application Administrator Role &amp; Review Process</vt:lpstr>
      <vt:lpstr>Bana Pele Application Support Post training</vt:lpstr>
      <vt:lpstr>PowerPoint Presentation</vt:lpstr>
      <vt:lpstr>Application Administrator: Process Flow</vt:lpstr>
      <vt:lpstr>After logging in to eCares</vt:lpstr>
      <vt:lpstr>Applications-Administrator Landing Page</vt:lpstr>
      <vt:lpstr>Searching &amp; Filtering Applications</vt:lpstr>
      <vt:lpstr>Administrator Step 1/12 - Application Particulars</vt:lpstr>
      <vt:lpstr>Note on Add Corrections</vt:lpstr>
      <vt:lpstr>Note on Admin Notes</vt:lpstr>
      <vt:lpstr>Administrator Step 1 / 13 - Particulars of Application &amp; Add corrections (cont)</vt:lpstr>
      <vt:lpstr>Administrator Step 1 / 13 - Particulars of Application &amp; Admin notes (cont)</vt:lpstr>
      <vt:lpstr>Administrator Step 1 / 13 - Particulars of Application &amp; Admin Notes (cont)</vt:lpstr>
      <vt:lpstr>Administrator Step 2 / 13 – Review Staff</vt:lpstr>
      <vt:lpstr>Administrator Step 3 / 13 - Nature of Application</vt:lpstr>
      <vt:lpstr>Administrator Step 4/13 - Address details</vt:lpstr>
      <vt:lpstr>Administrator Step 5 / 13 - Address and Contact Details for ECD Programme</vt:lpstr>
      <vt:lpstr>Administrator Step 6/13 - Programme Details</vt:lpstr>
      <vt:lpstr>Administrator Step 7/13 -Details of  Children Enrolled in the ECD Programme</vt:lpstr>
      <vt:lpstr>Administrator Step 8/13 - Health and Safety  Self-Assessment </vt:lpstr>
      <vt:lpstr>Administrator Step 9-11/13 - Health &amp; Safety Self Assessment </vt:lpstr>
      <vt:lpstr>Document Review Process: Step 12/13</vt:lpstr>
      <vt:lpstr>Administrator Step 12 / 13 – Review Staff Documents</vt:lpstr>
      <vt:lpstr>Administrator Step 12 / 13 – Review  Staff Documents (Cont) </vt:lpstr>
      <vt:lpstr>Administrator Step 12 / 13 – Review Staff Documents (Cont) </vt:lpstr>
      <vt:lpstr>Administrator Step 12 / 13 – Review Staff Documents(Cont) </vt:lpstr>
      <vt:lpstr>Administrator Step 12 / 13 - Review Staff Documents (Cont) </vt:lpstr>
      <vt:lpstr>Administrator Step 12 / 13 - Review Staff Documents (Cont) </vt:lpstr>
      <vt:lpstr>Note on Document Review</vt:lpstr>
      <vt:lpstr>Administrator Step 13/13 – ECD Photo &amp;  Final Decision</vt:lpstr>
      <vt:lpstr>Administrator – Send Corrections</vt:lpstr>
      <vt:lpstr>Registration Application Reviewer Role &amp; Review Process</vt:lpstr>
      <vt:lpstr>PowerPoint Presentation</vt:lpstr>
      <vt:lpstr> Application Reviewer: Process Flow</vt:lpstr>
      <vt:lpstr>Reviewer – after logging in to eCares</vt:lpstr>
      <vt:lpstr>Reviewer - Landing Page</vt:lpstr>
      <vt:lpstr>Searching &amp; Filtering Applications</vt:lpstr>
      <vt:lpstr>Reviewer - Landing Page</vt:lpstr>
      <vt:lpstr>Reviewer Step 1/12 - Application Particulars</vt:lpstr>
      <vt:lpstr>Note on Add Corrections</vt:lpstr>
      <vt:lpstr>Note on Admin Notes</vt:lpstr>
      <vt:lpstr>Reviewer Step 1 / 13 - Particulars of Application &amp; Add corrections (cont)</vt:lpstr>
      <vt:lpstr>Reviewer Step 1 / 13 - Particulars of Application &amp; Admin notes (cont)</vt:lpstr>
      <vt:lpstr>Reviewer Step 1 / 13 - Particulars of Application &amp; Admin Notes (cont)</vt:lpstr>
      <vt:lpstr>Reviewer Step 2 / 13 – Review Staff Details</vt:lpstr>
      <vt:lpstr>Reviewer Step 3 / 13 - Nature of Application</vt:lpstr>
      <vt:lpstr>Reviewer Step 4/13 - Address details</vt:lpstr>
      <vt:lpstr>Reviewer Step 5 / 13 - Address and Contact Details for ECD Programme</vt:lpstr>
      <vt:lpstr>Reviewer Step 6/13 - Programme Details</vt:lpstr>
      <vt:lpstr>Reviewer Step 7/13 -Details of  Children Enrolled in the ECD Programme</vt:lpstr>
      <vt:lpstr>Reviewer Step 8/13 - Health and Safety  Self-Assessment </vt:lpstr>
      <vt:lpstr>Reviewer Step 9-11/13 - Health &amp; Safety Self Assessment </vt:lpstr>
      <vt:lpstr>Document Review Process: Step 12/13</vt:lpstr>
      <vt:lpstr>Reviewer Step 12 / 13 – Review Uploaded Staff Documents</vt:lpstr>
      <vt:lpstr>Reviewer Step 12 / 13 - Review Staff Documents (Cont) </vt:lpstr>
      <vt:lpstr>Reviewer Step 12 / 13 - Review Staff Documents (Cont) </vt:lpstr>
      <vt:lpstr>Reviewer Step 12 / 13 – Review Staff Documents(Cont) </vt:lpstr>
      <vt:lpstr>Reviewer Step 12 / 13 - Review Staff Documents (Cont) </vt:lpstr>
      <vt:lpstr>Reviewer Step 12 / 13 - Review Staff Documents (Cont) </vt:lpstr>
      <vt:lpstr>Note on Document Review</vt:lpstr>
      <vt:lpstr>Reviewer Step 13/13 – ECD Photo</vt:lpstr>
      <vt:lpstr>Reviewer - Social Worker Report </vt:lpstr>
      <vt:lpstr>Reviewer - Social Worker Report </vt:lpstr>
      <vt:lpstr>Reviewer – Send Corrections</vt:lpstr>
      <vt:lpstr>Registration Application Approver Role &amp; Review Process</vt:lpstr>
      <vt:lpstr>PowerPoint Presentation</vt:lpstr>
      <vt:lpstr>Approver: Process Flow</vt:lpstr>
      <vt:lpstr>When is an application review complete?</vt:lpstr>
      <vt:lpstr>Approver - Landing Page after eCares login</vt:lpstr>
      <vt:lpstr>Approver - Landing Page</vt:lpstr>
      <vt:lpstr>Searching &amp; Filtering Applications</vt:lpstr>
      <vt:lpstr>Approver Step 1/12 - Application Particulars</vt:lpstr>
      <vt:lpstr>Approver Step 2 / 13 - View Staff</vt:lpstr>
      <vt:lpstr>Note on Add Corrections</vt:lpstr>
      <vt:lpstr>Note on Admin Notes</vt:lpstr>
      <vt:lpstr>Approver Step 3 / 13 - Nature of Application</vt:lpstr>
      <vt:lpstr>Approver Step 4/13 - Address details</vt:lpstr>
      <vt:lpstr>Approver Step 5 / 13 - Address and Contact Details for ECD Programme</vt:lpstr>
      <vt:lpstr>Approver Step 6/13 - Programme Details</vt:lpstr>
      <vt:lpstr>Approver Step 7/13 -Details of  Children Enrolled in the ECD Programme</vt:lpstr>
      <vt:lpstr>Approver Step 8/13 - Health and Safety  Self-Assessment </vt:lpstr>
      <vt:lpstr>Approver Step 9-11/13 - Health &amp; Safety Self Assessment </vt:lpstr>
      <vt:lpstr>Approver Step 12 / 13 - Review Staff Documents</vt:lpstr>
      <vt:lpstr>Approver Step 12 / 13 - Review Staff Documents</vt:lpstr>
      <vt:lpstr>Approver Step 12 / 13 - Review Staff Documents (Cont) </vt:lpstr>
      <vt:lpstr>Approver Step 12 / 13 - Review Staff Documents (Cont) </vt:lpstr>
      <vt:lpstr>Note on Document Review</vt:lpstr>
      <vt:lpstr>Approver - Social Worker Report </vt:lpstr>
      <vt:lpstr>Approver Step 13/13 – Final Decision</vt:lpstr>
      <vt:lpstr>Approval Notification to the applicant</vt:lpstr>
      <vt:lpstr>Rejection Notification to the applicant</vt:lpstr>
      <vt:lpstr>Approver Generate Certificate</vt:lpstr>
      <vt:lpstr>Approver Generate Certificate</vt:lpstr>
      <vt:lpstr>Reg Application Certificate Generator</vt:lpstr>
      <vt:lpstr>PowerPoint Presentation</vt:lpstr>
      <vt:lpstr>Certificate Generator: Process Flow</vt:lpstr>
      <vt:lpstr>Reg Application Certificate Generator- Landing Page </vt:lpstr>
      <vt:lpstr>Reg Application Certificate Generator-  Generate Certificate</vt:lpstr>
      <vt:lpstr>Reg Application Certificate Generator-  Generate Certificate</vt:lpstr>
      <vt:lpstr>Reg Application Certificate Generator-  Generate Certificate</vt:lpstr>
      <vt:lpstr>Reg Application Certificate Generator- Generate Certificate</vt:lpstr>
      <vt:lpstr>Reg Application Report Viewer</vt:lpstr>
      <vt:lpstr>PowerPoint Presentation</vt:lpstr>
      <vt:lpstr>Report Viewer: Process Flow</vt:lpstr>
      <vt:lpstr>Reg Application Report Viewer Landing Page </vt:lpstr>
      <vt:lpstr>Report Viewer - Landing Page</vt:lpstr>
      <vt:lpstr>Searching &amp; Filtering Applications</vt:lpstr>
      <vt:lpstr>Bronze Registration Dashboards</vt:lpstr>
      <vt:lpstr>Province Dashboard</vt:lpstr>
      <vt:lpstr>District Dashboard</vt:lpstr>
      <vt:lpstr>Support</vt:lpstr>
      <vt:lpstr>Bana Pele Application Support Post training</vt:lpstr>
      <vt:lpstr>Requesting User Access on eCares</vt:lpstr>
      <vt:lpstr>Live Instance Practice</vt:lpstr>
      <vt:lpstr>Post Training Survey</vt:lpstr>
      <vt:lpstr>PowerPoint Presentation</vt:lpstr>
      <vt:lpstr>APPENDICES</vt:lpstr>
      <vt:lpstr>Support Overview</vt:lpstr>
      <vt:lpstr>First line Support -Issue logging process</vt:lpstr>
      <vt:lpstr>PowerPoint Presentation</vt:lpstr>
      <vt:lpstr>Applicant: Summarised Process Flow</vt:lpstr>
      <vt:lpstr>Application Submission</vt:lpstr>
      <vt:lpstr>ECD Applicant - Registering as a user on eCares</vt:lpstr>
      <vt:lpstr>ECD Applicant - Registering as a user on eCares</vt:lpstr>
      <vt:lpstr>ECD Applicant - Registering as a user on eCares</vt:lpstr>
      <vt:lpstr>ECD Applicant - Registering as a user on eCares</vt:lpstr>
      <vt:lpstr>ECD Registration Applications Landing Page</vt:lpstr>
      <vt:lpstr>ECD Registration Applications- Adding New Applications</vt:lpstr>
      <vt:lpstr>Create New Application - Instructions and Consent</vt:lpstr>
      <vt:lpstr>New Application - Step 1 Applicant Particulars</vt:lpstr>
      <vt:lpstr>New Application - Step 1 Applicant Particulars</vt:lpstr>
      <vt:lpstr>New Application -  Step 2/13 Add Staff</vt:lpstr>
      <vt:lpstr>New Application - Step 2/13 Add Staff (cont)</vt:lpstr>
      <vt:lpstr>New Application - Add Staff (cont)</vt:lpstr>
      <vt:lpstr>New Application - Step 2/13 Add Staff (cont)</vt:lpstr>
      <vt:lpstr>New Application - Step 2/13 Add Staff (cont)</vt:lpstr>
      <vt:lpstr>New Application - Step 3/13 Nature of Application </vt:lpstr>
      <vt:lpstr>New Application - Step 3/13 Nature of Application (cont) </vt:lpstr>
      <vt:lpstr>New Application - Step 3/13 Nature of Application </vt:lpstr>
      <vt:lpstr>New Application - Step 4/13 Address Details</vt:lpstr>
      <vt:lpstr>New Application - Step 4/13 Address Details</vt:lpstr>
      <vt:lpstr>New Application - Step 4/13 Address Details</vt:lpstr>
      <vt:lpstr>New Application - Step 5/13 Physical Address</vt:lpstr>
      <vt:lpstr>New Application - Step 5/13 Physical Address</vt:lpstr>
      <vt:lpstr>New Application - Step 6/13 Programme Details</vt:lpstr>
      <vt:lpstr>New Application - Step 7 / 13 - Details of Children Enrolled in the ECD Programme</vt:lpstr>
      <vt:lpstr>New Application - Step 7/13 Children enrolled (cont)</vt:lpstr>
      <vt:lpstr>New Application - Children enrolled (cont)</vt:lpstr>
      <vt:lpstr>New Application Step 8 / 13 - Health and Safety Self-Assessment</vt:lpstr>
      <vt:lpstr>New Application - Step 8/13 Norms and Standards for ECD Registration</vt:lpstr>
      <vt:lpstr>New Application - Step 9/13 Health and Safety Self-Assessment for ECD Registration (Page 1)</vt:lpstr>
      <vt:lpstr>New Application - Step 9/13 Health and Safety  Self-Assessment for ECD Registration (Page 1)</vt:lpstr>
      <vt:lpstr>New Application - Step 10 / 13 - Health and Safety  Self-Assessment for ECD Registration (Page 2)</vt:lpstr>
      <vt:lpstr>PowerPoint Presentation</vt:lpstr>
      <vt:lpstr>New Application - Step 11 / 13 - Self Assessment Resource Questions</vt:lpstr>
      <vt:lpstr>New Application - Step 12/13 Upload staff documents</vt:lpstr>
      <vt:lpstr>New Application - Step 12/13 Upload staff documents</vt:lpstr>
      <vt:lpstr>New Application - Step 12/13 Upload staff documents</vt:lpstr>
      <vt:lpstr>New Application - Step 12/13 Upload staff documents</vt:lpstr>
      <vt:lpstr>New Application Step 13 / 13 - Self-Assessment Upload Photo</vt:lpstr>
      <vt:lpstr>New Application Submit Complete Application</vt:lpstr>
      <vt:lpstr>New Application Complete</vt:lpstr>
      <vt:lpstr>Section 2 – Addressing Review Corrections</vt:lpstr>
      <vt:lpstr>Applicant - List of Applications</vt:lpstr>
      <vt:lpstr>Applicant - Addressing review feedback</vt:lpstr>
      <vt:lpstr>Applicant - Addressing review feedback</vt:lpstr>
      <vt:lpstr>Section 3 - Reg Application Support User Role</vt:lpstr>
      <vt:lpstr>Support: Process Flow</vt:lpstr>
      <vt:lpstr>Reg Application Support User - Landing Page</vt:lpstr>
      <vt:lpstr>Navigation and Sorting</vt:lpstr>
      <vt:lpstr>Searching &amp; Filtering Applications</vt:lpstr>
      <vt:lpstr>Reg Application Support User- Finding An Application</vt:lpstr>
      <vt:lpstr>Reg Application Support User- Create new Application</vt:lpstr>
      <vt:lpstr>Reg Application Support User- Register New Applicant User</vt:lpstr>
      <vt:lpstr>Reg Application Support User- Register New Applicant User</vt:lpstr>
      <vt:lpstr>Reg Application Support User- View Reports</vt:lpstr>
      <vt:lpstr>Reg Application Support User- View Reports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eCares Application</dc:title>
  <dc:creator>Palesa Nkabane</dc:creator>
  <cp:revision>2</cp:revision>
  <dcterms:created xsi:type="dcterms:W3CDTF">2023-03-02T02:50:53Z</dcterms:created>
  <dcterms:modified xsi:type="dcterms:W3CDTF">2026-07-30T10:08:06Z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0x0101002EE0470FDEFE7E48B9C40F84AD98BAF4</vt:lpwstr>
  </property>
</Properties>
</file>