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39"/>
  </p:notesMasterIdLst>
  <p:handoutMasterIdLst>
    <p:handoutMasterId r:id="rId40"/>
  </p:handoutMasterIdLst>
  <p:sldIdLst>
    <p:sldId id="299" r:id="rId5"/>
    <p:sldId id="315" r:id="rId6"/>
    <p:sldId id="313" r:id="rId7"/>
    <p:sldId id="300" r:id="rId8"/>
    <p:sldId id="301" r:id="rId9"/>
    <p:sldId id="303" r:id="rId10"/>
    <p:sldId id="314" r:id="rId11"/>
    <p:sldId id="302" r:id="rId12"/>
    <p:sldId id="312" r:id="rId13"/>
    <p:sldId id="304" r:id="rId14"/>
    <p:sldId id="306" r:id="rId15"/>
    <p:sldId id="305" r:id="rId16"/>
    <p:sldId id="307" r:id="rId17"/>
    <p:sldId id="308" r:id="rId18"/>
    <p:sldId id="309" r:id="rId19"/>
    <p:sldId id="310" r:id="rId20"/>
    <p:sldId id="311" r:id="rId21"/>
    <p:sldId id="256" r:id="rId22"/>
    <p:sldId id="273" r:id="rId23"/>
    <p:sldId id="262" r:id="rId24"/>
    <p:sldId id="275" r:id="rId25"/>
    <p:sldId id="276" r:id="rId26"/>
    <p:sldId id="278" r:id="rId27"/>
    <p:sldId id="293" r:id="rId28"/>
    <p:sldId id="294" r:id="rId29"/>
    <p:sldId id="298" r:id="rId30"/>
    <p:sldId id="285" r:id="rId31"/>
    <p:sldId id="295" r:id="rId32"/>
    <p:sldId id="296" r:id="rId33"/>
    <p:sldId id="288" r:id="rId34"/>
    <p:sldId id="297" r:id="rId35"/>
    <p:sldId id="290" r:id="rId36"/>
    <p:sldId id="292" r:id="rId37"/>
    <p:sldId id="259" r:id="rId38"/>
  </p:sldIdLst>
  <p:sldSz cx="19007138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598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C43D86-F343-5418-043B-E789595600BE}" name="Cate Carrol" initials="CC" userId="S::cate@ilifalabantwana.co.za::c09423e9-3b29-4c21-ac42-39e57e0b18db" providerId="AD"/>
  <p188:author id="{42BE94FA-0497-23DA-68A9-DBF7694A7D94}" name="Taryn Le Roux" initials="TL" userId="S::taryn@datainnovators.co::66948560-4743-467e-95c1-668851322f3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e Carrol" initials="CC" lastIdx="3" clrIdx="0">
    <p:extLst>
      <p:ext uri="{19B8F6BF-5375-455C-9EA6-DF929625EA0E}">
        <p15:presenceInfo xmlns:p15="http://schemas.microsoft.com/office/powerpoint/2012/main" userId="S::cate@ilifalabantwana.co.za::c09423e9-3b29-4c21-ac42-39e57e0b18db" providerId="AD"/>
      </p:ext>
    </p:extLst>
  </p:cmAuthor>
  <p:cmAuthor id="2" name="Taryn Le Roux" initials="TL" lastIdx="3" clrIdx="1">
    <p:extLst>
      <p:ext uri="{19B8F6BF-5375-455C-9EA6-DF929625EA0E}">
        <p15:presenceInfo xmlns:p15="http://schemas.microsoft.com/office/powerpoint/2012/main" userId="S::taryn@datainnovators.co::66948560-4743-467e-95c1-668851322f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1F6233"/>
    <a:srgbClr val="382C15"/>
    <a:srgbClr val="8C0C0F"/>
    <a:srgbClr val="D27C25"/>
    <a:srgbClr val="EFA92C"/>
    <a:srgbClr val="107937"/>
    <a:srgbClr val="0C3936"/>
    <a:srgbClr val="C6C6C6"/>
    <a:srgbClr val="CD6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58C6F4-9ED8-404D-A487-B7EF3A470AA8}" v="171" dt="2025-03-07T08:53:31.8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596" y="40"/>
      </p:cViewPr>
      <p:guideLst>
        <p:guide orient="horz" pos="3367"/>
        <p:guide pos="598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56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03E7310-49B8-42B7-4978-32A986EDAA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C4192B-5405-EA0C-B958-1B3A3690BC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B2728-1B85-4ADE-8685-86A1C1F6364F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01BC5A-7844-F7E2-077B-AC4DFCDD52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25FBD1-1DBA-2617-5BA3-901530408D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7EFF7-2370-4EF7-AA33-9591B1A0B9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072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5BBC0-5003-46F4-8428-08C39F34FA81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0BD89-9B5C-4A6F-A027-64CADAE669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566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F4A3E-C1B2-E1A2-3F3B-7E4DE830E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D61CC5-4B36-2FE9-68C3-843B7E46F5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5C71A9-EB8F-998F-C116-85CD284A9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FB694D-C4FA-D42B-4D63-ED98A9105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C178-82DB-ED4A-9994-20B81E9F7A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666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C178-82DB-ED4A-9994-20B81E9F7A7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30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59686-3E3F-FF26-E075-A468BB4F9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B7DB62-0469-A151-73E8-F975F011E2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ABB705-B3B2-78D5-A86C-75E36CCAC9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BEB34-AA58-7662-CFD3-92819D3EDE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C178-82DB-ED4A-9994-20B81E9F7A7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9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75892" y="1749795"/>
            <a:ext cx="14255354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892" y="5615678"/>
            <a:ext cx="14255354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801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7" y="712788"/>
            <a:ext cx="6130296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80509" y="1539424"/>
            <a:ext cx="9622364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9217" y="3207544"/>
            <a:ext cx="6130296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01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355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01983" y="569240"/>
            <a:ext cx="4098414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06741" y="569240"/>
            <a:ext cx="12057653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51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800653-C40B-A652-9CD2-BDECAAF12E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8758777"/>
            <a:ext cx="19007139" cy="19330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DB93E9-2E7C-BA27-A2D7-C45725E709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8732" y="9081912"/>
            <a:ext cx="1876610" cy="6558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4F06AE-ECF3-2144-EACF-8852D720FE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3584462" y="9159701"/>
            <a:ext cx="2051167" cy="6573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922A18-6028-E773-7A62-74BFBC7D58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87874" y="8011433"/>
            <a:ext cx="3551027" cy="1521767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086F82B3-2D2C-2009-695C-7972C50AD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6741" y="928159"/>
            <a:ext cx="7041561" cy="1400383"/>
          </a:xfr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US" sz="4677" b="1" dirty="0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lvl="0" defTabSz="457200">
              <a:lnSpc>
                <a:spcPts val="5145"/>
              </a:lnSpc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9457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50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6841" y="2665530"/>
            <a:ext cx="16393657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6841" y="7155102"/>
            <a:ext cx="16393657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82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8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6741" y="2846200"/>
            <a:ext cx="8078034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22363" y="2846200"/>
            <a:ext cx="8078034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083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6" y="569241"/>
            <a:ext cx="16393657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9217" y="2620980"/>
            <a:ext cx="8040910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9217" y="3905482"/>
            <a:ext cx="8040910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22364" y="2620980"/>
            <a:ext cx="8080509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22364" y="3905482"/>
            <a:ext cx="8080509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07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927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336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7" y="712788"/>
            <a:ext cx="6130296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0509" y="1539424"/>
            <a:ext cx="9622364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9217" y="3207544"/>
            <a:ext cx="6130296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280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6741" y="569241"/>
            <a:ext cx="16393657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6741" y="2846200"/>
            <a:ext cx="16393657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06741" y="9909727"/>
            <a:ext cx="427660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6115" y="9909727"/>
            <a:ext cx="6414909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23791" y="9909727"/>
            <a:ext cx="427660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7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8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becares.dbe.gov.za/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dbecares.dbe.gov.za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814AD-97AB-6765-F660-71EDB4631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ABCA6F2-A465-643A-0438-D183B70F4873}"/>
              </a:ext>
            </a:extLst>
          </p:cNvPr>
          <p:cNvSpPr/>
          <p:nvPr/>
        </p:nvSpPr>
        <p:spPr>
          <a:xfrm>
            <a:off x="-20659" y="151"/>
            <a:ext cx="19027797" cy="9434719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AB9F10-48D4-BE3A-3357-C584B93FFF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274" y="6598660"/>
            <a:ext cx="19029412" cy="31317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CEE635-897A-CF54-2296-ABC22E0DAE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4129" y="9389816"/>
            <a:ext cx="2080889" cy="7272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E13A385-B703-67E1-26ED-C80B6F397FE4}"/>
              </a:ext>
            </a:extLst>
          </p:cNvPr>
          <p:cNvSpPr txBox="1"/>
          <p:nvPr/>
        </p:nvSpPr>
        <p:spPr>
          <a:xfrm>
            <a:off x="1294317" y="2595794"/>
            <a:ext cx="1645256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APPLICATION FOR SILVER/GOLD REGISTRATION </a:t>
            </a:r>
          </a:p>
          <a:p>
            <a:pPr>
              <a:lnSpc>
                <a:spcPts val="5000"/>
              </a:lnSpc>
            </a:pPr>
            <a:endParaRPr lang="en-US" sz="4400" b="1" dirty="0">
              <a:solidFill>
                <a:srgbClr val="EFA92C"/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lnSpc>
                <a:spcPts val="5000"/>
              </a:lnSpc>
            </a:pPr>
            <a:r>
              <a:rPr lang="en-US" sz="4400" b="1" dirty="0">
                <a:solidFill>
                  <a:srgbClr val="EFA92C"/>
                </a:solidFill>
                <a:latin typeface="Century Gothic" charset="0"/>
                <a:ea typeface="Century Gothic" charset="0"/>
                <a:cs typeface="Century Gothic" charset="0"/>
              </a:rPr>
              <a:t>WHAT NEXT?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DCCEF3-12CB-53DA-A3D9-8D2CC13319BC}"/>
              </a:ext>
            </a:extLst>
          </p:cNvPr>
          <p:cNvSpPr txBox="1"/>
          <p:nvPr/>
        </p:nvSpPr>
        <p:spPr>
          <a:xfrm>
            <a:off x="1356297" y="2041567"/>
            <a:ext cx="15336928" cy="380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1" dirty="0">
                <a:solidFill>
                  <a:srgbClr val="EFA92C"/>
                </a:solidFill>
                <a:latin typeface="Century Gothic" charset="0"/>
                <a:ea typeface="Century Gothic" charset="0"/>
                <a:cs typeface="Century Gothic" charset="0"/>
              </a:rPr>
              <a:t>FEBRUARY 2025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5CFEB7-D425-F64F-77BB-E111A83684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7587" y="6367960"/>
            <a:ext cx="6815824" cy="29208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0548DC-2417-264C-1407-DE860FBED75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3838560" y="9389815"/>
            <a:ext cx="2683848" cy="86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541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7CD68-CD35-97F5-DFBE-D7A724B71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63F25-A996-B7A7-F855-FFEFA5DFC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69" y="190631"/>
            <a:ext cx="17236200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BUSINESS PLAN: ECD PROGRAMME OVERVIEW</a:t>
            </a:r>
            <a:br>
              <a:rPr lang="en-US" sz="4677" dirty="0"/>
            </a:br>
            <a:endParaRPr lang="en-ZA" sz="4677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0460FE-3866-DBFA-EF70-FF5770BDD7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60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DC3909-2DFB-43F5-E1CA-6BC1E5D917D8}"/>
              </a:ext>
            </a:extLst>
          </p:cNvPr>
          <p:cNvSpPr txBox="1"/>
          <p:nvPr/>
        </p:nvSpPr>
        <p:spPr>
          <a:xfrm>
            <a:off x="5745644" y="7836442"/>
            <a:ext cx="5501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Registration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Certificate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Generator</a:t>
            </a:r>
            <a:endParaRPr lang="en-US" sz="2400" dirty="0">
              <a:latin typeface="Avenir Black" panose="020B0803020203020204" pitchFamily="34" charset="0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Can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generate</a:t>
            </a:r>
            <a:r>
              <a:rPr lang="en-US" sz="2000" spc="-4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certificates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for</a:t>
            </a:r>
            <a:r>
              <a:rPr lang="en-US" sz="2000" spc="-1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approved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ECDs</a:t>
            </a:r>
            <a:endParaRPr lang="en-US" sz="2000" dirty="0">
              <a:latin typeface="Avenir" panose="020B0503020203020204" pitchFamily="34" charset="0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69B4C7-5F04-C773-AE76-CD062C29FF7D}"/>
              </a:ext>
            </a:extLst>
          </p:cNvPr>
          <p:cNvSpPr/>
          <p:nvPr/>
        </p:nvSpPr>
        <p:spPr>
          <a:xfrm>
            <a:off x="11066538" y="2360584"/>
            <a:ext cx="7940600" cy="5843626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9B6B5729-75EC-7870-F9DC-2A9CCD3CB88F}"/>
              </a:ext>
            </a:extLst>
          </p:cNvPr>
          <p:cNvSpPr txBox="1"/>
          <p:nvPr/>
        </p:nvSpPr>
        <p:spPr>
          <a:xfrm>
            <a:off x="11448666" y="2487603"/>
            <a:ext cx="7357403" cy="753796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Avenir" panose="020B0503020203020204"/>
                <a:cs typeface="Arial"/>
              </a:rPr>
              <a:t>ECD programme Overview:</a:t>
            </a:r>
          </a:p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Describes the programmes in detail and who it is aimed at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Make sure you include the same information that was used to complete the bronze application, especially information linked to your profile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[1]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Overview of the ECD programme: Why does you programme exist and does your programme benefit?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[2]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Class groups and composition: How many classes do you have and what is the planned number of children and staff you aim to meet. </a:t>
            </a:r>
          </a:p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FB77EF-D1E7-C8CF-37D9-B81584BE7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425" y="1885354"/>
            <a:ext cx="5501953" cy="78340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DAF9E0-1A30-1127-2D9A-A276F55CFA85}"/>
              </a:ext>
            </a:extLst>
          </p:cNvPr>
          <p:cNvSpPr txBox="1"/>
          <p:nvPr/>
        </p:nvSpPr>
        <p:spPr>
          <a:xfrm>
            <a:off x="421040" y="2487603"/>
            <a:ext cx="464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1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EFE66D9-516B-B622-6BEF-69AE4FB8B47E}"/>
              </a:ext>
            </a:extLst>
          </p:cNvPr>
          <p:cNvGrpSpPr/>
          <p:nvPr/>
        </p:nvGrpSpPr>
        <p:grpSpPr>
          <a:xfrm>
            <a:off x="3541543" y="7756733"/>
            <a:ext cx="464430" cy="464429"/>
            <a:chOff x="13460437" y="11292466"/>
            <a:chExt cx="464430" cy="464429"/>
          </a:xfrm>
          <a:solidFill>
            <a:srgbClr val="1F6233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29BC76D-E439-1A86-D5EA-00FBFF591F2F}"/>
                </a:ext>
              </a:extLst>
            </p:cNvPr>
            <p:cNvSpPr/>
            <p:nvPr/>
          </p:nvSpPr>
          <p:spPr>
            <a:xfrm>
              <a:off x="13460438" y="11292466"/>
              <a:ext cx="464429" cy="46442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EE822A-ECFF-567D-1C32-BDBEFDA3A2BD}"/>
                </a:ext>
              </a:extLst>
            </p:cNvPr>
            <p:cNvSpPr txBox="1"/>
            <p:nvPr/>
          </p:nvSpPr>
          <p:spPr>
            <a:xfrm>
              <a:off x="13460437" y="11295230"/>
              <a:ext cx="464429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D42C293-A377-5B9D-0B28-8ACFB86B990E}"/>
              </a:ext>
            </a:extLst>
          </p:cNvPr>
          <p:cNvSpPr/>
          <p:nvPr/>
        </p:nvSpPr>
        <p:spPr>
          <a:xfrm>
            <a:off x="196948" y="1094501"/>
            <a:ext cx="18634955" cy="859613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400" b="1" i="0" u="none" strike="noStrike" baseline="0" dirty="0">
                <a:solidFill>
                  <a:schemeClr val="bg1"/>
                </a:solidFill>
                <a:latin typeface="Avenir" panose="020B0503020203020204"/>
              </a:rPr>
              <a:t>Your </a:t>
            </a:r>
            <a:r>
              <a:rPr lang="en-US" sz="2800" b="1" i="0" strike="noStrike" baseline="0" dirty="0">
                <a:solidFill>
                  <a:schemeClr val="bg1"/>
                </a:solidFill>
                <a:latin typeface="Avenir" panose="020B0503020203020204"/>
              </a:rPr>
              <a:t>BUSINESS PLAN  </a:t>
            </a:r>
            <a:r>
              <a:rPr lang="en-US" sz="2400" b="1" i="0" u="none" strike="noStrike" baseline="0" dirty="0">
                <a:solidFill>
                  <a:schemeClr val="bg1"/>
                </a:solidFill>
                <a:latin typeface="Avenir" panose="020B0503020203020204"/>
              </a:rPr>
              <a:t>provides an overall picture of your programme and helps the Department of Basic Education (DBE) understand how you run your programme</a:t>
            </a:r>
            <a:r>
              <a:rPr lang="en-US" sz="2400" b="1" i="0" u="none" strike="noStrike" baseline="0" dirty="0">
                <a:solidFill>
                  <a:schemeClr val="bg1"/>
                </a:solidFill>
                <a:latin typeface="Century Gothic Pro"/>
              </a:rPr>
              <a:t>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164FA0-4183-C6AC-C0F9-869203E0BE8A}"/>
              </a:ext>
            </a:extLst>
          </p:cNvPr>
          <p:cNvSpPr txBox="1"/>
          <p:nvPr/>
        </p:nvSpPr>
        <p:spPr>
          <a:xfrm>
            <a:off x="3541543" y="6659872"/>
            <a:ext cx="464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1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E641DC-A77A-6576-8060-18B0C177F756}"/>
              </a:ext>
            </a:extLst>
          </p:cNvPr>
          <p:cNvGrpSpPr/>
          <p:nvPr/>
        </p:nvGrpSpPr>
        <p:grpSpPr>
          <a:xfrm>
            <a:off x="3527085" y="6720189"/>
            <a:ext cx="464430" cy="464429"/>
            <a:chOff x="13460437" y="11292466"/>
            <a:chExt cx="464430" cy="464429"/>
          </a:xfrm>
          <a:solidFill>
            <a:srgbClr val="1F6233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0D4A7BA-9F86-A3B6-AC1B-04422E3F2D4B}"/>
                </a:ext>
              </a:extLst>
            </p:cNvPr>
            <p:cNvSpPr/>
            <p:nvPr/>
          </p:nvSpPr>
          <p:spPr>
            <a:xfrm>
              <a:off x="13460438" y="11292466"/>
              <a:ext cx="464429" cy="46442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1A55CA-A43A-56CC-9935-8C562025FADC}"/>
                </a:ext>
              </a:extLst>
            </p:cNvPr>
            <p:cNvSpPr txBox="1"/>
            <p:nvPr/>
          </p:nvSpPr>
          <p:spPr>
            <a:xfrm>
              <a:off x="13460437" y="11295230"/>
              <a:ext cx="464429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9922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2C4C5-6898-5AC6-8C9F-D8DBE97DB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8DCDD-CE96-7860-54DF-38469B378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69" y="190631"/>
            <a:ext cx="17236200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BUSINESS PLAN: FEES AND FINANCES</a:t>
            </a:r>
            <a:br>
              <a:rPr lang="en-US" sz="4677" dirty="0"/>
            </a:br>
            <a:endParaRPr lang="en-ZA" sz="4677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096722-4763-4F68-140D-FEA6F1CF505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60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43A2D2-413B-E482-E60A-794D10118625}"/>
              </a:ext>
            </a:extLst>
          </p:cNvPr>
          <p:cNvSpPr txBox="1"/>
          <p:nvPr/>
        </p:nvSpPr>
        <p:spPr>
          <a:xfrm>
            <a:off x="5745644" y="7836442"/>
            <a:ext cx="5501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Registration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Certificate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Generator</a:t>
            </a:r>
            <a:endParaRPr lang="en-US" sz="2400" dirty="0">
              <a:latin typeface="Avenir Black" panose="020B0803020203020204" pitchFamily="34" charset="0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Can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generate</a:t>
            </a:r>
            <a:r>
              <a:rPr lang="en-US" sz="2000" spc="-4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certificates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for</a:t>
            </a:r>
            <a:r>
              <a:rPr lang="en-US" sz="2000" spc="-1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approved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ECDs</a:t>
            </a:r>
            <a:endParaRPr lang="en-US" sz="2000" dirty="0">
              <a:latin typeface="Avenir" panose="020B0503020203020204" pitchFamily="34" charset="0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30E7A0-203D-7D5A-67DB-18BC17093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3507" y="1295228"/>
            <a:ext cx="5951861" cy="855521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1D7FC15-B4C2-A8F7-CA61-B27E387A6419}"/>
              </a:ext>
            </a:extLst>
          </p:cNvPr>
          <p:cNvSpPr/>
          <p:nvPr/>
        </p:nvSpPr>
        <p:spPr>
          <a:xfrm>
            <a:off x="11066538" y="1475519"/>
            <a:ext cx="7940600" cy="6683743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0C656317-9C3C-7C93-CE9F-A3A6F5C459B5}"/>
              </a:ext>
            </a:extLst>
          </p:cNvPr>
          <p:cNvSpPr txBox="1"/>
          <p:nvPr/>
        </p:nvSpPr>
        <p:spPr>
          <a:xfrm>
            <a:off x="11448666" y="1602539"/>
            <a:ext cx="7357403" cy="743023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Shows how money is managed, including fees charged, income and monthly expenses 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[3] </a:t>
            </a:r>
            <a:r>
              <a:rPr lang="en-US" sz="24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Monthly fee structure: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Include fees charged per age group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[4] </a:t>
            </a:r>
            <a:r>
              <a:rPr lang="en-US" sz="24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Monthly income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: Include where money is received and  how much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[5] </a:t>
            </a:r>
            <a:r>
              <a:rPr lang="en-US" sz="24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Monthly expenses: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include the things money is spent on and how much to ensure the programme keeps running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[6] </a:t>
            </a:r>
            <a:r>
              <a:rPr lang="en-US" sz="24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Profit: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Money the programme receives – money the programme spends</a:t>
            </a: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F7A936-1DC9-4C38-FD27-0063153A0E06}"/>
              </a:ext>
            </a:extLst>
          </p:cNvPr>
          <p:cNvSpPr txBox="1"/>
          <p:nvPr/>
        </p:nvSpPr>
        <p:spPr>
          <a:xfrm>
            <a:off x="3527085" y="6722953"/>
            <a:ext cx="464429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DEBF45-0DA7-56CB-7404-FEF38E301BDC}"/>
              </a:ext>
            </a:extLst>
          </p:cNvPr>
          <p:cNvSpPr txBox="1"/>
          <p:nvPr/>
        </p:nvSpPr>
        <p:spPr>
          <a:xfrm>
            <a:off x="3422785" y="4517439"/>
            <a:ext cx="464429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BC3B7D-7FA1-D2EA-B4E7-11FCACEC073F}"/>
              </a:ext>
            </a:extLst>
          </p:cNvPr>
          <p:cNvSpPr txBox="1"/>
          <p:nvPr/>
        </p:nvSpPr>
        <p:spPr>
          <a:xfrm>
            <a:off x="3422785" y="2773590"/>
            <a:ext cx="464429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4DE37DB-4324-367A-67A9-FBF5424C4765}"/>
              </a:ext>
            </a:extLst>
          </p:cNvPr>
          <p:cNvSpPr txBox="1"/>
          <p:nvPr/>
        </p:nvSpPr>
        <p:spPr>
          <a:xfrm>
            <a:off x="3571480" y="8806285"/>
            <a:ext cx="464429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9355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88267-9A7B-56CA-9973-76FCC80FC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E262F-028C-9D21-E464-74DAA35A1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69" y="190631"/>
            <a:ext cx="17236200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BUSINESS PLAN: MANAGEMENT COMMITTEE STRUCTURE</a:t>
            </a:r>
            <a:br>
              <a:rPr lang="en-US" sz="4677" dirty="0"/>
            </a:br>
            <a:endParaRPr lang="en-ZA" sz="4677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46F7F3-3914-3011-A2B4-C5EC9DD47F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60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563D07-4B22-FE5C-5847-795CB248590C}"/>
              </a:ext>
            </a:extLst>
          </p:cNvPr>
          <p:cNvSpPr txBox="1"/>
          <p:nvPr/>
        </p:nvSpPr>
        <p:spPr>
          <a:xfrm>
            <a:off x="5745644" y="7836442"/>
            <a:ext cx="5501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Registration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Certificate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Generator</a:t>
            </a:r>
            <a:endParaRPr lang="en-US" sz="2400" dirty="0">
              <a:latin typeface="Avenir Black" panose="020B0803020203020204" pitchFamily="34" charset="0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Can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generate</a:t>
            </a:r>
            <a:r>
              <a:rPr lang="en-US" sz="2000" spc="-4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certificates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for</a:t>
            </a:r>
            <a:r>
              <a:rPr lang="en-US" sz="2000" spc="-1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approved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ECDs</a:t>
            </a:r>
            <a:endParaRPr lang="en-US" sz="2000" dirty="0">
              <a:latin typeface="Avenir" panose="020B0503020203020204" pitchFamily="34" charset="0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34DB00-DCA7-B715-C67C-714340578424}"/>
              </a:ext>
            </a:extLst>
          </p:cNvPr>
          <p:cNvSpPr/>
          <p:nvPr/>
        </p:nvSpPr>
        <p:spPr>
          <a:xfrm>
            <a:off x="10818054" y="1590755"/>
            <a:ext cx="8236022" cy="6245946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E384B78F-4A6F-FDA8-7AB7-E5BE26345B98}"/>
              </a:ext>
            </a:extLst>
          </p:cNvPr>
          <p:cNvSpPr txBox="1"/>
          <p:nvPr/>
        </p:nvSpPr>
        <p:spPr>
          <a:xfrm>
            <a:off x="11345149" y="1875512"/>
            <a:ext cx="7505559" cy="566052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People who run or are responsible for the programme.</a:t>
            </a:r>
            <a:endParaRPr lang="en-US" sz="2800" b="1" dirty="0">
              <a:solidFill>
                <a:srgbClr val="0C3936"/>
              </a:solidFill>
              <a:latin typeface="Avenir"/>
              <a:cs typeface="Arial"/>
            </a:endParaRP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[7]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Indicate whether the programme has a management committee or board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[8]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If your programme has a structure committee/board – add names of the board members to the table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[8]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If your programme does not structure committee/board – add names of responsible person 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[9]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Examples of roles is provided </a:t>
            </a: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2E9D84-78E4-786D-47BE-629D4C2D6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780" y="1489481"/>
            <a:ext cx="6414867" cy="82578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6AC43A-527C-B675-28A5-7E210B708A50}"/>
              </a:ext>
            </a:extLst>
          </p:cNvPr>
          <p:cNvSpPr txBox="1"/>
          <p:nvPr/>
        </p:nvSpPr>
        <p:spPr>
          <a:xfrm>
            <a:off x="3073692" y="4611733"/>
            <a:ext cx="464429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CAE1FB-0C3D-C8E1-AD10-8482ACBF8E44}"/>
              </a:ext>
            </a:extLst>
          </p:cNvPr>
          <p:cNvSpPr txBox="1"/>
          <p:nvPr/>
        </p:nvSpPr>
        <p:spPr>
          <a:xfrm>
            <a:off x="3073692" y="6969001"/>
            <a:ext cx="464429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60795F-94A7-A891-83E2-6DAF634F3ABB}"/>
              </a:ext>
            </a:extLst>
          </p:cNvPr>
          <p:cNvSpPr txBox="1"/>
          <p:nvPr/>
        </p:nvSpPr>
        <p:spPr>
          <a:xfrm>
            <a:off x="3073692" y="3269811"/>
            <a:ext cx="464429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775182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6F2A-68A3-39EF-37FE-B09B808A7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F72F0-6FD5-FD43-9FBB-104E6B493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69" y="190631"/>
            <a:ext cx="17236200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BUSINESS PLAN: DAILY PROGRAMME</a:t>
            </a:r>
            <a:br>
              <a:rPr lang="en-US" sz="4677" dirty="0"/>
            </a:br>
            <a:endParaRPr lang="en-ZA" sz="4677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D80E7-9A63-83BA-3B21-F8DD9C11540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60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B87A48-9A06-EC44-F916-4660C58AC91C}"/>
              </a:ext>
            </a:extLst>
          </p:cNvPr>
          <p:cNvSpPr txBox="1"/>
          <p:nvPr/>
        </p:nvSpPr>
        <p:spPr>
          <a:xfrm>
            <a:off x="5745644" y="7836442"/>
            <a:ext cx="5501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Registration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Certificate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Generator</a:t>
            </a:r>
            <a:endParaRPr lang="en-US" sz="2400" dirty="0">
              <a:latin typeface="Avenir Black" panose="020B0803020203020204" pitchFamily="34" charset="0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Can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generate</a:t>
            </a:r>
            <a:r>
              <a:rPr lang="en-US" sz="2000" spc="-4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certificates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for</a:t>
            </a:r>
            <a:r>
              <a:rPr lang="en-US" sz="2000" spc="-1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approved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ECDs</a:t>
            </a:r>
            <a:endParaRPr lang="en-US" sz="2000" dirty="0">
              <a:latin typeface="Avenir" panose="020B0503020203020204" pitchFamily="34" charset="0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C2AFC0-A0B3-B1FD-942E-9193CBA87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9996" y="1065224"/>
            <a:ext cx="6113573" cy="878521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81FE8A1-2530-331C-4301-1D23CEB84C91}"/>
              </a:ext>
            </a:extLst>
          </p:cNvPr>
          <p:cNvSpPr/>
          <p:nvPr/>
        </p:nvSpPr>
        <p:spPr>
          <a:xfrm>
            <a:off x="10818054" y="1590755"/>
            <a:ext cx="8236022" cy="6245946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A1EEC9C4-511F-C9A6-ABA7-706B4AEAC505}"/>
              </a:ext>
            </a:extLst>
          </p:cNvPr>
          <p:cNvSpPr txBox="1"/>
          <p:nvPr/>
        </p:nvSpPr>
        <p:spPr>
          <a:xfrm>
            <a:off x="11345149" y="1875512"/>
            <a:ext cx="7505559" cy="535274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Show what you do (activities) and when you do it </a:t>
            </a:r>
          </a:p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Its is important to provide a variety of different activities 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[10]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Include the age group and the activities that are planned on a daily basis 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[11]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Examples of the types of activities are listed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Remember for full day programmes, its important to include rest times.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Snack and meals times should be included for all programmes</a:t>
            </a: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517D4D-3824-D762-0960-7E0E7AE44F6D}"/>
              </a:ext>
            </a:extLst>
          </p:cNvPr>
          <p:cNvSpPr txBox="1"/>
          <p:nvPr/>
        </p:nvSpPr>
        <p:spPr>
          <a:xfrm>
            <a:off x="2985085" y="2811068"/>
            <a:ext cx="637126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671A5A-32C6-43DB-433B-35D61C4B0318}"/>
              </a:ext>
            </a:extLst>
          </p:cNvPr>
          <p:cNvSpPr txBox="1"/>
          <p:nvPr/>
        </p:nvSpPr>
        <p:spPr>
          <a:xfrm>
            <a:off x="3071433" y="7188247"/>
            <a:ext cx="637126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920996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A092F-5ED7-248C-C49C-581C60EFE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45216-324E-F337-0475-AA6777AD5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69" y="190631"/>
            <a:ext cx="17236200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BUSINESS PLAN: DISCIPLINARY POLICY</a:t>
            </a:r>
            <a:br>
              <a:rPr lang="en-US" sz="4677" dirty="0"/>
            </a:br>
            <a:endParaRPr lang="en-ZA" sz="4677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372C0-9461-0C89-CFB6-78755E9A37F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60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14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709EDE-EB9A-348E-0E59-1A0A8042B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354" y="1349931"/>
            <a:ext cx="5717322" cy="85005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D04DA2-7D3A-BE0C-B019-963FFFCAADAB}"/>
              </a:ext>
            </a:extLst>
          </p:cNvPr>
          <p:cNvSpPr txBox="1"/>
          <p:nvPr/>
        </p:nvSpPr>
        <p:spPr>
          <a:xfrm>
            <a:off x="3029230" y="8032309"/>
            <a:ext cx="637126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12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29C1DE-B3D0-4AEE-BDEA-4EC67D2CD0B0}"/>
              </a:ext>
            </a:extLst>
          </p:cNvPr>
          <p:cNvSpPr/>
          <p:nvPr/>
        </p:nvSpPr>
        <p:spPr>
          <a:xfrm>
            <a:off x="10818054" y="1590754"/>
            <a:ext cx="8236022" cy="6622389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003503B0-D75F-79D7-4F4F-A7595FE52DBB}"/>
              </a:ext>
            </a:extLst>
          </p:cNvPr>
          <p:cNvSpPr txBox="1"/>
          <p:nvPr/>
        </p:nvSpPr>
        <p:spPr>
          <a:xfrm>
            <a:off x="11345149" y="1875512"/>
            <a:ext cx="7505559" cy="569130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Sets expectations of how children's </a:t>
            </a:r>
            <a:r>
              <a:rPr lang="en-US" sz="3200" b="1" dirty="0" err="1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behaviour</a:t>
            </a:r>
            <a:r>
              <a:rPr lang="en-US" sz="3200" b="1" dirty="0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 is managed in a way that promotes positive guidance while avoiding harsh or physical punishment </a:t>
            </a:r>
          </a:p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endParaRPr lang="en-US" sz="1400" b="1" dirty="0">
              <a:solidFill>
                <a:srgbClr val="382C15"/>
              </a:solidFill>
              <a:latin typeface="Avenir" panose="020B0503020203020204" pitchFamily="34" charset="0"/>
              <a:cs typeface="Arial"/>
            </a:endParaRP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[12]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if this template will be used in the ECD programmes, adopt the policy by ticking the box</a:t>
            </a:r>
          </a:p>
          <a:p>
            <a:pPr marL="1905">
              <a:spcBef>
                <a:spcPts val="1200"/>
              </a:spcBef>
              <a:spcAft>
                <a:spcPts val="600"/>
              </a:spcAft>
            </a:pPr>
            <a:endParaRPr lang="en-US" sz="24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1905">
              <a:spcBef>
                <a:spcPts val="12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There should be a printed copy at the site that is accessible.</a:t>
            </a:r>
          </a:p>
          <a:p>
            <a:pPr marL="1905">
              <a:spcBef>
                <a:spcPts val="12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Own policies can be used, however, ensure that policies align with the content of the template</a:t>
            </a:r>
          </a:p>
        </p:txBody>
      </p:sp>
    </p:spTree>
    <p:extLst>
      <p:ext uri="{BB962C8B-B14F-4D97-AF65-F5344CB8AC3E}">
        <p14:creationId xmlns:p14="http://schemas.microsoft.com/office/powerpoint/2010/main" val="1713374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A6025-BB11-91BF-15EA-CF6424A0B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B8C2CC1-7272-6A33-8E3E-15643C8F0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8258" y="1104848"/>
            <a:ext cx="6239978" cy="933727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18B6958-7BF0-08B4-10BC-41EE81A250A5}"/>
              </a:ext>
            </a:extLst>
          </p:cNvPr>
          <p:cNvSpPr/>
          <p:nvPr/>
        </p:nvSpPr>
        <p:spPr>
          <a:xfrm>
            <a:off x="572037" y="3878905"/>
            <a:ext cx="8386224" cy="35886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E0708-B623-6863-2DE2-1B202D00A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D707B9-D4EC-279D-49EB-280D43DE0C8F}"/>
              </a:ext>
            </a:extLst>
          </p:cNvPr>
          <p:cNvSpPr/>
          <p:nvPr/>
        </p:nvSpPr>
        <p:spPr>
          <a:xfrm>
            <a:off x="572036" y="1104848"/>
            <a:ext cx="8386224" cy="2679361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8AD683C9-2538-582D-2F1A-6587AEA60285}"/>
              </a:ext>
            </a:extLst>
          </p:cNvPr>
          <p:cNvSpPr txBox="1"/>
          <p:nvPr/>
        </p:nvSpPr>
        <p:spPr>
          <a:xfrm>
            <a:off x="723460" y="1454413"/>
            <a:ext cx="8125118" cy="207492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GOLD:APPROVED BUIDLING PLAN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To 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qualify 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for gold registration an approved building plan is required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Submit this document if you have it available</a:t>
            </a:r>
            <a:endParaRPr lang="en-US" sz="2400" dirty="0">
              <a:solidFill>
                <a:srgbClr val="0C3936"/>
              </a:solidFill>
              <a:latin typeface="Avenir"/>
              <a:cs typeface="Arial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0F272B6B-E582-4327-DD09-A0320C81B745}"/>
              </a:ext>
            </a:extLst>
          </p:cNvPr>
          <p:cNvSpPr txBox="1"/>
          <p:nvPr/>
        </p:nvSpPr>
        <p:spPr>
          <a:xfrm>
            <a:off x="723460" y="4006743"/>
            <a:ext cx="8125118" cy="330603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SILVER: APPLICATION FOR BUIDLING PLAN APPROVAL </a:t>
            </a:r>
            <a:endParaRPr lang="en-US" sz="2800" dirty="0">
              <a:solidFill>
                <a:schemeClr val="bg1"/>
              </a:solidFill>
              <a:latin typeface="Avenir"/>
              <a:cs typeface="Arial"/>
            </a:endParaRP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Some ELP programmes may still be in the process of getting an approved building plan. 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In this case an application for approved building plan can be submitted – this would mean that the programme would  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qualify 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to meet silver requirements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F80369-69C7-AE54-B98B-2F9C30899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5692" y="2867573"/>
            <a:ext cx="5670799" cy="33222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7EA183-2284-0F42-AF0C-FE664EE3B417}"/>
              </a:ext>
            </a:extLst>
          </p:cNvPr>
          <p:cNvSpPr txBox="1">
            <a:spLocks/>
          </p:cNvSpPr>
          <p:nvPr/>
        </p:nvSpPr>
        <p:spPr>
          <a:xfrm>
            <a:off x="572036" y="192746"/>
            <a:ext cx="172362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14255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8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ts val="5145"/>
              </a:lnSpc>
            </a:pPr>
            <a:r>
              <a:rPr lang="en-US" sz="4677" b="1" dirty="0">
                <a:solidFill>
                  <a:srgbClr val="1F6233"/>
                </a:solidFill>
                <a:latin typeface="Century Gothic" panose="020B0502020202020204" pitchFamily="34" charset="0"/>
              </a:rPr>
              <a:t>BUILDING PLANS/HAND-DRAWN SITE PLANS </a:t>
            </a:r>
            <a:br>
              <a:rPr lang="en-US" sz="4677" b="1" dirty="0">
                <a:solidFill>
                  <a:srgbClr val="1F6233"/>
                </a:solidFill>
                <a:latin typeface="Century Gothic" panose="020B0502020202020204" pitchFamily="34" charset="0"/>
              </a:rPr>
            </a:br>
            <a:endParaRPr lang="en-ZA" sz="4677" b="1" dirty="0">
              <a:solidFill>
                <a:srgbClr val="1F6233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83F3B8-4733-51E3-0CE6-3CD3D96BE295}"/>
              </a:ext>
            </a:extLst>
          </p:cNvPr>
          <p:cNvSpPr/>
          <p:nvPr/>
        </p:nvSpPr>
        <p:spPr>
          <a:xfrm>
            <a:off x="560460" y="7595359"/>
            <a:ext cx="8386224" cy="288360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0FAD592C-A009-8B2E-3E04-A88773F85101}"/>
              </a:ext>
            </a:extLst>
          </p:cNvPr>
          <p:cNvSpPr txBox="1"/>
          <p:nvPr/>
        </p:nvSpPr>
        <p:spPr>
          <a:xfrm>
            <a:off x="723460" y="8032947"/>
            <a:ext cx="7731223" cy="219803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SILVER: HAND-DRAWN SITE LAYOUT</a:t>
            </a: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For programmes can also submit a hand-drawn site plan 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[13]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Draw your site plan using the instructions </a:t>
            </a: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[14]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provided. Show measurements in </a:t>
            </a:r>
            <a:r>
              <a:rPr lang="en-US" sz="24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cm or meters</a:t>
            </a:r>
            <a:endParaRPr lang="en-US" sz="3200" b="1" dirty="0">
              <a:solidFill>
                <a:srgbClr val="1F6233"/>
              </a:solidFill>
              <a:latin typeface="Avenir"/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4CB1FF-CA8A-6430-E698-E21B19A033D6}"/>
              </a:ext>
            </a:extLst>
          </p:cNvPr>
          <p:cNvSpPr txBox="1"/>
          <p:nvPr/>
        </p:nvSpPr>
        <p:spPr>
          <a:xfrm>
            <a:off x="4068799" y="7133694"/>
            <a:ext cx="1392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1F6233"/>
                </a:solidFill>
              </a:rPr>
              <a:t>OR</a:t>
            </a:r>
            <a:endParaRPr lang="en-ZA" sz="5400" b="1" dirty="0">
              <a:solidFill>
                <a:srgbClr val="1F623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B2F03B-FA3F-9F03-CDD8-E083B2CDC804}"/>
              </a:ext>
            </a:extLst>
          </p:cNvPr>
          <p:cNvSpPr txBox="1"/>
          <p:nvPr/>
        </p:nvSpPr>
        <p:spPr>
          <a:xfrm>
            <a:off x="11261271" y="2336944"/>
            <a:ext cx="637126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13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89D122-5D92-D297-26E7-BFC01891B533}"/>
              </a:ext>
            </a:extLst>
          </p:cNvPr>
          <p:cNvSpPr txBox="1"/>
          <p:nvPr/>
        </p:nvSpPr>
        <p:spPr>
          <a:xfrm>
            <a:off x="11122156" y="7571282"/>
            <a:ext cx="637126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250064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D720C-1F4D-FCF3-02F0-C37C98922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1239C-00A0-1E4F-A549-9198C5687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69" y="190631"/>
            <a:ext cx="17236200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EMERGENCY PLAN</a:t>
            </a:r>
            <a:br>
              <a:rPr lang="en-US" sz="4677" dirty="0"/>
            </a:br>
            <a:endParaRPr lang="en-ZA" sz="4677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81D84-4341-E240-1BA6-9FF4D117B6E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60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57268E-4FE2-2126-8829-8EF35AF38D8F}"/>
              </a:ext>
            </a:extLst>
          </p:cNvPr>
          <p:cNvSpPr txBox="1"/>
          <p:nvPr/>
        </p:nvSpPr>
        <p:spPr>
          <a:xfrm>
            <a:off x="5745644" y="7836442"/>
            <a:ext cx="5501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Registration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Certificate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Generator</a:t>
            </a:r>
            <a:endParaRPr lang="en-US" sz="2400" dirty="0">
              <a:latin typeface="Avenir Black" panose="020B0803020203020204" pitchFamily="34" charset="0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Can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generate</a:t>
            </a:r>
            <a:r>
              <a:rPr lang="en-US" sz="2000" spc="-4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certificates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for</a:t>
            </a:r>
            <a:r>
              <a:rPr lang="en-US" sz="2000" spc="-1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approved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ECDs</a:t>
            </a:r>
            <a:endParaRPr lang="en-US" sz="2000" dirty="0">
              <a:latin typeface="Avenir" panose="020B0503020203020204" pitchFamily="34" charset="0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1C46DE-DCC9-A748-22FC-21E81ECE1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242" y="820112"/>
            <a:ext cx="6167193" cy="896417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DD7FF3-6DFD-EF22-5D38-2C38CB67E96D}"/>
              </a:ext>
            </a:extLst>
          </p:cNvPr>
          <p:cNvSpPr/>
          <p:nvPr/>
        </p:nvSpPr>
        <p:spPr>
          <a:xfrm>
            <a:off x="10818054" y="1590754"/>
            <a:ext cx="8236022" cy="6554439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12FA5697-AC37-774A-0B17-0B9ADF471B21}"/>
              </a:ext>
            </a:extLst>
          </p:cNvPr>
          <p:cNvSpPr txBox="1"/>
          <p:nvPr/>
        </p:nvSpPr>
        <p:spPr>
          <a:xfrm>
            <a:off x="11345149" y="1875512"/>
            <a:ext cx="7505559" cy="60914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Shows what to do in an emergency, where the exit and assembling points are. </a:t>
            </a:r>
          </a:p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Submitting own emergency plans are accepted, however ensure that it includes evacuation procedures, emergency numbers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[15]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Draw emergency plan and evacuation procedures 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F6233"/>
                </a:solidFill>
                <a:latin typeface="Avenir" panose="020B0503020203020204" pitchFamily="34" charset="0"/>
                <a:cs typeface="Arial"/>
              </a:rPr>
              <a:t>[16]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Add emergency numbers from your local community</a:t>
            </a:r>
          </a:p>
          <a:p>
            <a:pPr marL="1905">
              <a:spcBef>
                <a:spcPts val="1200"/>
              </a:spcBef>
              <a:spcAft>
                <a:spcPts val="600"/>
              </a:spcAft>
            </a:pPr>
            <a:endParaRPr lang="en-US" sz="24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1905">
              <a:spcBef>
                <a:spcPts val="12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An emergency plan must be displayed at the ECD programme. Ensure that the emergency plan is also displayed at the site.</a:t>
            </a: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A674DB-DCBF-DCCB-AD4E-46377EA43E50}"/>
              </a:ext>
            </a:extLst>
          </p:cNvPr>
          <p:cNvSpPr txBox="1"/>
          <p:nvPr/>
        </p:nvSpPr>
        <p:spPr>
          <a:xfrm>
            <a:off x="3164679" y="4175606"/>
            <a:ext cx="637126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2261B0-D615-0B44-4016-AF32AFF206A5}"/>
              </a:ext>
            </a:extLst>
          </p:cNvPr>
          <p:cNvSpPr txBox="1"/>
          <p:nvPr/>
        </p:nvSpPr>
        <p:spPr>
          <a:xfrm>
            <a:off x="4578025" y="8605883"/>
            <a:ext cx="637126" cy="461665"/>
          </a:xfrm>
          <a:prstGeom prst="rect">
            <a:avLst/>
          </a:prstGeom>
          <a:solidFill>
            <a:srgbClr val="1F62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venir Black" panose="020B0803020203020204" pitchFamily="34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141123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2ECF6-CF8F-5889-EB58-EA0A65F4D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425B9-9C5B-D50C-0E3B-9AAAFEC76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69" y="107541"/>
            <a:ext cx="17236200" cy="2054409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FOUNDING DOCUMENT (CONSTITUTION IF VOLUNTARY ASSOCIATION </a:t>
            </a:r>
            <a:br>
              <a:rPr lang="en-US" sz="4677" dirty="0"/>
            </a:br>
            <a:endParaRPr lang="en-ZA" sz="4677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9713C-1AA7-F63F-A897-F49482726C1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60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9CE610-A6C8-542A-6377-036A483CB351}"/>
              </a:ext>
            </a:extLst>
          </p:cNvPr>
          <p:cNvSpPr txBox="1"/>
          <p:nvPr/>
        </p:nvSpPr>
        <p:spPr>
          <a:xfrm>
            <a:off x="5745644" y="7836442"/>
            <a:ext cx="5501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Registration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Certificate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Generator</a:t>
            </a:r>
            <a:endParaRPr lang="en-US" sz="2400" dirty="0">
              <a:latin typeface="Avenir Black" panose="020B0803020203020204" pitchFamily="34" charset="0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Can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generate</a:t>
            </a:r>
            <a:r>
              <a:rPr lang="en-US" sz="2000" spc="-4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certificates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for</a:t>
            </a:r>
            <a:r>
              <a:rPr lang="en-US" sz="2000" spc="-1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approved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ECDs</a:t>
            </a:r>
            <a:endParaRPr lang="en-US" sz="2000" dirty="0">
              <a:latin typeface="Avenir" panose="020B0503020203020204" pitchFamily="34" charset="0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8E3EDA-F64E-E44A-A8F3-CF89E5AE9C9A}"/>
              </a:ext>
            </a:extLst>
          </p:cNvPr>
          <p:cNvSpPr/>
          <p:nvPr/>
        </p:nvSpPr>
        <p:spPr>
          <a:xfrm>
            <a:off x="1068082" y="2415760"/>
            <a:ext cx="7442605" cy="5202778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BD9DFDB2-CE6D-ECB5-2697-6FE561767278}"/>
              </a:ext>
            </a:extLst>
          </p:cNvPr>
          <p:cNvSpPr txBox="1"/>
          <p:nvPr/>
        </p:nvSpPr>
        <p:spPr>
          <a:xfrm>
            <a:off x="1472281" y="2451687"/>
            <a:ext cx="6855791" cy="527580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CC9900"/>
                </a:solidFill>
                <a:latin typeface="Avenir" panose="020B0503020203020204" pitchFamily="34" charset="0"/>
                <a:cs typeface="Arial"/>
              </a:rPr>
              <a:t>Programmes registered as legal entities are required to submit a constitution or a founding document. This only applies to: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C9900"/>
                </a:solidFill>
                <a:latin typeface="Avenir" panose="020B0503020203020204" pitchFamily="34" charset="0"/>
                <a:cs typeface="Arial"/>
              </a:rPr>
              <a:t>Voluntary association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C9900"/>
                </a:solidFill>
                <a:latin typeface="Avenir" panose="020B0503020203020204" pitchFamily="34" charset="0"/>
                <a:cs typeface="Arial"/>
              </a:rPr>
              <a:t>Non-profit organisation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C9900"/>
                </a:solidFill>
                <a:latin typeface="Avenir" panose="020B0503020203020204" pitchFamily="34" charset="0"/>
                <a:cs typeface="Arial"/>
              </a:rPr>
              <a:t>Trust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C9900"/>
                </a:solidFill>
                <a:latin typeface="Avenir" panose="020B0503020203020204" pitchFamily="34" charset="0"/>
                <a:cs typeface="Arial"/>
              </a:rPr>
              <a:t>For-profit company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C9900"/>
                </a:solidFill>
                <a:latin typeface="Avenir" panose="020B0503020203020204" pitchFamily="34" charset="0"/>
                <a:cs typeface="Arial"/>
              </a:rPr>
              <a:t>Partnership</a:t>
            </a:r>
          </a:p>
          <a:p>
            <a:pPr marL="1905">
              <a:spcBef>
                <a:spcPts val="1200"/>
              </a:spcBef>
              <a:spcAft>
                <a:spcPts val="600"/>
              </a:spcAft>
            </a:pP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AA7495-314C-CBC9-3605-24368F9791AE}"/>
              </a:ext>
            </a:extLst>
          </p:cNvPr>
          <p:cNvSpPr/>
          <p:nvPr/>
        </p:nvSpPr>
        <p:spPr>
          <a:xfrm>
            <a:off x="9603077" y="2359937"/>
            <a:ext cx="7442605" cy="5258601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rgbClr val="D27C25"/>
              </a:solidFill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E9F963B7-E7A6-7053-791D-C26ABAF656FE}"/>
              </a:ext>
            </a:extLst>
          </p:cNvPr>
          <p:cNvSpPr txBox="1"/>
          <p:nvPr/>
        </p:nvSpPr>
        <p:spPr>
          <a:xfrm>
            <a:off x="9896483" y="2503884"/>
            <a:ext cx="6855791" cy="35214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Key sections to include in a constitution:</a:t>
            </a:r>
          </a:p>
          <a:p>
            <a:pPr marL="190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endParaRPr lang="en-US" sz="2800" b="1" dirty="0">
              <a:solidFill>
                <a:srgbClr val="382C15"/>
              </a:solidFill>
              <a:latin typeface="Avenir" panose="020B0503020203020204" pitchFamily="34" charset="0"/>
              <a:cs typeface="Arial"/>
            </a:endParaRP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Organisation’s</a:t>
            </a:r>
            <a:r>
              <a:rPr lang="en-US" sz="2800" b="1" dirty="0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 name and purpose 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How it is governed and the roles different people play</a:t>
            </a:r>
          </a:p>
          <a:p>
            <a:pPr marL="459105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382C15"/>
                </a:solidFill>
                <a:latin typeface="Avenir" panose="020B0503020203020204" pitchFamily="34" charset="0"/>
                <a:cs typeface="Arial"/>
              </a:rPr>
              <a:t>Rules of decision-making and finances</a:t>
            </a:r>
          </a:p>
        </p:txBody>
      </p:sp>
    </p:spTree>
    <p:extLst>
      <p:ext uri="{BB962C8B-B14F-4D97-AF65-F5344CB8AC3E}">
        <p14:creationId xmlns:p14="http://schemas.microsoft.com/office/powerpoint/2010/main" val="2235104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0659" y="151"/>
            <a:ext cx="19027797" cy="9434719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274" y="6598660"/>
            <a:ext cx="19029412" cy="31317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4129" y="9389816"/>
            <a:ext cx="2080889" cy="7272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94317" y="2595794"/>
            <a:ext cx="16452564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SUBMITTING AN APPLICATION FOR SILVER/GOLD REGISTRATION IN ECARES</a:t>
            </a:r>
          </a:p>
          <a:p>
            <a:pPr>
              <a:lnSpc>
                <a:spcPts val="5000"/>
              </a:lnSpc>
            </a:pPr>
            <a:r>
              <a:rPr lang="en-US" sz="4400" b="1" dirty="0">
                <a:solidFill>
                  <a:srgbClr val="EFA92C"/>
                </a:solidFill>
                <a:latin typeface="Century Gothic" charset="0"/>
                <a:ea typeface="Century Gothic" charset="0"/>
                <a:cs typeface="Century Gothic" charset="0"/>
              </a:rPr>
              <a:t>INSTRUCTIONS FOR BRONZE REGISTERED ECDS AND NGOS SUPPORTING REGISTRATION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56297" y="2041567"/>
            <a:ext cx="15336928" cy="380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1" dirty="0">
                <a:solidFill>
                  <a:srgbClr val="EFA92C"/>
                </a:solidFill>
                <a:latin typeface="Century Gothic" charset="0"/>
                <a:ea typeface="Century Gothic" charset="0"/>
                <a:cs typeface="Century Gothic" charset="0"/>
              </a:rPr>
              <a:t>FEBRUARY 2025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7587" y="6367960"/>
            <a:ext cx="6815824" cy="29208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3838560" y="9389815"/>
            <a:ext cx="2683848" cy="86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28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388AC-4637-EB08-215B-F9596D823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C69A7C6-7BC9-2F59-B572-FF246DB19B84}"/>
              </a:ext>
            </a:extLst>
          </p:cNvPr>
          <p:cNvSpPr/>
          <p:nvPr/>
        </p:nvSpPr>
        <p:spPr>
          <a:xfrm flipH="1">
            <a:off x="14945372" y="2590442"/>
            <a:ext cx="3208640" cy="5264139"/>
          </a:xfrm>
          <a:custGeom>
            <a:avLst/>
            <a:gdLst>
              <a:gd name="connsiteX0" fmla="*/ 374446 w 1559796"/>
              <a:gd name="connsiteY0" fmla="*/ 0 h 2856037"/>
              <a:gd name="connsiteX1" fmla="*/ 1186542 w 1559796"/>
              <a:gd name="connsiteY1" fmla="*/ 0 h 2856037"/>
              <a:gd name="connsiteX2" fmla="*/ 1186542 w 1559796"/>
              <a:gd name="connsiteY2" fmla="*/ 425722 h 2856037"/>
              <a:gd name="connsiteX3" fmla="*/ 1559796 w 1559796"/>
              <a:gd name="connsiteY3" fmla="*/ 425722 h 2856037"/>
              <a:gd name="connsiteX4" fmla="*/ 1559796 w 1559796"/>
              <a:gd name="connsiteY4" fmla="*/ 2856038 h 2856037"/>
              <a:gd name="connsiteX5" fmla="*/ 0 w 1559796"/>
              <a:gd name="connsiteY5" fmla="*/ 2856038 h 2856037"/>
              <a:gd name="connsiteX6" fmla="*/ 0 w 1559796"/>
              <a:gd name="connsiteY6" fmla="*/ 425722 h 2856037"/>
              <a:gd name="connsiteX7" fmla="*/ 374446 w 1559796"/>
              <a:gd name="connsiteY7" fmla="*/ 425722 h 2856037"/>
              <a:gd name="connsiteX8" fmla="*/ 374446 w 1559796"/>
              <a:gd name="connsiteY8" fmla="*/ 0 h 2856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9796" h="2856037">
                <a:moveTo>
                  <a:pt x="374446" y="0"/>
                </a:moveTo>
                <a:lnTo>
                  <a:pt x="1186542" y="0"/>
                </a:lnTo>
                <a:lnTo>
                  <a:pt x="1186542" y="425722"/>
                </a:lnTo>
                <a:lnTo>
                  <a:pt x="1559796" y="425722"/>
                </a:lnTo>
                <a:lnTo>
                  <a:pt x="1559796" y="2856038"/>
                </a:lnTo>
                <a:lnTo>
                  <a:pt x="0" y="2856038"/>
                </a:lnTo>
                <a:lnTo>
                  <a:pt x="0" y="425722"/>
                </a:lnTo>
                <a:lnTo>
                  <a:pt x="374446" y="425722"/>
                </a:lnTo>
                <a:lnTo>
                  <a:pt x="374446" y="0"/>
                </a:lnTo>
                <a:close/>
              </a:path>
            </a:pathLst>
          </a:custGeom>
          <a:solidFill>
            <a:srgbClr val="8C0C0F"/>
          </a:solidFill>
          <a:ln w="118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13AA5B7-32B5-E7AC-2BCD-8F6DCAF86AE5}"/>
              </a:ext>
            </a:extLst>
          </p:cNvPr>
          <p:cNvSpPr/>
          <p:nvPr/>
        </p:nvSpPr>
        <p:spPr>
          <a:xfrm flipH="1">
            <a:off x="10247956" y="2590442"/>
            <a:ext cx="3208640" cy="5264139"/>
          </a:xfrm>
          <a:custGeom>
            <a:avLst/>
            <a:gdLst>
              <a:gd name="connsiteX0" fmla="*/ 374446 w 1559796"/>
              <a:gd name="connsiteY0" fmla="*/ 0 h 2856037"/>
              <a:gd name="connsiteX1" fmla="*/ 1186542 w 1559796"/>
              <a:gd name="connsiteY1" fmla="*/ 0 h 2856037"/>
              <a:gd name="connsiteX2" fmla="*/ 1186542 w 1559796"/>
              <a:gd name="connsiteY2" fmla="*/ 425722 h 2856037"/>
              <a:gd name="connsiteX3" fmla="*/ 1559796 w 1559796"/>
              <a:gd name="connsiteY3" fmla="*/ 425722 h 2856037"/>
              <a:gd name="connsiteX4" fmla="*/ 1559796 w 1559796"/>
              <a:gd name="connsiteY4" fmla="*/ 2856038 h 2856037"/>
              <a:gd name="connsiteX5" fmla="*/ 0 w 1559796"/>
              <a:gd name="connsiteY5" fmla="*/ 2856038 h 2856037"/>
              <a:gd name="connsiteX6" fmla="*/ 0 w 1559796"/>
              <a:gd name="connsiteY6" fmla="*/ 425722 h 2856037"/>
              <a:gd name="connsiteX7" fmla="*/ 374446 w 1559796"/>
              <a:gd name="connsiteY7" fmla="*/ 425722 h 2856037"/>
              <a:gd name="connsiteX8" fmla="*/ 374446 w 1559796"/>
              <a:gd name="connsiteY8" fmla="*/ 0 h 2856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9796" h="2856037">
                <a:moveTo>
                  <a:pt x="374446" y="0"/>
                </a:moveTo>
                <a:lnTo>
                  <a:pt x="1186542" y="0"/>
                </a:lnTo>
                <a:lnTo>
                  <a:pt x="1186542" y="425722"/>
                </a:lnTo>
                <a:lnTo>
                  <a:pt x="1559796" y="425722"/>
                </a:lnTo>
                <a:lnTo>
                  <a:pt x="1559796" y="2856038"/>
                </a:lnTo>
                <a:lnTo>
                  <a:pt x="0" y="2856038"/>
                </a:lnTo>
                <a:lnTo>
                  <a:pt x="0" y="425722"/>
                </a:lnTo>
                <a:lnTo>
                  <a:pt x="374446" y="425722"/>
                </a:lnTo>
                <a:lnTo>
                  <a:pt x="374446" y="0"/>
                </a:lnTo>
                <a:close/>
              </a:path>
            </a:pathLst>
          </a:custGeom>
          <a:solidFill>
            <a:srgbClr val="CD6000"/>
          </a:solidFill>
          <a:ln w="118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E76327-29B8-6753-8895-873A809017ED}"/>
              </a:ext>
            </a:extLst>
          </p:cNvPr>
          <p:cNvSpPr/>
          <p:nvPr/>
        </p:nvSpPr>
        <p:spPr>
          <a:xfrm flipH="1">
            <a:off x="5550541" y="2590442"/>
            <a:ext cx="3208640" cy="5264139"/>
          </a:xfrm>
          <a:custGeom>
            <a:avLst/>
            <a:gdLst>
              <a:gd name="connsiteX0" fmla="*/ 374446 w 1559796"/>
              <a:gd name="connsiteY0" fmla="*/ 0 h 2856037"/>
              <a:gd name="connsiteX1" fmla="*/ 1186542 w 1559796"/>
              <a:gd name="connsiteY1" fmla="*/ 0 h 2856037"/>
              <a:gd name="connsiteX2" fmla="*/ 1186542 w 1559796"/>
              <a:gd name="connsiteY2" fmla="*/ 425722 h 2856037"/>
              <a:gd name="connsiteX3" fmla="*/ 1559796 w 1559796"/>
              <a:gd name="connsiteY3" fmla="*/ 425722 h 2856037"/>
              <a:gd name="connsiteX4" fmla="*/ 1559796 w 1559796"/>
              <a:gd name="connsiteY4" fmla="*/ 2856038 h 2856037"/>
              <a:gd name="connsiteX5" fmla="*/ 0 w 1559796"/>
              <a:gd name="connsiteY5" fmla="*/ 2856038 h 2856037"/>
              <a:gd name="connsiteX6" fmla="*/ 0 w 1559796"/>
              <a:gd name="connsiteY6" fmla="*/ 425722 h 2856037"/>
              <a:gd name="connsiteX7" fmla="*/ 374446 w 1559796"/>
              <a:gd name="connsiteY7" fmla="*/ 425722 h 2856037"/>
              <a:gd name="connsiteX8" fmla="*/ 374446 w 1559796"/>
              <a:gd name="connsiteY8" fmla="*/ 0 h 2856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9796" h="2856037">
                <a:moveTo>
                  <a:pt x="374446" y="0"/>
                </a:moveTo>
                <a:lnTo>
                  <a:pt x="1186542" y="0"/>
                </a:lnTo>
                <a:lnTo>
                  <a:pt x="1186542" y="425722"/>
                </a:lnTo>
                <a:lnTo>
                  <a:pt x="1559796" y="425722"/>
                </a:lnTo>
                <a:lnTo>
                  <a:pt x="1559796" y="2856038"/>
                </a:lnTo>
                <a:lnTo>
                  <a:pt x="0" y="2856038"/>
                </a:lnTo>
                <a:lnTo>
                  <a:pt x="0" y="425722"/>
                </a:lnTo>
                <a:lnTo>
                  <a:pt x="374446" y="425722"/>
                </a:lnTo>
                <a:lnTo>
                  <a:pt x="374446" y="0"/>
                </a:lnTo>
                <a:close/>
              </a:path>
            </a:pathLst>
          </a:custGeom>
          <a:solidFill>
            <a:srgbClr val="107937"/>
          </a:solidFill>
          <a:ln w="118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57F87BA-88CE-7948-F31C-1F7D461345D4}"/>
              </a:ext>
            </a:extLst>
          </p:cNvPr>
          <p:cNvSpPr/>
          <p:nvPr/>
        </p:nvSpPr>
        <p:spPr>
          <a:xfrm flipH="1">
            <a:off x="853126" y="2590442"/>
            <a:ext cx="3208640" cy="5264139"/>
          </a:xfrm>
          <a:custGeom>
            <a:avLst/>
            <a:gdLst>
              <a:gd name="connsiteX0" fmla="*/ 374446 w 1559796"/>
              <a:gd name="connsiteY0" fmla="*/ 0 h 2856037"/>
              <a:gd name="connsiteX1" fmla="*/ 1186542 w 1559796"/>
              <a:gd name="connsiteY1" fmla="*/ 0 h 2856037"/>
              <a:gd name="connsiteX2" fmla="*/ 1186542 w 1559796"/>
              <a:gd name="connsiteY2" fmla="*/ 425722 h 2856037"/>
              <a:gd name="connsiteX3" fmla="*/ 1559796 w 1559796"/>
              <a:gd name="connsiteY3" fmla="*/ 425722 h 2856037"/>
              <a:gd name="connsiteX4" fmla="*/ 1559796 w 1559796"/>
              <a:gd name="connsiteY4" fmla="*/ 2856038 h 2856037"/>
              <a:gd name="connsiteX5" fmla="*/ 0 w 1559796"/>
              <a:gd name="connsiteY5" fmla="*/ 2856038 h 2856037"/>
              <a:gd name="connsiteX6" fmla="*/ 0 w 1559796"/>
              <a:gd name="connsiteY6" fmla="*/ 425722 h 2856037"/>
              <a:gd name="connsiteX7" fmla="*/ 374446 w 1559796"/>
              <a:gd name="connsiteY7" fmla="*/ 425722 h 2856037"/>
              <a:gd name="connsiteX8" fmla="*/ 374446 w 1559796"/>
              <a:gd name="connsiteY8" fmla="*/ 0 h 2856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9796" h="2856037">
                <a:moveTo>
                  <a:pt x="374446" y="0"/>
                </a:moveTo>
                <a:lnTo>
                  <a:pt x="1186542" y="0"/>
                </a:lnTo>
                <a:lnTo>
                  <a:pt x="1186542" y="425722"/>
                </a:lnTo>
                <a:lnTo>
                  <a:pt x="1559796" y="425722"/>
                </a:lnTo>
                <a:lnTo>
                  <a:pt x="1559796" y="2856038"/>
                </a:lnTo>
                <a:lnTo>
                  <a:pt x="0" y="2856038"/>
                </a:lnTo>
                <a:lnTo>
                  <a:pt x="0" y="425722"/>
                </a:lnTo>
                <a:lnTo>
                  <a:pt x="374446" y="425722"/>
                </a:lnTo>
                <a:lnTo>
                  <a:pt x="374446" y="0"/>
                </a:lnTo>
                <a:close/>
              </a:path>
            </a:pathLst>
          </a:custGeom>
          <a:solidFill>
            <a:srgbClr val="D27C25"/>
          </a:solidFill>
          <a:ln w="118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7D226B-7444-D852-D6B6-EFB2096AA849}"/>
              </a:ext>
            </a:extLst>
          </p:cNvPr>
          <p:cNvSpPr txBox="1"/>
          <p:nvPr/>
        </p:nvSpPr>
        <p:spPr>
          <a:xfrm>
            <a:off x="1106480" y="3728241"/>
            <a:ext cx="270193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-10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ECD Applicant</a:t>
            </a:r>
          </a:p>
          <a:p>
            <a:pPr algn="ctr"/>
            <a:endParaRPr lang="en-US" sz="2800" spc="-10" dirty="0">
              <a:solidFill>
                <a:schemeClr val="bg1"/>
              </a:solidFill>
              <a:latin typeface="Avenir Black" panose="020B0803020203020204" pitchFamily="34" charset="0"/>
              <a:cs typeface="Calibri"/>
            </a:endParaRP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Login to eCares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Answer a few questions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Submit the documents listed in the guidelines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Submit an Environmental Health Report / Certificate if received 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spc="-5" dirty="0">
              <a:solidFill>
                <a:schemeClr val="bg1"/>
              </a:solidFill>
              <a:latin typeface="Avenir" panose="020B0503020203020204" pitchFamily="34" charset="0"/>
              <a:cs typeface="Calibri"/>
            </a:endParaRPr>
          </a:p>
          <a:p>
            <a:pPr algn="ctr"/>
            <a:endParaRPr lang="en-US" sz="2000" spc="-10" dirty="0">
              <a:solidFill>
                <a:schemeClr val="bg1"/>
              </a:solidFill>
              <a:latin typeface="Avenir" panose="020B0503020203020204" pitchFamily="34" charset="0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7D9CB1-F3C2-BEAC-CDE1-D1EE83D174D6}"/>
              </a:ext>
            </a:extLst>
          </p:cNvPr>
          <p:cNvSpPr txBox="1"/>
          <p:nvPr/>
        </p:nvSpPr>
        <p:spPr>
          <a:xfrm>
            <a:off x="5673229" y="3589741"/>
            <a:ext cx="3001463" cy="302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90000"/>
              </a:lnSpc>
              <a:spcBef>
                <a:spcPts val="359"/>
              </a:spcBef>
            </a:pPr>
            <a:r>
              <a:rPr lang="en-US" sz="2800" spc="-5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Registration Application Administrator</a:t>
            </a:r>
          </a:p>
          <a:p>
            <a:pPr marL="274638" marR="5080" indent="-261938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1st check application details</a:t>
            </a:r>
          </a:p>
          <a:p>
            <a:pPr marL="274638" marR="5080" indent="-261938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Check  documents and approve or request corrections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EDE4C5-8E60-9704-9B2A-BF98B43FB1EE}"/>
              </a:ext>
            </a:extLst>
          </p:cNvPr>
          <p:cNvSpPr txBox="1"/>
          <p:nvPr/>
        </p:nvSpPr>
        <p:spPr>
          <a:xfrm>
            <a:off x="10328171" y="3728241"/>
            <a:ext cx="3037233" cy="18189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2700" marR="5080" indent="-1905" algn="ctr">
              <a:lnSpc>
                <a:spcPct val="90000"/>
              </a:lnSpc>
              <a:spcBef>
                <a:spcPts val="359"/>
              </a:spcBef>
            </a:pPr>
            <a:r>
              <a:rPr lang="en-US" sz="2800" spc="-10" dirty="0">
                <a:solidFill>
                  <a:schemeClr val="bg1"/>
                </a:solidFill>
                <a:latin typeface="Avenir Black"/>
                <a:cs typeface="Calibri"/>
              </a:rPr>
              <a:t>Site Visit</a:t>
            </a:r>
          </a:p>
          <a:p>
            <a:pPr marL="365125" marR="5080" indent="-27305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spc="-10" dirty="0">
                <a:solidFill>
                  <a:schemeClr val="bg1"/>
                </a:solidFill>
                <a:latin typeface="Avenir"/>
                <a:cs typeface="Calibri"/>
              </a:rPr>
              <a:t>Check the ELP programme and site against the norms and standards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485D77-BAC5-ECDA-C0A4-FA098CF16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905076"/>
            <a:ext cx="12649102" cy="1446550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YOU HAVE RECEIVED BRONZE REGISTRATION – WHAT HAPPENS NEXT?</a:t>
            </a:r>
            <a:endParaRPr lang="en-ZA" sz="4677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80DBB8-1EAC-FAD5-005D-F746EFAD9B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06773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72B0F9-709C-DCA1-09D8-761609E79114}"/>
              </a:ext>
            </a:extLst>
          </p:cNvPr>
          <p:cNvSpPr txBox="1"/>
          <p:nvPr/>
        </p:nvSpPr>
        <p:spPr>
          <a:xfrm>
            <a:off x="15090437" y="3728241"/>
            <a:ext cx="2918509" cy="356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indent="-1905" algn="ctr">
              <a:lnSpc>
                <a:spcPct val="90000"/>
              </a:lnSpc>
              <a:spcBef>
                <a:spcPts val="359"/>
              </a:spcBef>
            </a:pPr>
            <a:r>
              <a:rPr lang="en-US" sz="2800" spc="-10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Registration Application Reviewer +  Approver</a:t>
            </a:r>
          </a:p>
          <a:p>
            <a:pPr marL="365125" marR="5080" indent="-27305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spc="-10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Reviews application</a:t>
            </a:r>
          </a:p>
          <a:p>
            <a:pPr marL="365125" marR="5080" indent="-2730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spc="-10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Creates recommendation</a:t>
            </a:r>
          </a:p>
          <a:p>
            <a:pPr marL="365125" marR="5080" indent="-2730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spc="-10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Final Approval or Refusal Notice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B6B07AA-D005-69CC-969A-6CF218AF431E}"/>
              </a:ext>
            </a:extLst>
          </p:cNvPr>
          <p:cNvSpPr/>
          <p:nvPr/>
        </p:nvSpPr>
        <p:spPr>
          <a:xfrm>
            <a:off x="4387193" y="5194317"/>
            <a:ext cx="868680" cy="430281"/>
          </a:xfrm>
          <a:prstGeom prst="rightArrow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F68A8ACE-D255-DC5E-6E88-612FBBF59DB4}"/>
              </a:ext>
            </a:extLst>
          </p:cNvPr>
          <p:cNvSpPr/>
          <p:nvPr/>
        </p:nvSpPr>
        <p:spPr>
          <a:xfrm>
            <a:off x="9063037" y="5194317"/>
            <a:ext cx="868680" cy="430281"/>
          </a:xfrm>
          <a:prstGeom prst="rightArrow">
            <a:avLst/>
          </a:prstGeom>
          <a:solidFill>
            <a:srgbClr val="1079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70FE00C-77EF-2709-7549-108B57B3E22F}"/>
              </a:ext>
            </a:extLst>
          </p:cNvPr>
          <p:cNvSpPr/>
          <p:nvPr/>
        </p:nvSpPr>
        <p:spPr>
          <a:xfrm>
            <a:off x="13792090" y="5194317"/>
            <a:ext cx="868680" cy="430281"/>
          </a:xfrm>
          <a:prstGeom prst="rightArrow">
            <a:avLst/>
          </a:prstGeom>
          <a:solidFill>
            <a:srgbClr val="CD6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4D5C69-0F09-2261-0562-31E1652D3BBE}"/>
              </a:ext>
            </a:extLst>
          </p:cNvPr>
          <p:cNvSpPr txBox="1"/>
          <p:nvPr/>
        </p:nvSpPr>
        <p:spPr>
          <a:xfrm>
            <a:off x="5745644" y="7836442"/>
            <a:ext cx="5501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Registration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Certificate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Generator</a:t>
            </a:r>
            <a:endParaRPr lang="en-US" sz="2400" dirty="0">
              <a:latin typeface="Avenir Black" panose="020B0803020203020204" pitchFamily="34" charset="0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Can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generate</a:t>
            </a:r>
            <a:r>
              <a:rPr lang="en-US" sz="2000" spc="-4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certificates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for</a:t>
            </a:r>
            <a:r>
              <a:rPr lang="en-US" sz="2000" spc="-1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approved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ECDs</a:t>
            </a:r>
            <a:endParaRPr lang="en-US" sz="2000" dirty="0">
              <a:latin typeface="Avenir" panose="020B0503020203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6301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8B071-EB32-8B4F-F81C-6DA76EE4B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0A40D-ECD2-8832-C78D-E61076489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304" y="695573"/>
            <a:ext cx="14435007" cy="740139"/>
          </a:xfrm>
        </p:spPr>
        <p:txBody>
          <a:bodyPr/>
          <a:lstStyle/>
          <a:p>
            <a:r>
              <a:rPr lang="en-US" dirty="0"/>
              <a:t>COMPLY: SILVER PROCESS</a:t>
            </a:r>
            <a:endParaRPr lang="en-ZA" dirty="0"/>
          </a:p>
        </p:txBody>
      </p:sp>
      <p:sp>
        <p:nvSpPr>
          <p:cNvPr id="3" name="Circle: Hollow 2">
            <a:extLst>
              <a:ext uri="{FF2B5EF4-FFF2-40B4-BE49-F238E27FC236}">
                <a16:creationId xmlns:a16="http://schemas.microsoft.com/office/drawing/2014/main" id="{9EDFD0AE-D670-B7D0-8674-6DAD31523DC4}"/>
              </a:ext>
            </a:extLst>
          </p:cNvPr>
          <p:cNvSpPr/>
          <p:nvPr/>
        </p:nvSpPr>
        <p:spPr>
          <a:xfrm>
            <a:off x="2444508" y="3964743"/>
            <a:ext cx="2996419" cy="2982351"/>
          </a:xfrm>
          <a:prstGeom prst="donut">
            <a:avLst>
              <a:gd name="adj" fmla="val 16021"/>
            </a:avLst>
          </a:prstGeom>
          <a:solidFill>
            <a:srgbClr val="382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570B2C81-5A30-1AF2-DF0C-5442F5D7A3FE}"/>
              </a:ext>
            </a:extLst>
          </p:cNvPr>
          <p:cNvSpPr/>
          <p:nvPr/>
        </p:nvSpPr>
        <p:spPr>
          <a:xfrm>
            <a:off x="13136879" y="4037334"/>
            <a:ext cx="2996419" cy="2982351"/>
          </a:xfrm>
          <a:prstGeom prst="donut">
            <a:avLst>
              <a:gd name="adj" fmla="val 16021"/>
            </a:avLst>
          </a:prstGeom>
          <a:solidFill>
            <a:srgbClr val="382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7" name="Circle: Hollow 6">
            <a:extLst>
              <a:ext uri="{FF2B5EF4-FFF2-40B4-BE49-F238E27FC236}">
                <a16:creationId xmlns:a16="http://schemas.microsoft.com/office/drawing/2014/main" id="{84A5C6D1-FA7F-A7DE-0AB8-3415ED35BA1F}"/>
              </a:ext>
            </a:extLst>
          </p:cNvPr>
          <p:cNvSpPr/>
          <p:nvPr/>
        </p:nvSpPr>
        <p:spPr>
          <a:xfrm>
            <a:off x="7790693" y="3964743"/>
            <a:ext cx="2996419" cy="2982351"/>
          </a:xfrm>
          <a:prstGeom prst="donut">
            <a:avLst>
              <a:gd name="adj" fmla="val 16021"/>
            </a:avLst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9D32FB-A82D-4A6A-CFA3-38560E0015C6}"/>
              </a:ext>
            </a:extLst>
          </p:cNvPr>
          <p:cNvSpPr/>
          <p:nvPr/>
        </p:nvSpPr>
        <p:spPr>
          <a:xfrm>
            <a:off x="1549131" y="6569703"/>
            <a:ext cx="5145955" cy="449983"/>
          </a:xfrm>
          <a:prstGeom prst="rect">
            <a:avLst/>
          </a:prstGeom>
          <a:solidFill>
            <a:srgbClr val="382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182796-25D1-0229-71B1-6A4F6D327775}"/>
              </a:ext>
            </a:extLst>
          </p:cNvPr>
          <p:cNvSpPr/>
          <p:nvPr/>
        </p:nvSpPr>
        <p:spPr>
          <a:xfrm>
            <a:off x="6426914" y="6569703"/>
            <a:ext cx="5145955" cy="449983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EE55D9-80B7-6091-F61B-54F97D12510F}"/>
              </a:ext>
            </a:extLst>
          </p:cNvPr>
          <p:cNvSpPr/>
          <p:nvPr/>
        </p:nvSpPr>
        <p:spPr>
          <a:xfrm>
            <a:off x="11572869" y="6569702"/>
            <a:ext cx="5491241" cy="449983"/>
          </a:xfrm>
          <a:prstGeom prst="rect">
            <a:avLst/>
          </a:prstGeom>
          <a:solidFill>
            <a:srgbClr val="382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B2CEB4D5-DDE6-0265-3A95-DDBFA2622EF6}"/>
              </a:ext>
            </a:extLst>
          </p:cNvPr>
          <p:cNvSpPr/>
          <p:nvPr/>
        </p:nvSpPr>
        <p:spPr>
          <a:xfrm>
            <a:off x="6055006" y="4975836"/>
            <a:ext cx="1280160" cy="740139"/>
          </a:xfrm>
          <a:prstGeom prst="rightArrow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A906B18-B7D8-C023-3FC9-14B35E7F6669}"/>
              </a:ext>
            </a:extLst>
          </p:cNvPr>
          <p:cNvSpPr/>
          <p:nvPr/>
        </p:nvSpPr>
        <p:spPr>
          <a:xfrm>
            <a:off x="11510811" y="4975835"/>
            <a:ext cx="1280160" cy="740139"/>
          </a:xfrm>
          <a:prstGeom prst="rightArrow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4" name="Graphic 13" descr="Document outline">
            <a:extLst>
              <a:ext uri="{FF2B5EF4-FFF2-40B4-BE49-F238E27FC236}">
                <a16:creationId xmlns:a16="http://schemas.microsoft.com/office/drawing/2014/main" id="{F0DABE93-E1BE-09F5-6F79-A442437D41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07708" y="4771239"/>
            <a:ext cx="1404478" cy="1404478"/>
          </a:xfrm>
          <a:prstGeom prst="rect">
            <a:avLst/>
          </a:prstGeom>
        </p:spPr>
      </p:pic>
      <p:pic>
        <p:nvPicPr>
          <p:cNvPr id="16" name="Graphic 15" descr="User outline">
            <a:extLst>
              <a:ext uri="{FF2B5EF4-FFF2-40B4-BE49-F238E27FC236}">
                <a16:creationId xmlns:a16="http://schemas.microsoft.com/office/drawing/2014/main" id="{6EA33B23-CC12-F9E6-84AB-FB3842A9B1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8945" y="4701347"/>
            <a:ext cx="1289117" cy="1289117"/>
          </a:xfrm>
          <a:prstGeom prst="rect">
            <a:avLst/>
          </a:prstGeom>
        </p:spPr>
      </p:pic>
      <p:pic>
        <p:nvPicPr>
          <p:cNvPr id="18" name="Graphic 17" descr="Diploma outline">
            <a:extLst>
              <a:ext uri="{FF2B5EF4-FFF2-40B4-BE49-F238E27FC236}">
                <a16:creationId xmlns:a16="http://schemas.microsoft.com/office/drawing/2014/main" id="{44492273-BCFD-2B77-C51E-BA8DE92493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97781" y="4817933"/>
            <a:ext cx="1492274" cy="149227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B1DFBCA-51C5-F991-5600-C8DBE336F45E}"/>
              </a:ext>
            </a:extLst>
          </p:cNvPr>
          <p:cNvSpPr/>
          <p:nvPr/>
        </p:nvSpPr>
        <p:spPr>
          <a:xfrm>
            <a:off x="2444508" y="2862905"/>
            <a:ext cx="2996420" cy="449983"/>
          </a:xfrm>
          <a:prstGeom prst="rect">
            <a:avLst/>
          </a:prstGeom>
          <a:solidFill>
            <a:srgbClr val="382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F777F5-D288-866C-50EF-B70E82675AB7}"/>
              </a:ext>
            </a:extLst>
          </p:cNvPr>
          <p:cNvSpPr/>
          <p:nvPr/>
        </p:nvSpPr>
        <p:spPr>
          <a:xfrm>
            <a:off x="7790692" y="2891749"/>
            <a:ext cx="2996420" cy="449983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4D63141-3CE7-C014-C6E9-E9D9984AB271}"/>
              </a:ext>
            </a:extLst>
          </p:cNvPr>
          <p:cNvSpPr/>
          <p:nvPr/>
        </p:nvSpPr>
        <p:spPr>
          <a:xfrm>
            <a:off x="13136876" y="2862904"/>
            <a:ext cx="2996420" cy="449983"/>
          </a:xfrm>
          <a:prstGeom prst="rect">
            <a:avLst/>
          </a:prstGeom>
          <a:solidFill>
            <a:srgbClr val="382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640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20659" y="8519420"/>
            <a:ext cx="19027797" cy="1996853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>
              <a:solidFill>
                <a:srgbClr val="EFA92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0659" y="151"/>
            <a:ext cx="19027797" cy="10691513"/>
          </a:xfrm>
          <a:prstGeom prst="rect">
            <a:avLst/>
          </a:prstGeom>
          <a:solidFill>
            <a:srgbClr val="EFA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 dirty="0">
              <a:solidFill>
                <a:srgbClr val="EFA92C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659" y="7235501"/>
            <a:ext cx="19047596" cy="30792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4317" y="3354381"/>
            <a:ext cx="16452564" cy="1810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704"/>
              </a:lnSpc>
            </a:pPr>
            <a:r>
              <a:rPr lang="en-US" sz="6236" b="1" dirty="0">
                <a:solidFill>
                  <a:srgbClr val="382C15"/>
                </a:solidFill>
                <a:latin typeface="Century Gothic" charset="0"/>
                <a:ea typeface="Century Gothic" charset="0"/>
                <a:cs typeface="Century Gothic" charset="0"/>
              </a:rPr>
              <a:t>ACCESSING ECARES – </a:t>
            </a:r>
            <a:br>
              <a:rPr lang="en-US" sz="6236" b="1" dirty="0">
                <a:solidFill>
                  <a:srgbClr val="382C15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6236" b="1" dirty="0">
                <a:solidFill>
                  <a:srgbClr val="382C15"/>
                </a:solidFill>
                <a:latin typeface="Century Gothic" charset="0"/>
                <a:ea typeface="Century Gothic" charset="0"/>
                <a:cs typeface="Century Gothic" charset="0"/>
              </a:rPr>
              <a:t>LOGIN AND PASSWORD RESETS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2028" y="7945032"/>
            <a:ext cx="3588570" cy="15378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974" y="8189239"/>
            <a:ext cx="1889420" cy="66036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3590532" y="8273800"/>
            <a:ext cx="2060698" cy="66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09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56171260-D18C-D01C-39CA-E6AE0A1D6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1A93A2-D4DF-C1EA-A925-3432DD1F46D5}"/>
              </a:ext>
            </a:extLst>
          </p:cNvPr>
          <p:cNvSpPr/>
          <p:nvPr/>
        </p:nvSpPr>
        <p:spPr>
          <a:xfrm>
            <a:off x="10656399" y="3495866"/>
            <a:ext cx="7725884" cy="2955510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428BCF5F-2943-5069-0F95-E5392DA11171}"/>
              </a:ext>
            </a:extLst>
          </p:cNvPr>
          <p:cNvSpPr txBox="1"/>
          <p:nvPr/>
        </p:nvSpPr>
        <p:spPr>
          <a:xfrm>
            <a:off x="11849966" y="4023258"/>
            <a:ext cx="5338750" cy="189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Access the eCares portal using a laptop or tablet or phone at:</a:t>
            </a:r>
          </a:p>
          <a:p>
            <a:pPr marL="1905">
              <a:lnSpc>
                <a:spcPct val="100000"/>
              </a:lnSpc>
              <a:spcBef>
                <a:spcPts val="95"/>
              </a:spcBef>
              <a:buClr>
                <a:schemeClr val="bg1"/>
              </a:buClr>
            </a:pPr>
            <a:r>
              <a:rPr lang="en-US" sz="2400" b="1" dirty="0">
                <a:solidFill>
                  <a:srgbClr val="0C3936"/>
                </a:solidFill>
                <a:latin typeface="Avenir" panose="020B0503020203020204" pitchFamily="34" charset="0"/>
                <a:cs typeface="Arial"/>
                <a:hlinkClick r:id="rId3"/>
              </a:rPr>
              <a:t>https://dbecares.dbe.gov.za</a:t>
            </a:r>
            <a:endParaRPr lang="en-US" sz="2400" b="1" dirty="0">
              <a:solidFill>
                <a:srgbClr val="0C3936"/>
              </a:solidFill>
              <a:latin typeface="Avenir" panose="020B0503020203020204" pitchFamily="34" charset="0"/>
              <a:cs typeface="Arial"/>
            </a:endParaRPr>
          </a:p>
          <a:p>
            <a:pPr marL="1905">
              <a:lnSpc>
                <a:spcPct val="100000"/>
              </a:lnSpc>
              <a:spcBef>
                <a:spcPts val="95"/>
              </a:spcBef>
              <a:buClr>
                <a:schemeClr val="bg1"/>
              </a:buClr>
            </a:pPr>
            <a:endParaRPr lang="en-US" sz="2400" b="1" dirty="0">
              <a:solidFill>
                <a:srgbClr val="0C3936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Choose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LOGIN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as an </a:t>
            </a:r>
            <a:r>
              <a:rPr lang="en-US" sz="24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ECD Programme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2C47B9-C865-4783-842F-14E199749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516" y="2562206"/>
            <a:ext cx="10539014" cy="7392294"/>
          </a:xfrm>
          <a:prstGeom prst="rect">
            <a:avLst/>
          </a:prstGeom>
        </p:spPr>
      </p:pic>
      <p:sp>
        <p:nvSpPr>
          <p:cNvPr id="12" name="Google Shape;168;g2ef2993c73b_0_8">
            <a:extLst>
              <a:ext uri="{FF2B5EF4-FFF2-40B4-BE49-F238E27FC236}">
                <a16:creationId xmlns:a16="http://schemas.microsoft.com/office/drawing/2014/main" id="{75D39BDF-33C1-46B9-8F53-99B2AE9A2D0C}"/>
              </a:ext>
            </a:extLst>
          </p:cNvPr>
          <p:cNvSpPr/>
          <p:nvPr/>
        </p:nvSpPr>
        <p:spPr>
          <a:xfrm>
            <a:off x="2082351" y="8275398"/>
            <a:ext cx="2811927" cy="445310"/>
          </a:xfrm>
          <a:prstGeom prst="rect">
            <a:avLst/>
          </a:prstGeom>
          <a:noFill/>
          <a:ln w="28575" cap="flat" cmpd="sng">
            <a:solidFill>
              <a:srgbClr val="D27C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F80C574-DC7E-63A2-A9CB-73357F76F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1255172"/>
            <a:ext cx="16749957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ECD APPLICANT – LOGGING IN TO YOUR ECARES PROFILE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32C022C1-EF12-6B03-B9D3-8785A6E5057E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9451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31D5F-5326-D905-0DBA-4BD47B4A1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A548604-8E9F-25AC-86A3-B384847E7030}"/>
              </a:ext>
            </a:extLst>
          </p:cNvPr>
          <p:cNvSpPr/>
          <p:nvPr/>
        </p:nvSpPr>
        <p:spPr>
          <a:xfrm>
            <a:off x="5484112" y="5245720"/>
            <a:ext cx="8034338" cy="3494642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C79FA743-A1E6-DDC3-2C0D-8C18B76553B1}"/>
              </a:ext>
            </a:extLst>
          </p:cNvPr>
          <p:cNvSpPr txBox="1"/>
          <p:nvPr/>
        </p:nvSpPr>
        <p:spPr>
          <a:xfrm>
            <a:off x="11369040" y="2708879"/>
            <a:ext cx="7056120" cy="25365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After clicking on </a:t>
            </a:r>
            <a:r>
              <a:rPr lang="en-US" sz="2400" b="1" dirty="0">
                <a:solidFill>
                  <a:srgbClr val="0C3936"/>
                </a:solidFill>
                <a:latin typeface="Avenir" panose="020B0503020203020204" pitchFamily="34" charset="0"/>
                <a:cs typeface="Arial"/>
              </a:rPr>
              <a:t>"Register,"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a pop-up will appear indicating that registration is complete.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Click </a:t>
            </a:r>
            <a:r>
              <a:rPr lang="en-US" sz="2400" b="1" dirty="0">
                <a:solidFill>
                  <a:srgbClr val="0C3936"/>
                </a:solidFill>
                <a:latin typeface="Avenir" panose="020B0503020203020204" pitchFamily="34" charset="0"/>
                <a:cs typeface="Arial"/>
              </a:rPr>
              <a:t>"OK"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to navigate to </a:t>
            </a:r>
            <a:r>
              <a:rPr lang="en-US" sz="2400" b="1" dirty="0">
                <a:solidFill>
                  <a:srgbClr val="0C3936"/>
                </a:solidFill>
                <a:latin typeface="Avenir" panose="020B0503020203020204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https://dbecares.dbe.gov.za/</a:t>
            </a:r>
            <a:endParaRPr lang="en-US" sz="2400" b="1" dirty="0">
              <a:solidFill>
                <a:srgbClr val="0C3936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Following registration, you will receive an SMS and email confirming successful registration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4B02E9-9EFD-4969-AA4D-2197AABA8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520" y="1429697"/>
            <a:ext cx="16337655" cy="3696216"/>
          </a:xfrm>
          <a:prstGeom prst="rect">
            <a:avLst/>
          </a:prstGeom>
        </p:spPr>
      </p:pic>
      <p:sp>
        <p:nvSpPr>
          <p:cNvPr id="14" name="object 3">
            <a:extLst>
              <a:ext uri="{FF2B5EF4-FFF2-40B4-BE49-F238E27FC236}">
                <a16:creationId xmlns:a16="http://schemas.microsoft.com/office/drawing/2014/main" id="{4E16DDC7-E301-48CE-A425-72F40D07F838}"/>
              </a:ext>
            </a:extLst>
          </p:cNvPr>
          <p:cNvSpPr txBox="1"/>
          <p:nvPr/>
        </p:nvSpPr>
        <p:spPr>
          <a:xfrm>
            <a:off x="5919010" y="5556159"/>
            <a:ext cx="7184284" cy="262379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Sign in using your mobile/cell phone number and your </a:t>
            </a:r>
            <a:r>
              <a:rPr lang="en-US" sz="2400" dirty="0" err="1">
                <a:solidFill>
                  <a:schemeClr val="bg1"/>
                </a:solidFill>
                <a:latin typeface="Avenir"/>
                <a:cs typeface="Arial"/>
              </a:rPr>
              <a:t>eCares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 password.</a:t>
            </a:r>
            <a:endParaRPr lang="en-US" sz="2400" b="1" dirty="0">
              <a:solidFill>
                <a:schemeClr val="bg1"/>
              </a:solidFill>
              <a:latin typeface="Avenir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Remember to start your number with 27 and remove the 0.</a:t>
            </a: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If you forget your password click on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Recover your password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and complete the details – you will be sent a new one-time pin and need to enter a new password.</a:t>
            </a:r>
          </a:p>
        </p:txBody>
      </p:sp>
      <p:sp>
        <p:nvSpPr>
          <p:cNvPr id="10" name="Google Shape;168;g2ef2993c73b_0_8">
            <a:extLst>
              <a:ext uri="{FF2B5EF4-FFF2-40B4-BE49-F238E27FC236}">
                <a16:creationId xmlns:a16="http://schemas.microsoft.com/office/drawing/2014/main" id="{2ADAB5A2-31A9-D316-AB13-252F1CF52764}"/>
              </a:ext>
            </a:extLst>
          </p:cNvPr>
          <p:cNvSpPr/>
          <p:nvPr/>
        </p:nvSpPr>
        <p:spPr>
          <a:xfrm>
            <a:off x="10946124" y="4244863"/>
            <a:ext cx="2811927" cy="445310"/>
          </a:xfrm>
          <a:prstGeom prst="rect">
            <a:avLst/>
          </a:prstGeom>
          <a:noFill/>
          <a:ln w="28575" cap="flat" cmpd="sng">
            <a:solidFill>
              <a:srgbClr val="D27C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8;g2ef2993c73b_0_8">
            <a:extLst>
              <a:ext uri="{FF2B5EF4-FFF2-40B4-BE49-F238E27FC236}">
                <a16:creationId xmlns:a16="http://schemas.microsoft.com/office/drawing/2014/main" id="{34A80F9F-9BDC-41AD-A3CB-EB623311A633}"/>
              </a:ext>
            </a:extLst>
          </p:cNvPr>
          <p:cNvSpPr/>
          <p:nvPr/>
        </p:nvSpPr>
        <p:spPr>
          <a:xfrm>
            <a:off x="8067051" y="2289717"/>
            <a:ext cx="2890596" cy="1193388"/>
          </a:xfrm>
          <a:prstGeom prst="rect">
            <a:avLst/>
          </a:prstGeom>
          <a:noFill/>
          <a:ln w="28575" cap="flat" cmpd="sng">
            <a:solidFill>
              <a:srgbClr val="D27C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BEA2DB-FA29-401A-2A47-ED40E27A4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135" y="474383"/>
            <a:ext cx="12649102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50">
                <a:latin typeface="Century Gothic"/>
              </a:rPr>
              <a:t>ECD APPLICANT – </a:t>
            </a:r>
            <a:r>
              <a:rPr lang="en-US" sz="4800">
                <a:latin typeface="Century Gothic"/>
              </a:rPr>
              <a:t>LOGGING IN</a:t>
            </a:r>
            <a:r>
              <a:rPr lang="en-US" sz="4650">
                <a:latin typeface="Century Gothic"/>
              </a:rPr>
              <a:t> ON ECARES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023FAA-9F4F-DB64-2A02-15E849E5036F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8075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47FA4-3599-F4C0-8686-66E8AA378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76713D-364E-B854-39E9-EE2966C51A3C}"/>
              </a:ext>
            </a:extLst>
          </p:cNvPr>
          <p:cNvSpPr/>
          <p:nvPr/>
        </p:nvSpPr>
        <p:spPr>
          <a:xfrm>
            <a:off x="9503569" y="2469693"/>
            <a:ext cx="9503569" cy="2894597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0D0D63AE-B195-83AB-F548-03079F1A7FCE}"/>
              </a:ext>
            </a:extLst>
          </p:cNvPr>
          <p:cNvSpPr txBox="1"/>
          <p:nvPr/>
        </p:nvSpPr>
        <p:spPr>
          <a:xfrm>
            <a:off x="9974038" y="2974426"/>
            <a:ext cx="8288237" cy="188513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The system will prompt you to change the password to your desired one. It must be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at least 6 characters long.</a:t>
            </a:r>
            <a:endParaRPr lang="en-US" sz="2400" dirty="0">
              <a:solidFill>
                <a:schemeClr val="bg1"/>
              </a:solidFill>
              <a:latin typeface="Avenir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Enter your new password, confirm it, and click on </a:t>
            </a:r>
            <a:br>
              <a:rPr lang="en-US" sz="2400" dirty="0">
                <a:latin typeface="Avenir" panose="020B0503020203020204" pitchFamily="34" charset="0"/>
                <a:cs typeface="Arial"/>
              </a:rPr>
            </a:b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'Change Password'.</a:t>
            </a:r>
          </a:p>
        </p:txBody>
      </p:sp>
      <p:pic>
        <p:nvPicPr>
          <p:cNvPr id="4" name="Google Shape;193;g2ef2993c73b_0_36">
            <a:extLst>
              <a:ext uri="{FF2B5EF4-FFF2-40B4-BE49-F238E27FC236}">
                <a16:creationId xmlns:a16="http://schemas.microsoft.com/office/drawing/2014/main" id="{654C2173-E3CA-6630-49BA-865BEC60326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0679" t="20785" r="2332"/>
          <a:stretch/>
        </p:blipFill>
        <p:spPr>
          <a:xfrm>
            <a:off x="905274" y="2469692"/>
            <a:ext cx="8391867" cy="6106427"/>
          </a:xfrm>
          <a:prstGeom prst="rect">
            <a:avLst/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" name="Google Shape;196;g2ef2993c73b_0_36">
            <a:extLst>
              <a:ext uri="{FF2B5EF4-FFF2-40B4-BE49-F238E27FC236}">
                <a16:creationId xmlns:a16="http://schemas.microsoft.com/office/drawing/2014/main" id="{68B5D814-C0E8-A4A6-4754-4AA53D8CF438}"/>
              </a:ext>
            </a:extLst>
          </p:cNvPr>
          <p:cNvSpPr/>
          <p:nvPr/>
        </p:nvSpPr>
        <p:spPr>
          <a:xfrm>
            <a:off x="1250798" y="5100230"/>
            <a:ext cx="7700818" cy="1983417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97;g2ef2993c73b_0_36">
            <a:extLst>
              <a:ext uri="{FF2B5EF4-FFF2-40B4-BE49-F238E27FC236}">
                <a16:creationId xmlns:a16="http://schemas.microsoft.com/office/drawing/2014/main" id="{421F0234-452C-9741-511B-C34C0E050CF4}"/>
              </a:ext>
            </a:extLst>
          </p:cNvPr>
          <p:cNvSpPr/>
          <p:nvPr/>
        </p:nvSpPr>
        <p:spPr>
          <a:xfrm>
            <a:off x="1209949" y="7527167"/>
            <a:ext cx="2857443" cy="580032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32A76AB-53C7-0E04-BE00-EAF656D7F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1255172"/>
            <a:ext cx="12649102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ECD APPLICANT </a:t>
            </a:r>
            <a:r>
              <a:rPr lang="en-US" dirty="0"/>
              <a:t>– CHANGING A PASSWORD</a:t>
            </a: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A6691148-C546-483D-118A-42FBF768905D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980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8C925-C0F6-707A-2453-0F17CD3E1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185FF88-39EA-E892-4D95-2F29B2D3ECF5}"/>
              </a:ext>
            </a:extLst>
          </p:cNvPr>
          <p:cNvSpPr/>
          <p:nvPr/>
        </p:nvSpPr>
        <p:spPr>
          <a:xfrm>
            <a:off x="-20659" y="8519420"/>
            <a:ext cx="19027797" cy="1996853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>
              <a:solidFill>
                <a:srgbClr val="EFA92C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83F1EC-F2E7-B862-C573-48A26998ED55}"/>
              </a:ext>
            </a:extLst>
          </p:cNvPr>
          <p:cNvSpPr/>
          <p:nvPr/>
        </p:nvSpPr>
        <p:spPr>
          <a:xfrm>
            <a:off x="-20659" y="151"/>
            <a:ext cx="19027797" cy="10691513"/>
          </a:xfrm>
          <a:prstGeom prst="rect">
            <a:avLst/>
          </a:prstGeom>
          <a:solidFill>
            <a:srgbClr val="EFA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 dirty="0">
              <a:solidFill>
                <a:srgbClr val="EFA92C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F11406-3258-3895-E897-AAC9458933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659" y="7235501"/>
            <a:ext cx="19047596" cy="30792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1C227E-7DB6-53FC-4658-826406D16E0F}"/>
              </a:ext>
            </a:extLst>
          </p:cNvPr>
          <p:cNvSpPr txBox="1"/>
          <p:nvPr/>
        </p:nvSpPr>
        <p:spPr>
          <a:xfrm>
            <a:off x="1294317" y="3354381"/>
            <a:ext cx="16452564" cy="26699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6704"/>
              </a:lnSpc>
            </a:pPr>
            <a:r>
              <a:rPr lang="en-US" sz="6200" b="1">
                <a:solidFill>
                  <a:srgbClr val="382C15"/>
                </a:solidFill>
                <a:latin typeface="Century Gothic"/>
                <a:ea typeface="Century Gothic" charset="0"/>
                <a:cs typeface="Century Gothic" charset="0"/>
              </a:rPr>
              <a:t>SUBMITTING REQUIRED DOCUMENTS AND INFORMATION FOR SILVER / GOLD REGISTRATION</a:t>
            </a:r>
            <a:endParaRPr lang="en-US" sz="6236" b="1">
              <a:solidFill>
                <a:srgbClr val="382C15"/>
              </a:solidFill>
              <a:latin typeface="Century Gothic"/>
              <a:ea typeface="Century Gothic" charset="0"/>
              <a:cs typeface="Century Gothic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B08CF7-1D25-129A-51ED-B1EAE4858E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2028" y="7945032"/>
            <a:ext cx="3588570" cy="15378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25AF3D-E9A6-4FB4-8270-33CB5DAECE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974" y="8189239"/>
            <a:ext cx="1889420" cy="66036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85730C-EA5D-48D5-B501-FC3FED4007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3590532" y="8273800"/>
            <a:ext cx="2060698" cy="66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118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8C622-C726-F238-05ED-E7F640000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A53880C-8E49-CED4-A39B-7B211591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628360"/>
            <a:ext cx="12649102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ECD REGISTRATION APPLICATIONS LANDING PAGE</a:t>
            </a:r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EFC58624-4754-4A91-88B4-1C77FA56EF66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2E4A16-5065-2ED8-732D-8390F9532677}"/>
              </a:ext>
            </a:extLst>
          </p:cNvPr>
          <p:cNvSpPr/>
          <p:nvPr/>
        </p:nvSpPr>
        <p:spPr>
          <a:xfrm>
            <a:off x="6152233" y="6074184"/>
            <a:ext cx="7259638" cy="4230788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9E912522-D013-9036-1723-ADF6428CD44A}"/>
              </a:ext>
            </a:extLst>
          </p:cNvPr>
          <p:cNvSpPr txBox="1"/>
          <p:nvPr/>
        </p:nvSpPr>
        <p:spPr>
          <a:xfrm>
            <a:off x="6412477" y="6733117"/>
            <a:ext cx="6438900" cy="290592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95"/>
              </a:spcBef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On your first login, you'll be directed to the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'List of Bronze Applications’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 </a:t>
            </a:r>
          </a:p>
          <a:p>
            <a:pPr marL="459105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If you are using a laptop or tablet your menu will be down the left-hand side – 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[1]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If you are on your phone you need to click on the three stripes on the top left of the screen to see your menu 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[2]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C19B131-6338-3DBF-7439-D2D9D539D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61" y="2172451"/>
            <a:ext cx="17995236" cy="436305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8668D05-76AB-366F-EDAA-C7F60CF15F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3" b="18505"/>
          <a:stretch/>
        </p:blipFill>
        <p:spPr>
          <a:xfrm>
            <a:off x="13944755" y="1337461"/>
            <a:ext cx="4830600" cy="6638424"/>
          </a:xfrm>
          <a:prstGeom prst="rect">
            <a:avLst/>
          </a:prstGeom>
          <a:ln>
            <a:solidFill>
              <a:srgbClr val="CC9900"/>
            </a:solidFill>
          </a:ln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067A150-1E19-2EB3-F8D1-2F6ECE43C237}"/>
              </a:ext>
            </a:extLst>
          </p:cNvPr>
          <p:cNvGrpSpPr/>
          <p:nvPr/>
        </p:nvGrpSpPr>
        <p:grpSpPr>
          <a:xfrm>
            <a:off x="44465" y="2240308"/>
            <a:ext cx="474844" cy="483877"/>
            <a:chOff x="10087693" y="5699096"/>
            <a:chExt cx="474844" cy="48387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3C497C5-CC11-F83D-6745-7AB8DDCC7A33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BB59E9B-326C-8303-03B4-8BD6642B47B1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38" name="Google Shape;197;g2ef2993c73b_0_36">
            <a:extLst>
              <a:ext uri="{FF2B5EF4-FFF2-40B4-BE49-F238E27FC236}">
                <a16:creationId xmlns:a16="http://schemas.microsoft.com/office/drawing/2014/main" id="{61CABA9E-6CBC-CF75-99B6-306D899692A0}"/>
              </a:ext>
            </a:extLst>
          </p:cNvPr>
          <p:cNvSpPr/>
          <p:nvPr/>
        </p:nvSpPr>
        <p:spPr>
          <a:xfrm>
            <a:off x="0" y="2172452"/>
            <a:ext cx="2116899" cy="1673770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197;g2ef2993c73b_0_36">
            <a:extLst>
              <a:ext uri="{FF2B5EF4-FFF2-40B4-BE49-F238E27FC236}">
                <a16:creationId xmlns:a16="http://schemas.microsoft.com/office/drawing/2014/main" id="{111EFD05-BCA0-0FE9-532A-A5AF4912099A}"/>
              </a:ext>
            </a:extLst>
          </p:cNvPr>
          <p:cNvSpPr/>
          <p:nvPr/>
        </p:nvSpPr>
        <p:spPr>
          <a:xfrm>
            <a:off x="13944755" y="1378111"/>
            <a:ext cx="1313442" cy="1043135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37B2F1-05DC-2CAA-669D-7C63DF22B3F6}"/>
              </a:ext>
            </a:extLst>
          </p:cNvPr>
          <p:cNvGrpSpPr/>
          <p:nvPr/>
        </p:nvGrpSpPr>
        <p:grpSpPr>
          <a:xfrm>
            <a:off x="14611190" y="1371243"/>
            <a:ext cx="474844" cy="483877"/>
            <a:chOff x="10087693" y="5699096"/>
            <a:chExt cx="474844" cy="483877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47F63FD-5EA1-D1F8-6496-7373A96B1DDA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15C86A-E65E-0A5F-70F9-A17C137D1922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407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81BBA-2498-4039-361B-471219BFC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FA5D647-708D-4C5C-AD00-2D752E96C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19" y="2153361"/>
            <a:ext cx="15554325" cy="48387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0F9E6D-DA1B-482F-050B-72A4642D4912}"/>
              </a:ext>
            </a:extLst>
          </p:cNvPr>
          <p:cNvSpPr/>
          <p:nvPr/>
        </p:nvSpPr>
        <p:spPr>
          <a:xfrm>
            <a:off x="3364209" y="6189562"/>
            <a:ext cx="9873400" cy="4230788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965D1AD-92BF-7D74-5431-98BFE6EA5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658340"/>
            <a:ext cx="12649102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ECD REGISTRATION APPLICATIONS LANDING PAGE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236426-2C9F-33EF-DB26-72982EAFD8FD}"/>
              </a:ext>
            </a:extLst>
          </p:cNvPr>
          <p:cNvGrpSpPr/>
          <p:nvPr/>
        </p:nvGrpSpPr>
        <p:grpSpPr>
          <a:xfrm>
            <a:off x="1441645" y="2711143"/>
            <a:ext cx="474844" cy="483877"/>
            <a:chOff x="10087693" y="5699096"/>
            <a:chExt cx="474844" cy="4838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BED7DEC-E543-8A43-7555-E5CE05820FF4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7B5C51-95ED-1A11-5163-771C93699D67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8" name="Google Shape;197;g2ef2993c73b_0_36">
            <a:extLst>
              <a:ext uri="{FF2B5EF4-FFF2-40B4-BE49-F238E27FC236}">
                <a16:creationId xmlns:a16="http://schemas.microsoft.com/office/drawing/2014/main" id="{BA577BB3-EE48-D43C-BAC5-5EBDAA0C8AD7}"/>
              </a:ext>
            </a:extLst>
          </p:cNvPr>
          <p:cNvSpPr/>
          <p:nvPr/>
        </p:nvSpPr>
        <p:spPr>
          <a:xfrm>
            <a:off x="0" y="2787946"/>
            <a:ext cx="1906074" cy="461665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92EF18-1716-6564-B6A6-0B9637481D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31"/>
          <a:stretch/>
        </p:blipFill>
        <p:spPr>
          <a:xfrm>
            <a:off x="13129966" y="1815928"/>
            <a:ext cx="5651306" cy="551398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04B26B0-8417-BB3D-7F9E-A034E9E77D95}"/>
              </a:ext>
            </a:extLst>
          </p:cNvPr>
          <p:cNvGrpSpPr/>
          <p:nvPr/>
        </p:nvGrpSpPr>
        <p:grpSpPr>
          <a:xfrm>
            <a:off x="12997700" y="4398193"/>
            <a:ext cx="474844" cy="483877"/>
            <a:chOff x="10087693" y="5699096"/>
            <a:chExt cx="474844" cy="4838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DB2CEE8-71F6-939C-0E07-0E9B9A2AE3AA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ADE4CD-BF42-16ED-B4BB-A2802CC93AD3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sp>
        <p:nvSpPr>
          <p:cNvPr id="15" name="Google Shape;197;g2ef2993c73b_0_36">
            <a:extLst>
              <a:ext uri="{FF2B5EF4-FFF2-40B4-BE49-F238E27FC236}">
                <a16:creationId xmlns:a16="http://schemas.microsoft.com/office/drawing/2014/main" id="{F8D0EE87-B36F-EC39-97A1-358C705A18C2}"/>
              </a:ext>
            </a:extLst>
          </p:cNvPr>
          <p:cNvSpPr/>
          <p:nvPr/>
        </p:nvSpPr>
        <p:spPr>
          <a:xfrm>
            <a:off x="13364566" y="4790531"/>
            <a:ext cx="2193881" cy="678822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97;g2ef2993c73b_0_36">
            <a:extLst>
              <a:ext uri="{FF2B5EF4-FFF2-40B4-BE49-F238E27FC236}">
                <a16:creationId xmlns:a16="http://schemas.microsoft.com/office/drawing/2014/main" id="{7ABF2030-E5EE-67AA-62FC-595B0ECF153C}"/>
              </a:ext>
            </a:extLst>
          </p:cNvPr>
          <p:cNvSpPr/>
          <p:nvPr/>
        </p:nvSpPr>
        <p:spPr>
          <a:xfrm>
            <a:off x="13137560" y="2275830"/>
            <a:ext cx="1073115" cy="973782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D115F30-64CD-B650-A388-8A01C8EEA0B1}"/>
              </a:ext>
            </a:extLst>
          </p:cNvPr>
          <p:cNvGrpSpPr/>
          <p:nvPr/>
        </p:nvGrpSpPr>
        <p:grpSpPr>
          <a:xfrm>
            <a:off x="12900138" y="2179678"/>
            <a:ext cx="474844" cy="483877"/>
            <a:chOff x="10087693" y="5699096"/>
            <a:chExt cx="474844" cy="483877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3C5C97E-37B1-0A16-B83B-91377302645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6B060D6-9975-DAB8-23BB-2CC7D55B4729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1DB51FB1-F2FB-5858-F138-C6A5CDD9FAD6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741D3644-A661-2A7D-A997-40D52355937D}"/>
              </a:ext>
            </a:extLst>
          </p:cNvPr>
          <p:cNvSpPr txBox="1"/>
          <p:nvPr/>
        </p:nvSpPr>
        <p:spPr>
          <a:xfrm>
            <a:off x="3624452" y="6848495"/>
            <a:ext cx="9334567" cy="342914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95"/>
              </a:spcBef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Select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Silver/Gold 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to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see your approved Bronze application that is ready for Silver/Gold submission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If you are using a laptop or tablet your menu will be down the left-hand side –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 [1]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If you are on your phone you need to click on the three stripes on the top left of your screen to see your menu and then select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Silver/Gold 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[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2]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Then select </a:t>
            </a:r>
            <a:r>
              <a:rPr lang="en-US" sz="2400" dirty="0">
                <a:latin typeface="Avenir"/>
                <a:cs typeface="Arial"/>
              </a:rPr>
              <a:t>Edit 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[3] for the Bronze approved application that you want to begin Silver/Gold submission for</a:t>
            </a:r>
          </a:p>
        </p:txBody>
      </p:sp>
      <p:sp>
        <p:nvSpPr>
          <p:cNvPr id="22" name="Google Shape;197;g2ef2993c73b_0_36">
            <a:extLst>
              <a:ext uri="{FF2B5EF4-FFF2-40B4-BE49-F238E27FC236}">
                <a16:creationId xmlns:a16="http://schemas.microsoft.com/office/drawing/2014/main" id="{77045060-C07E-4014-8785-8AF690F1CE5B}"/>
              </a:ext>
            </a:extLst>
          </p:cNvPr>
          <p:cNvSpPr/>
          <p:nvPr/>
        </p:nvSpPr>
        <p:spPr>
          <a:xfrm>
            <a:off x="3146612" y="4790531"/>
            <a:ext cx="708212" cy="461665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6EFC116-BF0C-411F-BF56-6F02CD434004}"/>
              </a:ext>
            </a:extLst>
          </p:cNvPr>
          <p:cNvGrpSpPr/>
          <p:nvPr/>
        </p:nvGrpSpPr>
        <p:grpSpPr>
          <a:xfrm>
            <a:off x="3669153" y="4537486"/>
            <a:ext cx="474844" cy="483877"/>
            <a:chOff x="10087693" y="5699096"/>
            <a:chExt cx="474844" cy="48387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CDAE09A-31A6-44D2-B14C-D32EDDCE8EA7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B09784-37B5-461A-8593-BF0F979909ED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46990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A6EB-C719-176A-E390-4EF24532C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5F1416-7E59-4190-8002-1A3654618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79" y="1483365"/>
            <a:ext cx="10848975" cy="813435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9AFBD-E2DB-BF57-393A-506D72F47E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7E8323-DF95-2CBD-624F-0F408FAC3733}"/>
              </a:ext>
            </a:extLst>
          </p:cNvPr>
          <p:cNvSpPr/>
          <p:nvPr/>
        </p:nvSpPr>
        <p:spPr>
          <a:xfrm>
            <a:off x="9643053" y="1908495"/>
            <a:ext cx="9143978" cy="8544898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9617E1D1-DD2D-41EF-DFB4-15D079C62490}"/>
              </a:ext>
            </a:extLst>
          </p:cNvPr>
          <p:cNvSpPr txBox="1"/>
          <p:nvPr/>
        </p:nvSpPr>
        <p:spPr>
          <a:xfrm>
            <a:off x="10043608" y="2415280"/>
            <a:ext cx="8342868" cy="719940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In the first step you will see instructions for what needs to be submitted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You can download individual templates for documents needed for submission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 [1] 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and a checklist for the documents that need to be submitted and prepared for site visit 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[2]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Otherwise, you can download the full set of templates with guidelines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 [3]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Remember you can use your own documents if they have all the information shown in the templates</a:t>
            </a:r>
          </a:p>
          <a:p>
            <a:pPr marL="344805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Press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BACK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 or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NEXT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[4] 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to move through the application.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Press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CANCEL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[5] at any time to close the application – you can continue with it at any time by selecting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EDIT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65E0D0B-F548-C39E-3419-39E8B30DFBA5}"/>
              </a:ext>
            </a:extLst>
          </p:cNvPr>
          <p:cNvGrpSpPr/>
          <p:nvPr/>
        </p:nvGrpSpPr>
        <p:grpSpPr>
          <a:xfrm>
            <a:off x="1855374" y="6205591"/>
            <a:ext cx="474844" cy="483877"/>
            <a:chOff x="10087693" y="5699096"/>
            <a:chExt cx="474844" cy="483877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2A655AF-6B8F-34FB-3B19-ED5F5B6576DA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2AA19A6-1C04-762E-EFF5-26E9F1A55F51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468EF8B-5F7B-4300-B8AF-7209CA28701C}"/>
              </a:ext>
            </a:extLst>
          </p:cNvPr>
          <p:cNvGrpSpPr/>
          <p:nvPr/>
        </p:nvGrpSpPr>
        <p:grpSpPr>
          <a:xfrm>
            <a:off x="1822076" y="8203032"/>
            <a:ext cx="474844" cy="483877"/>
            <a:chOff x="10087693" y="5699096"/>
            <a:chExt cx="474844" cy="48387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C124BBD-3E67-47A1-ABFB-15C331BD877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9865C8F-AA03-404C-98C4-C5297CD90A79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DEA03B-76FA-4AFC-8336-E4FCC493C89C}"/>
              </a:ext>
            </a:extLst>
          </p:cNvPr>
          <p:cNvGrpSpPr/>
          <p:nvPr/>
        </p:nvGrpSpPr>
        <p:grpSpPr>
          <a:xfrm>
            <a:off x="1811661" y="9159923"/>
            <a:ext cx="474844" cy="483877"/>
            <a:chOff x="10087693" y="5699096"/>
            <a:chExt cx="474844" cy="483877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F8E9B1D-0279-4466-9010-29C625FA778F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23FB1F6-B8EB-4BA4-BDD9-26E643ECCB68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588FF4E-6CF9-4B03-8008-AAB94317F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49" y="9865328"/>
            <a:ext cx="2524477" cy="809738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2938F4F9-61E8-4095-8CCE-FC26F9684D73}"/>
              </a:ext>
            </a:extLst>
          </p:cNvPr>
          <p:cNvGrpSpPr/>
          <p:nvPr/>
        </p:nvGrpSpPr>
        <p:grpSpPr>
          <a:xfrm>
            <a:off x="2502936" y="9779685"/>
            <a:ext cx="474844" cy="483877"/>
            <a:chOff x="10087693" y="5699096"/>
            <a:chExt cx="474844" cy="483877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886CBF3-EAE2-4104-95BD-1E53CB8D7D5D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34DF142-37A5-4125-BA9D-8183E46786B3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E8E57AB1-F103-4254-8910-49C8AF17B7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5959"/>
          <a:stretch/>
        </p:blipFill>
        <p:spPr>
          <a:xfrm>
            <a:off x="8978337" y="1043809"/>
            <a:ext cx="1952898" cy="628377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857761AF-8B2B-4563-9BF9-2DDD36A92ECE}"/>
              </a:ext>
            </a:extLst>
          </p:cNvPr>
          <p:cNvGrpSpPr/>
          <p:nvPr/>
        </p:nvGrpSpPr>
        <p:grpSpPr>
          <a:xfrm>
            <a:off x="9479942" y="1131037"/>
            <a:ext cx="474844" cy="483877"/>
            <a:chOff x="10087693" y="5699096"/>
            <a:chExt cx="474844" cy="483877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64DA0B1-E191-43D7-A582-51AC4BCFBDAD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90DC096-CF09-4E66-B418-3F7FB8ADC0CD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5</a:t>
              </a: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0A16CB6-D8A2-3259-2F57-BC80DC39E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847" y="318217"/>
            <a:ext cx="12649102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STARTING A SILVER/GOLD SUBMISSION</a:t>
            </a:r>
          </a:p>
        </p:txBody>
      </p:sp>
    </p:spTree>
    <p:extLst>
      <p:ext uri="{BB962C8B-B14F-4D97-AF65-F5344CB8AC3E}">
        <p14:creationId xmlns:p14="http://schemas.microsoft.com/office/powerpoint/2010/main" val="25239910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9E7AC-4E09-53B1-6351-ED87036AE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274FDB-88EA-8E2C-727B-ED9ADE142A4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84EAA1-5C8A-C5C7-C545-9EA8EC65D3F4}"/>
              </a:ext>
            </a:extLst>
          </p:cNvPr>
          <p:cNvSpPr/>
          <p:nvPr/>
        </p:nvSpPr>
        <p:spPr>
          <a:xfrm>
            <a:off x="9503569" y="1612587"/>
            <a:ext cx="9143978" cy="6437131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A34C035F-4FDB-F968-AEEA-CD0513FE0577}"/>
              </a:ext>
            </a:extLst>
          </p:cNvPr>
          <p:cNvSpPr txBox="1"/>
          <p:nvPr/>
        </p:nvSpPr>
        <p:spPr>
          <a:xfrm>
            <a:off x="10047912" y="1873110"/>
            <a:ext cx="8342868" cy="58759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The next step contains a number of statements that must be confirmed to show that you are meeting the standards for an ECD programme.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These standards are difficult to assess in a site visit so your confirmation provides assurance that they are met.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Please read these carefully and make sure you agree with them before confirming.  These are all very important standards for child safety, well-being and development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Click on the </a:t>
            </a:r>
            <a:r>
              <a:rPr lang="en-US" sz="2800" b="1" dirty="0">
                <a:latin typeface="Avenir"/>
                <a:cs typeface="Arial"/>
              </a:rPr>
              <a:t>arrow icon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 [1] 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under each statement to select that you confirm.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5A9594-3410-4ED4-98DB-8AA27294E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70" y="1612587"/>
            <a:ext cx="9109199" cy="7372390"/>
          </a:xfrm>
          <a:prstGeom prst="rect">
            <a:avLst/>
          </a:prstGeom>
        </p:spPr>
      </p:pic>
      <p:sp>
        <p:nvSpPr>
          <p:cNvPr id="24" name="Google Shape;197;g2ef2993c73b_0_36">
            <a:extLst>
              <a:ext uri="{FF2B5EF4-FFF2-40B4-BE49-F238E27FC236}">
                <a16:creationId xmlns:a16="http://schemas.microsoft.com/office/drawing/2014/main" id="{3F1178FC-0882-40BF-B023-15DFA032432C}"/>
              </a:ext>
            </a:extLst>
          </p:cNvPr>
          <p:cNvSpPr/>
          <p:nvPr/>
        </p:nvSpPr>
        <p:spPr>
          <a:xfrm>
            <a:off x="8065827" y="3324845"/>
            <a:ext cx="842384" cy="1043135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A39203C-C19A-44E5-BFB2-59DA50DE3BCC}"/>
              </a:ext>
            </a:extLst>
          </p:cNvPr>
          <p:cNvGrpSpPr/>
          <p:nvPr/>
        </p:nvGrpSpPr>
        <p:grpSpPr>
          <a:xfrm>
            <a:off x="7869324" y="3190860"/>
            <a:ext cx="464429" cy="464429"/>
            <a:chOff x="10098108" y="5699096"/>
            <a:chExt cx="464429" cy="46442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99C8E6E-918C-438F-8348-0C05EC6E01DB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540461-712E-4A3D-A524-A1054DAD7C51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CE6E3C8B-7FC2-C6A7-B6B9-AB2500E5F68F}"/>
              </a:ext>
            </a:extLst>
          </p:cNvPr>
          <p:cNvSpPr txBox="1">
            <a:spLocks/>
          </p:cNvSpPr>
          <p:nvPr/>
        </p:nvSpPr>
        <p:spPr>
          <a:xfrm>
            <a:off x="1306741" y="415728"/>
            <a:ext cx="12649102" cy="74635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14255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677" b="1" kern="1200" dirty="0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defTabSz="457200">
              <a:lnSpc>
                <a:spcPts val="5145"/>
              </a:lnSpc>
            </a:pPr>
            <a:r>
              <a:rPr lang="en-US" dirty="0"/>
              <a:t>STARTING A SILVER/GOLD SUBMISSION</a:t>
            </a:r>
          </a:p>
        </p:txBody>
      </p:sp>
    </p:spTree>
    <p:extLst>
      <p:ext uri="{BB962C8B-B14F-4D97-AF65-F5344CB8AC3E}">
        <p14:creationId xmlns:p14="http://schemas.microsoft.com/office/powerpoint/2010/main" val="1534532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7838A-2D12-DB67-6D41-EA11F3052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119A3-C749-846D-B693-9ECEF8B300C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C529724-D5B0-BC7B-C853-02F043DB211C}"/>
              </a:ext>
            </a:extLst>
          </p:cNvPr>
          <p:cNvSpPr txBox="1">
            <a:spLocks/>
          </p:cNvSpPr>
          <p:nvPr/>
        </p:nvSpPr>
        <p:spPr>
          <a:xfrm>
            <a:off x="7751007" y="338769"/>
            <a:ext cx="12649102" cy="74635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14255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677" b="1" kern="1200" dirty="0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defTabSz="457200">
              <a:lnSpc>
                <a:spcPts val="5145"/>
              </a:lnSpc>
            </a:pPr>
            <a:r>
              <a:rPr lang="en-US" dirty="0"/>
              <a:t>STARTING A SILVER/GOLD SUBMISSION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353405-CE19-52C2-7536-67EB582D281A}"/>
              </a:ext>
            </a:extLst>
          </p:cNvPr>
          <p:cNvSpPr/>
          <p:nvPr/>
        </p:nvSpPr>
        <p:spPr>
          <a:xfrm>
            <a:off x="9503569" y="1612587"/>
            <a:ext cx="9151984" cy="7206116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642D9B74-B9E2-A83F-610D-701B5AE4703B}"/>
              </a:ext>
            </a:extLst>
          </p:cNvPr>
          <p:cNvSpPr txBox="1"/>
          <p:nvPr/>
        </p:nvSpPr>
        <p:spPr>
          <a:xfrm>
            <a:off x="10047911" y="1873110"/>
            <a:ext cx="8401453" cy="676852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The next step checks what documents you need and allows you to confirm whether you have them ready on site.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Please answer the questions honestly so that your registration process is not delayed.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Click on the </a:t>
            </a:r>
            <a:r>
              <a:rPr lang="en-US" sz="2800" b="1" dirty="0">
                <a:latin typeface="Avenir"/>
                <a:cs typeface="Arial"/>
              </a:rPr>
              <a:t>down arrow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  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[1] 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to choose your answer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You will not be able to proceed with submission until you have confirmed that all your documents are ready.  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Once you have confirmed document readiness a site visit can happen at any time.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Avenir" panose="020B0503020203020204" pitchFamily="34" charset="0"/>
                <a:cs typeface="Arial"/>
              </a:rPr>
              <a:t>Note that documents required will look different for non-</a:t>
            </a:r>
            <a:r>
              <a:rPr lang="en-US" sz="2800" b="1" dirty="0" err="1">
                <a:latin typeface="Avenir" panose="020B0503020203020204" pitchFamily="34" charset="0"/>
                <a:cs typeface="Arial"/>
              </a:rPr>
              <a:t>centre</a:t>
            </a:r>
            <a:r>
              <a:rPr lang="en-US" sz="2800" b="1" dirty="0">
                <a:latin typeface="Avenir" panose="020B0503020203020204" pitchFamily="34" charset="0"/>
                <a:cs typeface="Arial"/>
              </a:rPr>
              <a:t> based ECD </a:t>
            </a:r>
            <a:r>
              <a:rPr lang="en-US" sz="2800" b="1" dirty="0" err="1">
                <a:latin typeface="Avenir" panose="020B0503020203020204" pitchFamily="34" charset="0"/>
                <a:cs typeface="Arial"/>
              </a:rPr>
              <a:t>programmes</a:t>
            </a:r>
            <a:r>
              <a:rPr lang="en-US" sz="2800" b="1" dirty="0">
                <a:latin typeface="Avenir" panose="020B0503020203020204" pitchFamily="34" charset="0"/>
                <a:cs typeface="Arial"/>
              </a:rPr>
              <a:t> as per the check-list.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103FC3-D303-4B35-86E7-951060508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69" y="1"/>
            <a:ext cx="7540690" cy="68912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CAA09D-5922-434F-A025-93E0B5E33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69" y="6891213"/>
            <a:ext cx="8737104" cy="320304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A39203C-C19A-44E5-BFB2-59DA50DE3BCC}"/>
              </a:ext>
            </a:extLst>
          </p:cNvPr>
          <p:cNvGrpSpPr/>
          <p:nvPr/>
        </p:nvGrpSpPr>
        <p:grpSpPr>
          <a:xfrm>
            <a:off x="6444001" y="4921798"/>
            <a:ext cx="464429" cy="437510"/>
            <a:chOff x="10098108" y="5699096"/>
            <a:chExt cx="464429" cy="46442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99C8E6E-918C-438F-8348-0C05EC6E01DB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540461-712E-4A3D-A524-A1054DAD7C51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2" name="Google Shape;197;g2ef2993c73b_0_36">
            <a:extLst>
              <a:ext uri="{FF2B5EF4-FFF2-40B4-BE49-F238E27FC236}">
                <a16:creationId xmlns:a16="http://schemas.microsoft.com/office/drawing/2014/main" id="{3F1178FC-0882-40BF-B023-15DFA032432C}"/>
              </a:ext>
            </a:extLst>
          </p:cNvPr>
          <p:cNvSpPr/>
          <p:nvPr/>
        </p:nvSpPr>
        <p:spPr>
          <a:xfrm>
            <a:off x="6534812" y="4921798"/>
            <a:ext cx="842384" cy="982672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4544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7F307-0487-E91E-341D-535C14E6F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304" y="695573"/>
            <a:ext cx="14435007" cy="740139"/>
          </a:xfrm>
        </p:spPr>
        <p:txBody>
          <a:bodyPr/>
          <a:lstStyle/>
          <a:p>
            <a:r>
              <a:rPr lang="en-US" dirty="0"/>
              <a:t>COMPLY: SILVER PROCESS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21917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A6EB-C719-176A-E390-4EF24532C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038C5C-227C-440C-8AD2-9678A130A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175" y="1311392"/>
            <a:ext cx="14706600" cy="8124825"/>
          </a:xfrm>
          <a:prstGeom prst="rect">
            <a:avLst/>
          </a:prstGeom>
        </p:spPr>
      </p:pic>
      <p:sp>
        <p:nvSpPr>
          <p:cNvPr id="24" name="Google Shape;197;g2ef2993c73b_0_36">
            <a:extLst>
              <a:ext uri="{FF2B5EF4-FFF2-40B4-BE49-F238E27FC236}">
                <a16:creationId xmlns:a16="http://schemas.microsoft.com/office/drawing/2014/main" id="{3F1178FC-0882-40BF-B023-15DFA032432C}"/>
              </a:ext>
            </a:extLst>
          </p:cNvPr>
          <p:cNvSpPr/>
          <p:nvPr/>
        </p:nvSpPr>
        <p:spPr>
          <a:xfrm>
            <a:off x="11208805" y="3068064"/>
            <a:ext cx="1601760" cy="3996124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A39203C-C19A-44E5-BFB2-59DA50DE3BCC}"/>
              </a:ext>
            </a:extLst>
          </p:cNvPr>
          <p:cNvGrpSpPr/>
          <p:nvPr/>
        </p:nvGrpSpPr>
        <p:grpSpPr>
          <a:xfrm>
            <a:off x="11012302" y="2917312"/>
            <a:ext cx="478211" cy="519391"/>
            <a:chOff x="10098108" y="5699096"/>
            <a:chExt cx="464429" cy="49283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99C8E6E-918C-438F-8348-0C05EC6E01DB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540461-712E-4A3D-A524-A1054DAD7C51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/>
                </a:rPr>
                <a:t>2</a:t>
              </a:r>
              <a:endParaRPr lang="en-US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C7E8323-DF95-2CBD-624F-0F408FAC3733}"/>
              </a:ext>
            </a:extLst>
          </p:cNvPr>
          <p:cNvSpPr/>
          <p:nvPr/>
        </p:nvSpPr>
        <p:spPr>
          <a:xfrm>
            <a:off x="3575116" y="7194606"/>
            <a:ext cx="14994824" cy="3529526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9617E1D1-DD2D-41EF-DFB4-15D079C62490}"/>
              </a:ext>
            </a:extLst>
          </p:cNvPr>
          <p:cNvSpPr txBox="1"/>
          <p:nvPr/>
        </p:nvSpPr>
        <p:spPr>
          <a:xfrm>
            <a:off x="4077325" y="7291708"/>
            <a:ext cx="14225665" cy="26366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The next step is for submission of all your Silver/Gold documents.</a:t>
            </a: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You will see the list of documents you need to upload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[1]. </a:t>
            </a: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Note S1 are all sections of the business plan – please upload each section as a separate picture or pdf.</a:t>
            </a:r>
            <a:endParaRPr lang="en-US" sz="2800" b="1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The document status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[2] </a:t>
            </a: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shows which documents are uploaded and which are still required.</a:t>
            </a: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latin typeface="Avenir" panose="020B0503020203020204" pitchFamily="34" charset="0"/>
                <a:cs typeface="Arial"/>
              </a:rPr>
              <a:t>Note that documents required for Non-</a:t>
            </a:r>
            <a:r>
              <a:rPr lang="en-US" sz="2800" b="1" dirty="0" err="1">
                <a:latin typeface="Avenir" panose="020B0503020203020204" pitchFamily="34" charset="0"/>
                <a:cs typeface="Arial"/>
              </a:rPr>
              <a:t>centre</a:t>
            </a:r>
            <a:r>
              <a:rPr lang="en-US" sz="2800" b="1" dirty="0">
                <a:latin typeface="Avenir" panose="020B0503020203020204" pitchFamily="34" charset="0"/>
                <a:cs typeface="Arial"/>
              </a:rPr>
              <a:t> based ECD </a:t>
            </a:r>
            <a:r>
              <a:rPr lang="en-US" sz="2800" b="1" dirty="0" err="1">
                <a:latin typeface="Avenir" panose="020B0503020203020204" pitchFamily="34" charset="0"/>
                <a:cs typeface="Arial"/>
              </a:rPr>
              <a:t>programmes</a:t>
            </a:r>
            <a:r>
              <a:rPr lang="en-US" sz="2800" b="1" dirty="0">
                <a:latin typeface="Avenir" panose="020B0503020203020204" pitchFamily="34" charset="0"/>
                <a:cs typeface="Arial"/>
              </a:rPr>
              <a:t> will be reduced as per the checklist</a:t>
            </a:r>
          </a:p>
        </p:txBody>
      </p:sp>
      <p:sp>
        <p:nvSpPr>
          <p:cNvPr id="14" name="Google Shape;197;g2ef2993c73b_0_36">
            <a:extLst>
              <a:ext uri="{FF2B5EF4-FFF2-40B4-BE49-F238E27FC236}">
                <a16:creationId xmlns:a16="http://schemas.microsoft.com/office/drawing/2014/main" id="{D61C39B9-934E-4D0E-A75F-6194C2DEE59D}"/>
              </a:ext>
            </a:extLst>
          </p:cNvPr>
          <p:cNvSpPr/>
          <p:nvPr/>
        </p:nvSpPr>
        <p:spPr>
          <a:xfrm>
            <a:off x="5335493" y="3068064"/>
            <a:ext cx="3817472" cy="4078229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56DF42-B1BA-4034-A9C4-E65C8F08632E}"/>
              </a:ext>
            </a:extLst>
          </p:cNvPr>
          <p:cNvGrpSpPr/>
          <p:nvPr/>
        </p:nvGrpSpPr>
        <p:grpSpPr>
          <a:xfrm>
            <a:off x="5138991" y="2917307"/>
            <a:ext cx="464845" cy="499511"/>
            <a:chOff x="10098108" y="5699096"/>
            <a:chExt cx="464429" cy="46442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31F6F08-D1DE-4271-BFB8-1E97CD377194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94CBB3-9FC6-4D8A-956C-529E88C7B48A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E2D0EA7-ACA5-E65F-BFB9-7D625FCD9425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D5CB91CC-7E33-9ACE-46F7-395E3AA81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6119" y="338242"/>
            <a:ext cx="14747953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SILVER/GOLD DOCUMENT SUBMISSION</a:t>
            </a:r>
          </a:p>
        </p:txBody>
      </p:sp>
    </p:spTree>
    <p:extLst>
      <p:ext uri="{BB962C8B-B14F-4D97-AF65-F5344CB8AC3E}">
        <p14:creationId xmlns:p14="http://schemas.microsoft.com/office/powerpoint/2010/main" val="42735208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F7D12-BE00-865F-12E0-49DFDC8D2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758F6764-D1DE-6D8D-D08F-C214F8F927C9}"/>
              </a:ext>
            </a:extLst>
          </p:cNvPr>
          <p:cNvSpPr/>
          <p:nvPr/>
        </p:nvSpPr>
        <p:spPr>
          <a:xfrm>
            <a:off x="9499265" y="2154757"/>
            <a:ext cx="9143978" cy="8544898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36" name="Google Shape;197;g2ef2993c73b_0_36">
            <a:extLst>
              <a:ext uri="{FF2B5EF4-FFF2-40B4-BE49-F238E27FC236}">
                <a16:creationId xmlns:a16="http://schemas.microsoft.com/office/drawing/2014/main" id="{8980FECC-4CCE-6BB8-4A19-C8BF2526B754}"/>
              </a:ext>
            </a:extLst>
          </p:cNvPr>
          <p:cNvSpPr/>
          <p:nvPr/>
        </p:nvSpPr>
        <p:spPr>
          <a:xfrm>
            <a:off x="5286039" y="3896198"/>
            <a:ext cx="3814057" cy="3572026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5CCD281-9D6D-60EA-5DCA-9A3656DDF397}"/>
              </a:ext>
            </a:extLst>
          </p:cNvPr>
          <p:cNvGrpSpPr/>
          <p:nvPr/>
        </p:nvGrpSpPr>
        <p:grpSpPr>
          <a:xfrm>
            <a:off x="5089537" y="3745441"/>
            <a:ext cx="464429" cy="437510"/>
            <a:chOff x="10098108" y="5699096"/>
            <a:chExt cx="464429" cy="464429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F10D3F5-3620-74F9-D39C-9B245D44CD7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479A0AE-092A-C147-5789-F077327436BA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02497AE5-701D-8CB6-FB88-1F7DAFF04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77" y="2025050"/>
            <a:ext cx="9631119" cy="7763958"/>
          </a:xfrm>
          <a:prstGeom prst="rect">
            <a:avLst/>
          </a:prstGeom>
        </p:spPr>
      </p:pic>
      <p:sp>
        <p:nvSpPr>
          <p:cNvPr id="41" name="Google Shape;197;g2ef2993c73b_0_36">
            <a:extLst>
              <a:ext uri="{FF2B5EF4-FFF2-40B4-BE49-F238E27FC236}">
                <a16:creationId xmlns:a16="http://schemas.microsoft.com/office/drawing/2014/main" id="{2CBC2D55-3C07-5927-6FE4-20DFA8C04B98}"/>
              </a:ext>
            </a:extLst>
          </p:cNvPr>
          <p:cNvSpPr/>
          <p:nvPr/>
        </p:nvSpPr>
        <p:spPr>
          <a:xfrm>
            <a:off x="275763" y="4215357"/>
            <a:ext cx="1267644" cy="508778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0012A7E-3557-8FA5-AE58-2D463B977EC8}"/>
              </a:ext>
            </a:extLst>
          </p:cNvPr>
          <p:cNvGrpSpPr/>
          <p:nvPr/>
        </p:nvGrpSpPr>
        <p:grpSpPr>
          <a:xfrm>
            <a:off x="79260" y="3777852"/>
            <a:ext cx="464429" cy="464269"/>
            <a:chOff x="10098108" y="5699096"/>
            <a:chExt cx="464429" cy="492834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6C54F31-52D4-A064-6E94-E7898D4DCE7F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37D3454-2651-3955-823F-D3BB1A7216F0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sp>
        <p:nvSpPr>
          <p:cNvPr id="45" name="Google Shape;197;g2ef2993c73b_0_36">
            <a:extLst>
              <a:ext uri="{FF2B5EF4-FFF2-40B4-BE49-F238E27FC236}">
                <a16:creationId xmlns:a16="http://schemas.microsoft.com/office/drawing/2014/main" id="{638F0155-A292-D831-E480-3C33DC978A02}"/>
              </a:ext>
            </a:extLst>
          </p:cNvPr>
          <p:cNvSpPr/>
          <p:nvPr/>
        </p:nvSpPr>
        <p:spPr>
          <a:xfrm>
            <a:off x="356934" y="7922146"/>
            <a:ext cx="1555598" cy="609573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F5B33A7-B209-331B-EDB2-3A1C02AA557F}"/>
              </a:ext>
            </a:extLst>
          </p:cNvPr>
          <p:cNvGrpSpPr/>
          <p:nvPr/>
        </p:nvGrpSpPr>
        <p:grpSpPr>
          <a:xfrm>
            <a:off x="160431" y="7771394"/>
            <a:ext cx="464429" cy="464269"/>
            <a:chOff x="10098108" y="5699096"/>
            <a:chExt cx="464429" cy="492834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E81412E-F25F-30D2-03FF-46BEE9E22473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FB8B746-0CA7-39CF-1EB9-96F7BE90F99B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sp>
        <p:nvSpPr>
          <p:cNvPr id="53" name="Google Shape;197;g2ef2993c73b_0_36">
            <a:extLst>
              <a:ext uri="{FF2B5EF4-FFF2-40B4-BE49-F238E27FC236}">
                <a16:creationId xmlns:a16="http://schemas.microsoft.com/office/drawing/2014/main" id="{7B39AD9D-E55A-E685-A0FE-21B0C7055935}"/>
              </a:ext>
            </a:extLst>
          </p:cNvPr>
          <p:cNvSpPr/>
          <p:nvPr/>
        </p:nvSpPr>
        <p:spPr>
          <a:xfrm>
            <a:off x="1248279" y="8475414"/>
            <a:ext cx="1045725" cy="609573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A4383D0-3EE8-1B06-33DA-AA8DE6BC1435}"/>
              </a:ext>
            </a:extLst>
          </p:cNvPr>
          <p:cNvGrpSpPr/>
          <p:nvPr/>
        </p:nvGrpSpPr>
        <p:grpSpPr>
          <a:xfrm>
            <a:off x="1051776" y="8324662"/>
            <a:ext cx="464429" cy="464269"/>
            <a:chOff x="10098108" y="5699096"/>
            <a:chExt cx="464429" cy="492834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6CF8EA8-1400-6D94-8249-2D89E4EB855F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2195F59-8A00-07C7-D8E1-DA47BE0D3D05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5</a:t>
              </a: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675868-7394-2366-CA50-A745D25A8BB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5DECFC-BB64-67F8-BEB4-97C73554B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1255172"/>
            <a:ext cx="12649102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SILVER/GOLD DOCUMENT SUBMISSION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EAE30B4-0843-D476-308B-D9056FC13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008" y="4822164"/>
            <a:ext cx="3217944" cy="5711850"/>
          </a:xfrm>
          <a:prstGeom prst="rect">
            <a:avLst/>
          </a:prstGeom>
        </p:spPr>
      </p:pic>
      <p:sp>
        <p:nvSpPr>
          <p:cNvPr id="62" name="object 3">
            <a:extLst>
              <a:ext uri="{FF2B5EF4-FFF2-40B4-BE49-F238E27FC236}">
                <a16:creationId xmlns:a16="http://schemas.microsoft.com/office/drawing/2014/main" id="{9FA20A42-2529-8E49-A78E-6FD18659C772}"/>
              </a:ext>
            </a:extLst>
          </p:cNvPr>
          <p:cNvSpPr txBox="1"/>
          <p:nvPr/>
        </p:nvSpPr>
        <p:spPr>
          <a:xfrm>
            <a:off x="10417810" y="2415280"/>
            <a:ext cx="7968665" cy="676852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To upload documents first choose the document name you want to upload and make sure you have the right document ready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[1].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Click/select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UPLOAD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[2]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Go to the bottom of the page and use the paper clip icon to choose a document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[3]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On your phone it will allow you to choose a </a:t>
            </a:r>
            <a:r>
              <a:rPr lang="en-US" sz="2800" dirty="0" err="1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libriary</a:t>
            </a: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or file where your image or document is saved or to take a photo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[4]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When your image or document is uploaded click on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SAVE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[5]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Do the same for all your documents until all the statuses show uploaded.</a:t>
            </a:r>
          </a:p>
        </p:txBody>
      </p:sp>
      <p:sp>
        <p:nvSpPr>
          <p:cNvPr id="49" name="Google Shape;197;g2ef2993c73b_0_36">
            <a:extLst>
              <a:ext uri="{FF2B5EF4-FFF2-40B4-BE49-F238E27FC236}">
                <a16:creationId xmlns:a16="http://schemas.microsoft.com/office/drawing/2014/main" id="{10CFB38B-EC93-B23A-D6D3-C15B9B3FCA5B}"/>
              </a:ext>
            </a:extLst>
          </p:cNvPr>
          <p:cNvSpPr/>
          <p:nvPr/>
        </p:nvSpPr>
        <p:spPr>
          <a:xfrm>
            <a:off x="7060650" y="7193751"/>
            <a:ext cx="2957992" cy="1505243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2B3EEB0-D82F-365D-D43A-5C74CC8F68EA}"/>
              </a:ext>
            </a:extLst>
          </p:cNvPr>
          <p:cNvGrpSpPr/>
          <p:nvPr/>
        </p:nvGrpSpPr>
        <p:grpSpPr>
          <a:xfrm>
            <a:off x="6868340" y="7193751"/>
            <a:ext cx="464429" cy="464271"/>
            <a:chOff x="10098108" y="5699096"/>
            <a:chExt cx="464429" cy="492836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307BD5D-F84B-9A11-1B86-80444755493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15A3B0E-5310-D2BF-28F5-9501DCD172D6}"/>
                </a:ext>
              </a:extLst>
            </p:cNvPr>
            <p:cNvSpPr txBox="1"/>
            <p:nvPr/>
          </p:nvSpPr>
          <p:spPr>
            <a:xfrm>
              <a:off x="10098108" y="5701862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  <p:sp>
        <p:nvSpPr>
          <p:cNvPr id="57" name="Google Shape;197;g2ef2993c73b_0_36">
            <a:extLst>
              <a:ext uri="{FF2B5EF4-FFF2-40B4-BE49-F238E27FC236}">
                <a16:creationId xmlns:a16="http://schemas.microsoft.com/office/drawing/2014/main" id="{9BDD0221-D73E-B8A0-E8B7-C571AB6B003F}"/>
              </a:ext>
            </a:extLst>
          </p:cNvPr>
          <p:cNvSpPr/>
          <p:nvPr/>
        </p:nvSpPr>
        <p:spPr>
          <a:xfrm>
            <a:off x="6388142" y="4150872"/>
            <a:ext cx="1757051" cy="461427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9B6C0AB-D191-EACB-966D-F8A5B5C45855}"/>
              </a:ext>
            </a:extLst>
          </p:cNvPr>
          <p:cNvGrpSpPr/>
          <p:nvPr/>
        </p:nvGrpSpPr>
        <p:grpSpPr>
          <a:xfrm>
            <a:off x="6191640" y="4000120"/>
            <a:ext cx="524573" cy="464269"/>
            <a:chOff x="10098108" y="5699096"/>
            <a:chExt cx="464429" cy="492834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7639F5A-FAB5-91D9-2656-3AE54D010614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EB26F45-8261-6E2D-4CF4-D40560A8F5FD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9501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A6EB-C719-176A-E390-4EF24532C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health report&#10;&#10;AI-generated content may be incorrect.">
            <a:extLst>
              <a:ext uri="{FF2B5EF4-FFF2-40B4-BE49-F238E27FC236}">
                <a16:creationId xmlns:a16="http://schemas.microsoft.com/office/drawing/2014/main" id="{65DCBB74-2E64-43C2-26E3-65207D6E5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75" y="1460065"/>
            <a:ext cx="14474189" cy="853274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9AFBD-E2DB-BF57-393A-506D72F47E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7E8323-DF95-2CBD-624F-0F408FAC3733}"/>
              </a:ext>
            </a:extLst>
          </p:cNvPr>
          <p:cNvSpPr/>
          <p:nvPr/>
        </p:nvSpPr>
        <p:spPr>
          <a:xfrm>
            <a:off x="12459413" y="582289"/>
            <a:ext cx="6081805" cy="10105330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9617E1D1-DD2D-41EF-DFB4-15D079C62490}"/>
              </a:ext>
            </a:extLst>
          </p:cNvPr>
          <p:cNvSpPr txBox="1"/>
          <p:nvPr/>
        </p:nvSpPr>
        <p:spPr>
          <a:xfrm>
            <a:off x="12466954" y="915918"/>
            <a:ext cx="5953721" cy="1010533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If you are a </a:t>
            </a:r>
            <a:r>
              <a:rPr lang="en-US" sz="2800" dirty="0" err="1">
                <a:solidFill>
                  <a:schemeClr val="bg1"/>
                </a:solidFill>
                <a:latin typeface="Avenir"/>
                <a:cs typeface="Arial"/>
              </a:rPr>
              <a:t>centre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-based programme you will be asked if you have received a document after an Environmental Health visit from the municipality.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Answer ‘Yes’ or ‘No’ [1]  (please only answer yes if the document has not expired.)</a:t>
            </a: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If you have answered ‘Yes’ it will ask you to upload the document.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Click on the paper clip icon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[2]</a:t>
            </a: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to choose to upload.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On your phone it will allow you to choose where your image or document is saved or to take a photo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[3].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When your image or document is uploaded click on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SAVE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[4].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Avenir" panose="020B0503020203020204" pitchFamily="34" charset="0"/>
                <a:cs typeface="Arial"/>
              </a:rPr>
              <a:t>Note – check the document for its expiry date – only upload if still valid</a:t>
            </a:r>
          </a:p>
          <a:p>
            <a:pPr marL="1905">
              <a:lnSpc>
                <a:spcPct val="100000"/>
              </a:lnSpc>
              <a:spcBef>
                <a:spcPts val="95"/>
              </a:spcBef>
            </a:pP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</p:txBody>
      </p:sp>
      <p:sp>
        <p:nvSpPr>
          <p:cNvPr id="14" name="Google Shape;197;g2ef2993c73b_0_36">
            <a:extLst>
              <a:ext uri="{FF2B5EF4-FFF2-40B4-BE49-F238E27FC236}">
                <a16:creationId xmlns:a16="http://schemas.microsoft.com/office/drawing/2014/main" id="{D61C39B9-934E-4D0E-A75F-6194C2DEE59D}"/>
              </a:ext>
            </a:extLst>
          </p:cNvPr>
          <p:cNvSpPr/>
          <p:nvPr/>
        </p:nvSpPr>
        <p:spPr>
          <a:xfrm>
            <a:off x="795369" y="3739831"/>
            <a:ext cx="3814057" cy="595916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56DF42-B1BA-4034-A9C4-E65C8F08632E}"/>
              </a:ext>
            </a:extLst>
          </p:cNvPr>
          <p:cNvGrpSpPr/>
          <p:nvPr/>
        </p:nvGrpSpPr>
        <p:grpSpPr>
          <a:xfrm>
            <a:off x="501271" y="3898029"/>
            <a:ext cx="464429" cy="437510"/>
            <a:chOff x="10098108" y="5699098"/>
            <a:chExt cx="464429" cy="46442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31F6F08-D1DE-4271-BFB8-1E97CD377194}"/>
                </a:ext>
              </a:extLst>
            </p:cNvPr>
            <p:cNvSpPr/>
            <p:nvPr/>
          </p:nvSpPr>
          <p:spPr>
            <a:xfrm>
              <a:off x="10098108" y="5699098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94CBB3-9FC6-4D8A-956C-529E88C7B48A}"/>
                </a:ext>
              </a:extLst>
            </p:cNvPr>
            <p:cNvSpPr txBox="1"/>
            <p:nvPr/>
          </p:nvSpPr>
          <p:spPr>
            <a:xfrm>
              <a:off x="10098108" y="5701859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18" name="Google Shape;197;g2ef2993c73b_0_36">
            <a:extLst>
              <a:ext uri="{FF2B5EF4-FFF2-40B4-BE49-F238E27FC236}">
                <a16:creationId xmlns:a16="http://schemas.microsoft.com/office/drawing/2014/main" id="{13BE168C-AC9B-42C3-8A28-DB71804B9ABB}"/>
              </a:ext>
            </a:extLst>
          </p:cNvPr>
          <p:cNvSpPr/>
          <p:nvPr/>
        </p:nvSpPr>
        <p:spPr>
          <a:xfrm>
            <a:off x="796861" y="5045568"/>
            <a:ext cx="5759055" cy="590146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061C0E6-53BC-4C8C-9257-3786A533B5CF}"/>
              </a:ext>
            </a:extLst>
          </p:cNvPr>
          <p:cNvGrpSpPr/>
          <p:nvPr/>
        </p:nvGrpSpPr>
        <p:grpSpPr>
          <a:xfrm>
            <a:off x="483842" y="4891555"/>
            <a:ext cx="480695" cy="464270"/>
            <a:chOff x="10081842" y="5699096"/>
            <a:chExt cx="480695" cy="49283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51E1676-44E1-466A-90B7-6050027D8950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ACEF5D8-8D17-4C78-B5CA-BFF1E22FF4F1}"/>
                </a:ext>
              </a:extLst>
            </p:cNvPr>
            <p:cNvSpPr txBox="1"/>
            <p:nvPr/>
          </p:nvSpPr>
          <p:spPr>
            <a:xfrm>
              <a:off x="10081842" y="5701861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sp>
        <p:nvSpPr>
          <p:cNvPr id="24" name="Google Shape;197;g2ef2993c73b_0_36">
            <a:extLst>
              <a:ext uri="{FF2B5EF4-FFF2-40B4-BE49-F238E27FC236}">
                <a16:creationId xmlns:a16="http://schemas.microsoft.com/office/drawing/2014/main" id="{3F1178FC-0882-40BF-B023-15DFA032432C}"/>
              </a:ext>
            </a:extLst>
          </p:cNvPr>
          <p:cNvSpPr/>
          <p:nvPr/>
        </p:nvSpPr>
        <p:spPr>
          <a:xfrm>
            <a:off x="788755" y="5950965"/>
            <a:ext cx="1409140" cy="528205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A39203C-C19A-44E5-BFB2-59DA50DE3BCC}"/>
              </a:ext>
            </a:extLst>
          </p:cNvPr>
          <p:cNvGrpSpPr/>
          <p:nvPr/>
        </p:nvGrpSpPr>
        <p:grpSpPr>
          <a:xfrm>
            <a:off x="478376" y="5735147"/>
            <a:ext cx="464429" cy="464269"/>
            <a:chOff x="10098108" y="5699096"/>
            <a:chExt cx="464429" cy="49283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99C8E6E-918C-438F-8348-0C05EC6E01DB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540461-712E-4A3D-A524-A1054DAD7C51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F2DF7EC-7414-43DB-B720-CAD9AE956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008" y="4132618"/>
            <a:ext cx="3217944" cy="5711850"/>
          </a:xfrm>
          <a:prstGeom prst="rect">
            <a:avLst/>
          </a:prstGeom>
        </p:spPr>
      </p:pic>
      <p:sp>
        <p:nvSpPr>
          <p:cNvPr id="26" name="Google Shape;197;g2ef2993c73b_0_36">
            <a:extLst>
              <a:ext uri="{FF2B5EF4-FFF2-40B4-BE49-F238E27FC236}">
                <a16:creationId xmlns:a16="http://schemas.microsoft.com/office/drawing/2014/main" id="{2FDAFE12-0829-47AC-A041-CC31C042EC71}"/>
              </a:ext>
            </a:extLst>
          </p:cNvPr>
          <p:cNvSpPr/>
          <p:nvPr/>
        </p:nvSpPr>
        <p:spPr>
          <a:xfrm>
            <a:off x="7060650" y="6714070"/>
            <a:ext cx="2957992" cy="1505243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4CB0AC7-9999-424E-A2BA-BA15D19C3DFF}"/>
              </a:ext>
            </a:extLst>
          </p:cNvPr>
          <p:cNvGrpSpPr/>
          <p:nvPr/>
        </p:nvGrpSpPr>
        <p:grpSpPr>
          <a:xfrm>
            <a:off x="6868340" y="6714070"/>
            <a:ext cx="464429" cy="464271"/>
            <a:chOff x="10098108" y="5699096"/>
            <a:chExt cx="464429" cy="49283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4707D3C-C82C-40A5-BF09-8220CD4A11A5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1EA4FFE-7161-433D-9A92-4AC00B4C87D7}"/>
                </a:ext>
              </a:extLst>
            </p:cNvPr>
            <p:cNvSpPr txBox="1"/>
            <p:nvPr/>
          </p:nvSpPr>
          <p:spPr>
            <a:xfrm>
              <a:off x="10098108" y="5701862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97951352-7275-9513-C6F5-B01FB1F0F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75" y="163978"/>
            <a:ext cx="12466943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ENVIRONMENTAL HEALTH DOCUMENT SUBMISSION</a:t>
            </a:r>
          </a:p>
        </p:txBody>
      </p:sp>
    </p:spTree>
    <p:extLst>
      <p:ext uri="{BB962C8B-B14F-4D97-AF65-F5344CB8AC3E}">
        <p14:creationId xmlns:p14="http://schemas.microsoft.com/office/powerpoint/2010/main" val="38514811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A6EB-C719-176A-E390-4EF24532C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9AFBD-E2DB-BF57-393A-506D72F47E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33</a:t>
            </a:fld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7E8323-DF95-2CBD-624F-0F408FAC3733}"/>
              </a:ext>
            </a:extLst>
          </p:cNvPr>
          <p:cNvSpPr/>
          <p:nvPr/>
        </p:nvSpPr>
        <p:spPr>
          <a:xfrm>
            <a:off x="10815817" y="1795351"/>
            <a:ext cx="7596265" cy="8315827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CF5B6C-1573-486F-8DA5-9650DF119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62" y="1948451"/>
            <a:ext cx="9974067" cy="6820852"/>
          </a:xfrm>
          <a:prstGeom prst="rect">
            <a:avLst/>
          </a:prstGeom>
        </p:spPr>
      </p:pic>
      <p:sp>
        <p:nvSpPr>
          <p:cNvPr id="13" name="object 3">
            <a:extLst>
              <a:ext uri="{FF2B5EF4-FFF2-40B4-BE49-F238E27FC236}">
                <a16:creationId xmlns:a16="http://schemas.microsoft.com/office/drawing/2014/main" id="{9617E1D1-DD2D-41EF-DFB4-15D079C62490}"/>
              </a:ext>
            </a:extLst>
          </p:cNvPr>
          <p:cNvSpPr txBox="1"/>
          <p:nvPr/>
        </p:nvSpPr>
        <p:spPr>
          <a:xfrm>
            <a:off x="10944951" y="1945121"/>
            <a:ext cx="7467131" cy="6768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The final step is a set of questions that are not part of registration requirements but that will help us to understand the type of </a:t>
            </a:r>
            <a:r>
              <a:rPr lang="en-US" sz="280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ECD organization you are.</a:t>
            </a:r>
            <a:endParaRPr lang="en-US" sz="2800" b="1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The questions asked will change depending on your answers to previous questions so please consider your selections carefully.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When you are done select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SUBMIT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[1]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You can now check the status of your Silver/Gold submission back on the Silver/Gold menu.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Look out for a message about any corrections required and prepare for your site visit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</p:txBody>
      </p:sp>
      <p:sp>
        <p:nvSpPr>
          <p:cNvPr id="38" name="Google Shape;197;g2ef2993c73b_0_36">
            <a:extLst>
              <a:ext uri="{FF2B5EF4-FFF2-40B4-BE49-F238E27FC236}">
                <a16:creationId xmlns:a16="http://schemas.microsoft.com/office/drawing/2014/main" id="{EB3CCD49-3A91-4E99-8901-99AADD4C5C18}"/>
              </a:ext>
            </a:extLst>
          </p:cNvPr>
          <p:cNvSpPr/>
          <p:nvPr/>
        </p:nvSpPr>
        <p:spPr>
          <a:xfrm>
            <a:off x="2447059" y="7757886"/>
            <a:ext cx="1915079" cy="524867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1CB3E71-0561-464B-8A8C-472C3ADAEECF}"/>
              </a:ext>
            </a:extLst>
          </p:cNvPr>
          <p:cNvGrpSpPr/>
          <p:nvPr/>
        </p:nvGrpSpPr>
        <p:grpSpPr>
          <a:xfrm>
            <a:off x="2250557" y="7607134"/>
            <a:ext cx="524573" cy="464269"/>
            <a:chOff x="10098108" y="5699096"/>
            <a:chExt cx="464429" cy="492834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0E51F84-9F3E-42B3-8DDB-F4823929E65A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2D33EB7-CF76-4FF6-B7EF-711DD33F109D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0854FDB0-3447-144F-9C00-F7E779E84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1255172"/>
            <a:ext cx="16186780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FURTHER INFORMATION QUESTIONS</a:t>
            </a:r>
          </a:p>
        </p:txBody>
      </p:sp>
    </p:spTree>
    <p:extLst>
      <p:ext uri="{BB962C8B-B14F-4D97-AF65-F5344CB8AC3E}">
        <p14:creationId xmlns:p14="http://schemas.microsoft.com/office/powerpoint/2010/main" val="33675190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0659" y="149"/>
            <a:ext cx="19027797" cy="10691515"/>
          </a:xfrm>
          <a:prstGeom prst="rect">
            <a:avLst/>
          </a:prstGeom>
          <a:solidFill>
            <a:srgbClr val="EFA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/>
          </a:p>
        </p:txBody>
      </p:sp>
      <p:sp>
        <p:nvSpPr>
          <p:cNvPr id="6" name="TextBox 5"/>
          <p:cNvSpPr txBox="1"/>
          <p:nvPr/>
        </p:nvSpPr>
        <p:spPr>
          <a:xfrm>
            <a:off x="1294317" y="4202339"/>
            <a:ext cx="1645256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795"/>
              </a:lnSpc>
            </a:pPr>
            <a:r>
              <a:rPr lang="en-US" sz="7795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THANK </a:t>
            </a:r>
            <a:r>
              <a:rPr lang="en-US" sz="7795" b="1" dirty="0">
                <a:solidFill>
                  <a:srgbClr val="382C15"/>
                </a:solidFill>
                <a:latin typeface="Century Gothic" charset="0"/>
                <a:ea typeface="Century Gothic" charset="0"/>
                <a:cs typeface="Century Gothic" charset="0"/>
              </a:rPr>
              <a:t>YOU.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659" y="7235501"/>
            <a:ext cx="19047596" cy="30792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2028" y="7945032"/>
            <a:ext cx="3588570" cy="15378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974" y="8189239"/>
            <a:ext cx="1889420" cy="6603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3590532" y="8273800"/>
            <a:ext cx="2060698" cy="66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4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39F30-8B64-9903-2D9A-ACCA33C21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CEDD448-226C-066B-28AD-27066ABF5C7B}"/>
              </a:ext>
            </a:extLst>
          </p:cNvPr>
          <p:cNvSpPr txBox="1"/>
          <p:nvPr/>
        </p:nvSpPr>
        <p:spPr>
          <a:xfrm>
            <a:off x="5673229" y="3589741"/>
            <a:ext cx="3001463" cy="302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90000"/>
              </a:lnSpc>
              <a:spcBef>
                <a:spcPts val="359"/>
              </a:spcBef>
            </a:pPr>
            <a:r>
              <a:rPr lang="en-US" sz="2800" spc="-5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Registration Application Administrator</a:t>
            </a:r>
          </a:p>
          <a:p>
            <a:pPr marL="274638" marR="5080" indent="-261938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1st check application details</a:t>
            </a:r>
          </a:p>
          <a:p>
            <a:pPr marL="274638" marR="5080" indent="-261938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Check  documents and approve or request corrections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9E418-C5D0-2C51-A9CC-EF17A844E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125" y="348288"/>
            <a:ext cx="15802887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YOU ARE BRONZE APPROVED - CONGRATULATIONS!</a:t>
            </a:r>
            <a:br>
              <a:rPr lang="en-US" sz="4677" dirty="0"/>
            </a:br>
            <a:endParaRPr lang="en-ZA" sz="4677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992CFF-E75B-598B-E532-566E8D089E3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06773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21AAB0C-4BD5-8A19-D02B-3F29861ACA95}"/>
              </a:ext>
            </a:extLst>
          </p:cNvPr>
          <p:cNvSpPr txBox="1">
            <a:spLocks/>
          </p:cNvSpPr>
          <p:nvPr/>
        </p:nvSpPr>
        <p:spPr>
          <a:xfrm>
            <a:off x="8674692" y="3173829"/>
            <a:ext cx="12649102" cy="270843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14255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677" b="1" kern="1200" dirty="0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defTabSz="457200">
              <a:lnSpc>
                <a:spcPts val="5145"/>
              </a:lnSpc>
            </a:pPr>
            <a:r>
              <a:rPr lang="en-US" dirty="0">
                <a:solidFill>
                  <a:srgbClr val="CC9900"/>
                </a:solidFill>
              </a:rPr>
              <a:t>YOU ARE REQUIRED TO SUBMIT AN APPLICATION FOR SILVER/GOLD:</a:t>
            </a:r>
          </a:p>
          <a:p>
            <a:pPr defTabSz="457200">
              <a:lnSpc>
                <a:spcPts val="5145"/>
              </a:lnSpc>
            </a:pPr>
            <a:endParaRPr lang="en-US" dirty="0">
              <a:solidFill>
                <a:srgbClr val="CC9900"/>
              </a:solidFill>
            </a:endParaRPr>
          </a:p>
          <a:p>
            <a:pPr defTabSz="457200">
              <a:lnSpc>
                <a:spcPts val="5145"/>
              </a:lnSpc>
            </a:pPr>
            <a:endParaRPr lang="en-US" dirty="0">
              <a:solidFill>
                <a:srgbClr val="CC9900"/>
              </a:solidFill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9C6BD87B-F3CC-1D2A-153D-F87F84DAFF86}"/>
              </a:ext>
            </a:extLst>
          </p:cNvPr>
          <p:cNvSpPr/>
          <p:nvPr/>
        </p:nvSpPr>
        <p:spPr>
          <a:xfrm rot="5400000">
            <a:off x="5424531" y="2608122"/>
            <a:ext cx="2387398" cy="2601285"/>
          </a:xfrm>
          <a:prstGeom prst="triangle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85EC0D40-AF68-6842-FD43-595A1E6E032E}"/>
              </a:ext>
            </a:extLst>
          </p:cNvPr>
          <p:cNvSpPr txBox="1">
            <a:spLocks/>
          </p:cNvSpPr>
          <p:nvPr/>
        </p:nvSpPr>
        <p:spPr>
          <a:xfrm>
            <a:off x="5189600" y="5220664"/>
            <a:ext cx="4112634" cy="140038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14255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677" b="1" kern="1200" dirty="0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defTabSz="457200">
              <a:lnSpc>
                <a:spcPts val="5145"/>
              </a:lnSpc>
            </a:pPr>
            <a:r>
              <a:rPr lang="en-US" dirty="0"/>
              <a:t>NEXT STEPS</a:t>
            </a:r>
            <a:br>
              <a:rPr lang="en-US" dirty="0"/>
            </a:br>
            <a:endParaRPr lang="en-US" dirty="0"/>
          </a:p>
        </p:txBody>
      </p:sp>
      <p:pic>
        <p:nvPicPr>
          <p:cNvPr id="1030" name="Picture 6" descr="Bronze Medal PNG Image - PurePNG | Free transparent CC0 PNG Image Library">
            <a:extLst>
              <a:ext uri="{FF2B5EF4-FFF2-40B4-BE49-F238E27FC236}">
                <a16:creationId xmlns:a16="http://schemas.microsoft.com/office/drawing/2014/main" id="{E981AABB-4B69-AA7F-5CC9-4461EC583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23" y="2414469"/>
            <a:ext cx="4474072" cy="447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A4F382F-8642-2A88-CE89-70DF5F8CE0B1}"/>
              </a:ext>
            </a:extLst>
          </p:cNvPr>
          <p:cNvSpPr txBox="1"/>
          <p:nvPr/>
        </p:nvSpPr>
        <p:spPr>
          <a:xfrm>
            <a:off x="1373615" y="3493265"/>
            <a:ext cx="1692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Bronze approved </a:t>
            </a:r>
            <a:endParaRPr lang="en-ZA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Graphic 3" descr="Monitor with solid fill">
            <a:extLst>
              <a:ext uri="{FF2B5EF4-FFF2-40B4-BE49-F238E27FC236}">
                <a16:creationId xmlns:a16="http://schemas.microsoft.com/office/drawing/2014/main" id="{0D8BA764-632F-8C1E-0C04-97F2ECC639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25639" y="4453274"/>
            <a:ext cx="4620388" cy="4620388"/>
          </a:xfrm>
          <a:prstGeom prst="rect">
            <a:avLst/>
          </a:prstGeom>
        </p:spPr>
      </p:pic>
      <p:pic>
        <p:nvPicPr>
          <p:cNvPr id="8" name="Graphic 7" descr="Checklist with solid fill">
            <a:extLst>
              <a:ext uri="{FF2B5EF4-FFF2-40B4-BE49-F238E27FC236}">
                <a16:creationId xmlns:a16="http://schemas.microsoft.com/office/drawing/2014/main" id="{12C767BC-6904-CD43-AB89-A7AEF5FA4C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47179" y="5345906"/>
            <a:ext cx="2287646" cy="228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27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B72C8-0EB5-D4D5-7B3C-27C82D986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682D09C-8DE7-275A-E42B-DBE0527484C2}"/>
              </a:ext>
            </a:extLst>
          </p:cNvPr>
          <p:cNvSpPr txBox="1"/>
          <p:nvPr/>
        </p:nvSpPr>
        <p:spPr>
          <a:xfrm>
            <a:off x="1106480" y="3728241"/>
            <a:ext cx="270193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-10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ECD Applicant</a:t>
            </a:r>
          </a:p>
          <a:p>
            <a:pPr algn="ctr"/>
            <a:endParaRPr lang="en-US" sz="2800" spc="-10" dirty="0">
              <a:solidFill>
                <a:schemeClr val="bg1"/>
              </a:solidFill>
              <a:latin typeface="Avenir Black" panose="020B0803020203020204" pitchFamily="34" charset="0"/>
              <a:cs typeface="Calibri"/>
            </a:endParaRP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Login to eCares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Answer a few questions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Submit the documents listed in the guidelines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Submit an Environmental Health Report / Certificate if received 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spc="-5" dirty="0">
              <a:solidFill>
                <a:schemeClr val="bg1"/>
              </a:solidFill>
              <a:latin typeface="Avenir" panose="020B0503020203020204" pitchFamily="34" charset="0"/>
              <a:cs typeface="Calibri"/>
            </a:endParaRPr>
          </a:p>
          <a:p>
            <a:pPr algn="ctr"/>
            <a:endParaRPr lang="en-US" sz="2000" spc="-10" dirty="0">
              <a:solidFill>
                <a:schemeClr val="bg1"/>
              </a:solidFill>
              <a:latin typeface="Avenir" panose="020B0503020203020204" pitchFamily="34" charset="0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9BD210-BE1B-8D21-258C-4F154F71D461}"/>
              </a:ext>
            </a:extLst>
          </p:cNvPr>
          <p:cNvSpPr txBox="1"/>
          <p:nvPr/>
        </p:nvSpPr>
        <p:spPr>
          <a:xfrm>
            <a:off x="5673229" y="3589741"/>
            <a:ext cx="3001463" cy="302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90000"/>
              </a:lnSpc>
              <a:spcBef>
                <a:spcPts val="359"/>
              </a:spcBef>
            </a:pPr>
            <a:r>
              <a:rPr lang="en-US" sz="2800" spc="-5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Registration Application Administrator</a:t>
            </a:r>
          </a:p>
          <a:p>
            <a:pPr marL="274638" marR="5080" indent="-261938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1st check application details</a:t>
            </a:r>
          </a:p>
          <a:p>
            <a:pPr marL="274638" marR="5080" indent="-261938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Check  documents and approve or request corrections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DE3760-33ED-4B0A-7C78-AFD9B7F47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69" y="190631"/>
            <a:ext cx="17236200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dirty="0">
                <a:solidFill>
                  <a:srgbClr val="382C15"/>
                </a:solidFill>
              </a:rPr>
              <a:t>WHY IS THE SUBMISSION OF THESE DOCUMENTS IMPORTANT?</a:t>
            </a:r>
            <a:br>
              <a:rPr lang="en-US" sz="4677" dirty="0">
                <a:solidFill>
                  <a:srgbClr val="382C15"/>
                </a:solidFill>
              </a:rPr>
            </a:br>
            <a:endParaRPr lang="en-ZA" sz="4677" dirty="0">
              <a:solidFill>
                <a:srgbClr val="382C15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859097-C795-A9E5-6652-ABFF42D90EB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06773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27DAD7-1125-5188-DC9A-FD76983FD8AE}"/>
              </a:ext>
            </a:extLst>
          </p:cNvPr>
          <p:cNvSpPr txBox="1"/>
          <p:nvPr/>
        </p:nvSpPr>
        <p:spPr>
          <a:xfrm>
            <a:off x="5745644" y="7836442"/>
            <a:ext cx="5501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Registration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Certificate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Generator</a:t>
            </a:r>
            <a:endParaRPr lang="en-US" sz="2400" dirty="0">
              <a:latin typeface="Avenir Black" panose="020B0803020203020204" pitchFamily="34" charset="0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Can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generate</a:t>
            </a:r>
            <a:r>
              <a:rPr lang="en-US" sz="2000" spc="-4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certificates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for</a:t>
            </a:r>
            <a:r>
              <a:rPr lang="en-US" sz="2000" spc="-1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approved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ECDs</a:t>
            </a:r>
            <a:endParaRPr lang="en-US" sz="2000" dirty="0">
              <a:latin typeface="Avenir" panose="020B0503020203020204" pitchFamily="34" charset="0"/>
              <a:cs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7EAF62-4389-5E42-C152-9C14F4665C1C}"/>
              </a:ext>
            </a:extLst>
          </p:cNvPr>
          <p:cNvSpPr txBox="1">
            <a:spLocks/>
          </p:cNvSpPr>
          <p:nvPr/>
        </p:nvSpPr>
        <p:spPr>
          <a:xfrm>
            <a:off x="885469" y="1408342"/>
            <a:ext cx="17486937" cy="73882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14255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677" b="1" kern="1200" dirty="0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marL="685800" indent="-68580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600" dirty="0"/>
              <a:t>Required by  Children’s Act Regulations </a:t>
            </a:r>
          </a:p>
          <a:p>
            <a:pPr marL="685800" indent="-68580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600" dirty="0"/>
              <a:t>Aligned to norms and standards</a:t>
            </a:r>
          </a:p>
          <a:p>
            <a:pPr marL="685800" indent="-68580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600" dirty="0"/>
              <a:t>A key step in the silver process</a:t>
            </a:r>
          </a:p>
          <a:p>
            <a:pPr marL="685800" indent="-68580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600" dirty="0"/>
              <a:t>Provides a sense of how the ECD programmes is managed</a:t>
            </a:r>
          </a:p>
          <a:p>
            <a:pPr marL="685800" indent="-68580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600" dirty="0"/>
              <a:t>Can reduce some of the standards that need to be observed onsite by a social worker </a:t>
            </a:r>
          </a:p>
          <a:p>
            <a:pPr defTabSz="457200">
              <a:lnSpc>
                <a:spcPct val="150000"/>
              </a:lnSpc>
            </a:pPr>
            <a:endParaRPr lang="en-US" sz="4600" dirty="0"/>
          </a:p>
        </p:txBody>
      </p:sp>
    </p:spTree>
    <p:extLst>
      <p:ext uri="{BB962C8B-B14F-4D97-AF65-F5344CB8AC3E}">
        <p14:creationId xmlns:p14="http://schemas.microsoft.com/office/powerpoint/2010/main" val="4223808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133F6-FFD6-B9A7-4AB8-02F088FC0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C7DF149-A76D-49AB-EF06-EB032A185A11}"/>
              </a:ext>
            </a:extLst>
          </p:cNvPr>
          <p:cNvSpPr txBox="1"/>
          <p:nvPr/>
        </p:nvSpPr>
        <p:spPr>
          <a:xfrm>
            <a:off x="1106480" y="3728241"/>
            <a:ext cx="270193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-10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ECD Applicant</a:t>
            </a:r>
          </a:p>
          <a:p>
            <a:pPr algn="ctr"/>
            <a:endParaRPr lang="en-US" sz="2800" spc="-10" dirty="0">
              <a:solidFill>
                <a:schemeClr val="bg1"/>
              </a:solidFill>
              <a:latin typeface="Avenir Black" panose="020B0803020203020204" pitchFamily="34" charset="0"/>
              <a:cs typeface="Calibri"/>
            </a:endParaRP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Login to eCares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Answer a few questions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Submit the documents listed in the guidelines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Submit an Environmental Health Report / Certificate if received 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spc="-5" dirty="0">
              <a:solidFill>
                <a:schemeClr val="bg1"/>
              </a:solidFill>
              <a:latin typeface="Avenir" panose="020B0503020203020204" pitchFamily="34" charset="0"/>
              <a:cs typeface="Calibri"/>
            </a:endParaRPr>
          </a:p>
          <a:p>
            <a:pPr algn="ctr"/>
            <a:endParaRPr lang="en-US" sz="2000" spc="-10" dirty="0">
              <a:solidFill>
                <a:schemeClr val="bg1"/>
              </a:solidFill>
              <a:latin typeface="Avenir" panose="020B0503020203020204" pitchFamily="34" charset="0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7C223-2722-C0E9-4A89-A15B93F6E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A22AE6-2B8E-E5F0-EE5B-7E32E5754352}"/>
              </a:ext>
            </a:extLst>
          </p:cNvPr>
          <p:cNvSpPr txBox="1"/>
          <p:nvPr/>
        </p:nvSpPr>
        <p:spPr>
          <a:xfrm>
            <a:off x="5745644" y="7836442"/>
            <a:ext cx="5501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Registration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Certificate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Generator</a:t>
            </a:r>
            <a:endParaRPr lang="en-US" sz="2400" dirty="0">
              <a:latin typeface="Avenir Black" panose="020B0803020203020204" pitchFamily="34" charset="0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Can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generate</a:t>
            </a:r>
            <a:r>
              <a:rPr lang="en-US" sz="2000" spc="-4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certificates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for</a:t>
            </a:r>
            <a:r>
              <a:rPr lang="en-US" sz="2000" spc="-1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approved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ECDs</a:t>
            </a:r>
            <a:endParaRPr lang="en-US" sz="2000" dirty="0">
              <a:latin typeface="Avenir" panose="020B0503020203020204" pitchFamily="34" charset="0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D95076-106D-C7BE-36DD-694E0EDE06E4}"/>
              </a:ext>
            </a:extLst>
          </p:cNvPr>
          <p:cNvSpPr/>
          <p:nvPr/>
        </p:nvSpPr>
        <p:spPr>
          <a:xfrm>
            <a:off x="0" y="0"/>
            <a:ext cx="19007138" cy="2855370"/>
          </a:xfrm>
          <a:prstGeom prst="rect">
            <a:avLst/>
          </a:prstGeom>
          <a:solidFill>
            <a:srgbClr val="EFA9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Circle: Hollow 4">
            <a:extLst>
              <a:ext uri="{FF2B5EF4-FFF2-40B4-BE49-F238E27FC236}">
                <a16:creationId xmlns:a16="http://schemas.microsoft.com/office/drawing/2014/main" id="{F8284671-888B-775B-FE4C-BDEDD2FD67E0}"/>
              </a:ext>
            </a:extLst>
          </p:cNvPr>
          <p:cNvSpPr/>
          <p:nvPr/>
        </p:nvSpPr>
        <p:spPr>
          <a:xfrm>
            <a:off x="9608710" y="417430"/>
            <a:ext cx="2321169" cy="2363372"/>
          </a:xfrm>
          <a:prstGeom prst="donut">
            <a:avLst>
              <a:gd name="adj" fmla="val 159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8" name="Circle: Hollow 7">
            <a:extLst>
              <a:ext uri="{FF2B5EF4-FFF2-40B4-BE49-F238E27FC236}">
                <a16:creationId xmlns:a16="http://schemas.microsoft.com/office/drawing/2014/main" id="{2B7F4C91-6F47-2460-064D-1402E6DCB003}"/>
              </a:ext>
            </a:extLst>
          </p:cNvPr>
          <p:cNvSpPr/>
          <p:nvPr/>
        </p:nvSpPr>
        <p:spPr>
          <a:xfrm>
            <a:off x="13423791" y="417430"/>
            <a:ext cx="2321169" cy="2363372"/>
          </a:xfrm>
          <a:prstGeom prst="donut">
            <a:avLst>
              <a:gd name="adj" fmla="val 159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C21F3B-0633-64EF-054D-7AA2FAF93D37}"/>
              </a:ext>
            </a:extLst>
          </p:cNvPr>
          <p:cNvSpPr/>
          <p:nvPr/>
        </p:nvSpPr>
        <p:spPr>
          <a:xfrm>
            <a:off x="0" y="2512509"/>
            <a:ext cx="19007138" cy="3516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C98F1D-E47F-2651-0824-719FD27D2063}"/>
              </a:ext>
            </a:extLst>
          </p:cNvPr>
          <p:cNvSpPr/>
          <p:nvPr/>
        </p:nvSpPr>
        <p:spPr>
          <a:xfrm>
            <a:off x="0" y="2855370"/>
            <a:ext cx="19007138" cy="7836443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0AFC53-8DB9-9C6D-E8DE-EE3E1658C623}"/>
              </a:ext>
            </a:extLst>
          </p:cNvPr>
          <p:cNvSpPr txBox="1"/>
          <p:nvPr/>
        </p:nvSpPr>
        <p:spPr>
          <a:xfrm>
            <a:off x="10255348" y="1222531"/>
            <a:ext cx="156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CENTRE-BASED </a:t>
            </a:r>
            <a:endParaRPr lang="en-ZA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C90D47-47CD-0B8B-1144-99EE651421DE}"/>
              </a:ext>
            </a:extLst>
          </p:cNvPr>
          <p:cNvSpPr txBox="1"/>
          <p:nvPr/>
        </p:nvSpPr>
        <p:spPr>
          <a:xfrm>
            <a:off x="919168" y="881305"/>
            <a:ext cx="6525462" cy="859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704"/>
              </a:lnSpc>
            </a:pPr>
            <a:r>
              <a:rPr lang="en-US" sz="4400" b="1" dirty="0">
                <a:solidFill>
                  <a:srgbClr val="382C15"/>
                </a:solidFill>
                <a:latin typeface="Century Gothic" charset="0"/>
                <a:ea typeface="Century Gothic" charset="0"/>
                <a:cs typeface="Century Gothic" charset="0"/>
              </a:rPr>
              <a:t>FOR SUBMISSION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E13F8D-A282-5DD9-E4E9-73C9B55CD5A2}"/>
              </a:ext>
            </a:extLst>
          </p:cNvPr>
          <p:cNvSpPr txBox="1"/>
          <p:nvPr/>
        </p:nvSpPr>
        <p:spPr>
          <a:xfrm>
            <a:off x="919168" y="2814538"/>
            <a:ext cx="8767130" cy="7760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Business plan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ECD programme overview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Management Committee Structure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Fees and Finances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Daily Programme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Disciplinary Policy</a:t>
            </a:r>
          </a:p>
          <a:p>
            <a:pPr>
              <a:lnSpc>
                <a:spcPct val="200000"/>
              </a:lnSpc>
            </a:pPr>
            <a:endParaRPr lang="en-ZA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ZA" b="1" dirty="0">
                <a:solidFill>
                  <a:schemeClr val="bg1"/>
                </a:solidFill>
                <a:latin typeface="Century Gothic" panose="020B0502020202020204" pitchFamily="34" charset="0"/>
              </a:rPr>
              <a:t>Gold: Approved building plan,</a:t>
            </a:r>
          </a:p>
          <a:p>
            <a:pPr>
              <a:lnSpc>
                <a:spcPct val="200000"/>
              </a:lnSpc>
            </a:pPr>
            <a:r>
              <a:rPr lang="en-ZA" b="1" dirty="0">
                <a:solidFill>
                  <a:schemeClr val="bg1"/>
                </a:solidFill>
                <a:latin typeface="Century Gothic" panose="020B0502020202020204" pitchFamily="34" charset="0"/>
              </a:rPr>
              <a:t>Silver: Application for building plan approval OR Hand-drawn Site layout</a:t>
            </a:r>
          </a:p>
          <a:p>
            <a:pPr>
              <a:lnSpc>
                <a:spcPct val="200000"/>
              </a:lnSpc>
            </a:pPr>
            <a:endParaRPr lang="en-ZA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ZA" b="1" dirty="0">
                <a:solidFill>
                  <a:schemeClr val="bg1"/>
                </a:solidFill>
                <a:latin typeface="Century Gothic" panose="020B0502020202020204" pitchFamily="34" charset="0"/>
              </a:rPr>
              <a:t>Founding document</a:t>
            </a:r>
          </a:p>
          <a:p>
            <a:pPr>
              <a:lnSpc>
                <a:spcPct val="200000"/>
              </a:lnSpc>
            </a:pPr>
            <a:r>
              <a:rPr lang="en-ZA" b="1" dirty="0">
                <a:solidFill>
                  <a:schemeClr val="bg1"/>
                </a:solidFill>
                <a:latin typeface="Century Gothic" panose="020B0502020202020204" pitchFamily="34" charset="0"/>
              </a:rPr>
              <a:t>(Constitution if voluntarily association)</a:t>
            </a:r>
          </a:p>
          <a:p>
            <a:pPr>
              <a:lnSpc>
                <a:spcPct val="200000"/>
              </a:lnSpc>
            </a:pPr>
            <a:endParaRPr lang="en-ZA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ZA" b="1" dirty="0">
                <a:solidFill>
                  <a:schemeClr val="bg1"/>
                </a:solidFill>
                <a:latin typeface="Century Gothic" panose="020B0502020202020204" pitchFamily="34" charset="0"/>
              </a:rPr>
              <a:t>Emergency plan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1853BD-0902-EDE7-D1B8-8C8F55B3D84A}"/>
              </a:ext>
            </a:extLst>
          </p:cNvPr>
          <p:cNvSpPr txBox="1"/>
          <p:nvPr/>
        </p:nvSpPr>
        <p:spPr>
          <a:xfrm>
            <a:off x="13780998" y="1252754"/>
            <a:ext cx="1862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NON CENTRE-BASED </a:t>
            </a:r>
            <a:endParaRPr lang="en-ZA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White Check Mark PNGs for Free Download">
            <a:extLst>
              <a:ext uri="{FF2B5EF4-FFF2-40B4-BE49-F238E27FC236}">
                <a16:creationId xmlns:a16="http://schemas.microsoft.com/office/drawing/2014/main" id="{C0A0203D-A399-B92B-04C0-F759D148D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044" y="2763095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White Check Mark PNGs for Free Download">
            <a:extLst>
              <a:ext uri="{FF2B5EF4-FFF2-40B4-BE49-F238E27FC236}">
                <a16:creationId xmlns:a16="http://schemas.microsoft.com/office/drawing/2014/main" id="{93D01C9A-1FBE-3B8E-0F1D-18A6DBD34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044" y="3184221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White Check Mark PNGs for Free Download">
            <a:extLst>
              <a:ext uri="{FF2B5EF4-FFF2-40B4-BE49-F238E27FC236}">
                <a16:creationId xmlns:a16="http://schemas.microsoft.com/office/drawing/2014/main" id="{472260B3-C088-4307-0E24-8B73D5759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735" y="3635683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White Check Mark PNGs for Free Download">
            <a:extLst>
              <a:ext uri="{FF2B5EF4-FFF2-40B4-BE49-F238E27FC236}">
                <a16:creationId xmlns:a16="http://schemas.microsoft.com/office/drawing/2014/main" id="{7165B7FA-2030-67D6-287B-E979777CE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044" y="4111933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White Check Mark PNGs for Free Download">
            <a:extLst>
              <a:ext uri="{FF2B5EF4-FFF2-40B4-BE49-F238E27FC236}">
                <a16:creationId xmlns:a16="http://schemas.microsoft.com/office/drawing/2014/main" id="{772C2D2A-BFAB-421D-FEBB-8FFD11003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044" y="4570477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White Check Mark PNGs for Free Download">
            <a:extLst>
              <a:ext uri="{FF2B5EF4-FFF2-40B4-BE49-F238E27FC236}">
                <a16:creationId xmlns:a16="http://schemas.microsoft.com/office/drawing/2014/main" id="{616C585F-5C74-5281-2BC0-5BB3992E9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044" y="5034082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White Check Mark PNGs for Free Download">
            <a:extLst>
              <a:ext uri="{FF2B5EF4-FFF2-40B4-BE49-F238E27FC236}">
                <a16:creationId xmlns:a16="http://schemas.microsoft.com/office/drawing/2014/main" id="{8EBB76F4-2DB2-1A44-6223-67A1EBB0D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495" y="2763095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White Check Mark PNGs for Free Download">
            <a:extLst>
              <a:ext uri="{FF2B5EF4-FFF2-40B4-BE49-F238E27FC236}">
                <a16:creationId xmlns:a16="http://schemas.microsoft.com/office/drawing/2014/main" id="{8B76DC42-BDDC-2462-9624-84F3D4756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495" y="3157689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White Check Mark PNGs for Free Download">
            <a:extLst>
              <a:ext uri="{FF2B5EF4-FFF2-40B4-BE49-F238E27FC236}">
                <a16:creationId xmlns:a16="http://schemas.microsoft.com/office/drawing/2014/main" id="{BF15DF08-01E4-E8B3-953F-E1F49BD4D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3455" y="353878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White Check Mark PNGs for Free Download">
            <a:extLst>
              <a:ext uri="{FF2B5EF4-FFF2-40B4-BE49-F238E27FC236}">
                <a16:creationId xmlns:a16="http://schemas.microsoft.com/office/drawing/2014/main" id="{55BE3CB6-57F0-E8F4-B84D-0408A1202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8982" y="3935344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White Check Mark PNGs for Free Download">
            <a:extLst>
              <a:ext uri="{FF2B5EF4-FFF2-40B4-BE49-F238E27FC236}">
                <a16:creationId xmlns:a16="http://schemas.microsoft.com/office/drawing/2014/main" id="{A2B9A8A2-E669-29A1-3999-4683D8353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1219" y="445242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White Check Mark PNGs for Free Download">
            <a:extLst>
              <a:ext uri="{FF2B5EF4-FFF2-40B4-BE49-F238E27FC236}">
                <a16:creationId xmlns:a16="http://schemas.microsoft.com/office/drawing/2014/main" id="{95BD1C80-2A90-56F2-CD95-C9EB80BBF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1219" y="4872383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White Check Mark PNGs for Free Download">
            <a:extLst>
              <a:ext uri="{FF2B5EF4-FFF2-40B4-BE49-F238E27FC236}">
                <a16:creationId xmlns:a16="http://schemas.microsoft.com/office/drawing/2014/main" id="{92FA4ECF-944F-11FC-9D04-987BE4AA5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348" y="638372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White Check Mark PNGs for Free Download">
            <a:extLst>
              <a:ext uri="{FF2B5EF4-FFF2-40B4-BE49-F238E27FC236}">
                <a16:creationId xmlns:a16="http://schemas.microsoft.com/office/drawing/2014/main" id="{DE00B918-6F22-8C84-3821-927A7328B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857" y="6976217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White Check Mark PNGs for Free Download">
            <a:extLst>
              <a:ext uri="{FF2B5EF4-FFF2-40B4-BE49-F238E27FC236}">
                <a16:creationId xmlns:a16="http://schemas.microsoft.com/office/drawing/2014/main" id="{44F85840-5DF0-4217-D262-C0BA44C45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044" y="962217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White Check Mark PNGs for Free Download">
            <a:extLst>
              <a:ext uri="{FF2B5EF4-FFF2-40B4-BE49-F238E27FC236}">
                <a16:creationId xmlns:a16="http://schemas.microsoft.com/office/drawing/2014/main" id="{0105E30C-D069-E184-2769-C91C46C64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044" y="8282341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Graphic 29" descr="Close with solid fill">
            <a:extLst>
              <a:ext uri="{FF2B5EF4-FFF2-40B4-BE49-F238E27FC236}">
                <a16:creationId xmlns:a16="http://schemas.microsoft.com/office/drawing/2014/main" id="{725F80F7-C0A4-BBF6-6344-09B1B194C7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93455" y="6707552"/>
            <a:ext cx="727006" cy="727006"/>
          </a:xfrm>
          <a:prstGeom prst="rect">
            <a:avLst/>
          </a:prstGeom>
        </p:spPr>
      </p:pic>
      <p:pic>
        <p:nvPicPr>
          <p:cNvPr id="31" name="Graphic 30" descr="Close with solid fill">
            <a:extLst>
              <a:ext uri="{FF2B5EF4-FFF2-40B4-BE49-F238E27FC236}">
                <a16:creationId xmlns:a16="http://schemas.microsoft.com/office/drawing/2014/main" id="{31EB9526-1013-B653-59E9-1AD11CB317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260265" y="8251487"/>
            <a:ext cx="727006" cy="727006"/>
          </a:xfrm>
          <a:prstGeom prst="rect">
            <a:avLst/>
          </a:prstGeom>
        </p:spPr>
      </p:pic>
      <p:pic>
        <p:nvPicPr>
          <p:cNvPr id="32" name="Picture 2" descr="White Check Mark PNGs for Free Download">
            <a:extLst>
              <a:ext uri="{FF2B5EF4-FFF2-40B4-BE49-F238E27FC236}">
                <a16:creationId xmlns:a16="http://schemas.microsoft.com/office/drawing/2014/main" id="{1EC1DFCD-BC26-F330-D79A-12464B0D0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0708" y="962217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16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4052C-1B0D-4410-BADE-DB1766F9D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6B9633-469E-4A9F-B295-51694C5E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899" y="1049783"/>
            <a:ext cx="10287000" cy="799147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7DEA1A-BFE8-C918-C17A-E777112E5A5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747B71-3EED-D823-98FB-1CEE5D8A4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899" y="9041258"/>
            <a:ext cx="2524477" cy="8097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9FB1A4F-9491-454F-9B91-F07D95277A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5959"/>
          <a:stretch/>
        </p:blipFill>
        <p:spPr>
          <a:xfrm>
            <a:off x="7904375" y="2168624"/>
            <a:ext cx="1952898" cy="62837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94F4511-A437-CDA0-5755-51AC97E6A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751" y="266055"/>
            <a:ext cx="15164146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SILVER/GOLD SUBMISSION DOCUMENT TEMPLATES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BA3912-5C23-946C-CC0E-DB5A6D908866}"/>
              </a:ext>
            </a:extLst>
          </p:cNvPr>
          <p:cNvSpPr/>
          <p:nvPr/>
        </p:nvSpPr>
        <p:spPr>
          <a:xfrm>
            <a:off x="386034" y="1899138"/>
            <a:ext cx="2771335" cy="1603717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1F6233"/>
                </a:solidFill>
                <a:latin typeface="Century Gothic" panose="020B0502020202020204" pitchFamily="34" charset="0"/>
              </a:rPr>
              <a:t>DOWNLOAD DOCUMENTS HERE</a:t>
            </a:r>
            <a:endParaRPr lang="en-ZA" sz="2400" b="1" dirty="0">
              <a:solidFill>
                <a:srgbClr val="1F6233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DC920E87-9800-4D4B-18C8-2B6B46C15F73}"/>
              </a:ext>
            </a:extLst>
          </p:cNvPr>
          <p:cNvSpPr/>
          <p:nvPr/>
        </p:nvSpPr>
        <p:spPr>
          <a:xfrm>
            <a:off x="3157369" y="2426676"/>
            <a:ext cx="719798" cy="548640"/>
          </a:xfrm>
          <a:prstGeom prst="rightArrow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48445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C5119-7857-691C-5A55-E5CF7FF06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350C4AB-F36D-C767-FCD4-63234142951A}"/>
              </a:ext>
            </a:extLst>
          </p:cNvPr>
          <p:cNvSpPr/>
          <p:nvPr/>
        </p:nvSpPr>
        <p:spPr>
          <a:xfrm>
            <a:off x="-20659" y="8519420"/>
            <a:ext cx="19027797" cy="1996853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>
              <a:solidFill>
                <a:srgbClr val="EFA92C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0B4784-76CB-7B94-77A7-DE504FB04878}"/>
              </a:ext>
            </a:extLst>
          </p:cNvPr>
          <p:cNvSpPr/>
          <p:nvPr/>
        </p:nvSpPr>
        <p:spPr>
          <a:xfrm>
            <a:off x="-20659" y="151"/>
            <a:ext cx="19027797" cy="10691513"/>
          </a:xfrm>
          <a:prstGeom prst="rect">
            <a:avLst/>
          </a:prstGeom>
          <a:solidFill>
            <a:srgbClr val="EFA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 dirty="0">
              <a:solidFill>
                <a:srgbClr val="EFA92C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DE0B4A-E3E6-BB0E-8512-C2DD59AF33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659" y="7235501"/>
            <a:ext cx="19047596" cy="30792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DBFB0B-B8DE-F9A7-22CE-F485C4F9FF3D}"/>
              </a:ext>
            </a:extLst>
          </p:cNvPr>
          <p:cNvSpPr txBox="1"/>
          <p:nvPr/>
        </p:nvSpPr>
        <p:spPr>
          <a:xfrm>
            <a:off x="1294317" y="3354381"/>
            <a:ext cx="16452564" cy="1810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704"/>
              </a:lnSpc>
            </a:pPr>
            <a:r>
              <a:rPr lang="en-US" sz="6236" b="1" dirty="0">
                <a:solidFill>
                  <a:srgbClr val="382C15"/>
                </a:solidFill>
                <a:latin typeface="Century Gothic" charset="0"/>
                <a:ea typeface="Century Gothic" charset="0"/>
                <a:cs typeface="Century Gothic" charset="0"/>
              </a:rPr>
              <a:t>INSTRUCTIONS ON COMPLETING THE DOCUMENTS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8A4C35-29F1-02E6-3EEC-F88A4BBD29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2028" y="7945032"/>
            <a:ext cx="3588570" cy="15378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A7C7138-C184-A47A-FD9B-3099A923BE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974" y="8189239"/>
            <a:ext cx="1889420" cy="66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22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ADD96-8A43-3504-2451-FC9EB6FE6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F54CEFF-B33E-08E3-B978-B26375CE4276}"/>
              </a:ext>
            </a:extLst>
          </p:cNvPr>
          <p:cNvSpPr txBox="1"/>
          <p:nvPr/>
        </p:nvSpPr>
        <p:spPr>
          <a:xfrm>
            <a:off x="1106480" y="3728241"/>
            <a:ext cx="270193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-10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ECD Applicant</a:t>
            </a:r>
          </a:p>
          <a:p>
            <a:pPr algn="ctr"/>
            <a:endParaRPr lang="en-US" sz="2800" spc="-10" dirty="0">
              <a:solidFill>
                <a:schemeClr val="bg1"/>
              </a:solidFill>
              <a:latin typeface="Avenir Black" panose="020B0803020203020204" pitchFamily="34" charset="0"/>
              <a:cs typeface="Calibri"/>
            </a:endParaRP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Login to eCares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Answer a few questions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Submit the documents listed in the guidelines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Submit an Environmental Health Report / Certificate if received 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spc="-5" dirty="0">
              <a:solidFill>
                <a:schemeClr val="bg1"/>
              </a:solidFill>
              <a:latin typeface="Avenir" panose="020B0503020203020204" pitchFamily="34" charset="0"/>
              <a:cs typeface="Calibri"/>
            </a:endParaRPr>
          </a:p>
          <a:p>
            <a:pPr algn="ctr"/>
            <a:endParaRPr lang="en-US" sz="2000" spc="-10" dirty="0">
              <a:solidFill>
                <a:schemeClr val="bg1"/>
              </a:solidFill>
              <a:latin typeface="Avenir" panose="020B0503020203020204" pitchFamily="34" charset="0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6B468E-17EE-96F8-CCAB-E42CE63AEE84}"/>
              </a:ext>
            </a:extLst>
          </p:cNvPr>
          <p:cNvSpPr txBox="1"/>
          <p:nvPr/>
        </p:nvSpPr>
        <p:spPr>
          <a:xfrm>
            <a:off x="5673229" y="3589741"/>
            <a:ext cx="3001463" cy="302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90000"/>
              </a:lnSpc>
              <a:spcBef>
                <a:spcPts val="359"/>
              </a:spcBef>
            </a:pPr>
            <a:r>
              <a:rPr lang="en-US" sz="2800" spc="-5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Registration Application Administrator</a:t>
            </a:r>
          </a:p>
          <a:p>
            <a:pPr marL="274638" marR="5080" indent="-261938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1st check application details</a:t>
            </a:r>
          </a:p>
          <a:p>
            <a:pPr marL="274638" marR="5080" indent="-261938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Check  documents and approve or request corrections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F54DC-096D-BD4A-3986-40BA7B496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69" y="190631"/>
            <a:ext cx="17236200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dirty="0">
                <a:solidFill>
                  <a:srgbClr val="382C15"/>
                </a:solidFill>
              </a:rPr>
              <a:t>WHEN COMPLETING THE DOCUMENTS, REMEMDER:</a:t>
            </a:r>
            <a:br>
              <a:rPr lang="en-US" sz="4677" dirty="0">
                <a:solidFill>
                  <a:srgbClr val="382C15"/>
                </a:solidFill>
              </a:rPr>
            </a:br>
            <a:endParaRPr lang="en-ZA" sz="4677" dirty="0">
              <a:solidFill>
                <a:srgbClr val="382C15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A6A4A-B164-7C5D-DEC7-975D0FE0495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06773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8D2DDD-CC59-B149-3CC4-E139A904BD97}"/>
              </a:ext>
            </a:extLst>
          </p:cNvPr>
          <p:cNvSpPr txBox="1"/>
          <p:nvPr/>
        </p:nvSpPr>
        <p:spPr>
          <a:xfrm>
            <a:off x="5745644" y="7836442"/>
            <a:ext cx="5501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Registration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Certificate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Generator</a:t>
            </a:r>
            <a:endParaRPr lang="en-US" sz="2400" dirty="0">
              <a:latin typeface="Avenir Black" panose="020B0803020203020204" pitchFamily="34" charset="0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Can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generate</a:t>
            </a:r>
            <a:r>
              <a:rPr lang="en-US" sz="2000" spc="-4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certificates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for</a:t>
            </a:r>
            <a:r>
              <a:rPr lang="en-US" sz="2000" spc="-1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approved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ECDs</a:t>
            </a:r>
            <a:endParaRPr lang="en-US" sz="2000" dirty="0">
              <a:latin typeface="Avenir" panose="020B0503020203020204" pitchFamily="34" charset="0"/>
              <a:cs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73555B3-32E1-7C9E-2C22-74737144A937}"/>
              </a:ext>
            </a:extLst>
          </p:cNvPr>
          <p:cNvSpPr txBox="1">
            <a:spLocks/>
          </p:cNvSpPr>
          <p:nvPr/>
        </p:nvSpPr>
        <p:spPr>
          <a:xfrm>
            <a:off x="885469" y="1156211"/>
            <a:ext cx="17486937" cy="73882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14255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677" b="1" kern="1200" dirty="0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marL="685800" indent="-68580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600" dirty="0"/>
              <a:t>ECD reference number from </a:t>
            </a:r>
            <a:r>
              <a:rPr lang="en-US" sz="4600" dirty="0" err="1"/>
              <a:t>eCares</a:t>
            </a:r>
            <a:r>
              <a:rPr lang="en-US" sz="4600" dirty="0"/>
              <a:t> must be completed on every document</a:t>
            </a:r>
          </a:p>
          <a:p>
            <a:pPr marL="685800" indent="-68580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600" dirty="0"/>
              <a:t>This is a document template, so making use of this document is optional</a:t>
            </a:r>
          </a:p>
          <a:p>
            <a:pPr defTabSz="457200">
              <a:lnSpc>
                <a:spcPct val="150000"/>
              </a:lnSpc>
            </a:pPr>
            <a:r>
              <a:rPr lang="en-US" sz="4600" i="1" dirty="0"/>
              <a:t>NB! Should own versions of documents be used, ensure documents are aligned to the templates.</a:t>
            </a:r>
          </a:p>
          <a:p>
            <a:pPr marL="685800" indent="-68580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4600" dirty="0"/>
          </a:p>
        </p:txBody>
      </p:sp>
    </p:spTree>
    <p:extLst>
      <p:ext uri="{BB962C8B-B14F-4D97-AF65-F5344CB8AC3E}">
        <p14:creationId xmlns:p14="http://schemas.microsoft.com/office/powerpoint/2010/main" val="521837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37b2fdc-7ff8-45a1-8eb3-6b281ec7230b">
      <Terms xmlns="http://schemas.microsoft.com/office/infopath/2007/PartnerControls"/>
    </lcf76f155ced4ddcb4097134ff3c332f>
    <TaxCatchAll xmlns="12e150a0-b99e-46e4-abd4-39345e2e7f5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E0470FDEFE7E48B9C40F84AD98BAF4" ma:contentTypeVersion="14" ma:contentTypeDescription="Create a new document." ma:contentTypeScope="" ma:versionID="da974006971477e3b41a96a185852cfe">
  <xsd:schema xmlns:xsd="http://www.w3.org/2001/XMLSchema" xmlns:xs="http://www.w3.org/2001/XMLSchema" xmlns:p="http://schemas.microsoft.com/office/2006/metadata/properties" xmlns:ns2="c37b2fdc-7ff8-45a1-8eb3-6b281ec7230b" xmlns:ns3="12e150a0-b99e-46e4-abd4-39345e2e7f5b" targetNamespace="http://schemas.microsoft.com/office/2006/metadata/properties" ma:root="true" ma:fieldsID="9775917d06e059c1ba5718d24c7cd84a" ns2:_="" ns3:_="">
    <xsd:import namespace="c37b2fdc-7ff8-45a1-8eb3-6b281ec7230b"/>
    <xsd:import namespace="12e150a0-b99e-46e4-abd4-39345e2e7f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7b2fdc-7ff8-45a1-8eb3-6b281ec723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387dd092-8e27-4329-be5d-69f0b07c95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e150a0-b99e-46e4-abd4-39345e2e7f5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1c7b584-82c8-4f8a-8aad-3f8d0e082982}" ma:internalName="TaxCatchAll" ma:showField="CatchAllData" ma:web="12e150a0-b99e-46e4-abd4-39345e2e7f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59BB72-E9EE-4189-81CE-847575AF51F1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f515349e-eaac-4214-9c64-5c7c0401c7d5"/>
    <ds:schemaRef ds:uri="http://schemas.microsoft.com/office/infopath/2007/PartnerControls"/>
    <ds:schemaRef ds:uri="http://www.w3.org/XML/1998/namespace"/>
    <ds:schemaRef ds:uri="634ce88a-8cde-4151-842f-fe2ac0e3fd9c"/>
    <ds:schemaRef ds:uri="http://schemas.microsoft.com/office/2006/metadata/properties"/>
    <ds:schemaRef ds:uri="http://purl.org/dc/terms/"/>
    <ds:schemaRef ds:uri="c37b2fdc-7ff8-45a1-8eb3-6b281ec7230b"/>
    <ds:schemaRef ds:uri="12e150a0-b99e-46e4-abd4-39345e2e7f5b"/>
  </ds:schemaRefs>
</ds:datastoreItem>
</file>

<file path=customXml/itemProps2.xml><?xml version="1.0" encoding="utf-8"?>
<ds:datastoreItem xmlns:ds="http://schemas.openxmlformats.org/officeDocument/2006/customXml" ds:itemID="{746A540B-D705-43C6-B596-729562975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C0F99B-1191-4747-AFC5-59B3F090D9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7b2fdc-7ff8-45a1-8eb3-6b281ec7230b"/>
    <ds:schemaRef ds:uri="12e150a0-b99e-46e4-abd4-39345e2e7f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1728</TotalTime>
  <Words>2410</Words>
  <Application>Microsoft Office PowerPoint</Application>
  <PresentationFormat>Custom</PresentationFormat>
  <Paragraphs>316</Paragraphs>
  <Slides>34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COMPLY: SILVER PROCESS</vt:lpstr>
      <vt:lpstr>COMPLY: SILVER PROCESS</vt:lpstr>
      <vt:lpstr>YOU ARE BRONZE APPROVED - CONGRATULATIONS! </vt:lpstr>
      <vt:lpstr>WHY IS THE SUBMISSION OF THESE DOCUMENTS IMPORTANT? </vt:lpstr>
      <vt:lpstr>PowerPoint Presentation</vt:lpstr>
      <vt:lpstr>SILVER/GOLD SUBMISSION DOCUMENT TEMPLATES </vt:lpstr>
      <vt:lpstr>PowerPoint Presentation</vt:lpstr>
      <vt:lpstr>WHEN COMPLETING THE DOCUMENTS, REMEMDER: </vt:lpstr>
      <vt:lpstr>BUSINESS PLAN: ECD PROGRAMME OVERVIEW </vt:lpstr>
      <vt:lpstr>BUSINESS PLAN: FEES AND FINANCES </vt:lpstr>
      <vt:lpstr>BUSINESS PLAN: MANAGEMENT COMMITTEE STRUCTURE </vt:lpstr>
      <vt:lpstr>BUSINESS PLAN: DAILY PROGRAMME </vt:lpstr>
      <vt:lpstr>BUSINESS PLAN: DISCIPLINARY POLICY </vt:lpstr>
      <vt:lpstr>PowerPoint Presentation</vt:lpstr>
      <vt:lpstr>EMERGENCY PLAN </vt:lpstr>
      <vt:lpstr>FOUNDING DOCUMENT (CONSTITUTION IF VOLUNTARY ASSOCIATION  </vt:lpstr>
      <vt:lpstr>PowerPoint Presentation</vt:lpstr>
      <vt:lpstr>YOU HAVE RECEIVED BRONZE REGISTRATION – WHAT HAPPENS NEXT?</vt:lpstr>
      <vt:lpstr>PowerPoint Presentation</vt:lpstr>
      <vt:lpstr>ECD APPLICANT – LOGGING IN TO YOUR ECARES PROFILE</vt:lpstr>
      <vt:lpstr>ECD APPLICANT – LOGGING IN ON ECARES</vt:lpstr>
      <vt:lpstr>ECD APPLICANT – CHANGING A PASSWORD</vt:lpstr>
      <vt:lpstr>PowerPoint Presentation</vt:lpstr>
      <vt:lpstr>ECD REGISTRATION APPLICATIONS LANDING PAGE</vt:lpstr>
      <vt:lpstr>ECD REGISTRATION APPLICATIONS LANDING PAGE</vt:lpstr>
      <vt:lpstr>STARTING A SILVER/GOLD SUBMISSION</vt:lpstr>
      <vt:lpstr>PowerPoint Presentation</vt:lpstr>
      <vt:lpstr>PowerPoint Presentation</vt:lpstr>
      <vt:lpstr>SILVER/GOLD DOCUMENT SUBMISSION</vt:lpstr>
      <vt:lpstr>SILVER/GOLD DOCUMENT SUBMISSION</vt:lpstr>
      <vt:lpstr>ENVIRONMENTAL HEALTH DOCUMENT SUBMISSION</vt:lpstr>
      <vt:lpstr>FURTHER INFORMATION 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Asma Rahim</dc:creator>
  <cp:lastModifiedBy>Cate Carrol</cp:lastModifiedBy>
  <cp:revision>116</cp:revision>
  <dcterms:created xsi:type="dcterms:W3CDTF">2024-10-22T10:28:26Z</dcterms:created>
  <dcterms:modified xsi:type="dcterms:W3CDTF">2026-05-19T10:19:18Z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0x0101002EE0470FDEFE7E48B9C40F84AD98BAF4</vt:lpwstr>
  </property>
  <property fmtid="{D5CDD505-2E9C-101B-9397-08002B2CF9AE}" pid="3" name="MediaServiceImageTags">
    <vt:lpwstr/>
  </property>
</Properties>
</file>