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22"/>
  </p:notesMasterIdLst>
  <p:handoutMasterIdLst>
    <p:handoutMasterId r:id="rId23"/>
  </p:handoutMasterIdLst>
  <p:sldIdLst>
    <p:sldId id="256" r:id="rId5"/>
    <p:sldId id="273" r:id="rId6"/>
    <p:sldId id="262" r:id="rId7"/>
    <p:sldId id="275" r:id="rId8"/>
    <p:sldId id="276" r:id="rId9"/>
    <p:sldId id="278" r:id="rId10"/>
    <p:sldId id="293" r:id="rId11"/>
    <p:sldId id="294" r:id="rId12"/>
    <p:sldId id="298" r:id="rId13"/>
    <p:sldId id="285" r:id="rId14"/>
    <p:sldId id="295" r:id="rId15"/>
    <p:sldId id="296" r:id="rId16"/>
    <p:sldId id="288" r:id="rId17"/>
    <p:sldId id="297" r:id="rId18"/>
    <p:sldId id="290" r:id="rId19"/>
    <p:sldId id="292" r:id="rId20"/>
    <p:sldId id="259" r:id="rId21"/>
  </p:sldIdLst>
  <p:sldSz cx="19007138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 userDrawn="1">
          <p15:clr>
            <a:srgbClr val="A4A3A4"/>
          </p15:clr>
        </p15:guide>
        <p15:guide id="2" pos="598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C43D86-F343-5418-043B-E789595600BE}" name="Cate Carrol" initials="CC" userId="S::cate@ilifalabantwana.co.za::c09423e9-3b29-4c21-ac42-39e57e0b18db" providerId="AD"/>
  <p188:author id="{42BE94FA-0497-23DA-68A9-DBF7694A7D94}" name="Taryn Le Roux" initials="TL" userId="S::taryn@datainnovators.co::66948560-4743-467e-95c1-668851322f3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te Carrol" initials="CC" lastIdx="3" clrIdx="0">
    <p:extLst>
      <p:ext uri="{19B8F6BF-5375-455C-9EA6-DF929625EA0E}">
        <p15:presenceInfo xmlns:p15="http://schemas.microsoft.com/office/powerpoint/2012/main" userId="S::cate@ilifalabantwana.co.za::c09423e9-3b29-4c21-ac42-39e57e0b18db" providerId="AD"/>
      </p:ext>
    </p:extLst>
  </p:cmAuthor>
  <p:cmAuthor id="2" name="Taryn Le Roux" initials="TL" lastIdx="3" clrIdx="1">
    <p:extLst>
      <p:ext uri="{19B8F6BF-5375-455C-9EA6-DF929625EA0E}">
        <p15:presenceInfo xmlns:p15="http://schemas.microsoft.com/office/powerpoint/2012/main" userId="S::taryn@datainnovators.co::66948560-4743-467e-95c1-668851322f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0C3936"/>
    <a:srgbClr val="D27C25"/>
    <a:srgbClr val="107937"/>
    <a:srgbClr val="C6C6C6"/>
    <a:srgbClr val="8C0C0F"/>
    <a:srgbClr val="CD6000"/>
    <a:srgbClr val="F8ECDF"/>
    <a:srgbClr val="F8F7F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596" y="40"/>
      </p:cViewPr>
      <p:guideLst>
        <p:guide orient="horz" pos="3367"/>
        <p:guide pos="598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56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03E7310-49B8-42B7-4978-32A986EDAA4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C4192B-5405-EA0C-B958-1B3A3690BCF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BB2728-1B85-4ADE-8685-86A1C1F6364F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01BC5A-7844-F7E2-077B-AC4DFCDD529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25FBD1-1DBA-2617-5BA3-901530408D1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77EFF7-2370-4EF7-AA33-9591B1A0B9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072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5BBC0-5003-46F4-8428-08C39F34FA81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0BD89-9B5C-4A6F-A027-64CADAE669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0566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C178-82DB-ED4A-9994-20B81E9F7A7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30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59686-3E3F-FF26-E075-A468BB4F9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B7DB62-0469-A151-73E8-F975F011E2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ABB705-B3B2-78D5-A86C-75E36CCAC9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BEB34-AA58-7662-CFD3-92819D3EDE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EC178-82DB-ED4A-9994-20B81E9F7A7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093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75892" y="1749795"/>
            <a:ext cx="14255354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5892" y="5615678"/>
            <a:ext cx="14255354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801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217" y="712788"/>
            <a:ext cx="6130296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80509" y="1539424"/>
            <a:ext cx="9622364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09217" y="3207544"/>
            <a:ext cx="6130296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019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355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601983" y="569240"/>
            <a:ext cx="4098414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06741" y="569240"/>
            <a:ext cx="12057653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651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800653-C40B-A652-9CD2-BDECAAF12E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914"/>
          <a:stretch/>
        </p:blipFill>
        <p:spPr>
          <a:xfrm flipH="1">
            <a:off x="0" y="8758777"/>
            <a:ext cx="19007139" cy="19330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DB93E9-2E7C-BA27-A2D7-C45725E709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8732" y="9081912"/>
            <a:ext cx="1876610" cy="65588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14F06AE-ECF3-2144-EACF-8852D720FE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3584462" y="9159701"/>
            <a:ext cx="2051167" cy="6573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922A18-6028-E773-7A62-74BFBC7D58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87874" y="8011433"/>
            <a:ext cx="3551027" cy="1521767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086F82B3-2D2C-2009-695C-7972C50ADA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06741" y="928159"/>
            <a:ext cx="7041561" cy="1400383"/>
          </a:xfrm>
          <a:noFill/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US" sz="4677" b="1" dirty="0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lvl="0" defTabSz="457200">
              <a:lnSpc>
                <a:spcPts val="5145"/>
              </a:lnSpc>
            </a:pPr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29457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50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6841" y="2665530"/>
            <a:ext cx="16393657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6841" y="7155102"/>
            <a:ext cx="16393657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>
                    <a:tint val="82000"/>
                  </a:schemeClr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82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82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82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82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82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82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82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8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6741" y="2846200"/>
            <a:ext cx="8078034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22363" y="2846200"/>
            <a:ext cx="8078034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083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216" y="569241"/>
            <a:ext cx="16393657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9217" y="2620980"/>
            <a:ext cx="8040910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09217" y="3905482"/>
            <a:ext cx="8040910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22364" y="2620980"/>
            <a:ext cx="8080509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622364" y="3905482"/>
            <a:ext cx="8080509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07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927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336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217" y="712788"/>
            <a:ext cx="6130296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80509" y="1539424"/>
            <a:ext cx="9622364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09217" y="3207544"/>
            <a:ext cx="6130296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280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6741" y="569241"/>
            <a:ext cx="16393657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6741" y="2846200"/>
            <a:ext cx="16393657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06741" y="9909727"/>
            <a:ext cx="4276606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92A280-EAE7-4191-B666-9B60E66B00FE}" type="datetimeFigureOut">
              <a:rPr lang="en-GB" smtClean="0"/>
              <a:t>19/05/2026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96115" y="9909727"/>
            <a:ext cx="6414909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423791" y="9909727"/>
            <a:ext cx="4276606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9CA0B4-C81F-4BFB-80F1-11A7402164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76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08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becares.dbe.gov.za/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dbecares.dbe.gov.za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0659" y="151"/>
            <a:ext cx="19027797" cy="9434719"/>
          </a:xfrm>
          <a:prstGeom prst="rect">
            <a:avLst/>
          </a:prstGeom>
          <a:solidFill>
            <a:srgbClr val="1F6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6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274" y="6598660"/>
            <a:ext cx="19029412" cy="31317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4129" y="9389816"/>
            <a:ext cx="2080889" cy="72728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94317" y="2595794"/>
            <a:ext cx="16452564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4800" b="1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SUBMITTING AN APPLICATION FOR SILVER/GOLD REGISTRATION IN ECARES</a:t>
            </a:r>
          </a:p>
          <a:p>
            <a:pPr>
              <a:lnSpc>
                <a:spcPts val="5000"/>
              </a:lnSpc>
            </a:pPr>
            <a:r>
              <a:rPr lang="en-US" sz="4400" b="1" dirty="0">
                <a:solidFill>
                  <a:srgbClr val="EFA92C"/>
                </a:solidFill>
                <a:latin typeface="Century Gothic" charset="0"/>
                <a:ea typeface="Century Gothic" charset="0"/>
                <a:cs typeface="Century Gothic" charset="0"/>
              </a:rPr>
              <a:t>INSTRUCTIONS FOR BRONZE REGISTERED ECDS AND NGOS SUPPORTING REGISTRATION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56297" y="2041567"/>
            <a:ext cx="15336928" cy="380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1" dirty="0">
                <a:solidFill>
                  <a:srgbClr val="EFA92C"/>
                </a:solidFill>
                <a:latin typeface="Century Gothic" charset="0"/>
                <a:ea typeface="Century Gothic" charset="0"/>
                <a:cs typeface="Century Gothic" charset="0"/>
              </a:rPr>
              <a:t>FEBRUARY 2025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7587" y="6367960"/>
            <a:ext cx="6815824" cy="29208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3838560" y="9389815"/>
            <a:ext cx="2683848" cy="86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28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7A6EB-C719-176A-E390-4EF24532C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39AFBD-E2DB-BF57-393A-506D72F47E7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262275" y="9850996"/>
            <a:ext cx="744863" cy="569240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7E8323-DF95-2CBD-624F-0F408FAC3733}"/>
              </a:ext>
            </a:extLst>
          </p:cNvPr>
          <p:cNvSpPr/>
          <p:nvPr/>
        </p:nvSpPr>
        <p:spPr>
          <a:xfrm>
            <a:off x="9499265" y="2154757"/>
            <a:ext cx="9143978" cy="8544898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D27C25"/>
              </a:solidFill>
            </a:endParaRP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9617E1D1-DD2D-41EF-DFB4-15D079C62490}"/>
              </a:ext>
            </a:extLst>
          </p:cNvPr>
          <p:cNvSpPr txBox="1"/>
          <p:nvPr/>
        </p:nvSpPr>
        <p:spPr>
          <a:xfrm>
            <a:off x="10043608" y="2415280"/>
            <a:ext cx="8342868" cy="786112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In the first step you will see instructions for what needs to be submitted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You can download individual templates for documents needed for submission</a:t>
            </a:r>
            <a:r>
              <a:rPr lang="en-US" sz="2800" b="1" dirty="0">
                <a:solidFill>
                  <a:schemeClr val="bg1"/>
                </a:solidFill>
                <a:latin typeface="Avenir"/>
                <a:cs typeface="Arial"/>
              </a:rPr>
              <a:t> [1] </a:t>
            </a: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and documents that need to be prepared for your site visit </a:t>
            </a:r>
            <a:r>
              <a:rPr lang="en-US" sz="2800" b="1" dirty="0">
                <a:solidFill>
                  <a:schemeClr val="bg1"/>
                </a:solidFill>
                <a:latin typeface="Avenir"/>
                <a:cs typeface="Arial"/>
              </a:rPr>
              <a:t>[2]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Otherwise, you can download the full set of templates with guidelines</a:t>
            </a:r>
            <a:r>
              <a:rPr lang="en-US" sz="2800" b="1" dirty="0">
                <a:solidFill>
                  <a:schemeClr val="bg1"/>
                </a:solidFill>
                <a:latin typeface="Avenir"/>
                <a:cs typeface="Arial"/>
              </a:rPr>
              <a:t> [3]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Remember you can use your own documents if they have all the information shown in the templates</a:t>
            </a:r>
          </a:p>
          <a:p>
            <a:pPr marL="344805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Press </a:t>
            </a:r>
            <a:r>
              <a:rPr lang="en-US" sz="2800" b="1" dirty="0">
                <a:solidFill>
                  <a:srgbClr val="0C3936"/>
                </a:solidFill>
                <a:latin typeface="Avenir"/>
                <a:cs typeface="Arial"/>
              </a:rPr>
              <a:t>BACK</a:t>
            </a: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 or </a:t>
            </a:r>
            <a:r>
              <a:rPr lang="en-US" sz="2800" b="1" dirty="0">
                <a:solidFill>
                  <a:srgbClr val="0C3936"/>
                </a:solidFill>
                <a:latin typeface="Avenir"/>
                <a:cs typeface="Arial"/>
              </a:rPr>
              <a:t>NEXT</a:t>
            </a: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Avenir"/>
                <a:cs typeface="Arial"/>
              </a:rPr>
              <a:t>[4] </a:t>
            </a: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to move through the application.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Press </a:t>
            </a:r>
            <a:r>
              <a:rPr lang="en-US" sz="2800" b="1" dirty="0">
                <a:solidFill>
                  <a:srgbClr val="0C3936"/>
                </a:solidFill>
                <a:latin typeface="Avenir"/>
                <a:cs typeface="Arial"/>
              </a:rPr>
              <a:t>CANCEL</a:t>
            </a:r>
            <a:r>
              <a:rPr lang="en-US" sz="2800" b="1" dirty="0">
                <a:solidFill>
                  <a:schemeClr val="bg1"/>
                </a:solidFill>
                <a:latin typeface="Avenir"/>
                <a:cs typeface="Arial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[5] at any time to close the application – you can continue with it at any time by selecting </a:t>
            </a:r>
            <a:r>
              <a:rPr lang="en-US" sz="2800" b="1" dirty="0">
                <a:solidFill>
                  <a:srgbClr val="0C3936"/>
                </a:solidFill>
                <a:latin typeface="Avenir"/>
                <a:cs typeface="Arial"/>
              </a:rPr>
              <a:t>EDIT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C3936"/>
                </a:solidFill>
                <a:latin typeface="Avenir"/>
                <a:cs typeface="Arial"/>
              </a:rPr>
              <a:t>Note – the Site Layout Plan is not required for non-</a:t>
            </a:r>
            <a:r>
              <a:rPr lang="en-US" sz="2800" b="1" dirty="0" err="1">
                <a:solidFill>
                  <a:srgbClr val="0C3936"/>
                </a:solidFill>
                <a:latin typeface="Avenir"/>
                <a:cs typeface="Arial"/>
              </a:rPr>
              <a:t>centre</a:t>
            </a:r>
            <a:r>
              <a:rPr lang="en-US" sz="2800" b="1" dirty="0">
                <a:solidFill>
                  <a:srgbClr val="0C3936"/>
                </a:solidFill>
                <a:latin typeface="Avenir"/>
                <a:cs typeface="Arial"/>
              </a:rPr>
              <a:t> based ECDs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89ADCB-9591-4AB5-BE0A-76D4DA03A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260" y="2168624"/>
            <a:ext cx="9412013" cy="7821116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065E0D0B-F548-C39E-3419-39E8B30DFBA5}"/>
              </a:ext>
            </a:extLst>
          </p:cNvPr>
          <p:cNvGrpSpPr/>
          <p:nvPr/>
        </p:nvGrpSpPr>
        <p:grpSpPr>
          <a:xfrm>
            <a:off x="207838" y="6551531"/>
            <a:ext cx="474844" cy="483877"/>
            <a:chOff x="10087693" y="5699096"/>
            <a:chExt cx="474844" cy="483877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2A655AF-6B8F-34FB-3B19-ED5F5B6576DA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2AA19A6-1C04-762E-EFF5-26E9F1A55F51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468EF8B-5F7B-4300-B8AF-7209CA28701C}"/>
              </a:ext>
            </a:extLst>
          </p:cNvPr>
          <p:cNvGrpSpPr/>
          <p:nvPr/>
        </p:nvGrpSpPr>
        <p:grpSpPr>
          <a:xfrm>
            <a:off x="174540" y="8548972"/>
            <a:ext cx="474844" cy="483877"/>
            <a:chOff x="10087693" y="5699096"/>
            <a:chExt cx="474844" cy="483877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C124BBD-3E67-47A1-ABFB-15C331BD877C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9865C8F-AA03-404C-98C4-C5297CD90A79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EDEA03B-76FA-4AFC-8336-E4FCC493C89C}"/>
              </a:ext>
            </a:extLst>
          </p:cNvPr>
          <p:cNvGrpSpPr/>
          <p:nvPr/>
        </p:nvGrpSpPr>
        <p:grpSpPr>
          <a:xfrm>
            <a:off x="164125" y="9505863"/>
            <a:ext cx="474844" cy="483877"/>
            <a:chOff x="10087693" y="5699096"/>
            <a:chExt cx="474844" cy="483877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F8E9B1D-0279-4466-9010-29C625FA778F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23FB1F6-B8EB-4BA4-BDD9-26E643ECCB68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3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9588FF4E-6CF9-4B03-8008-AAB94317F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549" y="9865328"/>
            <a:ext cx="2524477" cy="809738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2938F4F9-61E8-4095-8CCE-FC26F9684D73}"/>
              </a:ext>
            </a:extLst>
          </p:cNvPr>
          <p:cNvGrpSpPr/>
          <p:nvPr/>
        </p:nvGrpSpPr>
        <p:grpSpPr>
          <a:xfrm>
            <a:off x="2502936" y="9779685"/>
            <a:ext cx="474844" cy="483877"/>
            <a:chOff x="10087693" y="5699096"/>
            <a:chExt cx="474844" cy="483877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886CBF3-EAE2-4104-95BD-1E53CB8D7D5D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34DF142-37A5-4125-BA9D-8183E46786B3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4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E8E57AB1-F103-4254-8910-49C8AF17B7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5959"/>
          <a:stretch/>
        </p:blipFill>
        <p:spPr>
          <a:xfrm>
            <a:off x="7904375" y="2168624"/>
            <a:ext cx="1952898" cy="628377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857761AF-8B2B-4563-9BF9-2DDD36A92ECE}"/>
              </a:ext>
            </a:extLst>
          </p:cNvPr>
          <p:cNvGrpSpPr/>
          <p:nvPr/>
        </p:nvGrpSpPr>
        <p:grpSpPr>
          <a:xfrm>
            <a:off x="8405980" y="2255852"/>
            <a:ext cx="474844" cy="483877"/>
            <a:chOff x="10087693" y="5699096"/>
            <a:chExt cx="474844" cy="483877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64DA0B1-E191-43D7-A582-51AC4BCFBDAD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90DC096-CF09-4E66-B418-3F7FB8ADC0CD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5</a:t>
              </a: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50A16CB6-D8A2-3259-2F57-BC80DC39E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741" y="955372"/>
            <a:ext cx="12649102" cy="746358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STARTING A SILVER/GOLD SUBMISSION</a:t>
            </a:r>
          </a:p>
        </p:txBody>
      </p:sp>
    </p:spTree>
    <p:extLst>
      <p:ext uri="{BB962C8B-B14F-4D97-AF65-F5344CB8AC3E}">
        <p14:creationId xmlns:p14="http://schemas.microsoft.com/office/powerpoint/2010/main" val="2523991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9E7AC-4E09-53B1-6351-ED87036AE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274FDB-88EA-8E2C-727B-ED9ADE142A4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262275" y="9850996"/>
            <a:ext cx="744863" cy="569240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84EAA1-5C8A-C5C7-C545-9EA8EC65D3F4}"/>
              </a:ext>
            </a:extLst>
          </p:cNvPr>
          <p:cNvSpPr/>
          <p:nvPr/>
        </p:nvSpPr>
        <p:spPr>
          <a:xfrm>
            <a:off x="9503569" y="1612587"/>
            <a:ext cx="9143978" cy="6437131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D27C25"/>
              </a:solidFill>
            </a:endParaRP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A34C035F-4FDB-F968-AEEA-CD0513FE0577}"/>
              </a:ext>
            </a:extLst>
          </p:cNvPr>
          <p:cNvSpPr txBox="1"/>
          <p:nvPr/>
        </p:nvSpPr>
        <p:spPr>
          <a:xfrm>
            <a:off x="10047912" y="1873110"/>
            <a:ext cx="8342868" cy="587596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The next step contains a number of statements that must be confirmed to show that you are meeting the standards for an ECD programme.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These standards are difficult to assess in a site visit so your confirmation provides assurance that they are met.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Please read these carefully and make sure you agree with them before confirming.  These are all very important standards for child safety, well-being and development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Click on the </a:t>
            </a:r>
            <a:r>
              <a:rPr lang="en-US" sz="2800" b="1" dirty="0">
                <a:latin typeface="Avenir"/>
                <a:cs typeface="Arial"/>
              </a:rPr>
              <a:t>arrow icon</a:t>
            </a:r>
            <a:r>
              <a:rPr lang="en-US" sz="2800" b="1" dirty="0">
                <a:solidFill>
                  <a:schemeClr val="bg1"/>
                </a:solidFill>
                <a:latin typeface="Avenir"/>
                <a:cs typeface="Arial"/>
              </a:rPr>
              <a:t> [1] </a:t>
            </a: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under each statement to select that you confirm.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5A9594-3410-4ED4-98DB-8AA27294E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370" y="1612587"/>
            <a:ext cx="9109199" cy="7372390"/>
          </a:xfrm>
          <a:prstGeom prst="rect">
            <a:avLst/>
          </a:prstGeom>
        </p:spPr>
      </p:pic>
      <p:sp>
        <p:nvSpPr>
          <p:cNvPr id="24" name="Google Shape;197;g2ef2993c73b_0_36">
            <a:extLst>
              <a:ext uri="{FF2B5EF4-FFF2-40B4-BE49-F238E27FC236}">
                <a16:creationId xmlns:a16="http://schemas.microsoft.com/office/drawing/2014/main" id="{3F1178FC-0882-40BF-B023-15DFA032432C}"/>
              </a:ext>
            </a:extLst>
          </p:cNvPr>
          <p:cNvSpPr/>
          <p:nvPr/>
        </p:nvSpPr>
        <p:spPr>
          <a:xfrm>
            <a:off x="8065827" y="3324845"/>
            <a:ext cx="842384" cy="1043135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A39203C-C19A-44E5-BFB2-59DA50DE3BCC}"/>
              </a:ext>
            </a:extLst>
          </p:cNvPr>
          <p:cNvGrpSpPr/>
          <p:nvPr/>
        </p:nvGrpSpPr>
        <p:grpSpPr>
          <a:xfrm>
            <a:off x="7869324" y="3190860"/>
            <a:ext cx="464429" cy="464429"/>
            <a:chOff x="10098108" y="5699096"/>
            <a:chExt cx="464429" cy="46442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99C8E6E-918C-438F-8348-0C05EC6E01DB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540461-712E-4A3D-A524-A1054DAD7C51}"/>
                </a:ext>
              </a:extLst>
            </p:cNvPr>
            <p:cNvSpPr txBox="1"/>
            <p:nvPr/>
          </p:nvSpPr>
          <p:spPr>
            <a:xfrm>
              <a:off x="10098108" y="5701860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CE6E3C8B-7FC2-C6A7-B6B9-AB2500E5F68F}"/>
              </a:ext>
            </a:extLst>
          </p:cNvPr>
          <p:cNvSpPr txBox="1">
            <a:spLocks/>
          </p:cNvSpPr>
          <p:nvPr/>
        </p:nvSpPr>
        <p:spPr>
          <a:xfrm>
            <a:off x="1306741" y="415728"/>
            <a:ext cx="12649102" cy="74635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14255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677" b="1" kern="1200" dirty="0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defTabSz="457200">
              <a:lnSpc>
                <a:spcPts val="5145"/>
              </a:lnSpc>
            </a:pPr>
            <a:r>
              <a:rPr lang="en-US" dirty="0"/>
              <a:t>STARTING A SILVER/GOLD SUBMISSION</a:t>
            </a:r>
          </a:p>
        </p:txBody>
      </p:sp>
    </p:spTree>
    <p:extLst>
      <p:ext uri="{BB962C8B-B14F-4D97-AF65-F5344CB8AC3E}">
        <p14:creationId xmlns:p14="http://schemas.microsoft.com/office/powerpoint/2010/main" val="1534532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7838A-2D12-DB67-6D41-EA11F3052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3119A3-C749-846D-B693-9ECEF8B300C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262275" y="9850996"/>
            <a:ext cx="744863" cy="569240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12</a:t>
            </a:fld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22EECB-59D9-489E-954F-2D17EC8011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0917"/>
          <a:stretch/>
        </p:blipFill>
        <p:spPr>
          <a:xfrm>
            <a:off x="337336" y="2087038"/>
            <a:ext cx="9453809" cy="7763958"/>
          </a:xfrm>
          <a:prstGeom prst="rect">
            <a:avLst/>
          </a:prstGeom>
        </p:spPr>
      </p:pic>
      <p:sp>
        <p:nvSpPr>
          <p:cNvPr id="2" name="Google Shape;197;g2ef2993c73b_0_36">
            <a:extLst>
              <a:ext uri="{FF2B5EF4-FFF2-40B4-BE49-F238E27FC236}">
                <a16:creationId xmlns:a16="http://schemas.microsoft.com/office/drawing/2014/main" id="{3F1178FC-0882-40BF-B023-15DFA032432C}"/>
              </a:ext>
            </a:extLst>
          </p:cNvPr>
          <p:cNvSpPr/>
          <p:nvPr/>
        </p:nvSpPr>
        <p:spPr>
          <a:xfrm>
            <a:off x="8290010" y="5402302"/>
            <a:ext cx="842384" cy="982672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39203C-C19A-44E5-BFB2-59DA50DE3BCC}"/>
              </a:ext>
            </a:extLst>
          </p:cNvPr>
          <p:cNvGrpSpPr/>
          <p:nvPr/>
        </p:nvGrpSpPr>
        <p:grpSpPr>
          <a:xfrm>
            <a:off x="8093507" y="5251545"/>
            <a:ext cx="464429" cy="437510"/>
            <a:chOff x="10098108" y="5699096"/>
            <a:chExt cx="464429" cy="46442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99C8E6E-918C-438F-8348-0C05EC6E01DB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540461-712E-4A3D-A524-A1054DAD7C51}"/>
                </a:ext>
              </a:extLst>
            </p:cNvPr>
            <p:cNvSpPr txBox="1"/>
            <p:nvPr/>
          </p:nvSpPr>
          <p:spPr>
            <a:xfrm>
              <a:off x="10098108" y="5701860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sp>
        <p:nvSpPr>
          <p:cNvPr id="17" name="Title 1">
            <a:extLst>
              <a:ext uri="{FF2B5EF4-FFF2-40B4-BE49-F238E27FC236}">
                <a16:creationId xmlns:a16="http://schemas.microsoft.com/office/drawing/2014/main" id="{9C529724-D5B0-BC7B-C853-02F043DB211C}"/>
              </a:ext>
            </a:extLst>
          </p:cNvPr>
          <p:cNvSpPr txBox="1">
            <a:spLocks/>
          </p:cNvSpPr>
          <p:nvPr/>
        </p:nvSpPr>
        <p:spPr>
          <a:xfrm>
            <a:off x="1306741" y="415728"/>
            <a:ext cx="12649102" cy="74635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14255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677" b="1" kern="1200" dirty="0">
                <a:solidFill>
                  <a:srgbClr val="1F6233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 defTabSz="457200">
              <a:lnSpc>
                <a:spcPts val="5145"/>
              </a:lnSpc>
            </a:pPr>
            <a:r>
              <a:rPr lang="en-US" dirty="0"/>
              <a:t>STARTING A SILVER/GOLD SUBMISSION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B353405-CE19-52C2-7536-67EB582D281A}"/>
              </a:ext>
            </a:extLst>
          </p:cNvPr>
          <p:cNvSpPr/>
          <p:nvPr/>
        </p:nvSpPr>
        <p:spPr>
          <a:xfrm>
            <a:off x="9503569" y="1612587"/>
            <a:ext cx="9143978" cy="6437131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D27C25"/>
              </a:solidFill>
            </a:endParaRPr>
          </a:p>
        </p:txBody>
      </p:sp>
      <p:sp>
        <p:nvSpPr>
          <p:cNvPr id="19" name="object 3">
            <a:extLst>
              <a:ext uri="{FF2B5EF4-FFF2-40B4-BE49-F238E27FC236}">
                <a16:creationId xmlns:a16="http://schemas.microsoft.com/office/drawing/2014/main" id="{642D9B74-B9E2-A83F-610D-701B5AE4703B}"/>
              </a:ext>
            </a:extLst>
          </p:cNvPr>
          <p:cNvSpPr txBox="1"/>
          <p:nvPr/>
        </p:nvSpPr>
        <p:spPr>
          <a:xfrm>
            <a:off x="10047912" y="1873110"/>
            <a:ext cx="8342868" cy="633763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The next step checks what documents you need and allows you to confirm whether you have them ready on site.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Please answer the questions honestly so that your registration process is not delayed.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Click on the </a:t>
            </a:r>
            <a:r>
              <a:rPr lang="en-US" sz="2800" b="1" dirty="0">
                <a:latin typeface="Avenir"/>
                <a:cs typeface="Arial"/>
              </a:rPr>
              <a:t>down arrow</a:t>
            </a: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  </a:t>
            </a:r>
            <a:r>
              <a:rPr lang="en-US" sz="2800" b="1" dirty="0">
                <a:solidFill>
                  <a:schemeClr val="bg1"/>
                </a:solidFill>
                <a:latin typeface="Avenir"/>
                <a:cs typeface="Arial"/>
              </a:rPr>
              <a:t>[1] </a:t>
            </a: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to choose your answer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You will not be able to proceed with submission until you have confirmed that all your documents are ready.  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Once you have confirmed document readiness a site visit can happen at any time.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NOTE – Non-</a:t>
            </a:r>
            <a:r>
              <a:rPr lang="en-US" sz="2800" dirty="0" err="1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centre</a:t>
            </a: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 based ECDs will see fewer document requirements</a:t>
            </a:r>
          </a:p>
        </p:txBody>
      </p:sp>
    </p:spTree>
    <p:extLst>
      <p:ext uri="{BB962C8B-B14F-4D97-AF65-F5344CB8AC3E}">
        <p14:creationId xmlns:p14="http://schemas.microsoft.com/office/powerpoint/2010/main" val="1414544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7A6EB-C719-176A-E390-4EF24532C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3831A5B-583A-494C-9D99-8C7717351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887" y="1986096"/>
            <a:ext cx="16185234" cy="6973273"/>
          </a:xfrm>
          <a:prstGeom prst="rect">
            <a:avLst/>
          </a:prstGeom>
        </p:spPr>
      </p:pic>
      <p:sp>
        <p:nvSpPr>
          <p:cNvPr id="24" name="Google Shape;197;g2ef2993c73b_0_36">
            <a:extLst>
              <a:ext uri="{FF2B5EF4-FFF2-40B4-BE49-F238E27FC236}">
                <a16:creationId xmlns:a16="http://schemas.microsoft.com/office/drawing/2014/main" id="{3F1178FC-0882-40BF-B023-15DFA032432C}"/>
              </a:ext>
            </a:extLst>
          </p:cNvPr>
          <p:cNvSpPr/>
          <p:nvPr/>
        </p:nvSpPr>
        <p:spPr>
          <a:xfrm>
            <a:off x="11764617" y="3776277"/>
            <a:ext cx="1555598" cy="3572026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A39203C-C19A-44E5-BFB2-59DA50DE3BCC}"/>
              </a:ext>
            </a:extLst>
          </p:cNvPr>
          <p:cNvGrpSpPr/>
          <p:nvPr/>
        </p:nvGrpSpPr>
        <p:grpSpPr>
          <a:xfrm>
            <a:off x="11568114" y="3625525"/>
            <a:ext cx="464429" cy="464269"/>
            <a:chOff x="10098108" y="5699096"/>
            <a:chExt cx="464429" cy="492834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99C8E6E-918C-438F-8348-0C05EC6E01DB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540461-712E-4A3D-A524-A1054DAD7C51}"/>
                </a:ext>
              </a:extLst>
            </p:cNvPr>
            <p:cNvSpPr txBox="1"/>
            <p:nvPr/>
          </p:nvSpPr>
          <p:spPr>
            <a:xfrm>
              <a:off x="10098108" y="5701860"/>
              <a:ext cx="464429" cy="49007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/>
                </a:rPr>
                <a:t>2</a:t>
              </a:r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C7E8323-DF95-2CBD-624F-0F408FAC3733}"/>
              </a:ext>
            </a:extLst>
          </p:cNvPr>
          <p:cNvSpPr/>
          <p:nvPr/>
        </p:nvSpPr>
        <p:spPr>
          <a:xfrm>
            <a:off x="3462728" y="7151426"/>
            <a:ext cx="14994824" cy="3529526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27C25"/>
              </a:solidFill>
            </a:endParaRP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9617E1D1-DD2D-41EF-DFB4-15D079C62490}"/>
              </a:ext>
            </a:extLst>
          </p:cNvPr>
          <p:cNvSpPr txBox="1"/>
          <p:nvPr/>
        </p:nvSpPr>
        <p:spPr>
          <a:xfrm>
            <a:off x="4077325" y="7291708"/>
            <a:ext cx="14225665" cy="3080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4805" indent="-3429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The next step is for submission of all your Silver/Gold documents.</a:t>
            </a:r>
          </a:p>
          <a:p>
            <a:pPr marL="344805" indent="-3429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You will see the list of documents you need to upload</a:t>
            </a:r>
            <a:r>
              <a:rPr lang="en-US" sz="28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 [1]. </a:t>
            </a: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Note S1 are all sections of the business plan – please upload each section as a separate picture or pdf.</a:t>
            </a:r>
            <a:endParaRPr lang="en-US" sz="2800" b="1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  <a:p>
            <a:pPr marL="344805" indent="-3429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The document status </a:t>
            </a:r>
            <a:r>
              <a:rPr lang="en-US" sz="28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[2] </a:t>
            </a: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shows which documents are uploaded and which are still required.</a:t>
            </a:r>
          </a:p>
          <a:p>
            <a:pPr marL="344805" indent="-3429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You will not be able to proceed with submission until you have confirmed that all your documents are ready.  </a:t>
            </a:r>
          </a:p>
          <a:p>
            <a:pPr marL="344805" indent="-3429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Once you have confirmed document readiness a site visit can happen at any time.</a:t>
            </a:r>
          </a:p>
        </p:txBody>
      </p:sp>
      <p:sp>
        <p:nvSpPr>
          <p:cNvPr id="14" name="Google Shape;197;g2ef2993c73b_0_36">
            <a:extLst>
              <a:ext uri="{FF2B5EF4-FFF2-40B4-BE49-F238E27FC236}">
                <a16:creationId xmlns:a16="http://schemas.microsoft.com/office/drawing/2014/main" id="{D61C39B9-934E-4D0E-A75F-6194C2DEE59D}"/>
              </a:ext>
            </a:extLst>
          </p:cNvPr>
          <p:cNvSpPr/>
          <p:nvPr/>
        </p:nvSpPr>
        <p:spPr>
          <a:xfrm>
            <a:off x="5286039" y="3776277"/>
            <a:ext cx="3814057" cy="3572026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F56DF42-B1BA-4034-A9C4-E65C8F08632E}"/>
              </a:ext>
            </a:extLst>
          </p:cNvPr>
          <p:cNvGrpSpPr/>
          <p:nvPr/>
        </p:nvGrpSpPr>
        <p:grpSpPr>
          <a:xfrm>
            <a:off x="5089537" y="3625520"/>
            <a:ext cx="464429" cy="437510"/>
            <a:chOff x="10098108" y="5699096"/>
            <a:chExt cx="464429" cy="46442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31F6F08-D1DE-4271-BFB8-1E97CD377194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C94CBB3-9FC6-4D8A-956C-529E88C7B48A}"/>
                </a:ext>
              </a:extLst>
            </p:cNvPr>
            <p:cNvSpPr txBox="1"/>
            <p:nvPr/>
          </p:nvSpPr>
          <p:spPr>
            <a:xfrm>
              <a:off x="10098108" y="5701860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0E2D0EA7-ACA5-E65F-BFB9-7D625FCD9425}"/>
              </a:ext>
            </a:extLst>
          </p:cNvPr>
          <p:cNvSpPr txBox="1">
            <a:spLocks/>
          </p:cNvSpPr>
          <p:nvPr/>
        </p:nvSpPr>
        <p:spPr>
          <a:xfrm>
            <a:off x="18067730" y="9850438"/>
            <a:ext cx="744538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9CA0B4-C81F-4BFB-80F1-11A7402164B5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D5CB91CC-7E33-9ACE-46F7-395E3AA81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512" y="1255596"/>
            <a:ext cx="14747953" cy="746358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SILVER/GOLD DOCUMENT SUBMISSION</a:t>
            </a:r>
          </a:p>
        </p:txBody>
      </p:sp>
    </p:spTree>
    <p:extLst>
      <p:ext uri="{BB962C8B-B14F-4D97-AF65-F5344CB8AC3E}">
        <p14:creationId xmlns:p14="http://schemas.microsoft.com/office/powerpoint/2010/main" val="4273520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F7D12-BE00-865F-12E0-49DFDC8D2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93A61D-3252-402F-8BA4-F02283787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44" y="2001530"/>
            <a:ext cx="14685611" cy="7247814"/>
          </a:xfrm>
          <a:prstGeom prst="rect">
            <a:avLst/>
          </a:prstGeom>
        </p:spPr>
      </p:pic>
      <p:sp>
        <p:nvSpPr>
          <p:cNvPr id="61" name="Rectangle 60">
            <a:extLst>
              <a:ext uri="{FF2B5EF4-FFF2-40B4-BE49-F238E27FC236}">
                <a16:creationId xmlns:a16="http://schemas.microsoft.com/office/drawing/2014/main" id="{758F6764-D1DE-6D8D-D08F-C214F8F927C9}"/>
              </a:ext>
            </a:extLst>
          </p:cNvPr>
          <p:cNvSpPr/>
          <p:nvPr/>
        </p:nvSpPr>
        <p:spPr>
          <a:xfrm>
            <a:off x="9499265" y="2154757"/>
            <a:ext cx="9143978" cy="8544898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D27C25"/>
              </a:solidFill>
            </a:endParaRPr>
          </a:p>
        </p:txBody>
      </p:sp>
      <p:sp>
        <p:nvSpPr>
          <p:cNvPr id="36" name="Google Shape;197;g2ef2993c73b_0_36">
            <a:extLst>
              <a:ext uri="{FF2B5EF4-FFF2-40B4-BE49-F238E27FC236}">
                <a16:creationId xmlns:a16="http://schemas.microsoft.com/office/drawing/2014/main" id="{8980FECC-4CCE-6BB8-4A19-C8BF2526B754}"/>
              </a:ext>
            </a:extLst>
          </p:cNvPr>
          <p:cNvSpPr/>
          <p:nvPr/>
        </p:nvSpPr>
        <p:spPr>
          <a:xfrm>
            <a:off x="4632409" y="3646212"/>
            <a:ext cx="3814057" cy="3572026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5CCD281-9D6D-60EA-5DCA-9A3656DDF397}"/>
              </a:ext>
            </a:extLst>
          </p:cNvPr>
          <p:cNvGrpSpPr/>
          <p:nvPr/>
        </p:nvGrpSpPr>
        <p:grpSpPr>
          <a:xfrm>
            <a:off x="4435907" y="3495455"/>
            <a:ext cx="464429" cy="437510"/>
            <a:chOff x="10098108" y="5699096"/>
            <a:chExt cx="464429" cy="464429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F10D3F5-3620-74F9-D39C-9B245D44CD7C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479A0AE-092A-C147-5789-F077327436BA}"/>
                </a:ext>
              </a:extLst>
            </p:cNvPr>
            <p:cNvSpPr txBox="1"/>
            <p:nvPr/>
          </p:nvSpPr>
          <p:spPr>
            <a:xfrm>
              <a:off x="10098108" y="5701860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sp>
        <p:nvSpPr>
          <p:cNvPr id="41" name="Google Shape;197;g2ef2993c73b_0_36">
            <a:extLst>
              <a:ext uri="{FF2B5EF4-FFF2-40B4-BE49-F238E27FC236}">
                <a16:creationId xmlns:a16="http://schemas.microsoft.com/office/drawing/2014/main" id="{2CBC2D55-3C07-5927-6FE4-20DFA8C04B98}"/>
              </a:ext>
            </a:extLst>
          </p:cNvPr>
          <p:cNvSpPr/>
          <p:nvPr/>
        </p:nvSpPr>
        <p:spPr>
          <a:xfrm>
            <a:off x="275763" y="4215357"/>
            <a:ext cx="1267644" cy="508778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0012A7E-3557-8FA5-AE58-2D463B977EC8}"/>
              </a:ext>
            </a:extLst>
          </p:cNvPr>
          <p:cNvGrpSpPr/>
          <p:nvPr/>
        </p:nvGrpSpPr>
        <p:grpSpPr>
          <a:xfrm>
            <a:off x="79260" y="3777852"/>
            <a:ext cx="464429" cy="464269"/>
            <a:chOff x="10098108" y="5699096"/>
            <a:chExt cx="464429" cy="492834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6C54F31-52D4-A064-6E94-E7898D4DCE7F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37D3454-2651-3955-823F-D3BB1A7216F0}"/>
                </a:ext>
              </a:extLst>
            </p:cNvPr>
            <p:cNvSpPr txBox="1"/>
            <p:nvPr/>
          </p:nvSpPr>
          <p:spPr>
            <a:xfrm>
              <a:off x="10098108" y="5701860"/>
              <a:ext cx="464429" cy="490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  <p:sp>
        <p:nvSpPr>
          <p:cNvPr id="45" name="Google Shape;197;g2ef2993c73b_0_36">
            <a:extLst>
              <a:ext uri="{FF2B5EF4-FFF2-40B4-BE49-F238E27FC236}">
                <a16:creationId xmlns:a16="http://schemas.microsoft.com/office/drawing/2014/main" id="{638F0155-A292-D831-E480-3C33DC978A02}"/>
              </a:ext>
            </a:extLst>
          </p:cNvPr>
          <p:cNvSpPr/>
          <p:nvPr/>
        </p:nvSpPr>
        <p:spPr>
          <a:xfrm>
            <a:off x="275763" y="7789163"/>
            <a:ext cx="1555598" cy="609573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F5B33A7-B209-331B-EDB2-3A1C02AA557F}"/>
              </a:ext>
            </a:extLst>
          </p:cNvPr>
          <p:cNvGrpSpPr/>
          <p:nvPr/>
        </p:nvGrpSpPr>
        <p:grpSpPr>
          <a:xfrm>
            <a:off x="79260" y="7638411"/>
            <a:ext cx="464429" cy="464269"/>
            <a:chOff x="10098108" y="5699096"/>
            <a:chExt cx="464429" cy="492834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2E81412E-F25F-30D2-03FF-46BEE9E22473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FB8B746-0CA7-39CF-1EB9-96F7BE90F99B}"/>
                </a:ext>
              </a:extLst>
            </p:cNvPr>
            <p:cNvSpPr txBox="1"/>
            <p:nvPr/>
          </p:nvSpPr>
          <p:spPr>
            <a:xfrm>
              <a:off x="10098108" y="5701860"/>
              <a:ext cx="464429" cy="490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3</a:t>
              </a:r>
            </a:p>
          </p:txBody>
        </p:sp>
      </p:grpSp>
      <p:sp>
        <p:nvSpPr>
          <p:cNvPr id="53" name="Google Shape;197;g2ef2993c73b_0_36">
            <a:extLst>
              <a:ext uri="{FF2B5EF4-FFF2-40B4-BE49-F238E27FC236}">
                <a16:creationId xmlns:a16="http://schemas.microsoft.com/office/drawing/2014/main" id="{7B39AD9D-E55A-E685-A0FE-21B0C7055935}"/>
              </a:ext>
            </a:extLst>
          </p:cNvPr>
          <p:cNvSpPr/>
          <p:nvPr/>
        </p:nvSpPr>
        <p:spPr>
          <a:xfrm>
            <a:off x="1248279" y="8475414"/>
            <a:ext cx="1045725" cy="609573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A4383D0-3EE8-1B06-33DA-AA8DE6BC1435}"/>
              </a:ext>
            </a:extLst>
          </p:cNvPr>
          <p:cNvGrpSpPr/>
          <p:nvPr/>
        </p:nvGrpSpPr>
        <p:grpSpPr>
          <a:xfrm>
            <a:off x="1051776" y="8324662"/>
            <a:ext cx="464429" cy="464269"/>
            <a:chOff x="10098108" y="5699096"/>
            <a:chExt cx="464429" cy="492834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6CF8EA8-1400-6D94-8249-2D89E4EB855F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2195F59-8A00-07C7-D8E1-DA47BE0D3D05}"/>
                </a:ext>
              </a:extLst>
            </p:cNvPr>
            <p:cNvSpPr txBox="1"/>
            <p:nvPr/>
          </p:nvSpPr>
          <p:spPr>
            <a:xfrm>
              <a:off x="10098108" y="5701860"/>
              <a:ext cx="464429" cy="490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5</a:t>
              </a: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675868-7394-2366-CA50-A745D25A8BB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262275" y="9850996"/>
            <a:ext cx="744863" cy="569240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75DECFC-BB64-67F8-BEB4-97C73554B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741" y="1255172"/>
            <a:ext cx="12649102" cy="746358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SILVER/GOLD DOCUMENT SUBMISSION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EAE30B4-0843-D476-308B-D9056FC13A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394" y="5227684"/>
            <a:ext cx="3217944" cy="5711850"/>
          </a:xfrm>
          <a:prstGeom prst="rect">
            <a:avLst/>
          </a:prstGeom>
        </p:spPr>
      </p:pic>
      <p:sp>
        <p:nvSpPr>
          <p:cNvPr id="62" name="object 3">
            <a:extLst>
              <a:ext uri="{FF2B5EF4-FFF2-40B4-BE49-F238E27FC236}">
                <a16:creationId xmlns:a16="http://schemas.microsoft.com/office/drawing/2014/main" id="{9FA20A42-2529-8E49-A78E-6FD18659C772}"/>
              </a:ext>
            </a:extLst>
          </p:cNvPr>
          <p:cNvSpPr txBox="1"/>
          <p:nvPr/>
        </p:nvSpPr>
        <p:spPr>
          <a:xfrm>
            <a:off x="10417810" y="2415280"/>
            <a:ext cx="7968665" cy="676852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To upload documents first choose the document name you want to upload and make sure you have the right document ready </a:t>
            </a:r>
            <a:r>
              <a:rPr lang="en-US" sz="28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[1].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Click/select </a:t>
            </a:r>
            <a:r>
              <a:rPr lang="en-US" sz="2800" b="1" dirty="0">
                <a:solidFill>
                  <a:srgbClr val="0C3936"/>
                </a:solidFill>
                <a:latin typeface="Avenir"/>
                <a:cs typeface="Arial"/>
              </a:rPr>
              <a:t>UPLOAD</a:t>
            </a:r>
            <a:r>
              <a:rPr lang="en-US" sz="28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 [2]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Go to the bottom of the page and use the paper clip icon to choose a document </a:t>
            </a:r>
            <a:r>
              <a:rPr lang="en-US" sz="28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[3]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On your phone it will allow you to choose where your image or document is saved or to take a photo </a:t>
            </a:r>
            <a:r>
              <a:rPr lang="en-US" sz="28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[4]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When your image or document is uploaded click on </a:t>
            </a:r>
            <a:r>
              <a:rPr lang="en-US" sz="2800" b="1" dirty="0">
                <a:solidFill>
                  <a:srgbClr val="0C3936"/>
                </a:solidFill>
                <a:latin typeface="Avenir"/>
                <a:cs typeface="Arial"/>
              </a:rPr>
              <a:t>SAVE</a:t>
            </a:r>
            <a:r>
              <a:rPr lang="en-US" sz="28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 [5]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Do the same for all your documents until all the statuses show uploaded.</a:t>
            </a:r>
          </a:p>
        </p:txBody>
      </p:sp>
      <p:sp>
        <p:nvSpPr>
          <p:cNvPr id="49" name="Google Shape;197;g2ef2993c73b_0_36">
            <a:extLst>
              <a:ext uri="{FF2B5EF4-FFF2-40B4-BE49-F238E27FC236}">
                <a16:creationId xmlns:a16="http://schemas.microsoft.com/office/drawing/2014/main" id="{10CFB38B-EC93-B23A-D6D3-C15B9B3FCA5B}"/>
              </a:ext>
            </a:extLst>
          </p:cNvPr>
          <p:cNvSpPr/>
          <p:nvPr/>
        </p:nvSpPr>
        <p:spPr>
          <a:xfrm>
            <a:off x="7060650" y="7193751"/>
            <a:ext cx="2957992" cy="1505243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2B3EEB0-D82F-365D-D43A-5C74CC8F68EA}"/>
              </a:ext>
            </a:extLst>
          </p:cNvPr>
          <p:cNvGrpSpPr/>
          <p:nvPr/>
        </p:nvGrpSpPr>
        <p:grpSpPr>
          <a:xfrm>
            <a:off x="6868340" y="7193751"/>
            <a:ext cx="464429" cy="464271"/>
            <a:chOff x="10098108" y="5699096"/>
            <a:chExt cx="464429" cy="492836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8307BD5D-F84B-9A11-1B86-80444755493C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15A3B0E-5310-D2BF-28F5-9501DCD172D6}"/>
                </a:ext>
              </a:extLst>
            </p:cNvPr>
            <p:cNvSpPr txBox="1"/>
            <p:nvPr/>
          </p:nvSpPr>
          <p:spPr>
            <a:xfrm>
              <a:off x="10098108" y="5701862"/>
              <a:ext cx="464429" cy="490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4</a:t>
              </a:r>
            </a:p>
          </p:txBody>
        </p:sp>
      </p:grpSp>
      <p:sp>
        <p:nvSpPr>
          <p:cNvPr id="57" name="Google Shape;197;g2ef2993c73b_0_36">
            <a:extLst>
              <a:ext uri="{FF2B5EF4-FFF2-40B4-BE49-F238E27FC236}">
                <a16:creationId xmlns:a16="http://schemas.microsoft.com/office/drawing/2014/main" id="{9BDD0221-D73E-B8A0-E8B7-C571AB6B003F}"/>
              </a:ext>
            </a:extLst>
          </p:cNvPr>
          <p:cNvSpPr/>
          <p:nvPr/>
        </p:nvSpPr>
        <p:spPr>
          <a:xfrm>
            <a:off x="4703093" y="4193936"/>
            <a:ext cx="2629676" cy="461427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95012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7A6EB-C719-176A-E390-4EF24532C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health report&#10;&#10;AI-generated content may be incorrect.">
            <a:extLst>
              <a:ext uri="{FF2B5EF4-FFF2-40B4-BE49-F238E27FC236}">
                <a16:creationId xmlns:a16="http://schemas.microsoft.com/office/drawing/2014/main" id="{65DCBB74-2E64-43C2-26E3-65207D6E5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75" y="1460065"/>
            <a:ext cx="14474189" cy="853274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39AFBD-E2DB-BF57-393A-506D72F47E7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262275" y="9850996"/>
            <a:ext cx="744863" cy="569240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7E8323-DF95-2CBD-624F-0F408FAC3733}"/>
              </a:ext>
            </a:extLst>
          </p:cNvPr>
          <p:cNvSpPr/>
          <p:nvPr/>
        </p:nvSpPr>
        <p:spPr>
          <a:xfrm>
            <a:off x="12459413" y="1422581"/>
            <a:ext cx="6081805" cy="9265037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27C25"/>
              </a:solidFill>
            </a:endParaRP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9617E1D1-DD2D-41EF-DFB4-15D079C62490}"/>
              </a:ext>
            </a:extLst>
          </p:cNvPr>
          <p:cNvSpPr txBox="1"/>
          <p:nvPr/>
        </p:nvSpPr>
        <p:spPr>
          <a:xfrm>
            <a:off x="12458361" y="1426198"/>
            <a:ext cx="5953721" cy="9012724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If you are a </a:t>
            </a:r>
            <a:r>
              <a:rPr lang="en-US" sz="2800" dirty="0" err="1">
                <a:solidFill>
                  <a:schemeClr val="bg1"/>
                </a:solidFill>
                <a:latin typeface="Avenir"/>
                <a:cs typeface="Arial"/>
              </a:rPr>
              <a:t>centre</a:t>
            </a: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-based programme you will be asked if you have received a document after an Environmental Health visit from the municipality.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Answer ‘Yes’ or ‘No’ [1]  (please only answer yes if the document has not expired.)</a:t>
            </a:r>
            <a:endParaRPr lang="en-US" sz="2800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/>
                <a:cs typeface="Arial"/>
              </a:rPr>
              <a:t>If you have answered ‘Yes’ it will ask you to upload the document.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Click on the paper clip icon </a:t>
            </a:r>
            <a:r>
              <a:rPr lang="en-US" sz="28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[2]</a:t>
            </a: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 to choose to upload.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On your phone it will allow you to choose where your image or document is saved or to take a photo </a:t>
            </a:r>
            <a:r>
              <a:rPr lang="en-US" sz="28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[3].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When your image or document is uploaded click on </a:t>
            </a:r>
            <a:r>
              <a:rPr lang="en-US" sz="2800" b="1" dirty="0">
                <a:solidFill>
                  <a:srgbClr val="0C3936"/>
                </a:solidFill>
                <a:latin typeface="Avenir"/>
                <a:cs typeface="Arial"/>
              </a:rPr>
              <a:t>SAVE</a:t>
            </a:r>
            <a:r>
              <a:rPr lang="en-US" sz="28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 [4].</a:t>
            </a:r>
          </a:p>
          <a:p>
            <a:pPr marL="1905">
              <a:lnSpc>
                <a:spcPct val="100000"/>
              </a:lnSpc>
              <a:spcBef>
                <a:spcPts val="95"/>
              </a:spcBef>
            </a:pPr>
            <a:endParaRPr lang="en-US" sz="2800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</p:txBody>
      </p:sp>
      <p:sp>
        <p:nvSpPr>
          <p:cNvPr id="14" name="Google Shape;197;g2ef2993c73b_0_36">
            <a:extLst>
              <a:ext uri="{FF2B5EF4-FFF2-40B4-BE49-F238E27FC236}">
                <a16:creationId xmlns:a16="http://schemas.microsoft.com/office/drawing/2014/main" id="{D61C39B9-934E-4D0E-A75F-6194C2DEE59D}"/>
              </a:ext>
            </a:extLst>
          </p:cNvPr>
          <p:cNvSpPr/>
          <p:nvPr/>
        </p:nvSpPr>
        <p:spPr>
          <a:xfrm>
            <a:off x="795369" y="3739831"/>
            <a:ext cx="3814057" cy="595916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F56DF42-B1BA-4034-A9C4-E65C8F08632E}"/>
              </a:ext>
            </a:extLst>
          </p:cNvPr>
          <p:cNvGrpSpPr/>
          <p:nvPr/>
        </p:nvGrpSpPr>
        <p:grpSpPr>
          <a:xfrm>
            <a:off x="501271" y="3898029"/>
            <a:ext cx="464429" cy="437510"/>
            <a:chOff x="10098108" y="5699098"/>
            <a:chExt cx="464429" cy="46442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31F6F08-D1DE-4271-BFB8-1E97CD377194}"/>
                </a:ext>
              </a:extLst>
            </p:cNvPr>
            <p:cNvSpPr/>
            <p:nvPr/>
          </p:nvSpPr>
          <p:spPr>
            <a:xfrm>
              <a:off x="10098108" y="5699098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C94CBB3-9FC6-4D8A-956C-529E88C7B48A}"/>
                </a:ext>
              </a:extLst>
            </p:cNvPr>
            <p:cNvSpPr txBox="1"/>
            <p:nvPr/>
          </p:nvSpPr>
          <p:spPr>
            <a:xfrm>
              <a:off x="10098108" y="5701859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sp>
        <p:nvSpPr>
          <p:cNvPr id="18" name="Google Shape;197;g2ef2993c73b_0_36">
            <a:extLst>
              <a:ext uri="{FF2B5EF4-FFF2-40B4-BE49-F238E27FC236}">
                <a16:creationId xmlns:a16="http://schemas.microsoft.com/office/drawing/2014/main" id="{13BE168C-AC9B-42C3-8A28-DB71804B9ABB}"/>
              </a:ext>
            </a:extLst>
          </p:cNvPr>
          <p:cNvSpPr/>
          <p:nvPr/>
        </p:nvSpPr>
        <p:spPr>
          <a:xfrm>
            <a:off x="796861" y="5045568"/>
            <a:ext cx="5759055" cy="590146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061C0E6-53BC-4C8C-9257-3786A533B5CF}"/>
              </a:ext>
            </a:extLst>
          </p:cNvPr>
          <p:cNvGrpSpPr/>
          <p:nvPr/>
        </p:nvGrpSpPr>
        <p:grpSpPr>
          <a:xfrm>
            <a:off x="483842" y="4891555"/>
            <a:ext cx="480695" cy="464270"/>
            <a:chOff x="10081842" y="5699096"/>
            <a:chExt cx="480695" cy="492835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51E1676-44E1-466A-90B7-6050027D8950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ACEF5D8-8D17-4C78-B5CA-BFF1E22FF4F1}"/>
                </a:ext>
              </a:extLst>
            </p:cNvPr>
            <p:cNvSpPr txBox="1"/>
            <p:nvPr/>
          </p:nvSpPr>
          <p:spPr>
            <a:xfrm>
              <a:off x="10081842" y="5701861"/>
              <a:ext cx="464429" cy="490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  <p:sp>
        <p:nvSpPr>
          <p:cNvPr id="24" name="Google Shape;197;g2ef2993c73b_0_36">
            <a:extLst>
              <a:ext uri="{FF2B5EF4-FFF2-40B4-BE49-F238E27FC236}">
                <a16:creationId xmlns:a16="http://schemas.microsoft.com/office/drawing/2014/main" id="{3F1178FC-0882-40BF-B023-15DFA032432C}"/>
              </a:ext>
            </a:extLst>
          </p:cNvPr>
          <p:cNvSpPr/>
          <p:nvPr/>
        </p:nvSpPr>
        <p:spPr>
          <a:xfrm>
            <a:off x="788755" y="5950965"/>
            <a:ext cx="1409140" cy="528205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A39203C-C19A-44E5-BFB2-59DA50DE3BCC}"/>
              </a:ext>
            </a:extLst>
          </p:cNvPr>
          <p:cNvGrpSpPr/>
          <p:nvPr/>
        </p:nvGrpSpPr>
        <p:grpSpPr>
          <a:xfrm>
            <a:off x="478376" y="5735147"/>
            <a:ext cx="464429" cy="464269"/>
            <a:chOff x="10098108" y="5699096"/>
            <a:chExt cx="464429" cy="492834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99C8E6E-918C-438F-8348-0C05EC6E01DB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540461-712E-4A3D-A524-A1054DAD7C51}"/>
                </a:ext>
              </a:extLst>
            </p:cNvPr>
            <p:cNvSpPr txBox="1"/>
            <p:nvPr/>
          </p:nvSpPr>
          <p:spPr>
            <a:xfrm>
              <a:off x="10098108" y="5701860"/>
              <a:ext cx="464429" cy="490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bg1"/>
                  </a:solidFill>
                  <a:latin typeface="Avenir Black" panose="020B0803020203020204" pitchFamily="34" charset="0"/>
                </a:rPr>
                <a:t>4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F2DF7EC-7414-43DB-B720-CAD9AE956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008" y="4132618"/>
            <a:ext cx="3217944" cy="5711850"/>
          </a:xfrm>
          <a:prstGeom prst="rect">
            <a:avLst/>
          </a:prstGeom>
        </p:spPr>
      </p:pic>
      <p:sp>
        <p:nvSpPr>
          <p:cNvPr id="26" name="Google Shape;197;g2ef2993c73b_0_36">
            <a:extLst>
              <a:ext uri="{FF2B5EF4-FFF2-40B4-BE49-F238E27FC236}">
                <a16:creationId xmlns:a16="http://schemas.microsoft.com/office/drawing/2014/main" id="{2FDAFE12-0829-47AC-A041-CC31C042EC71}"/>
              </a:ext>
            </a:extLst>
          </p:cNvPr>
          <p:cNvSpPr/>
          <p:nvPr/>
        </p:nvSpPr>
        <p:spPr>
          <a:xfrm>
            <a:off x="7060650" y="6714070"/>
            <a:ext cx="2957992" cy="1505243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4CB0AC7-9999-424E-A2BA-BA15D19C3DFF}"/>
              </a:ext>
            </a:extLst>
          </p:cNvPr>
          <p:cNvGrpSpPr/>
          <p:nvPr/>
        </p:nvGrpSpPr>
        <p:grpSpPr>
          <a:xfrm>
            <a:off x="6868340" y="6714070"/>
            <a:ext cx="464429" cy="464271"/>
            <a:chOff x="10098108" y="5699096"/>
            <a:chExt cx="464429" cy="492836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4707D3C-C82C-40A5-BF09-8220CD4A11A5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1EA4FFE-7161-433D-9A92-4AC00B4C87D7}"/>
                </a:ext>
              </a:extLst>
            </p:cNvPr>
            <p:cNvSpPr txBox="1"/>
            <p:nvPr/>
          </p:nvSpPr>
          <p:spPr>
            <a:xfrm>
              <a:off x="10098108" y="5701862"/>
              <a:ext cx="464429" cy="490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3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97951352-7275-9513-C6F5-B01FB1F0F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337" y="539449"/>
            <a:ext cx="16186780" cy="746358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ENVIRONMENTAL HEALTH DOCUMENT SUBMISSION</a:t>
            </a:r>
          </a:p>
        </p:txBody>
      </p:sp>
    </p:spTree>
    <p:extLst>
      <p:ext uri="{BB962C8B-B14F-4D97-AF65-F5344CB8AC3E}">
        <p14:creationId xmlns:p14="http://schemas.microsoft.com/office/powerpoint/2010/main" val="38514811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7A6EB-C719-176A-E390-4EF24532C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39AFBD-E2DB-BF57-393A-506D72F47E7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262275" y="9850996"/>
            <a:ext cx="744863" cy="569240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7E8323-DF95-2CBD-624F-0F408FAC3733}"/>
              </a:ext>
            </a:extLst>
          </p:cNvPr>
          <p:cNvSpPr/>
          <p:nvPr/>
        </p:nvSpPr>
        <p:spPr>
          <a:xfrm>
            <a:off x="10815817" y="1795351"/>
            <a:ext cx="7596265" cy="8315827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27C25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BCF5B6C-1573-486F-8DA5-9650DF119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62" y="1948451"/>
            <a:ext cx="9974067" cy="6820852"/>
          </a:xfrm>
          <a:prstGeom prst="rect">
            <a:avLst/>
          </a:prstGeom>
        </p:spPr>
      </p:pic>
      <p:sp>
        <p:nvSpPr>
          <p:cNvPr id="13" name="object 3">
            <a:extLst>
              <a:ext uri="{FF2B5EF4-FFF2-40B4-BE49-F238E27FC236}">
                <a16:creationId xmlns:a16="http://schemas.microsoft.com/office/drawing/2014/main" id="{9617E1D1-DD2D-41EF-DFB4-15D079C62490}"/>
              </a:ext>
            </a:extLst>
          </p:cNvPr>
          <p:cNvSpPr txBox="1"/>
          <p:nvPr/>
        </p:nvSpPr>
        <p:spPr>
          <a:xfrm>
            <a:off x="10944951" y="1945121"/>
            <a:ext cx="7467131" cy="63376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The final step is a set of questions that are not part of registration requirements but that will help us to target the right kind of support to you.</a:t>
            </a:r>
            <a:endParaRPr lang="en-US" sz="2800" b="1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The questions asked will change depending on your answers to previous questions so please consider your selections carefully.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When you are done select </a:t>
            </a:r>
            <a:r>
              <a:rPr lang="en-US" sz="2800" b="1" dirty="0">
                <a:solidFill>
                  <a:srgbClr val="0C3936"/>
                </a:solidFill>
                <a:latin typeface="Avenir"/>
                <a:cs typeface="Arial"/>
              </a:rPr>
              <a:t>SUBMIT</a:t>
            </a:r>
            <a:r>
              <a:rPr lang="en-US" sz="28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 [1]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You can now check the status of your Silver/Gold submission back on the Silver/Gold menu.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Look out for a message about any corrections required and prepare for your site visit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</p:txBody>
      </p:sp>
      <p:sp>
        <p:nvSpPr>
          <p:cNvPr id="38" name="Google Shape;197;g2ef2993c73b_0_36">
            <a:extLst>
              <a:ext uri="{FF2B5EF4-FFF2-40B4-BE49-F238E27FC236}">
                <a16:creationId xmlns:a16="http://schemas.microsoft.com/office/drawing/2014/main" id="{EB3CCD49-3A91-4E99-8901-99AADD4C5C18}"/>
              </a:ext>
            </a:extLst>
          </p:cNvPr>
          <p:cNvSpPr/>
          <p:nvPr/>
        </p:nvSpPr>
        <p:spPr>
          <a:xfrm>
            <a:off x="2447059" y="7757886"/>
            <a:ext cx="1915079" cy="524867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1CB3E71-0561-464B-8A8C-472C3ADAEECF}"/>
              </a:ext>
            </a:extLst>
          </p:cNvPr>
          <p:cNvGrpSpPr/>
          <p:nvPr/>
        </p:nvGrpSpPr>
        <p:grpSpPr>
          <a:xfrm>
            <a:off x="2250557" y="7607134"/>
            <a:ext cx="524573" cy="464269"/>
            <a:chOff x="10098108" y="5699096"/>
            <a:chExt cx="464429" cy="492834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0E51F84-9F3E-42B3-8DDB-F4823929E65A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2D33EB7-CF76-4FF6-B7EF-711DD33F109D}"/>
                </a:ext>
              </a:extLst>
            </p:cNvPr>
            <p:cNvSpPr txBox="1"/>
            <p:nvPr/>
          </p:nvSpPr>
          <p:spPr>
            <a:xfrm>
              <a:off x="10098108" y="5701860"/>
              <a:ext cx="464429" cy="4900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0854FDB0-3447-144F-9C00-F7E779E84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741" y="1255172"/>
            <a:ext cx="16186780" cy="746358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SUPPORT TARGETING QUESTIONS</a:t>
            </a:r>
          </a:p>
        </p:txBody>
      </p:sp>
    </p:spTree>
    <p:extLst>
      <p:ext uri="{BB962C8B-B14F-4D97-AF65-F5344CB8AC3E}">
        <p14:creationId xmlns:p14="http://schemas.microsoft.com/office/powerpoint/2010/main" val="3367519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0659" y="149"/>
            <a:ext cx="19027797" cy="10691515"/>
          </a:xfrm>
          <a:prstGeom prst="rect">
            <a:avLst/>
          </a:prstGeom>
          <a:solidFill>
            <a:srgbClr val="EFA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6"/>
          </a:p>
        </p:txBody>
      </p:sp>
      <p:sp>
        <p:nvSpPr>
          <p:cNvPr id="6" name="TextBox 5"/>
          <p:cNvSpPr txBox="1"/>
          <p:nvPr/>
        </p:nvSpPr>
        <p:spPr>
          <a:xfrm>
            <a:off x="1294317" y="4202339"/>
            <a:ext cx="1645256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795"/>
              </a:lnSpc>
            </a:pPr>
            <a:r>
              <a:rPr lang="en-US" sz="7795" b="1" dirty="0">
                <a:solidFill>
                  <a:schemeClr val="bg1"/>
                </a:solidFill>
                <a:latin typeface="Century Gothic" charset="0"/>
                <a:ea typeface="Century Gothic" charset="0"/>
                <a:cs typeface="Century Gothic" charset="0"/>
              </a:rPr>
              <a:t>THANK </a:t>
            </a:r>
            <a:r>
              <a:rPr lang="en-US" sz="7795" b="1" dirty="0">
                <a:solidFill>
                  <a:srgbClr val="382C15"/>
                </a:solidFill>
                <a:latin typeface="Century Gothic" charset="0"/>
                <a:ea typeface="Century Gothic" charset="0"/>
                <a:cs typeface="Century Gothic" charset="0"/>
              </a:rPr>
              <a:t>YOU.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659" y="7235501"/>
            <a:ext cx="19047596" cy="30792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92028" y="7945032"/>
            <a:ext cx="3588570" cy="153785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6974" y="8189239"/>
            <a:ext cx="1889420" cy="66036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3590532" y="8273800"/>
            <a:ext cx="2060698" cy="66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24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388AC-4637-EB08-215B-F9596D823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C69A7C6-7BC9-2F59-B572-FF246DB19B84}"/>
              </a:ext>
            </a:extLst>
          </p:cNvPr>
          <p:cNvSpPr/>
          <p:nvPr/>
        </p:nvSpPr>
        <p:spPr>
          <a:xfrm flipH="1">
            <a:off x="14945372" y="2590442"/>
            <a:ext cx="3208640" cy="5264139"/>
          </a:xfrm>
          <a:custGeom>
            <a:avLst/>
            <a:gdLst>
              <a:gd name="connsiteX0" fmla="*/ 374446 w 1559796"/>
              <a:gd name="connsiteY0" fmla="*/ 0 h 2856037"/>
              <a:gd name="connsiteX1" fmla="*/ 1186542 w 1559796"/>
              <a:gd name="connsiteY1" fmla="*/ 0 h 2856037"/>
              <a:gd name="connsiteX2" fmla="*/ 1186542 w 1559796"/>
              <a:gd name="connsiteY2" fmla="*/ 425722 h 2856037"/>
              <a:gd name="connsiteX3" fmla="*/ 1559796 w 1559796"/>
              <a:gd name="connsiteY3" fmla="*/ 425722 h 2856037"/>
              <a:gd name="connsiteX4" fmla="*/ 1559796 w 1559796"/>
              <a:gd name="connsiteY4" fmla="*/ 2856038 h 2856037"/>
              <a:gd name="connsiteX5" fmla="*/ 0 w 1559796"/>
              <a:gd name="connsiteY5" fmla="*/ 2856038 h 2856037"/>
              <a:gd name="connsiteX6" fmla="*/ 0 w 1559796"/>
              <a:gd name="connsiteY6" fmla="*/ 425722 h 2856037"/>
              <a:gd name="connsiteX7" fmla="*/ 374446 w 1559796"/>
              <a:gd name="connsiteY7" fmla="*/ 425722 h 2856037"/>
              <a:gd name="connsiteX8" fmla="*/ 374446 w 1559796"/>
              <a:gd name="connsiteY8" fmla="*/ 0 h 2856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9796" h="2856037">
                <a:moveTo>
                  <a:pt x="374446" y="0"/>
                </a:moveTo>
                <a:lnTo>
                  <a:pt x="1186542" y="0"/>
                </a:lnTo>
                <a:lnTo>
                  <a:pt x="1186542" y="425722"/>
                </a:lnTo>
                <a:lnTo>
                  <a:pt x="1559796" y="425722"/>
                </a:lnTo>
                <a:lnTo>
                  <a:pt x="1559796" y="2856038"/>
                </a:lnTo>
                <a:lnTo>
                  <a:pt x="0" y="2856038"/>
                </a:lnTo>
                <a:lnTo>
                  <a:pt x="0" y="425722"/>
                </a:lnTo>
                <a:lnTo>
                  <a:pt x="374446" y="425722"/>
                </a:lnTo>
                <a:lnTo>
                  <a:pt x="374446" y="0"/>
                </a:lnTo>
                <a:close/>
              </a:path>
            </a:pathLst>
          </a:custGeom>
          <a:solidFill>
            <a:srgbClr val="8C0C0F"/>
          </a:solidFill>
          <a:ln w="11869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13AA5B7-32B5-E7AC-2BCD-8F6DCAF86AE5}"/>
              </a:ext>
            </a:extLst>
          </p:cNvPr>
          <p:cNvSpPr/>
          <p:nvPr/>
        </p:nvSpPr>
        <p:spPr>
          <a:xfrm flipH="1">
            <a:off x="10247956" y="2590442"/>
            <a:ext cx="3208640" cy="5264139"/>
          </a:xfrm>
          <a:custGeom>
            <a:avLst/>
            <a:gdLst>
              <a:gd name="connsiteX0" fmla="*/ 374446 w 1559796"/>
              <a:gd name="connsiteY0" fmla="*/ 0 h 2856037"/>
              <a:gd name="connsiteX1" fmla="*/ 1186542 w 1559796"/>
              <a:gd name="connsiteY1" fmla="*/ 0 h 2856037"/>
              <a:gd name="connsiteX2" fmla="*/ 1186542 w 1559796"/>
              <a:gd name="connsiteY2" fmla="*/ 425722 h 2856037"/>
              <a:gd name="connsiteX3" fmla="*/ 1559796 w 1559796"/>
              <a:gd name="connsiteY3" fmla="*/ 425722 h 2856037"/>
              <a:gd name="connsiteX4" fmla="*/ 1559796 w 1559796"/>
              <a:gd name="connsiteY4" fmla="*/ 2856038 h 2856037"/>
              <a:gd name="connsiteX5" fmla="*/ 0 w 1559796"/>
              <a:gd name="connsiteY5" fmla="*/ 2856038 h 2856037"/>
              <a:gd name="connsiteX6" fmla="*/ 0 w 1559796"/>
              <a:gd name="connsiteY6" fmla="*/ 425722 h 2856037"/>
              <a:gd name="connsiteX7" fmla="*/ 374446 w 1559796"/>
              <a:gd name="connsiteY7" fmla="*/ 425722 h 2856037"/>
              <a:gd name="connsiteX8" fmla="*/ 374446 w 1559796"/>
              <a:gd name="connsiteY8" fmla="*/ 0 h 2856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9796" h="2856037">
                <a:moveTo>
                  <a:pt x="374446" y="0"/>
                </a:moveTo>
                <a:lnTo>
                  <a:pt x="1186542" y="0"/>
                </a:lnTo>
                <a:lnTo>
                  <a:pt x="1186542" y="425722"/>
                </a:lnTo>
                <a:lnTo>
                  <a:pt x="1559796" y="425722"/>
                </a:lnTo>
                <a:lnTo>
                  <a:pt x="1559796" y="2856038"/>
                </a:lnTo>
                <a:lnTo>
                  <a:pt x="0" y="2856038"/>
                </a:lnTo>
                <a:lnTo>
                  <a:pt x="0" y="425722"/>
                </a:lnTo>
                <a:lnTo>
                  <a:pt x="374446" y="425722"/>
                </a:lnTo>
                <a:lnTo>
                  <a:pt x="374446" y="0"/>
                </a:lnTo>
                <a:close/>
              </a:path>
            </a:pathLst>
          </a:custGeom>
          <a:solidFill>
            <a:srgbClr val="CD6000"/>
          </a:solidFill>
          <a:ln w="11869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9E76327-29B8-6753-8895-873A809017ED}"/>
              </a:ext>
            </a:extLst>
          </p:cNvPr>
          <p:cNvSpPr/>
          <p:nvPr/>
        </p:nvSpPr>
        <p:spPr>
          <a:xfrm flipH="1">
            <a:off x="5550541" y="2590442"/>
            <a:ext cx="3208640" cy="5264139"/>
          </a:xfrm>
          <a:custGeom>
            <a:avLst/>
            <a:gdLst>
              <a:gd name="connsiteX0" fmla="*/ 374446 w 1559796"/>
              <a:gd name="connsiteY0" fmla="*/ 0 h 2856037"/>
              <a:gd name="connsiteX1" fmla="*/ 1186542 w 1559796"/>
              <a:gd name="connsiteY1" fmla="*/ 0 h 2856037"/>
              <a:gd name="connsiteX2" fmla="*/ 1186542 w 1559796"/>
              <a:gd name="connsiteY2" fmla="*/ 425722 h 2856037"/>
              <a:gd name="connsiteX3" fmla="*/ 1559796 w 1559796"/>
              <a:gd name="connsiteY3" fmla="*/ 425722 h 2856037"/>
              <a:gd name="connsiteX4" fmla="*/ 1559796 w 1559796"/>
              <a:gd name="connsiteY4" fmla="*/ 2856038 h 2856037"/>
              <a:gd name="connsiteX5" fmla="*/ 0 w 1559796"/>
              <a:gd name="connsiteY5" fmla="*/ 2856038 h 2856037"/>
              <a:gd name="connsiteX6" fmla="*/ 0 w 1559796"/>
              <a:gd name="connsiteY6" fmla="*/ 425722 h 2856037"/>
              <a:gd name="connsiteX7" fmla="*/ 374446 w 1559796"/>
              <a:gd name="connsiteY7" fmla="*/ 425722 h 2856037"/>
              <a:gd name="connsiteX8" fmla="*/ 374446 w 1559796"/>
              <a:gd name="connsiteY8" fmla="*/ 0 h 2856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9796" h="2856037">
                <a:moveTo>
                  <a:pt x="374446" y="0"/>
                </a:moveTo>
                <a:lnTo>
                  <a:pt x="1186542" y="0"/>
                </a:lnTo>
                <a:lnTo>
                  <a:pt x="1186542" y="425722"/>
                </a:lnTo>
                <a:lnTo>
                  <a:pt x="1559796" y="425722"/>
                </a:lnTo>
                <a:lnTo>
                  <a:pt x="1559796" y="2856038"/>
                </a:lnTo>
                <a:lnTo>
                  <a:pt x="0" y="2856038"/>
                </a:lnTo>
                <a:lnTo>
                  <a:pt x="0" y="425722"/>
                </a:lnTo>
                <a:lnTo>
                  <a:pt x="374446" y="425722"/>
                </a:lnTo>
                <a:lnTo>
                  <a:pt x="374446" y="0"/>
                </a:lnTo>
                <a:close/>
              </a:path>
            </a:pathLst>
          </a:custGeom>
          <a:solidFill>
            <a:srgbClr val="107937"/>
          </a:solidFill>
          <a:ln w="11869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57F87BA-88CE-7948-F31C-1F7D461345D4}"/>
              </a:ext>
            </a:extLst>
          </p:cNvPr>
          <p:cNvSpPr/>
          <p:nvPr/>
        </p:nvSpPr>
        <p:spPr>
          <a:xfrm flipH="1">
            <a:off x="853126" y="2590442"/>
            <a:ext cx="3208640" cy="5264139"/>
          </a:xfrm>
          <a:custGeom>
            <a:avLst/>
            <a:gdLst>
              <a:gd name="connsiteX0" fmla="*/ 374446 w 1559796"/>
              <a:gd name="connsiteY0" fmla="*/ 0 h 2856037"/>
              <a:gd name="connsiteX1" fmla="*/ 1186542 w 1559796"/>
              <a:gd name="connsiteY1" fmla="*/ 0 h 2856037"/>
              <a:gd name="connsiteX2" fmla="*/ 1186542 w 1559796"/>
              <a:gd name="connsiteY2" fmla="*/ 425722 h 2856037"/>
              <a:gd name="connsiteX3" fmla="*/ 1559796 w 1559796"/>
              <a:gd name="connsiteY3" fmla="*/ 425722 h 2856037"/>
              <a:gd name="connsiteX4" fmla="*/ 1559796 w 1559796"/>
              <a:gd name="connsiteY4" fmla="*/ 2856038 h 2856037"/>
              <a:gd name="connsiteX5" fmla="*/ 0 w 1559796"/>
              <a:gd name="connsiteY5" fmla="*/ 2856038 h 2856037"/>
              <a:gd name="connsiteX6" fmla="*/ 0 w 1559796"/>
              <a:gd name="connsiteY6" fmla="*/ 425722 h 2856037"/>
              <a:gd name="connsiteX7" fmla="*/ 374446 w 1559796"/>
              <a:gd name="connsiteY7" fmla="*/ 425722 h 2856037"/>
              <a:gd name="connsiteX8" fmla="*/ 374446 w 1559796"/>
              <a:gd name="connsiteY8" fmla="*/ 0 h 2856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9796" h="2856037">
                <a:moveTo>
                  <a:pt x="374446" y="0"/>
                </a:moveTo>
                <a:lnTo>
                  <a:pt x="1186542" y="0"/>
                </a:lnTo>
                <a:lnTo>
                  <a:pt x="1186542" y="425722"/>
                </a:lnTo>
                <a:lnTo>
                  <a:pt x="1559796" y="425722"/>
                </a:lnTo>
                <a:lnTo>
                  <a:pt x="1559796" y="2856038"/>
                </a:lnTo>
                <a:lnTo>
                  <a:pt x="0" y="2856038"/>
                </a:lnTo>
                <a:lnTo>
                  <a:pt x="0" y="425722"/>
                </a:lnTo>
                <a:lnTo>
                  <a:pt x="374446" y="425722"/>
                </a:lnTo>
                <a:lnTo>
                  <a:pt x="374446" y="0"/>
                </a:lnTo>
                <a:close/>
              </a:path>
            </a:pathLst>
          </a:custGeom>
          <a:solidFill>
            <a:srgbClr val="D27C25"/>
          </a:solidFill>
          <a:ln w="11869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7D226B-7444-D852-D6B6-EFB2096AA849}"/>
              </a:ext>
            </a:extLst>
          </p:cNvPr>
          <p:cNvSpPr txBox="1"/>
          <p:nvPr/>
        </p:nvSpPr>
        <p:spPr>
          <a:xfrm>
            <a:off x="1106480" y="3728241"/>
            <a:ext cx="2701933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-10" dirty="0">
                <a:solidFill>
                  <a:schemeClr val="bg1"/>
                </a:solidFill>
                <a:latin typeface="Avenir Black" panose="020B0803020203020204" pitchFamily="34" charset="0"/>
                <a:cs typeface="Calibri"/>
              </a:rPr>
              <a:t>ECD Applicant</a:t>
            </a:r>
          </a:p>
          <a:p>
            <a:pPr algn="ctr"/>
            <a:endParaRPr lang="en-US" sz="2800" spc="-10" dirty="0">
              <a:solidFill>
                <a:schemeClr val="bg1"/>
              </a:solidFill>
              <a:latin typeface="Avenir Black" panose="020B0803020203020204" pitchFamily="34" charset="0"/>
              <a:cs typeface="Calibri"/>
            </a:endParaRP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Login to eCares</a:t>
            </a: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Answer a few questions</a:t>
            </a: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Submit the documents listed in the guidelines</a:t>
            </a: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Submit an Environmental Health Report / Certificate if received </a:t>
            </a:r>
          </a:p>
          <a:p>
            <a:pPr marL="274638" marR="5080" indent="-261938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spc="-5" dirty="0">
              <a:solidFill>
                <a:schemeClr val="bg1"/>
              </a:solidFill>
              <a:latin typeface="Avenir" panose="020B0503020203020204" pitchFamily="34" charset="0"/>
              <a:cs typeface="Calibri"/>
            </a:endParaRPr>
          </a:p>
          <a:p>
            <a:pPr algn="ctr"/>
            <a:endParaRPr lang="en-US" sz="2000" spc="-10" dirty="0">
              <a:solidFill>
                <a:schemeClr val="bg1"/>
              </a:solidFill>
              <a:latin typeface="Avenir" panose="020B0503020203020204" pitchFamily="34" charset="0"/>
              <a:cs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7D9CB1-F3C2-BEAC-CDE1-D1EE83D174D6}"/>
              </a:ext>
            </a:extLst>
          </p:cNvPr>
          <p:cNvSpPr txBox="1"/>
          <p:nvPr/>
        </p:nvSpPr>
        <p:spPr>
          <a:xfrm>
            <a:off x="5673229" y="3589741"/>
            <a:ext cx="3001463" cy="302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90000"/>
              </a:lnSpc>
              <a:spcBef>
                <a:spcPts val="359"/>
              </a:spcBef>
            </a:pPr>
            <a:r>
              <a:rPr lang="en-US" sz="2800" spc="-5" dirty="0">
                <a:solidFill>
                  <a:schemeClr val="bg1"/>
                </a:solidFill>
                <a:latin typeface="Avenir Black" panose="020B0803020203020204" pitchFamily="34" charset="0"/>
                <a:cs typeface="Calibri"/>
              </a:rPr>
              <a:t>Registration Application Administrator</a:t>
            </a:r>
          </a:p>
          <a:p>
            <a:pPr marL="274638" marR="5080" indent="-261938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1st check application details</a:t>
            </a:r>
          </a:p>
          <a:p>
            <a:pPr marL="274638" marR="5080" indent="-261938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spc="-5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Check  documents and approve or request corrections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EDE4C5-8E60-9704-9B2A-BF98B43FB1EE}"/>
              </a:ext>
            </a:extLst>
          </p:cNvPr>
          <p:cNvSpPr txBox="1"/>
          <p:nvPr/>
        </p:nvSpPr>
        <p:spPr>
          <a:xfrm>
            <a:off x="10328171" y="3728241"/>
            <a:ext cx="3037233" cy="18189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2700" marR="5080" indent="-1905" algn="ctr">
              <a:lnSpc>
                <a:spcPct val="90000"/>
              </a:lnSpc>
              <a:spcBef>
                <a:spcPts val="359"/>
              </a:spcBef>
            </a:pPr>
            <a:r>
              <a:rPr lang="en-US" sz="2800" spc="-10">
                <a:solidFill>
                  <a:schemeClr val="bg1"/>
                </a:solidFill>
                <a:latin typeface="Avenir Black"/>
                <a:cs typeface="Calibri"/>
              </a:rPr>
              <a:t>Site Visit</a:t>
            </a:r>
          </a:p>
          <a:p>
            <a:pPr marL="365125" marR="5080" indent="-27305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 spc="-10">
                <a:solidFill>
                  <a:schemeClr val="bg1"/>
                </a:solidFill>
                <a:latin typeface="Avenir"/>
                <a:cs typeface="Calibri"/>
              </a:rPr>
              <a:t>Check the ELP </a:t>
            </a:r>
            <a:r>
              <a:rPr lang="en-US" sz="2000" spc="-10" err="1">
                <a:solidFill>
                  <a:schemeClr val="bg1"/>
                </a:solidFill>
                <a:latin typeface="Avenir"/>
                <a:cs typeface="Calibri"/>
              </a:rPr>
              <a:t>programme</a:t>
            </a:r>
            <a:r>
              <a:rPr lang="en-US" sz="2000" spc="-10">
                <a:solidFill>
                  <a:schemeClr val="bg1"/>
                </a:solidFill>
                <a:latin typeface="Avenir"/>
                <a:cs typeface="Calibri"/>
              </a:rPr>
              <a:t> and site against the norms and standards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485D77-BAC5-ECDA-C0A4-FA098CF16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741" y="905076"/>
            <a:ext cx="12649102" cy="1446550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YOU HAVE RECEIVED BRONZE REGISTRATION – WHAT HAPPENS NEXT?</a:t>
            </a:r>
            <a:endParaRPr lang="en-ZA" sz="4677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80DBB8-1EAC-FAD5-005D-F746EFAD9B9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8067730" y="9850438"/>
            <a:ext cx="744538" cy="569912"/>
          </a:xfrm>
        </p:spPr>
        <p:txBody>
          <a:bodyPr/>
          <a:lstStyle/>
          <a:p>
            <a:fld id="{379CA0B4-C81F-4BFB-80F1-11A7402164B5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72B0F9-709C-DCA1-09D8-761609E79114}"/>
              </a:ext>
            </a:extLst>
          </p:cNvPr>
          <p:cNvSpPr txBox="1"/>
          <p:nvPr/>
        </p:nvSpPr>
        <p:spPr>
          <a:xfrm>
            <a:off x="15090437" y="3728241"/>
            <a:ext cx="2918509" cy="356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indent="-1905" algn="ctr">
              <a:lnSpc>
                <a:spcPct val="90000"/>
              </a:lnSpc>
              <a:spcBef>
                <a:spcPts val="359"/>
              </a:spcBef>
            </a:pPr>
            <a:r>
              <a:rPr lang="en-US" sz="2800" spc="-10" dirty="0">
                <a:solidFill>
                  <a:schemeClr val="bg1"/>
                </a:solidFill>
                <a:latin typeface="Avenir Black" panose="020B0803020203020204" pitchFamily="34" charset="0"/>
                <a:cs typeface="Calibri"/>
              </a:rPr>
              <a:t>Registration Application Reviewer +  Approver</a:t>
            </a:r>
          </a:p>
          <a:p>
            <a:pPr marL="365125" marR="5080" indent="-27305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000" spc="-10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Reviews application</a:t>
            </a:r>
          </a:p>
          <a:p>
            <a:pPr marL="365125" marR="5080" indent="-2730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spc="-10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Creates recommendation</a:t>
            </a:r>
          </a:p>
          <a:p>
            <a:pPr marL="365125" marR="5080" indent="-2730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spc="-10" dirty="0">
                <a:solidFill>
                  <a:schemeClr val="bg1"/>
                </a:solidFill>
                <a:latin typeface="Avenir" panose="020B0503020203020204" pitchFamily="34" charset="0"/>
                <a:cs typeface="Calibri"/>
              </a:rPr>
              <a:t>Final Approval or Refusal Notice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1B6B07AA-D005-69CC-969A-6CF218AF431E}"/>
              </a:ext>
            </a:extLst>
          </p:cNvPr>
          <p:cNvSpPr/>
          <p:nvPr/>
        </p:nvSpPr>
        <p:spPr>
          <a:xfrm>
            <a:off x="4387193" y="5194317"/>
            <a:ext cx="868680" cy="430281"/>
          </a:xfrm>
          <a:prstGeom prst="rightArrow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F68A8ACE-D255-DC5E-6E88-612FBBF59DB4}"/>
              </a:ext>
            </a:extLst>
          </p:cNvPr>
          <p:cNvSpPr/>
          <p:nvPr/>
        </p:nvSpPr>
        <p:spPr>
          <a:xfrm>
            <a:off x="9063037" y="5194317"/>
            <a:ext cx="868680" cy="430281"/>
          </a:xfrm>
          <a:prstGeom prst="rightArrow">
            <a:avLst/>
          </a:prstGeom>
          <a:solidFill>
            <a:srgbClr val="1079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E70FE00C-77EF-2709-7549-108B57B3E22F}"/>
              </a:ext>
            </a:extLst>
          </p:cNvPr>
          <p:cNvSpPr/>
          <p:nvPr/>
        </p:nvSpPr>
        <p:spPr>
          <a:xfrm>
            <a:off x="13792090" y="5194317"/>
            <a:ext cx="868680" cy="430281"/>
          </a:xfrm>
          <a:prstGeom prst="rightArrow">
            <a:avLst/>
          </a:prstGeom>
          <a:solidFill>
            <a:srgbClr val="CD6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4D5C69-0F09-2261-0562-31E1652D3BBE}"/>
              </a:ext>
            </a:extLst>
          </p:cNvPr>
          <p:cNvSpPr txBox="1"/>
          <p:nvPr/>
        </p:nvSpPr>
        <p:spPr>
          <a:xfrm>
            <a:off x="5745644" y="7836442"/>
            <a:ext cx="550195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2400" b="1" spc="-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Registration</a:t>
            </a:r>
            <a:r>
              <a:rPr lang="en-US" sz="2400" b="1" spc="-5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 </a:t>
            </a:r>
            <a:r>
              <a:rPr lang="en-US" sz="2400" b="1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Certificate</a:t>
            </a:r>
            <a:r>
              <a:rPr lang="en-US" sz="2400" b="1" spc="-5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 </a:t>
            </a:r>
            <a:r>
              <a:rPr lang="en-US" sz="2400" b="1" spc="-5" dirty="0">
                <a:solidFill>
                  <a:srgbClr val="FFFFFF"/>
                </a:solidFill>
                <a:latin typeface="Avenir Black" panose="020B0803020203020204" pitchFamily="34" charset="0"/>
                <a:cs typeface="Arial"/>
              </a:rPr>
              <a:t>Generator</a:t>
            </a:r>
            <a:endParaRPr lang="en-US" sz="2400" dirty="0">
              <a:latin typeface="Avenir Black" panose="020B0803020203020204" pitchFamily="34" charset="0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Can </a:t>
            </a:r>
            <a:r>
              <a:rPr lang="en-US" sz="2000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generate</a:t>
            </a:r>
            <a:r>
              <a:rPr lang="en-US" sz="2000" spc="-4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certificates</a:t>
            </a:r>
            <a:r>
              <a:rPr lang="en-US" sz="2000" spc="-2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for</a:t>
            </a:r>
            <a:r>
              <a:rPr lang="en-US" sz="2000" spc="-1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approved</a:t>
            </a:r>
            <a:r>
              <a:rPr lang="en-US" sz="2000" spc="-2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 </a:t>
            </a:r>
            <a:r>
              <a:rPr lang="en-US" sz="2000" spc="-5" dirty="0">
                <a:solidFill>
                  <a:srgbClr val="FFFFFF"/>
                </a:solidFill>
                <a:latin typeface="Avenir" panose="020B0503020203020204" pitchFamily="34" charset="0"/>
                <a:cs typeface="Arial"/>
              </a:rPr>
              <a:t>ECDs</a:t>
            </a:r>
            <a:endParaRPr lang="en-US" sz="2000" dirty="0">
              <a:latin typeface="Avenir" panose="020B050302020302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6301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20659" y="8519420"/>
            <a:ext cx="19027797" cy="1996853"/>
          </a:xfrm>
          <a:prstGeom prst="rect">
            <a:avLst/>
          </a:prstGeom>
          <a:solidFill>
            <a:srgbClr val="1F6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6">
              <a:solidFill>
                <a:srgbClr val="EFA92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20659" y="151"/>
            <a:ext cx="19027797" cy="10691513"/>
          </a:xfrm>
          <a:prstGeom prst="rect">
            <a:avLst/>
          </a:prstGeom>
          <a:solidFill>
            <a:srgbClr val="EFA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6" dirty="0">
              <a:solidFill>
                <a:srgbClr val="EFA92C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659" y="7235501"/>
            <a:ext cx="19047596" cy="30792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4317" y="3354381"/>
            <a:ext cx="16452564" cy="1810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704"/>
              </a:lnSpc>
            </a:pPr>
            <a:r>
              <a:rPr lang="en-US" sz="6236" b="1" dirty="0">
                <a:solidFill>
                  <a:srgbClr val="382C15"/>
                </a:solidFill>
                <a:latin typeface="Century Gothic" charset="0"/>
                <a:ea typeface="Century Gothic" charset="0"/>
                <a:cs typeface="Century Gothic" charset="0"/>
              </a:rPr>
              <a:t>ACCESSING ECARES – </a:t>
            </a:r>
            <a:br>
              <a:rPr lang="en-US" sz="6236" b="1" dirty="0">
                <a:solidFill>
                  <a:srgbClr val="382C15"/>
                </a:solidFill>
                <a:latin typeface="Century Gothic" charset="0"/>
                <a:ea typeface="Century Gothic" charset="0"/>
                <a:cs typeface="Century Gothic" charset="0"/>
              </a:rPr>
            </a:br>
            <a:r>
              <a:rPr lang="en-US" sz="6236" b="1" dirty="0">
                <a:solidFill>
                  <a:srgbClr val="382C15"/>
                </a:solidFill>
                <a:latin typeface="Century Gothic" charset="0"/>
                <a:ea typeface="Century Gothic" charset="0"/>
                <a:cs typeface="Century Gothic" charset="0"/>
              </a:rPr>
              <a:t>LOGIN AND PASSWORD RESETS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92028" y="7945032"/>
            <a:ext cx="3588570" cy="153785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6974" y="8189239"/>
            <a:ext cx="1889420" cy="66036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3590532" y="8273800"/>
            <a:ext cx="2060698" cy="66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109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56171260-D18C-D01C-39CA-E6AE0A1D6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E1A93A2-D4DF-C1EA-A925-3432DD1F46D5}"/>
              </a:ext>
            </a:extLst>
          </p:cNvPr>
          <p:cNvSpPr/>
          <p:nvPr/>
        </p:nvSpPr>
        <p:spPr>
          <a:xfrm>
            <a:off x="10656399" y="3495866"/>
            <a:ext cx="7725884" cy="2955510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27C25"/>
              </a:solidFill>
            </a:endParaRP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428BCF5F-2943-5069-0F95-E5392DA11171}"/>
              </a:ext>
            </a:extLst>
          </p:cNvPr>
          <p:cNvSpPr txBox="1"/>
          <p:nvPr/>
        </p:nvSpPr>
        <p:spPr>
          <a:xfrm>
            <a:off x="11849966" y="4023258"/>
            <a:ext cx="5338750" cy="189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4805" indent="-3429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Access the eCares portal using a laptop or tablet or phone at:</a:t>
            </a:r>
          </a:p>
          <a:p>
            <a:pPr marL="1905">
              <a:lnSpc>
                <a:spcPct val="100000"/>
              </a:lnSpc>
              <a:spcBef>
                <a:spcPts val="95"/>
              </a:spcBef>
              <a:buClr>
                <a:schemeClr val="bg1"/>
              </a:buClr>
            </a:pPr>
            <a:r>
              <a:rPr lang="en-US" sz="2400" b="1" dirty="0">
                <a:solidFill>
                  <a:srgbClr val="0C3936"/>
                </a:solidFill>
                <a:latin typeface="Avenir" panose="020B0503020203020204" pitchFamily="34" charset="0"/>
                <a:cs typeface="Arial"/>
                <a:hlinkClick r:id="rId3"/>
              </a:rPr>
              <a:t>https://dbecares.dbe.gov.za</a:t>
            </a:r>
            <a:endParaRPr lang="en-US" sz="2400" b="1" dirty="0">
              <a:solidFill>
                <a:srgbClr val="0C3936"/>
              </a:solidFill>
              <a:latin typeface="Avenir" panose="020B0503020203020204" pitchFamily="34" charset="0"/>
              <a:cs typeface="Arial"/>
            </a:endParaRPr>
          </a:p>
          <a:p>
            <a:pPr marL="1905">
              <a:lnSpc>
                <a:spcPct val="100000"/>
              </a:lnSpc>
              <a:spcBef>
                <a:spcPts val="95"/>
              </a:spcBef>
              <a:buClr>
                <a:schemeClr val="bg1"/>
              </a:buClr>
            </a:pPr>
            <a:endParaRPr lang="en-US" sz="2400" b="1" dirty="0">
              <a:solidFill>
                <a:srgbClr val="0C3936"/>
              </a:solidFill>
              <a:latin typeface="Avenir" panose="020B0503020203020204" pitchFamily="34" charset="0"/>
              <a:cs typeface="Arial"/>
            </a:endParaRPr>
          </a:p>
          <a:p>
            <a:pPr marL="344805" indent="-342900">
              <a:lnSpc>
                <a:spcPct val="100000"/>
              </a:lnSpc>
              <a:spcBef>
                <a:spcPts val="95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Choose </a:t>
            </a:r>
            <a:r>
              <a:rPr lang="en-US" sz="2400" b="1" dirty="0">
                <a:solidFill>
                  <a:srgbClr val="0C3936"/>
                </a:solidFill>
                <a:latin typeface="Avenir"/>
                <a:cs typeface="Arial"/>
              </a:rPr>
              <a:t>LOGIN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 as an </a:t>
            </a:r>
            <a:r>
              <a:rPr lang="en-US" sz="2400" b="1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ECD Programme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F2C47B9-C865-4783-842F-14E1997491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516" y="2562206"/>
            <a:ext cx="10539014" cy="7392294"/>
          </a:xfrm>
          <a:prstGeom prst="rect">
            <a:avLst/>
          </a:prstGeom>
        </p:spPr>
      </p:pic>
      <p:sp>
        <p:nvSpPr>
          <p:cNvPr id="12" name="Google Shape;168;g2ef2993c73b_0_8">
            <a:extLst>
              <a:ext uri="{FF2B5EF4-FFF2-40B4-BE49-F238E27FC236}">
                <a16:creationId xmlns:a16="http://schemas.microsoft.com/office/drawing/2014/main" id="{75D39BDF-33C1-46B9-8F53-99B2AE9A2D0C}"/>
              </a:ext>
            </a:extLst>
          </p:cNvPr>
          <p:cNvSpPr/>
          <p:nvPr/>
        </p:nvSpPr>
        <p:spPr>
          <a:xfrm>
            <a:off x="2082351" y="8275398"/>
            <a:ext cx="2811927" cy="445310"/>
          </a:xfrm>
          <a:prstGeom prst="rect">
            <a:avLst/>
          </a:prstGeom>
          <a:noFill/>
          <a:ln w="28575" cap="flat" cmpd="sng">
            <a:solidFill>
              <a:srgbClr val="D27C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F80C574-DC7E-63A2-A9CB-73357F76F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741" y="1255172"/>
            <a:ext cx="16749957" cy="746358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ECD APPLICANT – LOGGING IN TO YOUR ECARES PROFILE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32C022C1-EF12-6B03-B9D3-8785A6E5057E}"/>
              </a:ext>
            </a:extLst>
          </p:cNvPr>
          <p:cNvSpPr txBox="1">
            <a:spLocks/>
          </p:cNvSpPr>
          <p:nvPr/>
        </p:nvSpPr>
        <p:spPr>
          <a:xfrm>
            <a:off x="18067730" y="9850438"/>
            <a:ext cx="744538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9CA0B4-C81F-4BFB-80F1-11A7402164B5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94519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31D5F-5326-D905-0DBA-4BD47B4A1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A548604-8E9F-25AC-86A3-B384847E7030}"/>
              </a:ext>
            </a:extLst>
          </p:cNvPr>
          <p:cNvSpPr/>
          <p:nvPr/>
        </p:nvSpPr>
        <p:spPr>
          <a:xfrm>
            <a:off x="5484112" y="5245720"/>
            <a:ext cx="8034338" cy="3494642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27C25"/>
              </a:solidFill>
            </a:endParaRP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C79FA743-A1E6-DDC3-2C0D-8C18B76553B1}"/>
              </a:ext>
            </a:extLst>
          </p:cNvPr>
          <p:cNvSpPr txBox="1"/>
          <p:nvPr/>
        </p:nvSpPr>
        <p:spPr>
          <a:xfrm>
            <a:off x="11369040" y="2708879"/>
            <a:ext cx="7056120" cy="25365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4805" indent="-3429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After clicking on </a:t>
            </a:r>
            <a:r>
              <a:rPr lang="en-US" sz="2400" b="1" dirty="0">
                <a:solidFill>
                  <a:srgbClr val="0C3936"/>
                </a:solidFill>
                <a:latin typeface="Avenir" panose="020B0503020203020204" pitchFamily="34" charset="0"/>
                <a:cs typeface="Arial"/>
              </a:rPr>
              <a:t>"Register," 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a pop-up will appear indicating that registration is complete.</a:t>
            </a: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Click </a:t>
            </a:r>
            <a:r>
              <a:rPr lang="en-US" sz="2400" b="1" dirty="0">
                <a:solidFill>
                  <a:srgbClr val="0C3936"/>
                </a:solidFill>
                <a:latin typeface="Avenir" panose="020B0503020203020204" pitchFamily="34" charset="0"/>
                <a:cs typeface="Arial"/>
              </a:rPr>
              <a:t>"OK" </a:t>
            </a: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to navigate to </a:t>
            </a:r>
            <a:r>
              <a:rPr lang="en-US" sz="2400" b="1" dirty="0">
                <a:solidFill>
                  <a:srgbClr val="0C3936"/>
                </a:solidFill>
                <a:latin typeface="Avenir" panose="020B0503020203020204" pitchFamily="34" charset="0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https://dbecares.dbe.gov.za/</a:t>
            </a:r>
            <a:endParaRPr lang="en-US" sz="2400" b="1" dirty="0">
              <a:solidFill>
                <a:srgbClr val="0C3936"/>
              </a:solidFill>
              <a:latin typeface="Avenir" panose="020B0503020203020204" pitchFamily="34" charset="0"/>
              <a:cs typeface="Arial"/>
            </a:endParaRPr>
          </a:p>
          <a:p>
            <a:pPr marL="344805" indent="-34290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 panose="020B0503020203020204" pitchFamily="34" charset="0"/>
                <a:cs typeface="Arial"/>
              </a:rPr>
              <a:t>Following registration, you will receive an SMS and email confirming successful registration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84B02E9-9EFD-4969-AA4D-2197AABA8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520" y="1429697"/>
            <a:ext cx="16337655" cy="3696216"/>
          </a:xfrm>
          <a:prstGeom prst="rect">
            <a:avLst/>
          </a:prstGeom>
        </p:spPr>
      </p:pic>
      <p:sp>
        <p:nvSpPr>
          <p:cNvPr id="14" name="object 3">
            <a:extLst>
              <a:ext uri="{FF2B5EF4-FFF2-40B4-BE49-F238E27FC236}">
                <a16:creationId xmlns:a16="http://schemas.microsoft.com/office/drawing/2014/main" id="{4E16DDC7-E301-48CE-A425-72F40D07F838}"/>
              </a:ext>
            </a:extLst>
          </p:cNvPr>
          <p:cNvSpPr txBox="1"/>
          <p:nvPr/>
        </p:nvSpPr>
        <p:spPr>
          <a:xfrm>
            <a:off x="5919010" y="5556159"/>
            <a:ext cx="7184284" cy="262379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44805" indent="-3429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Sign in using your mobile/cell phone number and your </a:t>
            </a:r>
            <a:r>
              <a:rPr lang="en-US" sz="2400" dirty="0" err="1">
                <a:solidFill>
                  <a:schemeClr val="bg1"/>
                </a:solidFill>
                <a:latin typeface="Avenir"/>
                <a:cs typeface="Arial"/>
              </a:rPr>
              <a:t>eCares</a:t>
            </a: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 password.</a:t>
            </a:r>
            <a:endParaRPr lang="en-US" sz="2400" b="1" dirty="0">
              <a:solidFill>
                <a:schemeClr val="bg1"/>
              </a:solidFill>
              <a:latin typeface="Avenir"/>
              <a:cs typeface="Arial"/>
            </a:endParaRPr>
          </a:p>
          <a:p>
            <a:pPr marL="344805" indent="-342900">
              <a:lnSpc>
                <a:spcPct val="100000"/>
              </a:lnSpc>
              <a:spcBef>
                <a:spcPts val="95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Remember to start your number with 27 and remove the 0.</a:t>
            </a:r>
          </a:p>
          <a:p>
            <a:pPr marL="344805" indent="-342900">
              <a:lnSpc>
                <a:spcPct val="100000"/>
              </a:lnSpc>
              <a:spcBef>
                <a:spcPts val="95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If you forget your password click on </a:t>
            </a:r>
            <a:r>
              <a:rPr lang="en-US" sz="2400" b="1" dirty="0">
                <a:solidFill>
                  <a:srgbClr val="0C3936"/>
                </a:solidFill>
                <a:latin typeface="Avenir"/>
                <a:cs typeface="Arial"/>
              </a:rPr>
              <a:t>Recover your password</a:t>
            </a:r>
            <a:r>
              <a:rPr lang="en-US" sz="2400" b="1" dirty="0">
                <a:solidFill>
                  <a:schemeClr val="bg1"/>
                </a:solidFill>
                <a:latin typeface="Avenir"/>
                <a:cs typeface="Arial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and complete the details – you will be sent a new one-time pin and need to enter a new password.</a:t>
            </a:r>
          </a:p>
        </p:txBody>
      </p:sp>
      <p:sp>
        <p:nvSpPr>
          <p:cNvPr id="10" name="Google Shape;168;g2ef2993c73b_0_8">
            <a:extLst>
              <a:ext uri="{FF2B5EF4-FFF2-40B4-BE49-F238E27FC236}">
                <a16:creationId xmlns:a16="http://schemas.microsoft.com/office/drawing/2014/main" id="{2ADAB5A2-31A9-D316-AB13-252F1CF52764}"/>
              </a:ext>
            </a:extLst>
          </p:cNvPr>
          <p:cNvSpPr/>
          <p:nvPr/>
        </p:nvSpPr>
        <p:spPr>
          <a:xfrm>
            <a:off x="10946124" y="4244863"/>
            <a:ext cx="2811927" cy="445310"/>
          </a:xfrm>
          <a:prstGeom prst="rect">
            <a:avLst/>
          </a:prstGeom>
          <a:noFill/>
          <a:ln w="28575" cap="flat" cmpd="sng">
            <a:solidFill>
              <a:srgbClr val="D27C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8;g2ef2993c73b_0_8">
            <a:extLst>
              <a:ext uri="{FF2B5EF4-FFF2-40B4-BE49-F238E27FC236}">
                <a16:creationId xmlns:a16="http://schemas.microsoft.com/office/drawing/2014/main" id="{34A80F9F-9BDC-41AD-A3CB-EB623311A633}"/>
              </a:ext>
            </a:extLst>
          </p:cNvPr>
          <p:cNvSpPr/>
          <p:nvPr/>
        </p:nvSpPr>
        <p:spPr>
          <a:xfrm>
            <a:off x="8067051" y="2289717"/>
            <a:ext cx="2890596" cy="1193388"/>
          </a:xfrm>
          <a:prstGeom prst="rect">
            <a:avLst/>
          </a:prstGeom>
          <a:noFill/>
          <a:ln w="28575" cap="flat" cmpd="sng">
            <a:solidFill>
              <a:srgbClr val="D27C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EBEA2DB-FA29-401A-2A47-ED40E27A4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3135" y="474383"/>
            <a:ext cx="12649102" cy="746358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50">
                <a:latin typeface="Century Gothic"/>
              </a:rPr>
              <a:t>ECD APPLICANT – </a:t>
            </a:r>
            <a:r>
              <a:rPr lang="en-US" sz="4800">
                <a:latin typeface="Century Gothic"/>
              </a:rPr>
              <a:t>LOGGING IN</a:t>
            </a:r>
            <a:r>
              <a:rPr lang="en-US" sz="4650">
                <a:latin typeface="Century Gothic"/>
              </a:rPr>
              <a:t> ON ECARES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023FAA-9F4F-DB64-2A02-15E849E5036F}"/>
              </a:ext>
            </a:extLst>
          </p:cNvPr>
          <p:cNvSpPr txBox="1">
            <a:spLocks/>
          </p:cNvSpPr>
          <p:nvPr/>
        </p:nvSpPr>
        <p:spPr>
          <a:xfrm>
            <a:off x="18067730" y="9850438"/>
            <a:ext cx="744538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9CA0B4-C81F-4BFB-80F1-11A7402164B5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8075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47FA4-3599-F4C0-8686-66E8AA378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176713D-364E-B854-39E9-EE2966C51A3C}"/>
              </a:ext>
            </a:extLst>
          </p:cNvPr>
          <p:cNvSpPr/>
          <p:nvPr/>
        </p:nvSpPr>
        <p:spPr>
          <a:xfrm>
            <a:off x="9503569" y="2469693"/>
            <a:ext cx="9503569" cy="2894597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27C25"/>
              </a:solidFill>
            </a:endParaRPr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0D0D63AE-B195-83AB-F548-03079F1A7FCE}"/>
              </a:ext>
            </a:extLst>
          </p:cNvPr>
          <p:cNvSpPr txBox="1"/>
          <p:nvPr/>
        </p:nvSpPr>
        <p:spPr>
          <a:xfrm>
            <a:off x="9974038" y="2974426"/>
            <a:ext cx="8288237" cy="188513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44805" indent="-3429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The system will prompt you to change the password to your desired one. It must be </a:t>
            </a:r>
            <a:r>
              <a:rPr lang="en-US" sz="2400" b="1" dirty="0">
                <a:solidFill>
                  <a:srgbClr val="0C3936"/>
                </a:solidFill>
                <a:latin typeface="Avenir"/>
                <a:cs typeface="Arial"/>
              </a:rPr>
              <a:t>at least 6 characters long.</a:t>
            </a:r>
            <a:endParaRPr lang="en-US" sz="2400" dirty="0">
              <a:solidFill>
                <a:schemeClr val="bg1"/>
              </a:solidFill>
              <a:latin typeface="Avenir"/>
              <a:cs typeface="Arial"/>
            </a:endParaRPr>
          </a:p>
          <a:p>
            <a:pPr marL="344805" indent="-3429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venir" panose="020B0503020203020204" pitchFamily="34" charset="0"/>
              <a:cs typeface="Arial"/>
            </a:endParaRPr>
          </a:p>
          <a:p>
            <a:pPr marL="344805" indent="-3429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Enter your new password, confirm it, and click on </a:t>
            </a:r>
            <a:br>
              <a:rPr lang="en-US" sz="2400" dirty="0">
                <a:latin typeface="Avenir" panose="020B0503020203020204" pitchFamily="34" charset="0"/>
                <a:cs typeface="Arial"/>
              </a:rPr>
            </a:br>
            <a:r>
              <a:rPr lang="en-US" sz="2400" b="1" dirty="0">
                <a:solidFill>
                  <a:srgbClr val="0C3936"/>
                </a:solidFill>
                <a:latin typeface="Avenir"/>
                <a:cs typeface="Arial"/>
              </a:rPr>
              <a:t>'Change Password'.</a:t>
            </a:r>
          </a:p>
        </p:txBody>
      </p:sp>
      <p:pic>
        <p:nvPicPr>
          <p:cNvPr id="4" name="Google Shape;193;g2ef2993c73b_0_36">
            <a:extLst>
              <a:ext uri="{FF2B5EF4-FFF2-40B4-BE49-F238E27FC236}">
                <a16:creationId xmlns:a16="http://schemas.microsoft.com/office/drawing/2014/main" id="{654C2173-E3CA-6630-49BA-865BEC60326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0679" t="20785" r="2332"/>
          <a:stretch/>
        </p:blipFill>
        <p:spPr>
          <a:xfrm>
            <a:off x="905274" y="2469692"/>
            <a:ext cx="8391867" cy="6106427"/>
          </a:xfrm>
          <a:prstGeom prst="rect">
            <a:avLst/>
          </a:prstGeom>
          <a:noFill/>
          <a:ln w="9525" cap="flat" cmpd="sng">
            <a:solidFill>
              <a:srgbClr val="88888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" name="Google Shape;196;g2ef2993c73b_0_36">
            <a:extLst>
              <a:ext uri="{FF2B5EF4-FFF2-40B4-BE49-F238E27FC236}">
                <a16:creationId xmlns:a16="http://schemas.microsoft.com/office/drawing/2014/main" id="{68B5D814-C0E8-A4A6-4754-4AA53D8CF438}"/>
              </a:ext>
            </a:extLst>
          </p:cNvPr>
          <p:cNvSpPr/>
          <p:nvPr/>
        </p:nvSpPr>
        <p:spPr>
          <a:xfrm>
            <a:off x="1250798" y="5100230"/>
            <a:ext cx="7700818" cy="1983417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97;g2ef2993c73b_0_36">
            <a:extLst>
              <a:ext uri="{FF2B5EF4-FFF2-40B4-BE49-F238E27FC236}">
                <a16:creationId xmlns:a16="http://schemas.microsoft.com/office/drawing/2014/main" id="{421F0234-452C-9741-511B-C34C0E050CF4}"/>
              </a:ext>
            </a:extLst>
          </p:cNvPr>
          <p:cNvSpPr/>
          <p:nvPr/>
        </p:nvSpPr>
        <p:spPr>
          <a:xfrm>
            <a:off x="1209949" y="7527167"/>
            <a:ext cx="2857443" cy="580032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32A76AB-53C7-0E04-BE00-EAF656D7F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741" y="1255172"/>
            <a:ext cx="12649102" cy="746358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ECD APPLICANT </a:t>
            </a:r>
            <a:r>
              <a:rPr lang="en-US" dirty="0"/>
              <a:t>– CHANGING A PASSWORD</a:t>
            </a:r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A6691148-C546-483D-118A-42FBF768905D}"/>
              </a:ext>
            </a:extLst>
          </p:cNvPr>
          <p:cNvSpPr txBox="1">
            <a:spLocks/>
          </p:cNvSpPr>
          <p:nvPr/>
        </p:nvSpPr>
        <p:spPr>
          <a:xfrm>
            <a:off x="18067730" y="9850438"/>
            <a:ext cx="744538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9CA0B4-C81F-4BFB-80F1-11A7402164B5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2980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8C925-C0F6-707A-2453-0F17CD3E1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185FF88-39EA-E892-4D95-2F29B2D3ECF5}"/>
              </a:ext>
            </a:extLst>
          </p:cNvPr>
          <p:cNvSpPr/>
          <p:nvPr/>
        </p:nvSpPr>
        <p:spPr>
          <a:xfrm>
            <a:off x="-20659" y="8519420"/>
            <a:ext cx="19027797" cy="1996853"/>
          </a:xfrm>
          <a:prstGeom prst="rect">
            <a:avLst/>
          </a:prstGeom>
          <a:solidFill>
            <a:srgbClr val="1F6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6">
              <a:solidFill>
                <a:srgbClr val="EFA92C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583F1EC-F2E7-B862-C573-48A26998ED55}"/>
              </a:ext>
            </a:extLst>
          </p:cNvPr>
          <p:cNvSpPr/>
          <p:nvPr/>
        </p:nvSpPr>
        <p:spPr>
          <a:xfrm>
            <a:off x="-20659" y="151"/>
            <a:ext cx="19027797" cy="10691513"/>
          </a:xfrm>
          <a:prstGeom prst="rect">
            <a:avLst/>
          </a:prstGeom>
          <a:solidFill>
            <a:srgbClr val="EFA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6" dirty="0">
              <a:solidFill>
                <a:srgbClr val="EFA92C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8F11406-3258-3895-E897-AAC9458933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659" y="7235501"/>
            <a:ext cx="19047596" cy="30792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1C227E-7DB6-53FC-4658-826406D16E0F}"/>
              </a:ext>
            </a:extLst>
          </p:cNvPr>
          <p:cNvSpPr txBox="1"/>
          <p:nvPr/>
        </p:nvSpPr>
        <p:spPr>
          <a:xfrm>
            <a:off x="1294317" y="3354381"/>
            <a:ext cx="16452564" cy="26699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6704"/>
              </a:lnSpc>
            </a:pPr>
            <a:r>
              <a:rPr lang="en-US" sz="6200" b="1">
                <a:solidFill>
                  <a:srgbClr val="382C15"/>
                </a:solidFill>
                <a:latin typeface="Century Gothic"/>
                <a:ea typeface="Century Gothic" charset="0"/>
                <a:cs typeface="Century Gothic" charset="0"/>
              </a:rPr>
              <a:t>SUBMITTING REQUIRED DOCUMENTS AND INFORMATION FOR SILVER / GOLD REGISTRATION</a:t>
            </a:r>
            <a:endParaRPr lang="en-US" sz="6236" b="1">
              <a:solidFill>
                <a:srgbClr val="382C15"/>
              </a:solidFill>
              <a:latin typeface="Century Gothic"/>
              <a:ea typeface="Century Gothic" charset="0"/>
              <a:cs typeface="Century Gothic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B08CF7-1D25-129A-51ED-B1EAE4858E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92028" y="7945032"/>
            <a:ext cx="3588570" cy="15378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425AF3D-E9A6-4FB4-8270-33CB5DAECE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6974" y="8189239"/>
            <a:ext cx="1889420" cy="66036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A85730C-EA5D-48D5-B501-FC3FED40074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3" t="33776" r="21000" b="31092"/>
          <a:stretch/>
        </p:blipFill>
        <p:spPr>
          <a:xfrm>
            <a:off x="3590532" y="8273800"/>
            <a:ext cx="2060698" cy="66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118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8C622-C726-F238-05ED-E7F640000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A53880C-8E49-CED4-A39B-7B2115919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741" y="628360"/>
            <a:ext cx="12649102" cy="1400383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ECD REGISTRATION APPLICATIONS LANDING PAGE</a:t>
            </a:r>
          </a:p>
        </p:txBody>
      </p:sp>
      <p:sp>
        <p:nvSpPr>
          <p:cNvPr id="20" name="Slide Number Placeholder 6">
            <a:extLst>
              <a:ext uri="{FF2B5EF4-FFF2-40B4-BE49-F238E27FC236}">
                <a16:creationId xmlns:a16="http://schemas.microsoft.com/office/drawing/2014/main" id="{EFC58624-4754-4A91-88B4-1C77FA56EF66}"/>
              </a:ext>
            </a:extLst>
          </p:cNvPr>
          <p:cNvSpPr txBox="1">
            <a:spLocks/>
          </p:cNvSpPr>
          <p:nvPr/>
        </p:nvSpPr>
        <p:spPr>
          <a:xfrm>
            <a:off x="18067730" y="9850438"/>
            <a:ext cx="744538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9CA0B4-C81F-4BFB-80F1-11A7402164B5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82E4A16-5065-2ED8-732D-8390F9532677}"/>
              </a:ext>
            </a:extLst>
          </p:cNvPr>
          <p:cNvSpPr/>
          <p:nvPr/>
        </p:nvSpPr>
        <p:spPr>
          <a:xfrm>
            <a:off x="6152233" y="6074184"/>
            <a:ext cx="7259638" cy="4230788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27C25"/>
              </a:solidFill>
            </a:endParaRPr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9E912522-D013-9036-1723-ADF6428CD44A}"/>
              </a:ext>
            </a:extLst>
          </p:cNvPr>
          <p:cNvSpPr txBox="1"/>
          <p:nvPr/>
        </p:nvSpPr>
        <p:spPr>
          <a:xfrm>
            <a:off x="6412477" y="6733117"/>
            <a:ext cx="6438900" cy="2905924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905">
              <a:lnSpc>
                <a:spcPct val="100000"/>
              </a:lnSpc>
              <a:spcBef>
                <a:spcPts val="95"/>
              </a:spcBef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On your first login, you'll be directed to the </a:t>
            </a:r>
            <a:r>
              <a:rPr lang="en-US" sz="2400" b="1" dirty="0">
                <a:solidFill>
                  <a:srgbClr val="0C3936"/>
                </a:solidFill>
                <a:latin typeface="Avenir"/>
                <a:cs typeface="Arial"/>
              </a:rPr>
              <a:t>'List of Applications’</a:t>
            </a: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 </a:t>
            </a:r>
          </a:p>
          <a:p>
            <a:pPr marL="459105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If you are using a laptop or tablet your menu will be down the left-hand side – </a:t>
            </a:r>
            <a:r>
              <a:rPr lang="en-US" sz="2400" b="1" dirty="0">
                <a:solidFill>
                  <a:schemeClr val="bg1"/>
                </a:solidFill>
                <a:latin typeface="Avenir"/>
                <a:cs typeface="Arial"/>
              </a:rPr>
              <a:t>[1]</a:t>
            </a:r>
          </a:p>
          <a:p>
            <a:pPr marL="459105" indent="-4572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If you are on your phone you need to click on the three stripes on the top left of the screen to see your menu </a:t>
            </a:r>
            <a:r>
              <a:rPr lang="en-US" sz="2400" b="1" dirty="0">
                <a:solidFill>
                  <a:schemeClr val="bg1"/>
                </a:solidFill>
                <a:latin typeface="Avenir"/>
                <a:cs typeface="Arial"/>
              </a:rPr>
              <a:t>[2]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C19B131-6338-3DBF-7439-D2D9D539D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561" y="2172451"/>
            <a:ext cx="17995236" cy="436305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8668D05-76AB-366F-EDAA-C7F60CF15F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3" b="18505"/>
          <a:stretch/>
        </p:blipFill>
        <p:spPr>
          <a:xfrm>
            <a:off x="13944755" y="1337461"/>
            <a:ext cx="4830600" cy="6638424"/>
          </a:xfrm>
          <a:prstGeom prst="rect">
            <a:avLst/>
          </a:prstGeom>
          <a:ln>
            <a:solidFill>
              <a:srgbClr val="CC9900"/>
            </a:solidFill>
          </a:ln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E067A150-1E19-2EB3-F8D1-2F6ECE43C237}"/>
              </a:ext>
            </a:extLst>
          </p:cNvPr>
          <p:cNvGrpSpPr/>
          <p:nvPr/>
        </p:nvGrpSpPr>
        <p:grpSpPr>
          <a:xfrm>
            <a:off x="44465" y="2240308"/>
            <a:ext cx="474844" cy="483877"/>
            <a:chOff x="10087693" y="5699096"/>
            <a:chExt cx="474844" cy="483877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3C497C5-CC11-F83D-6745-7AB8DDCC7A33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BB59E9B-326C-8303-03B4-8BD6642B47B1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sp>
        <p:nvSpPr>
          <p:cNvPr id="38" name="Google Shape;197;g2ef2993c73b_0_36">
            <a:extLst>
              <a:ext uri="{FF2B5EF4-FFF2-40B4-BE49-F238E27FC236}">
                <a16:creationId xmlns:a16="http://schemas.microsoft.com/office/drawing/2014/main" id="{61CABA9E-6CBC-CF75-99B6-306D899692A0}"/>
              </a:ext>
            </a:extLst>
          </p:cNvPr>
          <p:cNvSpPr/>
          <p:nvPr/>
        </p:nvSpPr>
        <p:spPr>
          <a:xfrm>
            <a:off x="0" y="2172452"/>
            <a:ext cx="2116899" cy="1673770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197;g2ef2993c73b_0_36">
            <a:extLst>
              <a:ext uri="{FF2B5EF4-FFF2-40B4-BE49-F238E27FC236}">
                <a16:creationId xmlns:a16="http://schemas.microsoft.com/office/drawing/2014/main" id="{111EFD05-BCA0-0FE9-532A-A5AF4912099A}"/>
              </a:ext>
            </a:extLst>
          </p:cNvPr>
          <p:cNvSpPr/>
          <p:nvPr/>
        </p:nvSpPr>
        <p:spPr>
          <a:xfrm>
            <a:off x="13944755" y="1378111"/>
            <a:ext cx="1313442" cy="1043135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937B2F1-05DC-2CAA-669D-7C63DF22B3F6}"/>
              </a:ext>
            </a:extLst>
          </p:cNvPr>
          <p:cNvGrpSpPr/>
          <p:nvPr/>
        </p:nvGrpSpPr>
        <p:grpSpPr>
          <a:xfrm>
            <a:off x="14611190" y="1371243"/>
            <a:ext cx="474844" cy="483877"/>
            <a:chOff x="10087693" y="5699096"/>
            <a:chExt cx="474844" cy="483877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47F63FD-5EA1-D1F8-6496-7373A96B1DDA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015C86A-E65E-0A5F-70F9-A17C137D1922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407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81BBA-2498-4039-361B-471219BFC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F9E6D-DA1B-482F-050B-72A4642D4912}"/>
              </a:ext>
            </a:extLst>
          </p:cNvPr>
          <p:cNvSpPr/>
          <p:nvPr/>
        </p:nvSpPr>
        <p:spPr>
          <a:xfrm>
            <a:off x="6152233" y="6074184"/>
            <a:ext cx="7259638" cy="4230788"/>
          </a:xfrm>
          <a:prstGeom prst="rect">
            <a:avLst/>
          </a:prstGeom>
          <a:solidFill>
            <a:srgbClr val="D27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D27C25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E6603DF-F0AA-61CA-F393-81C877DB5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561" y="2172451"/>
            <a:ext cx="17995236" cy="436305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965D1AD-92BF-7D74-5431-98BFE6EA5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741" y="658340"/>
            <a:ext cx="12649102" cy="1400383"/>
          </a:xfr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ts val="5145"/>
              </a:lnSpc>
            </a:pPr>
            <a:r>
              <a:rPr lang="en-US" sz="4677" dirty="0"/>
              <a:t>ECD REGISTRATION APPLICATIONS LANDING PAGE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7236426-2C9F-33EF-DB26-72982EAFD8FD}"/>
              </a:ext>
            </a:extLst>
          </p:cNvPr>
          <p:cNvGrpSpPr/>
          <p:nvPr/>
        </p:nvGrpSpPr>
        <p:grpSpPr>
          <a:xfrm>
            <a:off x="1441645" y="2711143"/>
            <a:ext cx="474844" cy="483877"/>
            <a:chOff x="10087693" y="5699096"/>
            <a:chExt cx="474844" cy="48387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BED7DEC-E543-8A43-7555-E5CE05820FF4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E7B5C51-95ED-1A11-5163-771C93699D67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1</a:t>
              </a:r>
            </a:p>
          </p:txBody>
        </p:sp>
      </p:grpSp>
      <p:sp>
        <p:nvSpPr>
          <p:cNvPr id="8" name="Google Shape;197;g2ef2993c73b_0_36">
            <a:extLst>
              <a:ext uri="{FF2B5EF4-FFF2-40B4-BE49-F238E27FC236}">
                <a16:creationId xmlns:a16="http://schemas.microsoft.com/office/drawing/2014/main" id="{BA577BB3-EE48-D43C-BAC5-5EBDAA0C8AD7}"/>
              </a:ext>
            </a:extLst>
          </p:cNvPr>
          <p:cNvSpPr/>
          <p:nvPr/>
        </p:nvSpPr>
        <p:spPr>
          <a:xfrm>
            <a:off x="0" y="2787946"/>
            <a:ext cx="1906074" cy="461665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92EF18-1716-6564-B6A6-0B9637481D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031"/>
          <a:stretch/>
        </p:blipFill>
        <p:spPr>
          <a:xfrm>
            <a:off x="13129966" y="1815928"/>
            <a:ext cx="5651306" cy="551398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04B26B0-8417-BB3D-7F9E-A034E9E77D95}"/>
              </a:ext>
            </a:extLst>
          </p:cNvPr>
          <p:cNvGrpSpPr/>
          <p:nvPr/>
        </p:nvGrpSpPr>
        <p:grpSpPr>
          <a:xfrm>
            <a:off x="12997700" y="4398193"/>
            <a:ext cx="474844" cy="483877"/>
            <a:chOff x="10087693" y="5699096"/>
            <a:chExt cx="474844" cy="48387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DB2CEE8-71F6-939C-0E07-0E9B9A2AE3AA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CADE4CD-BF42-16ED-B4BB-A2802CC93AD3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  <p:sp>
        <p:nvSpPr>
          <p:cNvPr id="15" name="Google Shape;197;g2ef2993c73b_0_36">
            <a:extLst>
              <a:ext uri="{FF2B5EF4-FFF2-40B4-BE49-F238E27FC236}">
                <a16:creationId xmlns:a16="http://schemas.microsoft.com/office/drawing/2014/main" id="{F8D0EE87-B36F-EC39-97A1-358C705A18C2}"/>
              </a:ext>
            </a:extLst>
          </p:cNvPr>
          <p:cNvSpPr/>
          <p:nvPr/>
        </p:nvSpPr>
        <p:spPr>
          <a:xfrm>
            <a:off x="13364566" y="4790531"/>
            <a:ext cx="2193881" cy="678822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97;g2ef2993c73b_0_36">
            <a:extLst>
              <a:ext uri="{FF2B5EF4-FFF2-40B4-BE49-F238E27FC236}">
                <a16:creationId xmlns:a16="http://schemas.microsoft.com/office/drawing/2014/main" id="{7ABF2030-E5EE-67AA-62FC-595B0ECF153C}"/>
              </a:ext>
            </a:extLst>
          </p:cNvPr>
          <p:cNvSpPr/>
          <p:nvPr/>
        </p:nvSpPr>
        <p:spPr>
          <a:xfrm>
            <a:off x="13137560" y="2275830"/>
            <a:ext cx="1073115" cy="973782"/>
          </a:xfrm>
          <a:prstGeom prst="rect">
            <a:avLst/>
          </a:prstGeom>
          <a:noFill/>
          <a:ln w="38100" cap="flat" cmpd="sng">
            <a:solidFill>
              <a:srgbClr val="C982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D115F30-64CD-B650-A388-8A01C8EEA0B1}"/>
              </a:ext>
            </a:extLst>
          </p:cNvPr>
          <p:cNvGrpSpPr/>
          <p:nvPr/>
        </p:nvGrpSpPr>
        <p:grpSpPr>
          <a:xfrm>
            <a:off x="12900138" y="2179678"/>
            <a:ext cx="474844" cy="483877"/>
            <a:chOff x="10087693" y="5699096"/>
            <a:chExt cx="474844" cy="483877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3C5C97E-37B1-0A16-B83B-91377302645C}"/>
                </a:ext>
              </a:extLst>
            </p:cNvPr>
            <p:cNvSpPr/>
            <p:nvPr/>
          </p:nvSpPr>
          <p:spPr>
            <a:xfrm>
              <a:off x="10098108" y="5699096"/>
              <a:ext cx="464429" cy="464429"/>
            </a:xfrm>
            <a:prstGeom prst="ellipse">
              <a:avLst/>
            </a:prstGeom>
            <a:solidFill>
              <a:srgbClr val="D27C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6B060D6-9975-DAB8-23BB-2CC7D55B4729}"/>
                </a:ext>
              </a:extLst>
            </p:cNvPr>
            <p:cNvSpPr txBox="1"/>
            <p:nvPr/>
          </p:nvSpPr>
          <p:spPr>
            <a:xfrm>
              <a:off x="10087693" y="5721308"/>
              <a:ext cx="4644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  <a:latin typeface="Avenir Black" panose="020B0803020203020204" pitchFamily="34" charset="0"/>
                </a:rPr>
                <a:t>2</a:t>
              </a:r>
            </a:p>
          </p:txBody>
        </p:sp>
      </p:grpSp>
      <p:sp>
        <p:nvSpPr>
          <p:cNvPr id="20" name="Slide Number Placeholder 6">
            <a:extLst>
              <a:ext uri="{FF2B5EF4-FFF2-40B4-BE49-F238E27FC236}">
                <a16:creationId xmlns:a16="http://schemas.microsoft.com/office/drawing/2014/main" id="{1DB51FB1-F2FB-5858-F138-C6A5CDD9FAD6}"/>
              </a:ext>
            </a:extLst>
          </p:cNvPr>
          <p:cNvSpPr txBox="1">
            <a:spLocks/>
          </p:cNvSpPr>
          <p:nvPr/>
        </p:nvSpPr>
        <p:spPr>
          <a:xfrm>
            <a:off x="18067730" y="9850438"/>
            <a:ext cx="744538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871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9CA0B4-C81F-4BFB-80F1-11A7402164B5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741D3644-A661-2A7D-A997-40D52355937D}"/>
              </a:ext>
            </a:extLst>
          </p:cNvPr>
          <p:cNvSpPr txBox="1"/>
          <p:nvPr/>
        </p:nvSpPr>
        <p:spPr>
          <a:xfrm>
            <a:off x="6412477" y="6733117"/>
            <a:ext cx="6438900" cy="32752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905">
              <a:lnSpc>
                <a:spcPct val="100000"/>
              </a:lnSpc>
              <a:spcBef>
                <a:spcPts val="95"/>
              </a:spcBef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Select </a:t>
            </a:r>
            <a:r>
              <a:rPr lang="en-US" sz="2400" b="1" dirty="0">
                <a:solidFill>
                  <a:srgbClr val="0C3936"/>
                </a:solidFill>
                <a:latin typeface="Avenir"/>
                <a:cs typeface="Arial"/>
              </a:rPr>
              <a:t>Silver/Gold </a:t>
            </a: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to</a:t>
            </a:r>
            <a:r>
              <a:rPr lang="en-US" sz="2400" b="1" dirty="0">
                <a:solidFill>
                  <a:srgbClr val="0C3936"/>
                </a:solidFill>
                <a:latin typeface="Avenir"/>
                <a:cs typeface="Arial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see your approved Bronze application that is ready for Silver/Gold submission</a:t>
            </a:r>
          </a:p>
          <a:p>
            <a:pPr marL="459105" indent="-4572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If you are using a laptop or tablet your menu will be down the left-hand side –</a:t>
            </a:r>
            <a:r>
              <a:rPr lang="en-US" sz="2400" b="1" dirty="0">
                <a:solidFill>
                  <a:schemeClr val="bg1"/>
                </a:solidFill>
                <a:latin typeface="Avenir"/>
                <a:cs typeface="Arial"/>
              </a:rPr>
              <a:t> [1]</a:t>
            </a:r>
          </a:p>
          <a:p>
            <a:pPr marL="459105" indent="-4572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If you are on your phone you need to click on the three stripes on the top left of your screen to see your menu and then select </a:t>
            </a:r>
            <a:r>
              <a:rPr lang="en-US" sz="2400" b="1" dirty="0">
                <a:solidFill>
                  <a:srgbClr val="0C3936"/>
                </a:solidFill>
                <a:latin typeface="Avenir"/>
                <a:cs typeface="Arial"/>
              </a:rPr>
              <a:t>Silver/Gold </a:t>
            </a:r>
            <a:r>
              <a:rPr lang="en-US" sz="2400" dirty="0">
                <a:solidFill>
                  <a:schemeClr val="bg1"/>
                </a:solidFill>
                <a:latin typeface="Avenir"/>
                <a:cs typeface="Arial"/>
              </a:rPr>
              <a:t>[</a:t>
            </a:r>
            <a:r>
              <a:rPr lang="en-US" sz="2400" b="1" dirty="0">
                <a:solidFill>
                  <a:schemeClr val="bg1"/>
                </a:solidFill>
                <a:latin typeface="Avenir"/>
                <a:cs typeface="Arial"/>
              </a:rPr>
              <a:t>2]</a:t>
            </a:r>
          </a:p>
        </p:txBody>
      </p:sp>
    </p:spTree>
    <p:extLst>
      <p:ext uri="{BB962C8B-B14F-4D97-AF65-F5344CB8AC3E}">
        <p14:creationId xmlns:p14="http://schemas.microsoft.com/office/powerpoint/2010/main" val="19846990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E0470FDEFE7E48B9C40F84AD98BAF4" ma:contentTypeVersion="14" ma:contentTypeDescription="Create a new document." ma:contentTypeScope="" ma:versionID="da974006971477e3b41a96a185852cfe">
  <xsd:schema xmlns:xsd="http://www.w3.org/2001/XMLSchema" xmlns:xs="http://www.w3.org/2001/XMLSchema" xmlns:p="http://schemas.microsoft.com/office/2006/metadata/properties" xmlns:ns2="c37b2fdc-7ff8-45a1-8eb3-6b281ec7230b" xmlns:ns3="12e150a0-b99e-46e4-abd4-39345e2e7f5b" targetNamespace="http://schemas.microsoft.com/office/2006/metadata/properties" ma:root="true" ma:fieldsID="9775917d06e059c1ba5718d24c7cd84a" ns2:_="" ns3:_="">
    <xsd:import namespace="c37b2fdc-7ff8-45a1-8eb3-6b281ec7230b"/>
    <xsd:import namespace="12e150a0-b99e-46e4-abd4-39345e2e7f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7b2fdc-7ff8-45a1-8eb3-6b281ec723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387dd092-8e27-4329-be5d-69f0b07c95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e150a0-b99e-46e4-abd4-39345e2e7f5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91c7b584-82c8-4f8a-8aad-3f8d0e082982}" ma:internalName="TaxCatchAll" ma:showField="CatchAllData" ma:web="12e150a0-b99e-46e4-abd4-39345e2e7f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e150a0-b99e-46e4-abd4-39345e2e7f5b" xsi:nil="true"/>
    <lcf76f155ced4ddcb4097134ff3c332f xmlns="c37b2fdc-7ff8-45a1-8eb3-6b281ec7230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B3E726C-422A-4955-958F-4E19E97E05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7b2fdc-7ff8-45a1-8eb3-6b281ec7230b"/>
    <ds:schemaRef ds:uri="12e150a0-b99e-46e4-abd4-39345e2e7f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46A540B-D705-43C6-B596-7295629750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59BB72-E9EE-4189-81CE-847575AF51F1}">
  <ds:schemaRefs>
    <ds:schemaRef ds:uri="http://purl.org/dc/elements/1.1/"/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12e150a0-b99e-46e4-abd4-39345e2e7f5b"/>
    <ds:schemaRef ds:uri="c37b2fdc-7ff8-45a1-8eb3-6b281ec7230b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</TotalTime>
  <Words>1251</Words>
  <Application>Microsoft Office PowerPoint</Application>
  <PresentationFormat>Custom</PresentationFormat>
  <Paragraphs>133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YOU HAVE RECEIVED BRONZE REGISTRATION – WHAT HAPPENS NEXT?</vt:lpstr>
      <vt:lpstr>PowerPoint Presentation</vt:lpstr>
      <vt:lpstr>ECD APPLICANT – LOGGING IN TO YOUR ECARES PROFILE</vt:lpstr>
      <vt:lpstr>ECD APPLICANT – LOGGING IN ON ECARES</vt:lpstr>
      <vt:lpstr>ECD APPLICANT – CHANGING A PASSWORD</vt:lpstr>
      <vt:lpstr>PowerPoint Presentation</vt:lpstr>
      <vt:lpstr>ECD REGISTRATION APPLICATIONS LANDING PAGE</vt:lpstr>
      <vt:lpstr>ECD REGISTRATION APPLICATIONS LANDING PAGE</vt:lpstr>
      <vt:lpstr>STARTING A SILVER/GOLD SUBMISSION</vt:lpstr>
      <vt:lpstr>PowerPoint Presentation</vt:lpstr>
      <vt:lpstr>PowerPoint Presentation</vt:lpstr>
      <vt:lpstr>SILVER/GOLD DOCUMENT SUBMISSION</vt:lpstr>
      <vt:lpstr>SILVER/GOLD DOCUMENT SUBMISSION</vt:lpstr>
      <vt:lpstr>ENVIRONMENTAL HEALTH DOCUMENT SUBMISSION</vt:lpstr>
      <vt:lpstr>SUPPORT TARGETING QUESTIONS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Asma Rahim</dc:creator>
  <cp:lastModifiedBy>Cate Carrol</cp:lastModifiedBy>
  <cp:revision>113</cp:revision>
  <dcterms:created xsi:type="dcterms:W3CDTF">2024-10-22T10:28:26Z</dcterms:created>
  <dcterms:modified xsi:type="dcterms:W3CDTF">2026-05-19T10:24:18Z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0x0101002EE0470FDEFE7E48B9C40F84AD98BAF4</vt:lpwstr>
  </property>
  <property fmtid="{D5CDD505-2E9C-101B-9397-08002B2CF9AE}" pid="3" name="MediaServiceImageTags">
    <vt:lpwstr/>
  </property>
</Properties>
</file>