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F3E8F7C_9625C020.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3"/>
  </p:notesMasterIdLst>
  <p:sldIdLst>
    <p:sldId id="256" r:id="rId5"/>
    <p:sldId id="2134806447" r:id="rId6"/>
    <p:sldId id="2134806448" r:id="rId7"/>
    <p:sldId id="2134806449" r:id="rId8"/>
    <p:sldId id="315" r:id="rId9"/>
    <p:sldId id="2134806273" r:id="rId10"/>
    <p:sldId id="2134806270" r:id="rId11"/>
    <p:sldId id="2134806271" r:id="rId12"/>
    <p:sldId id="2134806272" r:id="rId13"/>
    <p:sldId id="2134806451" r:id="rId14"/>
    <p:sldId id="2134806443" r:id="rId15"/>
    <p:sldId id="2134806444" r:id="rId16"/>
    <p:sldId id="2134806445" r:id="rId17"/>
    <p:sldId id="2134806265" r:id="rId18"/>
    <p:sldId id="301" r:id="rId19"/>
    <p:sldId id="2134806406" r:id="rId20"/>
    <p:sldId id="2134806274" r:id="rId21"/>
    <p:sldId id="2134806417" r:id="rId22"/>
    <p:sldId id="2134806416" r:id="rId23"/>
    <p:sldId id="304" r:id="rId24"/>
    <p:sldId id="306" r:id="rId25"/>
    <p:sldId id="305" r:id="rId26"/>
    <p:sldId id="307" r:id="rId27"/>
    <p:sldId id="308" r:id="rId28"/>
    <p:sldId id="309" r:id="rId29"/>
    <p:sldId id="311" r:id="rId30"/>
    <p:sldId id="310" r:id="rId31"/>
    <p:sldId id="2134806428" r:id="rId32"/>
    <p:sldId id="2134806429" r:id="rId33"/>
    <p:sldId id="2134806410" r:id="rId34"/>
    <p:sldId id="2134806412" r:id="rId35"/>
    <p:sldId id="2134806413" r:id="rId36"/>
    <p:sldId id="2134806414" r:id="rId37"/>
    <p:sldId id="2134806415" r:id="rId38"/>
    <p:sldId id="2134806267" r:id="rId39"/>
    <p:sldId id="2134806401" r:id="rId40"/>
    <p:sldId id="2134806276" r:id="rId41"/>
    <p:sldId id="2134806280" r:id="rId42"/>
    <p:sldId id="2134806281" r:id="rId43"/>
    <p:sldId id="2134806283" r:id="rId44"/>
    <p:sldId id="2134806396" r:id="rId45"/>
    <p:sldId id="2134806397" r:id="rId46"/>
    <p:sldId id="2134806292" r:id="rId47"/>
    <p:sldId id="2134806402" r:id="rId48"/>
    <p:sldId id="2134806400" r:id="rId49"/>
    <p:sldId id="2134806319" r:id="rId50"/>
    <p:sldId id="2134806357" r:id="rId51"/>
    <p:sldId id="2134806441" r:id="rId52"/>
    <p:sldId id="2134806317" r:id="rId53"/>
    <p:sldId id="2134806430" r:id="rId54"/>
    <p:sldId id="2134806452" r:id="rId55"/>
    <p:sldId id="2134806318" r:id="rId56"/>
    <p:sldId id="2134806360" r:id="rId57"/>
    <p:sldId id="2134806358" r:id="rId58"/>
    <p:sldId id="2134806332" r:id="rId59"/>
    <p:sldId id="2134806343" r:id="rId60"/>
    <p:sldId id="2134806433" r:id="rId61"/>
    <p:sldId id="2134806438" r:id="rId62"/>
    <p:sldId id="2134806338" r:id="rId63"/>
    <p:sldId id="2134806373" r:id="rId64"/>
    <p:sldId id="2134806339" r:id="rId65"/>
    <p:sldId id="2134806322" r:id="rId66"/>
    <p:sldId id="2134806372" r:id="rId67"/>
    <p:sldId id="2134806440" r:id="rId68"/>
    <p:sldId id="2134806437" r:id="rId69"/>
    <p:sldId id="2134806334" r:id="rId70"/>
    <p:sldId id="2134806335" r:id="rId71"/>
    <p:sldId id="2134806323" r:id="rId72"/>
    <p:sldId id="2134806439" r:id="rId73"/>
    <p:sldId id="2134806455" r:id="rId74"/>
    <p:sldId id="2134806376" r:id="rId75"/>
    <p:sldId id="2134806442" r:id="rId76"/>
    <p:sldId id="2134806456" r:id="rId77"/>
    <p:sldId id="2134806436" r:id="rId78"/>
    <p:sldId id="2134806326" r:id="rId79"/>
    <p:sldId id="2134806327" r:id="rId80"/>
    <p:sldId id="2134806329" r:id="rId81"/>
    <p:sldId id="2134806374" r:id="rId82"/>
    <p:sldId id="2134806446" r:id="rId83"/>
    <p:sldId id="2134806314" r:id="rId84"/>
    <p:sldId id="2134806315" r:id="rId85"/>
    <p:sldId id="2134806316" r:id="rId86"/>
    <p:sldId id="2134806398" r:id="rId87"/>
    <p:sldId id="2134806294" r:id="rId88"/>
    <p:sldId id="2134806363" r:id="rId89"/>
    <p:sldId id="2134806328" r:id="rId90"/>
    <p:sldId id="2134806453" r:id="rId91"/>
    <p:sldId id="2134806321" r:id="rId92"/>
    <p:sldId id="2134806336" r:id="rId93"/>
    <p:sldId id="2134806454" r:id="rId94"/>
    <p:sldId id="2134806431" r:id="rId95"/>
    <p:sldId id="2134806350" r:id="rId96"/>
    <p:sldId id="2134806325" r:id="rId97"/>
    <p:sldId id="2134806432" r:id="rId98"/>
    <p:sldId id="2134806331" r:id="rId99"/>
    <p:sldId id="2134806362" r:id="rId100"/>
    <p:sldId id="2134806341" r:id="rId101"/>
    <p:sldId id="2134806344" r:id="rId102"/>
    <p:sldId id="2134806337" r:id="rId103"/>
    <p:sldId id="2134806365" r:id="rId104"/>
    <p:sldId id="2134806355" r:id="rId105"/>
    <p:sldId id="2134806379" r:id="rId106"/>
    <p:sldId id="2134806345" r:id="rId107"/>
    <p:sldId id="2134806164" r:id="rId108"/>
    <p:sldId id="2134806347" r:id="rId109"/>
    <p:sldId id="2134806434" r:id="rId110"/>
    <p:sldId id="2134806349" r:id="rId111"/>
    <p:sldId id="2134806353" r:id="rId112"/>
    <p:sldId id="258" r:id="rId113"/>
    <p:sldId id="2134806418" r:id="rId114"/>
    <p:sldId id="2134806419" r:id="rId115"/>
    <p:sldId id="2134806426" r:id="rId116"/>
    <p:sldId id="2134806423" r:id="rId117"/>
    <p:sldId id="2134806420" r:id="rId118"/>
    <p:sldId id="2134806421" r:id="rId119"/>
    <p:sldId id="2134806422" r:id="rId120"/>
    <p:sldId id="2134806427" r:id="rId121"/>
    <p:sldId id="259" r:id="rId1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F0338D-1B85-0E00-0585-06AD400E636A}" name="Simone van Willingh" initials="Sv" userId="S::simone@ilifalabantwana.co.za::c59f8bc5-4c6c-483f-8cc0-3337fbdf2f69" providerId="AD"/>
  <p188:author id="{EA17BE93-926D-67EC-DFBD-B7B8CF65481E}" name="Sithembile Dube" initials="SD" userId="S::sithembile@ilifalabantwana.co.za::8f138a18-25e3-4f16-b3f8-6f25bb8f937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6233"/>
    <a:srgbClr val="E5AB1A"/>
    <a:srgbClr val="A4683B"/>
    <a:srgbClr val="EFA92C"/>
    <a:srgbClr val="EDAC2B"/>
    <a:srgbClr val="382C15"/>
    <a:srgbClr val="ED7D31"/>
    <a:srgbClr val="1B1A18"/>
    <a:srgbClr val="E5B6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75B60F-5C3A-48C5-B104-76E5651267B3}" v="5" dt="2025-10-27T13:00:16.815"/>
    <p1510:client id="{79986ACF-EF2C-4B06-79EA-930CECE1F37B}" v="42" dt="2025-10-27T09:17:02.597"/>
    <p1510:client id="{9E66BD08-7821-440C-9A29-CDC19637C00F}" v="11" dt="2025-11-03T10:27:49.2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notesMaster" Target="notesMasters/notesMaster1.xml"/><Relationship Id="rId128"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presProps" Target="presProps.xml"/><Relationship Id="rId129" Type="http://schemas.microsoft.com/office/2018/10/relationships/authors" Target="author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comments/modernComment_7F3E8F7C_9625C020.xml><?xml version="1.0" encoding="utf-8"?>
<p188:cmLst xmlns:a="http://schemas.openxmlformats.org/drawingml/2006/main" xmlns:r="http://schemas.openxmlformats.org/officeDocument/2006/relationships" xmlns:p188="http://schemas.microsoft.com/office/powerpoint/2018/8/main">
  <p188:cm id="{C68BC970-EC60-4AC5-905A-B644676CC90F}" authorId="{4BF0338D-1B85-0E00-0585-06AD400E636A}" created="2025-10-06T13:16:03.449">
    <pc:sldMkLst xmlns:pc="http://schemas.microsoft.com/office/powerpoint/2013/main/command">
      <pc:docMk/>
      <pc:sldMk cId="2519056416" sldId="2134806396"/>
    </pc:sldMkLst>
    <p188:txBody>
      <a:bodyPr/>
      <a:lstStyle/>
      <a:p>
        <a:r>
          <a:rPr lang="en-ZA"/>
          <a:t>edit</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15CA0F-F7F6-4DD0-A251-AAF7E500BD7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ZA"/>
        </a:p>
      </dgm:t>
    </dgm:pt>
    <dgm:pt modelId="{76473437-4FA9-45D4-BACD-9400BF60C3E6}">
      <dgm:prSet phldrT="[Text]" custT="1"/>
      <dgm:spPr>
        <a:solidFill>
          <a:srgbClr val="1F6233"/>
        </a:solidFill>
      </dgm:spPr>
      <dgm:t>
        <a:bodyPr/>
        <a:lstStyle/>
        <a:p>
          <a:pPr algn="ctr">
            <a:lnSpc>
              <a:spcPct val="90000"/>
            </a:lnSpc>
          </a:pPr>
          <a:r>
            <a:rPr lang="en-US" sz="3200" b="1">
              <a:solidFill>
                <a:srgbClr val="FFFFFF"/>
              </a:solidFill>
              <a:latin typeface="Century Gothic"/>
              <a:ea typeface="+mn-ea"/>
              <a:cs typeface="+mn-cs"/>
            </a:rPr>
            <a:t>CENTRE-BASED</a:t>
          </a:r>
          <a:endParaRPr lang="en-ZA" sz="3200" b="1">
            <a:solidFill>
              <a:srgbClr val="FFFFFF"/>
            </a:solidFill>
            <a:latin typeface="Century Gothic"/>
            <a:ea typeface="+mn-ea"/>
            <a:cs typeface="+mn-cs"/>
          </a:endParaRPr>
        </a:p>
      </dgm:t>
    </dgm:pt>
    <dgm:pt modelId="{5FFC9552-E3E0-4168-A886-9B6B86C4D516}" type="parTrans" cxnId="{2EC2B8DE-F277-44E1-AEA0-DB6EDB11CA7B}">
      <dgm:prSet/>
      <dgm:spPr/>
      <dgm:t>
        <a:bodyPr/>
        <a:lstStyle/>
        <a:p>
          <a:endParaRPr lang="en-ZA"/>
        </a:p>
      </dgm:t>
    </dgm:pt>
    <dgm:pt modelId="{FB9AAC51-4248-4AD0-A586-F9FF5E492D58}" type="sibTrans" cxnId="{2EC2B8DE-F277-44E1-AEA0-DB6EDB11CA7B}">
      <dgm:prSet/>
      <dgm:spPr/>
      <dgm:t>
        <a:bodyPr/>
        <a:lstStyle/>
        <a:p>
          <a:endParaRPr lang="en-ZA"/>
        </a:p>
      </dgm:t>
    </dgm:pt>
    <dgm:pt modelId="{4D307609-1B31-4599-9D28-0FC7EE4D6D02}">
      <dgm:prSet phldrT="[Text]" custT="1"/>
      <dgm:spPr>
        <a:solidFill>
          <a:srgbClr val="A4683B"/>
        </a:solidFill>
      </dgm:spPr>
      <dgm:t>
        <a:bodyPr/>
        <a:lstStyle/>
        <a:p>
          <a:pPr algn="ctr">
            <a:lnSpc>
              <a:spcPct val="90000"/>
            </a:lnSpc>
          </a:pPr>
          <a:r>
            <a:rPr lang="en-US" sz="2000" b="1">
              <a:solidFill>
                <a:srgbClr val="FFFFFF"/>
              </a:solidFill>
              <a:latin typeface="Century Gothic"/>
              <a:ea typeface="+mn-ea"/>
              <a:cs typeface="+mn-cs"/>
            </a:rPr>
            <a:t>PARTIAL CARE STANDARDS</a:t>
          </a:r>
          <a:endParaRPr lang="en-ZA" sz="2000" b="1">
            <a:solidFill>
              <a:srgbClr val="FFFFFF"/>
            </a:solidFill>
            <a:latin typeface="Century Gothic"/>
            <a:ea typeface="+mn-ea"/>
            <a:cs typeface="+mn-cs"/>
          </a:endParaRPr>
        </a:p>
      </dgm:t>
    </dgm:pt>
    <dgm:pt modelId="{734ACAA9-8B42-4F3E-B88D-3183A62672C7}" type="parTrans" cxnId="{6BE333A5-8364-42F1-B7A3-6D51125CDFB9}">
      <dgm:prSet/>
      <dgm:spPr>
        <a:ln>
          <a:solidFill>
            <a:schemeClr val="tx1"/>
          </a:solidFill>
        </a:ln>
      </dgm:spPr>
      <dgm:t>
        <a:bodyPr/>
        <a:lstStyle/>
        <a:p>
          <a:endParaRPr lang="en-ZA"/>
        </a:p>
      </dgm:t>
    </dgm:pt>
    <dgm:pt modelId="{BA102B5E-F524-4B89-8120-BE7DE2BF5B89}" type="sibTrans" cxnId="{6BE333A5-8364-42F1-B7A3-6D51125CDFB9}">
      <dgm:prSet/>
      <dgm:spPr/>
      <dgm:t>
        <a:bodyPr/>
        <a:lstStyle/>
        <a:p>
          <a:endParaRPr lang="en-ZA"/>
        </a:p>
      </dgm:t>
    </dgm:pt>
    <dgm:pt modelId="{2B1DE8E9-377D-43A6-B576-9028C4856EAD}">
      <dgm:prSet phldrT="[Text]" custT="1"/>
      <dgm:spPr>
        <a:solidFill>
          <a:srgbClr val="382C15"/>
        </a:solidFill>
      </dgm:spPr>
      <dgm:t>
        <a:bodyPr/>
        <a:lstStyle/>
        <a:p>
          <a:pPr algn="ctr">
            <a:lnSpc>
              <a:spcPct val="90000"/>
            </a:lnSpc>
          </a:pPr>
          <a:r>
            <a:rPr lang="en-US" sz="2000" b="1">
              <a:solidFill>
                <a:srgbClr val="FFFFFF"/>
              </a:solidFill>
              <a:latin typeface="Century Gothic"/>
              <a:ea typeface="+mn-ea"/>
              <a:cs typeface="+mn-cs"/>
            </a:rPr>
            <a:t>PROGRAMME STANDARDS</a:t>
          </a:r>
          <a:endParaRPr lang="en-ZA" sz="2000" b="1">
            <a:solidFill>
              <a:srgbClr val="FFFFFF"/>
            </a:solidFill>
            <a:latin typeface="Century Gothic"/>
            <a:ea typeface="+mn-ea"/>
            <a:cs typeface="+mn-cs"/>
          </a:endParaRPr>
        </a:p>
      </dgm:t>
    </dgm:pt>
    <dgm:pt modelId="{CB9CD6FE-BD41-4EBB-9BFD-E49A3414179E}" type="parTrans" cxnId="{AD46C1E2-64DA-4E07-9E7D-371B56066F75}">
      <dgm:prSet/>
      <dgm:spPr>
        <a:ln>
          <a:solidFill>
            <a:schemeClr val="tx1"/>
          </a:solidFill>
        </a:ln>
      </dgm:spPr>
      <dgm:t>
        <a:bodyPr/>
        <a:lstStyle/>
        <a:p>
          <a:endParaRPr lang="en-ZA"/>
        </a:p>
      </dgm:t>
    </dgm:pt>
    <dgm:pt modelId="{C67E5226-B27E-4761-96BC-00E89577177A}" type="sibTrans" cxnId="{AD46C1E2-64DA-4E07-9E7D-371B56066F75}">
      <dgm:prSet/>
      <dgm:spPr/>
      <dgm:t>
        <a:bodyPr/>
        <a:lstStyle/>
        <a:p>
          <a:endParaRPr lang="en-ZA"/>
        </a:p>
      </dgm:t>
    </dgm:pt>
    <dgm:pt modelId="{1107EFDF-FEEB-41E0-BAB4-4706BD9A84D6}" type="pres">
      <dgm:prSet presAssocID="{9415CA0F-F7F6-4DD0-A251-AAF7E500BD79}" presName="hierChild1" presStyleCnt="0">
        <dgm:presLayoutVars>
          <dgm:orgChart val="1"/>
          <dgm:chPref val="1"/>
          <dgm:dir/>
          <dgm:animOne val="branch"/>
          <dgm:animLvl val="lvl"/>
          <dgm:resizeHandles/>
        </dgm:presLayoutVars>
      </dgm:prSet>
      <dgm:spPr/>
    </dgm:pt>
    <dgm:pt modelId="{DEFE83F4-92C0-4EB6-B519-8234FAF2E8EE}" type="pres">
      <dgm:prSet presAssocID="{76473437-4FA9-45D4-BACD-9400BF60C3E6}" presName="hierRoot1" presStyleCnt="0">
        <dgm:presLayoutVars>
          <dgm:hierBranch val="init"/>
        </dgm:presLayoutVars>
      </dgm:prSet>
      <dgm:spPr/>
    </dgm:pt>
    <dgm:pt modelId="{C5AF8137-BB9B-44CF-92C3-B8DB409652FF}" type="pres">
      <dgm:prSet presAssocID="{76473437-4FA9-45D4-BACD-9400BF60C3E6}" presName="rootComposite1" presStyleCnt="0"/>
      <dgm:spPr/>
    </dgm:pt>
    <dgm:pt modelId="{49DA1AF9-56A4-43EA-80C3-B672B1A4B13B}" type="pres">
      <dgm:prSet presAssocID="{76473437-4FA9-45D4-BACD-9400BF60C3E6}" presName="rootText1" presStyleLbl="node0" presStyleIdx="0" presStyleCnt="1">
        <dgm:presLayoutVars>
          <dgm:chPref val="3"/>
        </dgm:presLayoutVars>
      </dgm:prSet>
      <dgm:spPr/>
    </dgm:pt>
    <dgm:pt modelId="{062F199C-2B3C-4D98-A060-7F237CF396F2}" type="pres">
      <dgm:prSet presAssocID="{76473437-4FA9-45D4-BACD-9400BF60C3E6}" presName="rootConnector1" presStyleLbl="node1" presStyleIdx="0" presStyleCnt="0"/>
      <dgm:spPr/>
    </dgm:pt>
    <dgm:pt modelId="{861DFEF2-810B-43B5-B8DA-2CE55E2EFE67}" type="pres">
      <dgm:prSet presAssocID="{76473437-4FA9-45D4-BACD-9400BF60C3E6}" presName="hierChild2" presStyleCnt="0"/>
      <dgm:spPr/>
    </dgm:pt>
    <dgm:pt modelId="{68838D8E-5A84-4C5C-8EFA-2D96CC027321}" type="pres">
      <dgm:prSet presAssocID="{734ACAA9-8B42-4F3E-B88D-3183A62672C7}" presName="Name37" presStyleLbl="parChTrans1D2" presStyleIdx="0" presStyleCnt="2"/>
      <dgm:spPr/>
    </dgm:pt>
    <dgm:pt modelId="{9D8D8100-A402-4940-9089-0F1F052C7F22}" type="pres">
      <dgm:prSet presAssocID="{4D307609-1B31-4599-9D28-0FC7EE4D6D02}" presName="hierRoot2" presStyleCnt="0">
        <dgm:presLayoutVars>
          <dgm:hierBranch val="init"/>
        </dgm:presLayoutVars>
      </dgm:prSet>
      <dgm:spPr/>
    </dgm:pt>
    <dgm:pt modelId="{2347E7FB-F5B0-490B-869F-AE22A59072FF}" type="pres">
      <dgm:prSet presAssocID="{4D307609-1B31-4599-9D28-0FC7EE4D6D02}" presName="rootComposite" presStyleCnt="0"/>
      <dgm:spPr/>
    </dgm:pt>
    <dgm:pt modelId="{0DB507EC-C56F-4FEE-95F6-4B07AB137552}" type="pres">
      <dgm:prSet presAssocID="{4D307609-1B31-4599-9D28-0FC7EE4D6D02}" presName="rootText" presStyleLbl="node2" presStyleIdx="0" presStyleCnt="2">
        <dgm:presLayoutVars>
          <dgm:chPref val="3"/>
        </dgm:presLayoutVars>
      </dgm:prSet>
      <dgm:spPr/>
    </dgm:pt>
    <dgm:pt modelId="{284429BA-BD1B-4993-B225-0F4A93A77E56}" type="pres">
      <dgm:prSet presAssocID="{4D307609-1B31-4599-9D28-0FC7EE4D6D02}" presName="rootConnector" presStyleLbl="node2" presStyleIdx="0" presStyleCnt="2"/>
      <dgm:spPr/>
    </dgm:pt>
    <dgm:pt modelId="{372EA9CA-A38D-4936-AA72-20402FEBD7A1}" type="pres">
      <dgm:prSet presAssocID="{4D307609-1B31-4599-9D28-0FC7EE4D6D02}" presName="hierChild4" presStyleCnt="0"/>
      <dgm:spPr/>
    </dgm:pt>
    <dgm:pt modelId="{1F2F79A4-E17A-4DB2-B381-820DC25D1E7F}" type="pres">
      <dgm:prSet presAssocID="{4D307609-1B31-4599-9D28-0FC7EE4D6D02}" presName="hierChild5" presStyleCnt="0"/>
      <dgm:spPr/>
    </dgm:pt>
    <dgm:pt modelId="{68FBF308-352D-442A-98A4-3E3241F8DAD0}" type="pres">
      <dgm:prSet presAssocID="{CB9CD6FE-BD41-4EBB-9BFD-E49A3414179E}" presName="Name37" presStyleLbl="parChTrans1D2" presStyleIdx="1" presStyleCnt="2"/>
      <dgm:spPr/>
    </dgm:pt>
    <dgm:pt modelId="{729796A6-AE52-49D5-B5EC-335ADB2EDCC2}" type="pres">
      <dgm:prSet presAssocID="{2B1DE8E9-377D-43A6-B576-9028C4856EAD}" presName="hierRoot2" presStyleCnt="0">
        <dgm:presLayoutVars>
          <dgm:hierBranch val="init"/>
        </dgm:presLayoutVars>
      </dgm:prSet>
      <dgm:spPr/>
    </dgm:pt>
    <dgm:pt modelId="{2B25CBE9-E056-4210-8D05-2F193EEDAF7C}" type="pres">
      <dgm:prSet presAssocID="{2B1DE8E9-377D-43A6-B576-9028C4856EAD}" presName="rootComposite" presStyleCnt="0"/>
      <dgm:spPr/>
    </dgm:pt>
    <dgm:pt modelId="{C04DE8C7-840C-4E1C-802A-E6BBE03F3995}" type="pres">
      <dgm:prSet presAssocID="{2B1DE8E9-377D-43A6-B576-9028C4856EAD}" presName="rootText" presStyleLbl="node2" presStyleIdx="1" presStyleCnt="2">
        <dgm:presLayoutVars>
          <dgm:chPref val="3"/>
        </dgm:presLayoutVars>
      </dgm:prSet>
      <dgm:spPr/>
    </dgm:pt>
    <dgm:pt modelId="{8726B6EF-AAC9-47DE-A477-0E65868D9353}" type="pres">
      <dgm:prSet presAssocID="{2B1DE8E9-377D-43A6-B576-9028C4856EAD}" presName="rootConnector" presStyleLbl="node2" presStyleIdx="1" presStyleCnt="2"/>
      <dgm:spPr/>
    </dgm:pt>
    <dgm:pt modelId="{DDDAA1D7-4157-4555-A29B-AFA3C5F5F231}" type="pres">
      <dgm:prSet presAssocID="{2B1DE8E9-377D-43A6-B576-9028C4856EAD}" presName="hierChild4" presStyleCnt="0"/>
      <dgm:spPr/>
    </dgm:pt>
    <dgm:pt modelId="{46868EEA-626F-43FC-9004-4E2D281FFBB6}" type="pres">
      <dgm:prSet presAssocID="{2B1DE8E9-377D-43A6-B576-9028C4856EAD}" presName="hierChild5" presStyleCnt="0"/>
      <dgm:spPr/>
    </dgm:pt>
    <dgm:pt modelId="{7BE22EE4-910F-4B4E-82F9-8C713655F01F}" type="pres">
      <dgm:prSet presAssocID="{76473437-4FA9-45D4-BACD-9400BF60C3E6}" presName="hierChild3" presStyleCnt="0"/>
      <dgm:spPr/>
    </dgm:pt>
  </dgm:ptLst>
  <dgm:cxnLst>
    <dgm:cxn modelId="{911CBA00-DD00-43F3-9500-BB88BE1849EB}" type="presOf" srcId="{76473437-4FA9-45D4-BACD-9400BF60C3E6}" destId="{062F199C-2B3C-4D98-A060-7F237CF396F2}" srcOrd="1" destOrd="0" presId="urn:microsoft.com/office/officeart/2005/8/layout/orgChart1"/>
    <dgm:cxn modelId="{09F30411-F476-4CF3-B5A8-36325379AAA6}" type="presOf" srcId="{4D307609-1B31-4599-9D28-0FC7EE4D6D02}" destId="{284429BA-BD1B-4993-B225-0F4A93A77E56}" srcOrd="1" destOrd="0" presId="urn:microsoft.com/office/officeart/2005/8/layout/orgChart1"/>
    <dgm:cxn modelId="{FDC6AB3C-8C8D-4365-9348-072933EC30DD}" type="presOf" srcId="{2B1DE8E9-377D-43A6-B576-9028C4856EAD}" destId="{C04DE8C7-840C-4E1C-802A-E6BBE03F3995}" srcOrd="0" destOrd="0" presId="urn:microsoft.com/office/officeart/2005/8/layout/orgChart1"/>
    <dgm:cxn modelId="{42827E70-6D68-433E-B4B6-7E82EA0B687D}" type="presOf" srcId="{4D307609-1B31-4599-9D28-0FC7EE4D6D02}" destId="{0DB507EC-C56F-4FEE-95F6-4B07AB137552}" srcOrd="0" destOrd="0" presId="urn:microsoft.com/office/officeart/2005/8/layout/orgChart1"/>
    <dgm:cxn modelId="{14E9587C-4BF7-4C46-843A-C1DDDF471395}" type="presOf" srcId="{734ACAA9-8B42-4F3E-B88D-3183A62672C7}" destId="{68838D8E-5A84-4C5C-8EFA-2D96CC027321}" srcOrd="0" destOrd="0" presId="urn:microsoft.com/office/officeart/2005/8/layout/orgChart1"/>
    <dgm:cxn modelId="{E547B29E-BCBC-4C75-B019-946A1E195EAE}" type="presOf" srcId="{CB9CD6FE-BD41-4EBB-9BFD-E49A3414179E}" destId="{68FBF308-352D-442A-98A4-3E3241F8DAD0}" srcOrd="0" destOrd="0" presId="urn:microsoft.com/office/officeart/2005/8/layout/orgChart1"/>
    <dgm:cxn modelId="{6BE333A5-8364-42F1-B7A3-6D51125CDFB9}" srcId="{76473437-4FA9-45D4-BACD-9400BF60C3E6}" destId="{4D307609-1B31-4599-9D28-0FC7EE4D6D02}" srcOrd="0" destOrd="0" parTransId="{734ACAA9-8B42-4F3E-B88D-3183A62672C7}" sibTransId="{BA102B5E-F524-4B89-8120-BE7DE2BF5B89}"/>
    <dgm:cxn modelId="{2EC2B8DE-F277-44E1-AEA0-DB6EDB11CA7B}" srcId="{9415CA0F-F7F6-4DD0-A251-AAF7E500BD79}" destId="{76473437-4FA9-45D4-BACD-9400BF60C3E6}" srcOrd="0" destOrd="0" parTransId="{5FFC9552-E3E0-4168-A886-9B6B86C4D516}" sibTransId="{FB9AAC51-4248-4AD0-A586-F9FF5E492D58}"/>
    <dgm:cxn modelId="{AD46C1E2-64DA-4E07-9E7D-371B56066F75}" srcId="{76473437-4FA9-45D4-BACD-9400BF60C3E6}" destId="{2B1DE8E9-377D-43A6-B576-9028C4856EAD}" srcOrd="1" destOrd="0" parTransId="{CB9CD6FE-BD41-4EBB-9BFD-E49A3414179E}" sibTransId="{C67E5226-B27E-4761-96BC-00E89577177A}"/>
    <dgm:cxn modelId="{A92D2FED-689A-48BD-8310-351FA0A82C1A}" type="presOf" srcId="{9415CA0F-F7F6-4DD0-A251-AAF7E500BD79}" destId="{1107EFDF-FEEB-41E0-BAB4-4706BD9A84D6}" srcOrd="0" destOrd="0" presId="urn:microsoft.com/office/officeart/2005/8/layout/orgChart1"/>
    <dgm:cxn modelId="{AD1DA0EE-B154-45E4-B49D-F776748611C9}" type="presOf" srcId="{76473437-4FA9-45D4-BACD-9400BF60C3E6}" destId="{49DA1AF9-56A4-43EA-80C3-B672B1A4B13B}" srcOrd="0" destOrd="0" presId="urn:microsoft.com/office/officeart/2005/8/layout/orgChart1"/>
    <dgm:cxn modelId="{F5D6C4F6-3D76-40FA-95EC-60785F17F594}" type="presOf" srcId="{2B1DE8E9-377D-43A6-B576-9028C4856EAD}" destId="{8726B6EF-AAC9-47DE-A477-0E65868D9353}" srcOrd="1" destOrd="0" presId="urn:microsoft.com/office/officeart/2005/8/layout/orgChart1"/>
    <dgm:cxn modelId="{0BB674A1-34A5-435A-A99A-65CFEE252392}" type="presParOf" srcId="{1107EFDF-FEEB-41E0-BAB4-4706BD9A84D6}" destId="{DEFE83F4-92C0-4EB6-B519-8234FAF2E8EE}" srcOrd="0" destOrd="0" presId="urn:microsoft.com/office/officeart/2005/8/layout/orgChart1"/>
    <dgm:cxn modelId="{2DE1718A-2C8E-4EAE-BB03-B45CEEABD1CE}" type="presParOf" srcId="{DEFE83F4-92C0-4EB6-B519-8234FAF2E8EE}" destId="{C5AF8137-BB9B-44CF-92C3-B8DB409652FF}" srcOrd="0" destOrd="0" presId="urn:microsoft.com/office/officeart/2005/8/layout/orgChart1"/>
    <dgm:cxn modelId="{A05036AD-8012-4327-9C75-DB87E512C4D3}" type="presParOf" srcId="{C5AF8137-BB9B-44CF-92C3-B8DB409652FF}" destId="{49DA1AF9-56A4-43EA-80C3-B672B1A4B13B}" srcOrd="0" destOrd="0" presId="urn:microsoft.com/office/officeart/2005/8/layout/orgChart1"/>
    <dgm:cxn modelId="{7C990268-A665-44A2-A65D-A4DFBEBC7E12}" type="presParOf" srcId="{C5AF8137-BB9B-44CF-92C3-B8DB409652FF}" destId="{062F199C-2B3C-4D98-A060-7F237CF396F2}" srcOrd="1" destOrd="0" presId="urn:microsoft.com/office/officeart/2005/8/layout/orgChart1"/>
    <dgm:cxn modelId="{D7490093-00B9-4388-B289-502E66F257E3}" type="presParOf" srcId="{DEFE83F4-92C0-4EB6-B519-8234FAF2E8EE}" destId="{861DFEF2-810B-43B5-B8DA-2CE55E2EFE67}" srcOrd="1" destOrd="0" presId="urn:microsoft.com/office/officeart/2005/8/layout/orgChart1"/>
    <dgm:cxn modelId="{72FBC2B9-3BB0-40F4-B06D-207B1C7E6139}" type="presParOf" srcId="{861DFEF2-810B-43B5-B8DA-2CE55E2EFE67}" destId="{68838D8E-5A84-4C5C-8EFA-2D96CC027321}" srcOrd="0" destOrd="0" presId="urn:microsoft.com/office/officeart/2005/8/layout/orgChart1"/>
    <dgm:cxn modelId="{28C83953-7F9F-42CC-AF73-3581F173A552}" type="presParOf" srcId="{861DFEF2-810B-43B5-B8DA-2CE55E2EFE67}" destId="{9D8D8100-A402-4940-9089-0F1F052C7F22}" srcOrd="1" destOrd="0" presId="urn:microsoft.com/office/officeart/2005/8/layout/orgChart1"/>
    <dgm:cxn modelId="{1EC4CF7F-D0CE-4F7E-951F-DDD9B4366AB3}" type="presParOf" srcId="{9D8D8100-A402-4940-9089-0F1F052C7F22}" destId="{2347E7FB-F5B0-490B-869F-AE22A59072FF}" srcOrd="0" destOrd="0" presId="urn:microsoft.com/office/officeart/2005/8/layout/orgChart1"/>
    <dgm:cxn modelId="{22ED7A4B-EA64-448E-AD7F-5493D8C2269F}" type="presParOf" srcId="{2347E7FB-F5B0-490B-869F-AE22A59072FF}" destId="{0DB507EC-C56F-4FEE-95F6-4B07AB137552}" srcOrd="0" destOrd="0" presId="urn:microsoft.com/office/officeart/2005/8/layout/orgChart1"/>
    <dgm:cxn modelId="{B63406BE-3EF3-4627-9AE2-552F171ECCE6}" type="presParOf" srcId="{2347E7FB-F5B0-490B-869F-AE22A59072FF}" destId="{284429BA-BD1B-4993-B225-0F4A93A77E56}" srcOrd="1" destOrd="0" presId="urn:microsoft.com/office/officeart/2005/8/layout/orgChart1"/>
    <dgm:cxn modelId="{241C1BB6-C146-4851-8FA0-28A973A7E395}" type="presParOf" srcId="{9D8D8100-A402-4940-9089-0F1F052C7F22}" destId="{372EA9CA-A38D-4936-AA72-20402FEBD7A1}" srcOrd="1" destOrd="0" presId="urn:microsoft.com/office/officeart/2005/8/layout/orgChart1"/>
    <dgm:cxn modelId="{9467DBB8-7CBE-415D-B345-06D461F5EF70}" type="presParOf" srcId="{9D8D8100-A402-4940-9089-0F1F052C7F22}" destId="{1F2F79A4-E17A-4DB2-B381-820DC25D1E7F}" srcOrd="2" destOrd="0" presId="urn:microsoft.com/office/officeart/2005/8/layout/orgChart1"/>
    <dgm:cxn modelId="{9BB85536-6E1B-4E08-B8DB-F2CEAA20AB03}" type="presParOf" srcId="{861DFEF2-810B-43B5-B8DA-2CE55E2EFE67}" destId="{68FBF308-352D-442A-98A4-3E3241F8DAD0}" srcOrd="2" destOrd="0" presId="urn:microsoft.com/office/officeart/2005/8/layout/orgChart1"/>
    <dgm:cxn modelId="{8F5E2AAA-B0B6-45B2-B2A0-12326A38EDBD}" type="presParOf" srcId="{861DFEF2-810B-43B5-B8DA-2CE55E2EFE67}" destId="{729796A6-AE52-49D5-B5EC-335ADB2EDCC2}" srcOrd="3" destOrd="0" presId="urn:microsoft.com/office/officeart/2005/8/layout/orgChart1"/>
    <dgm:cxn modelId="{43B38CA7-DE05-4266-B2FC-ABCC8B5D73BF}" type="presParOf" srcId="{729796A6-AE52-49D5-B5EC-335ADB2EDCC2}" destId="{2B25CBE9-E056-4210-8D05-2F193EEDAF7C}" srcOrd="0" destOrd="0" presId="urn:microsoft.com/office/officeart/2005/8/layout/orgChart1"/>
    <dgm:cxn modelId="{63D35DB7-32B6-4CBD-BF87-1CB231245BA5}" type="presParOf" srcId="{2B25CBE9-E056-4210-8D05-2F193EEDAF7C}" destId="{C04DE8C7-840C-4E1C-802A-E6BBE03F3995}" srcOrd="0" destOrd="0" presId="urn:microsoft.com/office/officeart/2005/8/layout/orgChart1"/>
    <dgm:cxn modelId="{C3BE47A4-A0C2-4913-891D-5D44E9750D86}" type="presParOf" srcId="{2B25CBE9-E056-4210-8D05-2F193EEDAF7C}" destId="{8726B6EF-AAC9-47DE-A477-0E65868D9353}" srcOrd="1" destOrd="0" presId="urn:microsoft.com/office/officeart/2005/8/layout/orgChart1"/>
    <dgm:cxn modelId="{086375FA-B09B-400E-B44C-A493BB1CA71F}" type="presParOf" srcId="{729796A6-AE52-49D5-B5EC-335ADB2EDCC2}" destId="{DDDAA1D7-4157-4555-A29B-AFA3C5F5F231}" srcOrd="1" destOrd="0" presId="urn:microsoft.com/office/officeart/2005/8/layout/orgChart1"/>
    <dgm:cxn modelId="{AB3F9BCA-BD4D-4FBB-BE22-B61B7C55AD6C}" type="presParOf" srcId="{729796A6-AE52-49D5-B5EC-335ADB2EDCC2}" destId="{46868EEA-626F-43FC-9004-4E2D281FFBB6}" srcOrd="2" destOrd="0" presId="urn:microsoft.com/office/officeart/2005/8/layout/orgChart1"/>
    <dgm:cxn modelId="{14D84D1B-42F3-4668-B34A-194A17CDBC9B}" type="presParOf" srcId="{DEFE83F4-92C0-4EB6-B519-8234FAF2E8EE}" destId="{7BE22EE4-910F-4B4E-82F9-8C713655F01F}" srcOrd="2" destOrd="0" presId="urn:microsoft.com/office/officeart/2005/8/layout/orgChar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15CA0F-F7F6-4DD0-A251-AAF7E500BD7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ZA"/>
        </a:p>
      </dgm:t>
    </dgm:pt>
    <dgm:pt modelId="{76473437-4FA9-45D4-BACD-9400BF60C3E6}">
      <dgm:prSet phldrT="[Text]" custT="1"/>
      <dgm:spPr>
        <a:solidFill>
          <a:srgbClr val="1F6233"/>
        </a:solidFill>
      </dgm:spPr>
      <dgm:t>
        <a:bodyPr/>
        <a:lstStyle/>
        <a:p>
          <a:pPr algn="ctr">
            <a:lnSpc>
              <a:spcPct val="90000"/>
            </a:lnSpc>
          </a:pPr>
          <a:r>
            <a:rPr lang="en-US" sz="2800" b="1">
              <a:solidFill>
                <a:srgbClr val="FFFFFF"/>
              </a:solidFill>
              <a:latin typeface="Century Gothic"/>
              <a:ea typeface="+mn-ea"/>
              <a:cs typeface="+mn-cs"/>
            </a:rPr>
            <a:t>NON-CENTRE BASED</a:t>
          </a:r>
          <a:endParaRPr lang="en-ZA" sz="2800" b="1">
            <a:solidFill>
              <a:srgbClr val="FFFFFF"/>
            </a:solidFill>
            <a:latin typeface="Century Gothic"/>
            <a:ea typeface="+mn-ea"/>
            <a:cs typeface="+mn-cs"/>
          </a:endParaRPr>
        </a:p>
      </dgm:t>
    </dgm:pt>
    <dgm:pt modelId="{5FFC9552-E3E0-4168-A886-9B6B86C4D516}" type="parTrans" cxnId="{2EC2B8DE-F277-44E1-AEA0-DB6EDB11CA7B}">
      <dgm:prSet/>
      <dgm:spPr/>
      <dgm:t>
        <a:bodyPr/>
        <a:lstStyle/>
        <a:p>
          <a:endParaRPr lang="en-ZA"/>
        </a:p>
      </dgm:t>
    </dgm:pt>
    <dgm:pt modelId="{FB9AAC51-4248-4AD0-A586-F9FF5E492D58}" type="sibTrans" cxnId="{2EC2B8DE-F277-44E1-AEA0-DB6EDB11CA7B}">
      <dgm:prSet/>
      <dgm:spPr/>
      <dgm:t>
        <a:bodyPr/>
        <a:lstStyle/>
        <a:p>
          <a:endParaRPr lang="en-ZA"/>
        </a:p>
      </dgm:t>
    </dgm:pt>
    <dgm:pt modelId="{4D307609-1B31-4599-9D28-0FC7EE4D6D02}">
      <dgm:prSet phldrT="[Text]" custT="1"/>
      <dgm:spPr>
        <a:solidFill>
          <a:srgbClr val="382C15"/>
        </a:solidFill>
      </dgm:spPr>
      <dgm:t>
        <a:bodyPr/>
        <a:lstStyle/>
        <a:p>
          <a:pPr algn="ctr">
            <a:lnSpc>
              <a:spcPct val="90000"/>
            </a:lnSpc>
          </a:pPr>
          <a:r>
            <a:rPr lang="en-US" sz="2000" b="1">
              <a:solidFill>
                <a:srgbClr val="FFFFFF"/>
              </a:solidFill>
              <a:latin typeface="Century Gothic"/>
              <a:ea typeface="+mn-ea"/>
              <a:cs typeface="+mn-cs"/>
            </a:rPr>
            <a:t>PROGRAMME STANDARDS</a:t>
          </a:r>
          <a:endParaRPr lang="en-ZA" sz="2000" b="1">
            <a:solidFill>
              <a:srgbClr val="FFFFFF"/>
            </a:solidFill>
            <a:latin typeface="Century Gothic"/>
            <a:ea typeface="+mn-ea"/>
            <a:cs typeface="+mn-cs"/>
          </a:endParaRPr>
        </a:p>
      </dgm:t>
    </dgm:pt>
    <dgm:pt modelId="{734ACAA9-8B42-4F3E-B88D-3183A62672C7}" type="parTrans" cxnId="{6BE333A5-8364-42F1-B7A3-6D51125CDFB9}">
      <dgm:prSet/>
      <dgm:spPr>
        <a:ln>
          <a:solidFill>
            <a:schemeClr val="tx1"/>
          </a:solidFill>
        </a:ln>
      </dgm:spPr>
      <dgm:t>
        <a:bodyPr/>
        <a:lstStyle/>
        <a:p>
          <a:endParaRPr lang="en-ZA"/>
        </a:p>
      </dgm:t>
    </dgm:pt>
    <dgm:pt modelId="{BA102B5E-F524-4B89-8120-BE7DE2BF5B89}" type="sibTrans" cxnId="{6BE333A5-8364-42F1-B7A3-6D51125CDFB9}">
      <dgm:prSet/>
      <dgm:spPr/>
      <dgm:t>
        <a:bodyPr/>
        <a:lstStyle/>
        <a:p>
          <a:endParaRPr lang="en-ZA"/>
        </a:p>
      </dgm:t>
    </dgm:pt>
    <dgm:pt modelId="{2B1DE8E9-377D-43A6-B576-9028C4856EAD}">
      <dgm:prSet phldrT="[Text]" custT="1"/>
      <dgm:spPr>
        <a:solidFill>
          <a:srgbClr val="A4683B"/>
        </a:solidFill>
      </dgm:spPr>
      <dgm:t>
        <a:bodyPr/>
        <a:lstStyle/>
        <a:p>
          <a:pPr algn="ctr">
            <a:lnSpc>
              <a:spcPct val="90000"/>
            </a:lnSpc>
          </a:pPr>
          <a:r>
            <a:rPr lang="en-US" sz="2000" b="1">
              <a:solidFill>
                <a:srgbClr val="FFFFFF"/>
              </a:solidFill>
              <a:latin typeface="Century Gothic"/>
              <a:ea typeface="+mn-ea"/>
              <a:cs typeface="+mn-cs"/>
            </a:rPr>
            <a:t>HEALTH AND SAFETY STANDARDS</a:t>
          </a:r>
          <a:endParaRPr lang="en-ZA" sz="2000" b="1">
            <a:solidFill>
              <a:srgbClr val="FFFFFF"/>
            </a:solidFill>
            <a:latin typeface="Century Gothic"/>
            <a:ea typeface="+mn-ea"/>
            <a:cs typeface="+mn-cs"/>
          </a:endParaRPr>
        </a:p>
      </dgm:t>
    </dgm:pt>
    <dgm:pt modelId="{CB9CD6FE-BD41-4EBB-9BFD-E49A3414179E}" type="parTrans" cxnId="{AD46C1E2-64DA-4E07-9E7D-371B56066F75}">
      <dgm:prSet/>
      <dgm:spPr>
        <a:ln>
          <a:solidFill>
            <a:schemeClr val="tx1"/>
          </a:solidFill>
        </a:ln>
      </dgm:spPr>
      <dgm:t>
        <a:bodyPr/>
        <a:lstStyle/>
        <a:p>
          <a:endParaRPr lang="en-ZA"/>
        </a:p>
      </dgm:t>
    </dgm:pt>
    <dgm:pt modelId="{C67E5226-B27E-4761-96BC-00E89577177A}" type="sibTrans" cxnId="{AD46C1E2-64DA-4E07-9E7D-371B56066F75}">
      <dgm:prSet/>
      <dgm:spPr/>
      <dgm:t>
        <a:bodyPr/>
        <a:lstStyle/>
        <a:p>
          <a:endParaRPr lang="en-ZA"/>
        </a:p>
      </dgm:t>
    </dgm:pt>
    <dgm:pt modelId="{1107EFDF-FEEB-41E0-BAB4-4706BD9A84D6}" type="pres">
      <dgm:prSet presAssocID="{9415CA0F-F7F6-4DD0-A251-AAF7E500BD79}" presName="hierChild1" presStyleCnt="0">
        <dgm:presLayoutVars>
          <dgm:orgChart val="1"/>
          <dgm:chPref val="1"/>
          <dgm:dir/>
          <dgm:animOne val="branch"/>
          <dgm:animLvl val="lvl"/>
          <dgm:resizeHandles/>
        </dgm:presLayoutVars>
      </dgm:prSet>
      <dgm:spPr/>
    </dgm:pt>
    <dgm:pt modelId="{DEFE83F4-92C0-4EB6-B519-8234FAF2E8EE}" type="pres">
      <dgm:prSet presAssocID="{76473437-4FA9-45D4-BACD-9400BF60C3E6}" presName="hierRoot1" presStyleCnt="0">
        <dgm:presLayoutVars>
          <dgm:hierBranch val="init"/>
        </dgm:presLayoutVars>
      </dgm:prSet>
      <dgm:spPr/>
    </dgm:pt>
    <dgm:pt modelId="{C5AF8137-BB9B-44CF-92C3-B8DB409652FF}" type="pres">
      <dgm:prSet presAssocID="{76473437-4FA9-45D4-BACD-9400BF60C3E6}" presName="rootComposite1" presStyleCnt="0"/>
      <dgm:spPr/>
    </dgm:pt>
    <dgm:pt modelId="{49DA1AF9-56A4-43EA-80C3-B672B1A4B13B}" type="pres">
      <dgm:prSet presAssocID="{76473437-4FA9-45D4-BACD-9400BF60C3E6}" presName="rootText1" presStyleLbl="node0" presStyleIdx="0" presStyleCnt="1">
        <dgm:presLayoutVars>
          <dgm:chPref val="3"/>
        </dgm:presLayoutVars>
      </dgm:prSet>
      <dgm:spPr/>
    </dgm:pt>
    <dgm:pt modelId="{062F199C-2B3C-4D98-A060-7F237CF396F2}" type="pres">
      <dgm:prSet presAssocID="{76473437-4FA9-45D4-BACD-9400BF60C3E6}" presName="rootConnector1" presStyleLbl="node1" presStyleIdx="0" presStyleCnt="0"/>
      <dgm:spPr/>
    </dgm:pt>
    <dgm:pt modelId="{861DFEF2-810B-43B5-B8DA-2CE55E2EFE67}" type="pres">
      <dgm:prSet presAssocID="{76473437-4FA9-45D4-BACD-9400BF60C3E6}" presName="hierChild2" presStyleCnt="0"/>
      <dgm:spPr/>
    </dgm:pt>
    <dgm:pt modelId="{68838D8E-5A84-4C5C-8EFA-2D96CC027321}" type="pres">
      <dgm:prSet presAssocID="{734ACAA9-8B42-4F3E-B88D-3183A62672C7}" presName="Name37" presStyleLbl="parChTrans1D2" presStyleIdx="0" presStyleCnt="2"/>
      <dgm:spPr/>
    </dgm:pt>
    <dgm:pt modelId="{9D8D8100-A402-4940-9089-0F1F052C7F22}" type="pres">
      <dgm:prSet presAssocID="{4D307609-1B31-4599-9D28-0FC7EE4D6D02}" presName="hierRoot2" presStyleCnt="0">
        <dgm:presLayoutVars>
          <dgm:hierBranch val="init"/>
        </dgm:presLayoutVars>
      </dgm:prSet>
      <dgm:spPr/>
    </dgm:pt>
    <dgm:pt modelId="{2347E7FB-F5B0-490B-869F-AE22A59072FF}" type="pres">
      <dgm:prSet presAssocID="{4D307609-1B31-4599-9D28-0FC7EE4D6D02}" presName="rootComposite" presStyleCnt="0"/>
      <dgm:spPr/>
    </dgm:pt>
    <dgm:pt modelId="{0DB507EC-C56F-4FEE-95F6-4B07AB137552}" type="pres">
      <dgm:prSet presAssocID="{4D307609-1B31-4599-9D28-0FC7EE4D6D02}" presName="rootText" presStyleLbl="node2" presStyleIdx="0" presStyleCnt="2">
        <dgm:presLayoutVars>
          <dgm:chPref val="3"/>
        </dgm:presLayoutVars>
      </dgm:prSet>
      <dgm:spPr/>
    </dgm:pt>
    <dgm:pt modelId="{284429BA-BD1B-4993-B225-0F4A93A77E56}" type="pres">
      <dgm:prSet presAssocID="{4D307609-1B31-4599-9D28-0FC7EE4D6D02}" presName="rootConnector" presStyleLbl="node2" presStyleIdx="0" presStyleCnt="2"/>
      <dgm:spPr/>
    </dgm:pt>
    <dgm:pt modelId="{372EA9CA-A38D-4936-AA72-20402FEBD7A1}" type="pres">
      <dgm:prSet presAssocID="{4D307609-1B31-4599-9D28-0FC7EE4D6D02}" presName="hierChild4" presStyleCnt="0"/>
      <dgm:spPr/>
    </dgm:pt>
    <dgm:pt modelId="{1F2F79A4-E17A-4DB2-B381-820DC25D1E7F}" type="pres">
      <dgm:prSet presAssocID="{4D307609-1B31-4599-9D28-0FC7EE4D6D02}" presName="hierChild5" presStyleCnt="0"/>
      <dgm:spPr/>
    </dgm:pt>
    <dgm:pt modelId="{68FBF308-352D-442A-98A4-3E3241F8DAD0}" type="pres">
      <dgm:prSet presAssocID="{CB9CD6FE-BD41-4EBB-9BFD-E49A3414179E}" presName="Name37" presStyleLbl="parChTrans1D2" presStyleIdx="1" presStyleCnt="2"/>
      <dgm:spPr/>
    </dgm:pt>
    <dgm:pt modelId="{729796A6-AE52-49D5-B5EC-335ADB2EDCC2}" type="pres">
      <dgm:prSet presAssocID="{2B1DE8E9-377D-43A6-B576-9028C4856EAD}" presName="hierRoot2" presStyleCnt="0">
        <dgm:presLayoutVars>
          <dgm:hierBranch val="init"/>
        </dgm:presLayoutVars>
      </dgm:prSet>
      <dgm:spPr/>
    </dgm:pt>
    <dgm:pt modelId="{2B25CBE9-E056-4210-8D05-2F193EEDAF7C}" type="pres">
      <dgm:prSet presAssocID="{2B1DE8E9-377D-43A6-B576-9028C4856EAD}" presName="rootComposite" presStyleCnt="0"/>
      <dgm:spPr/>
    </dgm:pt>
    <dgm:pt modelId="{C04DE8C7-840C-4E1C-802A-E6BBE03F3995}" type="pres">
      <dgm:prSet presAssocID="{2B1DE8E9-377D-43A6-B576-9028C4856EAD}" presName="rootText" presStyleLbl="node2" presStyleIdx="1" presStyleCnt="2">
        <dgm:presLayoutVars>
          <dgm:chPref val="3"/>
        </dgm:presLayoutVars>
      </dgm:prSet>
      <dgm:spPr/>
    </dgm:pt>
    <dgm:pt modelId="{8726B6EF-AAC9-47DE-A477-0E65868D9353}" type="pres">
      <dgm:prSet presAssocID="{2B1DE8E9-377D-43A6-B576-9028C4856EAD}" presName="rootConnector" presStyleLbl="node2" presStyleIdx="1" presStyleCnt="2"/>
      <dgm:spPr/>
    </dgm:pt>
    <dgm:pt modelId="{DDDAA1D7-4157-4555-A29B-AFA3C5F5F231}" type="pres">
      <dgm:prSet presAssocID="{2B1DE8E9-377D-43A6-B576-9028C4856EAD}" presName="hierChild4" presStyleCnt="0"/>
      <dgm:spPr/>
    </dgm:pt>
    <dgm:pt modelId="{46868EEA-626F-43FC-9004-4E2D281FFBB6}" type="pres">
      <dgm:prSet presAssocID="{2B1DE8E9-377D-43A6-B576-9028C4856EAD}" presName="hierChild5" presStyleCnt="0"/>
      <dgm:spPr/>
    </dgm:pt>
    <dgm:pt modelId="{7BE22EE4-910F-4B4E-82F9-8C713655F01F}" type="pres">
      <dgm:prSet presAssocID="{76473437-4FA9-45D4-BACD-9400BF60C3E6}" presName="hierChild3" presStyleCnt="0"/>
      <dgm:spPr/>
    </dgm:pt>
  </dgm:ptLst>
  <dgm:cxnLst>
    <dgm:cxn modelId="{911CBA00-DD00-43F3-9500-BB88BE1849EB}" type="presOf" srcId="{76473437-4FA9-45D4-BACD-9400BF60C3E6}" destId="{062F199C-2B3C-4D98-A060-7F237CF396F2}" srcOrd="1" destOrd="0" presId="urn:microsoft.com/office/officeart/2005/8/layout/orgChart1"/>
    <dgm:cxn modelId="{09F30411-F476-4CF3-B5A8-36325379AAA6}" type="presOf" srcId="{4D307609-1B31-4599-9D28-0FC7EE4D6D02}" destId="{284429BA-BD1B-4993-B225-0F4A93A77E56}" srcOrd="1" destOrd="0" presId="urn:microsoft.com/office/officeart/2005/8/layout/orgChart1"/>
    <dgm:cxn modelId="{FDC6AB3C-8C8D-4365-9348-072933EC30DD}" type="presOf" srcId="{2B1DE8E9-377D-43A6-B576-9028C4856EAD}" destId="{C04DE8C7-840C-4E1C-802A-E6BBE03F3995}" srcOrd="0" destOrd="0" presId="urn:microsoft.com/office/officeart/2005/8/layout/orgChart1"/>
    <dgm:cxn modelId="{42827E70-6D68-433E-B4B6-7E82EA0B687D}" type="presOf" srcId="{4D307609-1B31-4599-9D28-0FC7EE4D6D02}" destId="{0DB507EC-C56F-4FEE-95F6-4B07AB137552}" srcOrd="0" destOrd="0" presId="urn:microsoft.com/office/officeart/2005/8/layout/orgChart1"/>
    <dgm:cxn modelId="{14E9587C-4BF7-4C46-843A-C1DDDF471395}" type="presOf" srcId="{734ACAA9-8B42-4F3E-B88D-3183A62672C7}" destId="{68838D8E-5A84-4C5C-8EFA-2D96CC027321}" srcOrd="0" destOrd="0" presId="urn:microsoft.com/office/officeart/2005/8/layout/orgChart1"/>
    <dgm:cxn modelId="{E547B29E-BCBC-4C75-B019-946A1E195EAE}" type="presOf" srcId="{CB9CD6FE-BD41-4EBB-9BFD-E49A3414179E}" destId="{68FBF308-352D-442A-98A4-3E3241F8DAD0}" srcOrd="0" destOrd="0" presId="urn:microsoft.com/office/officeart/2005/8/layout/orgChart1"/>
    <dgm:cxn modelId="{6BE333A5-8364-42F1-B7A3-6D51125CDFB9}" srcId="{76473437-4FA9-45D4-BACD-9400BF60C3E6}" destId="{4D307609-1B31-4599-9D28-0FC7EE4D6D02}" srcOrd="0" destOrd="0" parTransId="{734ACAA9-8B42-4F3E-B88D-3183A62672C7}" sibTransId="{BA102B5E-F524-4B89-8120-BE7DE2BF5B89}"/>
    <dgm:cxn modelId="{2EC2B8DE-F277-44E1-AEA0-DB6EDB11CA7B}" srcId="{9415CA0F-F7F6-4DD0-A251-AAF7E500BD79}" destId="{76473437-4FA9-45D4-BACD-9400BF60C3E6}" srcOrd="0" destOrd="0" parTransId="{5FFC9552-E3E0-4168-A886-9B6B86C4D516}" sibTransId="{FB9AAC51-4248-4AD0-A586-F9FF5E492D58}"/>
    <dgm:cxn modelId="{AD46C1E2-64DA-4E07-9E7D-371B56066F75}" srcId="{76473437-4FA9-45D4-BACD-9400BF60C3E6}" destId="{2B1DE8E9-377D-43A6-B576-9028C4856EAD}" srcOrd="1" destOrd="0" parTransId="{CB9CD6FE-BD41-4EBB-9BFD-E49A3414179E}" sibTransId="{C67E5226-B27E-4761-96BC-00E89577177A}"/>
    <dgm:cxn modelId="{A92D2FED-689A-48BD-8310-351FA0A82C1A}" type="presOf" srcId="{9415CA0F-F7F6-4DD0-A251-AAF7E500BD79}" destId="{1107EFDF-FEEB-41E0-BAB4-4706BD9A84D6}" srcOrd="0" destOrd="0" presId="urn:microsoft.com/office/officeart/2005/8/layout/orgChart1"/>
    <dgm:cxn modelId="{AD1DA0EE-B154-45E4-B49D-F776748611C9}" type="presOf" srcId="{76473437-4FA9-45D4-BACD-9400BF60C3E6}" destId="{49DA1AF9-56A4-43EA-80C3-B672B1A4B13B}" srcOrd="0" destOrd="0" presId="urn:microsoft.com/office/officeart/2005/8/layout/orgChart1"/>
    <dgm:cxn modelId="{F5D6C4F6-3D76-40FA-95EC-60785F17F594}" type="presOf" srcId="{2B1DE8E9-377D-43A6-B576-9028C4856EAD}" destId="{8726B6EF-AAC9-47DE-A477-0E65868D9353}" srcOrd="1" destOrd="0" presId="urn:microsoft.com/office/officeart/2005/8/layout/orgChart1"/>
    <dgm:cxn modelId="{0BB674A1-34A5-435A-A99A-65CFEE252392}" type="presParOf" srcId="{1107EFDF-FEEB-41E0-BAB4-4706BD9A84D6}" destId="{DEFE83F4-92C0-4EB6-B519-8234FAF2E8EE}" srcOrd="0" destOrd="0" presId="urn:microsoft.com/office/officeart/2005/8/layout/orgChart1"/>
    <dgm:cxn modelId="{2DE1718A-2C8E-4EAE-BB03-B45CEEABD1CE}" type="presParOf" srcId="{DEFE83F4-92C0-4EB6-B519-8234FAF2E8EE}" destId="{C5AF8137-BB9B-44CF-92C3-B8DB409652FF}" srcOrd="0" destOrd="0" presId="urn:microsoft.com/office/officeart/2005/8/layout/orgChart1"/>
    <dgm:cxn modelId="{A05036AD-8012-4327-9C75-DB87E512C4D3}" type="presParOf" srcId="{C5AF8137-BB9B-44CF-92C3-B8DB409652FF}" destId="{49DA1AF9-56A4-43EA-80C3-B672B1A4B13B}" srcOrd="0" destOrd="0" presId="urn:microsoft.com/office/officeart/2005/8/layout/orgChart1"/>
    <dgm:cxn modelId="{7C990268-A665-44A2-A65D-A4DFBEBC7E12}" type="presParOf" srcId="{C5AF8137-BB9B-44CF-92C3-B8DB409652FF}" destId="{062F199C-2B3C-4D98-A060-7F237CF396F2}" srcOrd="1" destOrd="0" presId="urn:microsoft.com/office/officeart/2005/8/layout/orgChart1"/>
    <dgm:cxn modelId="{D7490093-00B9-4388-B289-502E66F257E3}" type="presParOf" srcId="{DEFE83F4-92C0-4EB6-B519-8234FAF2E8EE}" destId="{861DFEF2-810B-43B5-B8DA-2CE55E2EFE67}" srcOrd="1" destOrd="0" presId="urn:microsoft.com/office/officeart/2005/8/layout/orgChart1"/>
    <dgm:cxn modelId="{72FBC2B9-3BB0-40F4-B06D-207B1C7E6139}" type="presParOf" srcId="{861DFEF2-810B-43B5-B8DA-2CE55E2EFE67}" destId="{68838D8E-5A84-4C5C-8EFA-2D96CC027321}" srcOrd="0" destOrd="0" presId="urn:microsoft.com/office/officeart/2005/8/layout/orgChart1"/>
    <dgm:cxn modelId="{28C83953-7F9F-42CC-AF73-3581F173A552}" type="presParOf" srcId="{861DFEF2-810B-43B5-B8DA-2CE55E2EFE67}" destId="{9D8D8100-A402-4940-9089-0F1F052C7F22}" srcOrd="1" destOrd="0" presId="urn:microsoft.com/office/officeart/2005/8/layout/orgChart1"/>
    <dgm:cxn modelId="{1EC4CF7F-D0CE-4F7E-951F-DDD9B4366AB3}" type="presParOf" srcId="{9D8D8100-A402-4940-9089-0F1F052C7F22}" destId="{2347E7FB-F5B0-490B-869F-AE22A59072FF}" srcOrd="0" destOrd="0" presId="urn:microsoft.com/office/officeart/2005/8/layout/orgChart1"/>
    <dgm:cxn modelId="{22ED7A4B-EA64-448E-AD7F-5493D8C2269F}" type="presParOf" srcId="{2347E7FB-F5B0-490B-869F-AE22A59072FF}" destId="{0DB507EC-C56F-4FEE-95F6-4B07AB137552}" srcOrd="0" destOrd="0" presId="urn:microsoft.com/office/officeart/2005/8/layout/orgChart1"/>
    <dgm:cxn modelId="{B63406BE-3EF3-4627-9AE2-552F171ECCE6}" type="presParOf" srcId="{2347E7FB-F5B0-490B-869F-AE22A59072FF}" destId="{284429BA-BD1B-4993-B225-0F4A93A77E56}" srcOrd="1" destOrd="0" presId="urn:microsoft.com/office/officeart/2005/8/layout/orgChart1"/>
    <dgm:cxn modelId="{241C1BB6-C146-4851-8FA0-28A973A7E395}" type="presParOf" srcId="{9D8D8100-A402-4940-9089-0F1F052C7F22}" destId="{372EA9CA-A38D-4936-AA72-20402FEBD7A1}" srcOrd="1" destOrd="0" presId="urn:microsoft.com/office/officeart/2005/8/layout/orgChart1"/>
    <dgm:cxn modelId="{9467DBB8-7CBE-415D-B345-06D461F5EF70}" type="presParOf" srcId="{9D8D8100-A402-4940-9089-0F1F052C7F22}" destId="{1F2F79A4-E17A-4DB2-B381-820DC25D1E7F}" srcOrd="2" destOrd="0" presId="urn:microsoft.com/office/officeart/2005/8/layout/orgChart1"/>
    <dgm:cxn modelId="{9BB85536-6E1B-4E08-B8DB-F2CEAA20AB03}" type="presParOf" srcId="{861DFEF2-810B-43B5-B8DA-2CE55E2EFE67}" destId="{68FBF308-352D-442A-98A4-3E3241F8DAD0}" srcOrd="2" destOrd="0" presId="urn:microsoft.com/office/officeart/2005/8/layout/orgChart1"/>
    <dgm:cxn modelId="{8F5E2AAA-B0B6-45B2-B2A0-12326A38EDBD}" type="presParOf" srcId="{861DFEF2-810B-43B5-B8DA-2CE55E2EFE67}" destId="{729796A6-AE52-49D5-B5EC-335ADB2EDCC2}" srcOrd="3" destOrd="0" presId="urn:microsoft.com/office/officeart/2005/8/layout/orgChart1"/>
    <dgm:cxn modelId="{43B38CA7-DE05-4266-B2FC-ABCC8B5D73BF}" type="presParOf" srcId="{729796A6-AE52-49D5-B5EC-335ADB2EDCC2}" destId="{2B25CBE9-E056-4210-8D05-2F193EEDAF7C}" srcOrd="0" destOrd="0" presId="urn:microsoft.com/office/officeart/2005/8/layout/orgChart1"/>
    <dgm:cxn modelId="{63D35DB7-32B6-4CBD-BF87-1CB231245BA5}" type="presParOf" srcId="{2B25CBE9-E056-4210-8D05-2F193EEDAF7C}" destId="{C04DE8C7-840C-4E1C-802A-E6BBE03F3995}" srcOrd="0" destOrd="0" presId="urn:microsoft.com/office/officeart/2005/8/layout/orgChart1"/>
    <dgm:cxn modelId="{C3BE47A4-A0C2-4913-891D-5D44E9750D86}" type="presParOf" srcId="{2B25CBE9-E056-4210-8D05-2F193EEDAF7C}" destId="{8726B6EF-AAC9-47DE-A477-0E65868D9353}" srcOrd="1" destOrd="0" presId="urn:microsoft.com/office/officeart/2005/8/layout/orgChart1"/>
    <dgm:cxn modelId="{086375FA-B09B-400E-B44C-A493BB1CA71F}" type="presParOf" srcId="{729796A6-AE52-49D5-B5EC-335ADB2EDCC2}" destId="{DDDAA1D7-4157-4555-A29B-AFA3C5F5F231}" srcOrd="1" destOrd="0" presId="urn:microsoft.com/office/officeart/2005/8/layout/orgChart1"/>
    <dgm:cxn modelId="{AB3F9BCA-BD4D-4FBB-BE22-B61B7C55AD6C}" type="presParOf" srcId="{729796A6-AE52-49D5-B5EC-335ADB2EDCC2}" destId="{46868EEA-626F-43FC-9004-4E2D281FFBB6}" srcOrd="2" destOrd="0" presId="urn:microsoft.com/office/officeart/2005/8/layout/orgChart1"/>
    <dgm:cxn modelId="{14D84D1B-42F3-4668-B34A-194A17CDBC9B}" type="presParOf" srcId="{DEFE83F4-92C0-4EB6-B519-8234FAF2E8EE}" destId="{7BE22EE4-910F-4B4E-82F9-8C713655F01F}" srcOrd="2" destOrd="0" presId="urn:microsoft.com/office/officeart/2005/8/layout/orgChart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FBF308-352D-442A-98A4-3E3241F8DAD0}">
      <dsp:nvSpPr>
        <dsp:cNvPr id="0" name=""/>
        <dsp:cNvSpPr/>
      </dsp:nvSpPr>
      <dsp:spPr>
        <a:xfrm>
          <a:off x="2559957" y="1470758"/>
          <a:ext cx="1400929" cy="486273"/>
        </a:xfrm>
        <a:custGeom>
          <a:avLst/>
          <a:gdLst/>
          <a:ahLst/>
          <a:cxnLst/>
          <a:rect l="0" t="0" r="0" b="0"/>
          <a:pathLst>
            <a:path>
              <a:moveTo>
                <a:pt x="0" y="0"/>
              </a:moveTo>
              <a:lnTo>
                <a:pt x="0" y="243136"/>
              </a:lnTo>
              <a:lnTo>
                <a:pt x="1400929" y="243136"/>
              </a:lnTo>
              <a:lnTo>
                <a:pt x="1400929" y="486273"/>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68838D8E-5A84-4C5C-8EFA-2D96CC027321}">
      <dsp:nvSpPr>
        <dsp:cNvPr id="0" name=""/>
        <dsp:cNvSpPr/>
      </dsp:nvSpPr>
      <dsp:spPr>
        <a:xfrm>
          <a:off x="1159027" y="1470758"/>
          <a:ext cx="1400929" cy="486273"/>
        </a:xfrm>
        <a:custGeom>
          <a:avLst/>
          <a:gdLst/>
          <a:ahLst/>
          <a:cxnLst/>
          <a:rect l="0" t="0" r="0" b="0"/>
          <a:pathLst>
            <a:path>
              <a:moveTo>
                <a:pt x="1400929" y="0"/>
              </a:moveTo>
              <a:lnTo>
                <a:pt x="1400929" y="243136"/>
              </a:lnTo>
              <a:lnTo>
                <a:pt x="0" y="243136"/>
              </a:lnTo>
              <a:lnTo>
                <a:pt x="0" y="486273"/>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49DA1AF9-56A4-43EA-80C3-B672B1A4B13B}">
      <dsp:nvSpPr>
        <dsp:cNvPr id="0" name=""/>
        <dsp:cNvSpPr/>
      </dsp:nvSpPr>
      <dsp:spPr>
        <a:xfrm>
          <a:off x="1402163" y="312965"/>
          <a:ext cx="2315586" cy="1157793"/>
        </a:xfrm>
        <a:prstGeom prst="rect">
          <a:avLst/>
        </a:prstGeom>
        <a:solidFill>
          <a:srgbClr val="1F62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rgbClr val="FFFFFF"/>
              </a:solidFill>
              <a:latin typeface="Century Gothic"/>
              <a:ea typeface="+mn-ea"/>
              <a:cs typeface="+mn-cs"/>
            </a:rPr>
            <a:t>CENTRE-BASED</a:t>
          </a:r>
          <a:endParaRPr lang="en-ZA" sz="3200" b="1" kern="1200">
            <a:solidFill>
              <a:srgbClr val="FFFFFF"/>
            </a:solidFill>
            <a:latin typeface="Century Gothic"/>
            <a:ea typeface="+mn-ea"/>
            <a:cs typeface="+mn-cs"/>
          </a:endParaRPr>
        </a:p>
      </dsp:txBody>
      <dsp:txXfrm>
        <a:off x="1402163" y="312965"/>
        <a:ext cx="2315586" cy="1157793"/>
      </dsp:txXfrm>
    </dsp:sp>
    <dsp:sp modelId="{0DB507EC-C56F-4FEE-95F6-4B07AB137552}">
      <dsp:nvSpPr>
        <dsp:cNvPr id="0" name=""/>
        <dsp:cNvSpPr/>
      </dsp:nvSpPr>
      <dsp:spPr>
        <a:xfrm>
          <a:off x="1234" y="1957031"/>
          <a:ext cx="2315586" cy="1157793"/>
        </a:xfrm>
        <a:prstGeom prst="rect">
          <a:avLst/>
        </a:prstGeom>
        <a:solidFill>
          <a:srgbClr val="A468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FFFFFF"/>
              </a:solidFill>
              <a:latin typeface="Century Gothic"/>
              <a:ea typeface="+mn-ea"/>
              <a:cs typeface="+mn-cs"/>
            </a:rPr>
            <a:t>PARTIAL CARE STANDARDS</a:t>
          </a:r>
          <a:endParaRPr lang="en-ZA" sz="2000" b="1" kern="1200">
            <a:solidFill>
              <a:srgbClr val="FFFFFF"/>
            </a:solidFill>
            <a:latin typeface="Century Gothic"/>
            <a:ea typeface="+mn-ea"/>
            <a:cs typeface="+mn-cs"/>
          </a:endParaRPr>
        </a:p>
      </dsp:txBody>
      <dsp:txXfrm>
        <a:off x="1234" y="1957031"/>
        <a:ext cx="2315586" cy="1157793"/>
      </dsp:txXfrm>
    </dsp:sp>
    <dsp:sp modelId="{C04DE8C7-840C-4E1C-802A-E6BBE03F3995}">
      <dsp:nvSpPr>
        <dsp:cNvPr id="0" name=""/>
        <dsp:cNvSpPr/>
      </dsp:nvSpPr>
      <dsp:spPr>
        <a:xfrm>
          <a:off x="2803093" y="1957031"/>
          <a:ext cx="2315586" cy="1157793"/>
        </a:xfrm>
        <a:prstGeom prst="rect">
          <a:avLst/>
        </a:prstGeom>
        <a:solidFill>
          <a:srgbClr val="382C1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FFFFFF"/>
              </a:solidFill>
              <a:latin typeface="Century Gothic"/>
              <a:ea typeface="+mn-ea"/>
              <a:cs typeface="+mn-cs"/>
            </a:rPr>
            <a:t>PROGRAMME STANDARDS</a:t>
          </a:r>
          <a:endParaRPr lang="en-ZA" sz="2000" b="1" kern="1200">
            <a:solidFill>
              <a:srgbClr val="FFFFFF"/>
            </a:solidFill>
            <a:latin typeface="Century Gothic"/>
            <a:ea typeface="+mn-ea"/>
            <a:cs typeface="+mn-cs"/>
          </a:endParaRPr>
        </a:p>
      </dsp:txBody>
      <dsp:txXfrm>
        <a:off x="2803093" y="1957031"/>
        <a:ext cx="2315586" cy="1157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FBF308-352D-442A-98A4-3E3241F8DAD0}">
      <dsp:nvSpPr>
        <dsp:cNvPr id="0" name=""/>
        <dsp:cNvSpPr/>
      </dsp:nvSpPr>
      <dsp:spPr>
        <a:xfrm>
          <a:off x="2559957" y="1470758"/>
          <a:ext cx="1400929" cy="486273"/>
        </a:xfrm>
        <a:custGeom>
          <a:avLst/>
          <a:gdLst/>
          <a:ahLst/>
          <a:cxnLst/>
          <a:rect l="0" t="0" r="0" b="0"/>
          <a:pathLst>
            <a:path>
              <a:moveTo>
                <a:pt x="0" y="0"/>
              </a:moveTo>
              <a:lnTo>
                <a:pt x="0" y="243136"/>
              </a:lnTo>
              <a:lnTo>
                <a:pt x="1400929" y="243136"/>
              </a:lnTo>
              <a:lnTo>
                <a:pt x="1400929" y="486273"/>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68838D8E-5A84-4C5C-8EFA-2D96CC027321}">
      <dsp:nvSpPr>
        <dsp:cNvPr id="0" name=""/>
        <dsp:cNvSpPr/>
      </dsp:nvSpPr>
      <dsp:spPr>
        <a:xfrm>
          <a:off x="1159027" y="1470758"/>
          <a:ext cx="1400929" cy="486273"/>
        </a:xfrm>
        <a:custGeom>
          <a:avLst/>
          <a:gdLst/>
          <a:ahLst/>
          <a:cxnLst/>
          <a:rect l="0" t="0" r="0" b="0"/>
          <a:pathLst>
            <a:path>
              <a:moveTo>
                <a:pt x="1400929" y="0"/>
              </a:moveTo>
              <a:lnTo>
                <a:pt x="1400929" y="243136"/>
              </a:lnTo>
              <a:lnTo>
                <a:pt x="0" y="243136"/>
              </a:lnTo>
              <a:lnTo>
                <a:pt x="0" y="486273"/>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49DA1AF9-56A4-43EA-80C3-B672B1A4B13B}">
      <dsp:nvSpPr>
        <dsp:cNvPr id="0" name=""/>
        <dsp:cNvSpPr/>
      </dsp:nvSpPr>
      <dsp:spPr>
        <a:xfrm>
          <a:off x="1402163" y="312965"/>
          <a:ext cx="2315586" cy="1157793"/>
        </a:xfrm>
        <a:prstGeom prst="rect">
          <a:avLst/>
        </a:prstGeom>
        <a:solidFill>
          <a:srgbClr val="1F62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a:solidFill>
                <a:srgbClr val="FFFFFF"/>
              </a:solidFill>
              <a:latin typeface="Century Gothic"/>
              <a:ea typeface="+mn-ea"/>
              <a:cs typeface="+mn-cs"/>
            </a:rPr>
            <a:t>NON-CENTRE BASED</a:t>
          </a:r>
          <a:endParaRPr lang="en-ZA" sz="2800" b="1" kern="1200">
            <a:solidFill>
              <a:srgbClr val="FFFFFF"/>
            </a:solidFill>
            <a:latin typeface="Century Gothic"/>
            <a:ea typeface="+mn-ea"/>
            <a:cs typeface="+mn-cs"/>
          </a:endParaRPr>
        </a:p>
      </dsp:txBody>
      <dsp:txXfrm>
        <a:off x="1402163" y="312965"/>
        <a:ext cx="2315586" cy="1157793"/>
      </dsp:txXfrm>
    </dsp:sp>
    <dsp:sp modelId="{0DB507EC-C56F-4FEE-95F6-4B07AB137552}">
      <dsp:nvSpPr>
        <dsp:cNvPr id="0" name=""/>
        <dsp:cNvSpPr/>
      </dsp:nvSpPr>
      <dsp:spPr>
        <a:xfrm>
          <a:off x="1234" y="1957031"/>
          <a:ext cx="2315586" cy="1157793"/>
        </a:xfrm>
        <a:prstGeom prst="rect">
          <a:avLst/>
        </a:prstGeom>
        <a:solidFill>
          <a:srgbClr val="382C1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FFFFFF"/>
              </a:solidFill>
              <a:latin typeface="Century Gothic"/>
              <a:ea typeface="+mn-ea"/>
              <a:cs typeface="+mn-cs"/>
            </a:rPr>
            <a:t>PROGRAMME STANDARDS</a:t>
          </a:r>
          <a:endParaRPr lang="en-ZA" sz="2000" b="1" kern="1200">
            <a:solidFill>
              <a:srgbClr val="FFFFFF"/>
            </a:solidFill>
            <a:latin typeface="Century Gothic"/>
            <a:ea typeface="+mn-ea"/>
            <a:cs typeface="+mn-cs"/>
          </a:endParaRPr>
        </a:p>
      </dsp:txBody>
      <dsp:txXfrm>
        <a:off x="1234" y="1957031"/>
        <a:ext cx="2315586" cy="1157793"/>
      </dsp:txXfrm>
    </dsp:sp>
    <dsp:sp modelId="{C04DE8C7-840C-4E1C-802A-E6BBE03F3995}">
      <dsp:nvSpPr>
        <dsp:cNvPr id="0" name=""/>
        <dsp:cNvSpPr/>
      </dsp:nvSpPr>
      <dsp:spPr>
        <a:xfrm>
          <a:off x="2803093" y="1957031"/>
          <a:ext cx="2315586" cy="1157793"/>
        </a:xfrm>
        <a:prstGeom prst="rect">
          <a:avLst/>
        </a:prstGeom>
        <a:solidFill>
          <a:srgbClr val="A468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FFFFFF"/>
              </a:solidFill>
              <a:latin typeface="Century Gothic"/>
              <a:ea typeface="+mn-ea"/>
              <a:cs typeface="+mn-cs"/>
            </a:rPr>
            <a:t>HEALTH AND SAFETY STANDARDS</a:t>
          </a:r>
          <a:endParaRPr lang="en-ZA" sz="2000" b="1" kern="1200">
            <a:solidFill>
              <a:srgbClr val="FFFFFF"/>
            </a:solidFill>
            <a:latin typeface="Century Gothic"/>
            <a:ea typeface="+mn-ea"/>
            <a:cs typeface="+mn-cs"/>
          </a:endParaRPr>
        </a:p>
      </dsp:txBody>
      <dsp:txXfrm>
        <a:off x="2803093" y="1957031"/>
        <a:ext cx="2315586" cy="115779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0C737C-56CC-4D24-87E9-5EFA4537B922}" type="datetimeFigureOut">
              <a:rPr lang="en-ZA" smtClean="0"/>
              <a:t>2026/05/19</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07AF83-0541-4AE4-B8F5-B2C4061D77CB}" type="slidenum">
              <a:rPr lang="en-ZA" smtClean="0"/>
              <a:t>‹#›</a:t>
            </a:fld>
            <a:endParaRPr lang="en-ZA"/>
          </a:p>
        </p:txBody>
      </p:sp>
    </p:spTree>
    <p:extLst>
      <p:ext uri="{BB962C8B-B14F-4D97-AF65-F5344CB8AC3E}">
        <p14:creationId xmlns:p14="http://schemas.microsoft.com/office/powerpoint/2010/main" val="1583387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a:extLst>
            <a:ext uri="{FF2B5EF4-FFF2-40B4-BE49-F238E27FC236}">
              <a16:creationId xmlns:a16="http://schemas.microsoft.com/office/drawing/2014/main" id="{CD78FB46-3865-BDA8-13BD-A576BF17DF7C}"/>
            </a:ext>
          </a:extLst>
        </p:cNvPr>
        <p:cNvGrpSpPr/>
        <p:nvPr/>
      </p:nvGrpSpPr>
      <p:grpSpPr>
        <a:xfrm>
          <a:off x="0" y="0"/>
          <a:ext cx="0" cy="0"/>
          <a:chOff x="0" y="0"/>
          <a:chExt cx="0" cy="0"/>
        </a:xfrm>
      </p:grpSpPr>
      <p:sp>
        <p:nvSpPr>
          <p:cNvPr id="168" name="Google Shape;168;p6:notes">
            <a:extLst>
              <a:ext uri="{FF2B5EF4-FFF2-40B4-BE49-F238E27FC236}">
                <a16:creationId xmlns:a16="http://schemas.microsoft.com/office/drawing/2014/main" id="{ECBB6D42-E914-5E57-EE05-7B8F41E522FE}"/>
              </a:ext>
            </a:extLst>
          </p:cNvPr>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6:notes">
            <a:extLst>
              <a:ext uri="{FF2B5EF4-FFF2-40B4-BE49-F238E27FC236}">
                <a16:creationId xmlns:a16="http://schemas.microsoft.com/office/drawing/2014/main" id="{A6CD840E-5957-011A-AFD4-48CE27A35B14}"/>
              </a:ext>
            </a:extLst>
          </p:cNvPr>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12082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a:extLst>
            <a:ext uri="{FF2B5EF4-FFF2-40B4-BE49-F238E27FC236}">
              <a16:creationId xmlns:a16="http://schemas.microsoft.com/office/drawing/2014/main" id="{212241E9-9073-D56F-AB95-FD6B47318D28}"/>
            </a:ext>
          </a:extLst>
        </p:cNvPr>
        <p:cNvGrpSpPr/>
        <p:nvPr/>
      </p:nvGrpSpPr>
      <p:grpSpPr>
        <a:xfrm>
          <a:off x="0" y="0"/>
          <a:ext cx="0" cy="0"/>
          <a:chOff x="0" y="0"/>
          <a:chExt cx="0" cy="0"/>
        </a:xfrm>
      </p:grpSpPr>
      <p:sp>
        <p:nvSpPr>
          <p:cNvPr id="168" name="Google Shape;168;p6:notes">
            <a:extLst>
              <a:ext uri="{FF2B5EF4-FFF2-40B4-BE49-F238E27FC236}">
                <a16:creationId xmlns:a16="http://schemas.microsoft.com/office/drawing/2014/main" id="{4EE23385-65E9-11CB-8A61-4C50AF6FE6BB}"/>
              </a:ext>
            </a:extLst>
          </p:cNvPr>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6:notes">
            <a:extLst>
              <a:ext uri="{FF2B5EF4-FFF2-40B4-BE49-F238E27FC236}">
                <a16:creationId xmlns:a16="http://schemas.microsoft.com/office/drawing/2014/main" id="{1299A968-C32E-86DD-1D5A-8058BAD0CB54}"/>
              </a:ext>
            </a:extLst>
          </p:cNvPr>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45800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2D07AF83-0541-4AE4-B8F5-B2C4061D77CB}" type="slidenum">
              <a:rPr lang="en-ZA" smtClean="0"/>
              <a:t>43</a:t>
            </a:fld>
            <a:endParaRPr lang="en-ZA"/>
          </a:p>
        </p:txBody>
      </p:sp>
    </p:spTree>
    <p:extLst>
      <p:ext uri="{BB962C8B-B14F-4D97-AF65-F5344CB8AC3E}">
        <p14:creationId xmlns:p14="http://schemas.microsoft.com/office/powerpoint/2010/main" val="2562068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42ED8-CD97-5F91-DF82-879AF08A3A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9A203D-4B37-7CC4-7A9B-E0CA318686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DF0122-3181-9276-2A39-6374ABB5E864}"/>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5CA035EC-400B-8996-C1E1-323BAC172F8D}"/>
              </a:ext>
            </a:extLst>
          </p:cNvPr>
          <p:cNvSpPr>
            <a:spLocks noGrp="1"/>
          </p:cNvSpPr>
          <p:nvPr>
            <p:ph type="sldNum" sz="quarter" idx="5"/>
          </p:nvPr>
        </p:nvSpPr>
        <p:spPr/>
        <p:txBody>
          <a:bodyPr/>
          <a:lstStyle/>
          <a:p>
            <a:fld id="{2D07AF83-0541-4AE4-B8F5-B2C4061D77CB}" type="slidenum">
              <a:rPr lang="en-ZA" smtClean="0"/>
              <a:t>44</a:t>
            </a:fld>
            <a:endParaRPr lang="en-ZA"/>
          </a:p>
        </p:txBody>
      </p:sp>
    </p:spTree>
    <p:extLst>
      <p:ext uri="{BB962C8B-B14F-4D97-AF65-F5344CB8AC3E}">
        <p14:creationId xmlns:p14="http://schemas.microsoft.com/office/powerpoint/2010/main" val="4171353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2D07AF83-0541-4AE4-B8F5-B2C4061D77CB}" type="slidenum">
              <a:rPr lang="en-ZA" smtClean="0"/>
              <a:t>45</a:t>
            </a:fld>
            <a:endParaRPr lang="en-ZA"/>
          </a:p>
        </p:txBody>
      </p:sp>
    </p:spTree>
    <p:extLst>
      <p:ext uri="{BB962C8B-B14F-4D97-AF65-F5344CB8AC3E}">
        <p14:creationId xmlns:p14="http://schemas.microsoft.com/office/powerpoint/2010/main" val="3622137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69126-10D3-687C-AA7E-800DFA767C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9CB42-3AE3-D14B-C413-31D5001A4A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DA76A4-FEF4-3816-577A-AA5EA1DBDC0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F51D2405-93BF-949C-8B6D-4F1B692D7FA2}"/>
              </a:ext>
            </a:extLst>
          </p:cNvPr>
          <p:cNvSpPr>
            <a:spLocks noGrp="1"/>
          </p:cNvSpPr>
          <p:nvPr>
            <p:ph type="sldNum" sz="quarter" idx="5"/>
          </p:nvPr>
        </p:nvSpPr>
        <p:spPr/>
        <p:txBody>
          <a:bodyPr/>
          <a:lstStyle/>
          <a:p>
            <a:fld id="{2D07AF83-0541-4AE4-B8F5-B2C4061D77CB}" type="slidenum">
              <a:rPr lang="en-ZA" smtClean="0"/>
              <a:t>47</a:t>
            </a:fld>
            <a:endParaRPr lang="en-ZA"/>
          </a:p>
        </p:txBody>
      </p:sp>
    </p:spTree>
    <p:extLst>
      <p:ext uri="{BB962C8B-B14F-4D97-AF65-F5344CB8AC3E}">
        <p14:creationId xmlns:p14="http://schemas.microsoft.com/office/powerpoint/2010/main" val="2843914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E01F2-9207-B604-1EEB-E700B607B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45D71-53B1-A3C6-81AC-718B82CBE0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3B807-C4CF-BF5B-9195-C038A9C5148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F8D071A-4A1D-849C-A22E-BD2812BCC1EC}"/>
              </a:ext>
            </a:extLst>
          </p:cNvPr>
          <p:cNvSpPr>
            <a:spLocks noGrp="1"/>
          </p:cNvSpPr>
          <p:nvPr>
            <p:ph type="sldNum" sz="quarter" idx="5"/>
          </p:nvPr>
        </p:nvSpPr>
        <p:spPr/>
        <p:txBody>
          <a:bodyPr/>
          <a:lstStyle/>
          <a:p>
            <a:fld id="{2D07AF83-0541-4AE4-B8F5-B2C4061D77CB}" type="slidenum">
              <a:rPr lang="en-ZA" smtClean="0"/>
              <a:t>48</a:t>
            </a:fld>
            <a:endParaRPr lang="en-ZA"/>
          </a:p>
        </p:txBody>
      </p:sp>
    </p:spTree>
    <p:extLst>
      <p:ext uri="{BB962C8B-B14F-4D97-AF65-F5344CB8AC3E}">
        <p14:creationId xmlns:p14="http://schemas.microsoft.com/office/powerpoint/2010/main" val="3224685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3A3AA-FE46-E560-CA3C-2F054E10A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B5B36-155B-DF48-B98F-508C78BCDC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DB1BFD-72A6-6E36-AED0-70C7A6D36B22}"/>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E96DFED7-3CC0-620F-A499-3E885B23A5B5}"/>
              </a:ext>
            </a:extLst>
          </p:cNvPr>
          <p:cNvSpPr>
            <a:spLocks noGrp="1"/>
          </p:cNvSpPr>
          <p:nvPr>
            <p:ph type="sldNum" sz="quarter" idx="5"/>
          </p:nvPr>
        </p:nvSpPr>
        <p:spPr/>
        <p:txBody>
          <a:bodyPr/>
          <a:lstStyle/>
          <a:p>
            <a:fld id="{2D07AF83-0541-4AE4-B8F5-B2C4061D77CB}" type="slidenum">
              <a:rPr lang="en-ZA" smtClean="0"/>
              <a:t>49</a:t>
            </a:fld>
            <a:endParaRPr lang="en-ZA"/>
          </a:p>
        </p:txBody>
      </p:sp>
    </p:spTree>
    <p:extLst>
      <p:ext uri="{BB962C8B-B14F-4D97-AF65-F5344CB8AC3E}">
        <p14:creationId xmlns:p14="http://schemas.microsoft.com/office/powerpoint/2010/main" val="1067496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8BE52-4DD6-221C-4033-D41BAA8D5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37C75-0EF0-7DB0-0325-94E4691EB5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AB9283-604E-A0B7-FCE6-FDC34D49A9AF}"/>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1CA25339-D8E8-5181-99B0-B4F06A78C1D8}"/>
              </a:ext>
            </a:extLst>
          </p:cNvPr>
          <p:cNvSpPr>
            <a:spLocks noGrp="1"/>
          </p:cNvSpPr>
          <p:nvPr>
            <p:ph type="sldNum" sz="quarter" idx="5"/>
          </p:nvPr>
        </p:nvSpPr>
        <p:spPr/>
        <p:txBody>
          <a:bodyPr/>
          <a:lstStyle/>
          <a:p>
            <a:fld id="{2D07AF83-0541-4AE4-B8F5-B2C4061D77CB}" type="slidenum">
              <a:rPr lang="en-ZA" smtClean="0"/>
              <a:t>50</a:t>
            </a:fld>
            <a:endParaRPr lang="en-ZA"/>
          </a:p>
        </p:txBody>
      </p:sp>
    </p:spTree>
    <p:extLst>
      <p:ext uri="{BB962C8B-B14F-4D97-AF65-F5344CB8AC3E}">
        <p14:creationId xmlns:p14="http://schemas.microsoft.com/office/powerpoint/2010/main" val="11218655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E5788-D64D-52C8-E98F-B1B361123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E8CD78-499D-6456-4472-8C49C24124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7DCBD4-E85B-9775-20F5-7DC412BAE3B1}"/>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10314672-B309-156D-6C49-54DD09605648}"/>
              </a:ext>
            </a:extLst>
          </p:cNvPr>
          <p:cNvSpPr>
            <a:spLocks noGrp="1"/>
          </p:cNvSpPr>
          <p:nvPr>
            <p:ph type="sldNum" sz="quarter" idx="5"/>
          </p:nvPr>
        </p:nvSpPr>
        <p:spPr/>
        <p:txBody>
          <a:bodyPr/>
          <a:lstStyle/>
          <a:p>
            <a:fld id="{2D07AF83-0541-4AE4-B8F5-B2C4061D77CB}" type="slidenum">
              <a:rPr lang="en-ZA" smtClean="0"/>
              <a:t>51</a:t>
            </a:fld>
            <a:endParaRPr lang="en-ZA"/>
          </a:p>
        </p:txBody>
      </p:sp>
    </p:spTree>
    <p:extLst>
      <p:ext uri="{BB962C8B-B14F-4D97-AF65-F5344CB8AC3E}">
        <p14:creationId xmlns:p14="http://schemas.microsoft.com/office/powerpoint/2010/main" val="1952455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AFF9C-58CB-621D-A652-828546B17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13F27E-8590-BE38-61CA-B128F0B4C1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079E09-0BD2-117D-AFD3-D92489C13455}"/>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00410DBF-54A1-66BF-B7FD-2DFC1B6C55FC}"/>
              </a:ext>
            </a:extLst>
          </p:cNvPr>
          <p:cNvSpPr>
            <a:spLocks noGrp="1"/>
          </p:cNvSpPr>
          <p:nvPr>
            <p:ph type="sldNum" sz="quarter" idx="5"/>
          </p:nvPr>
        </p:nvSpPr>
        <p:spPr/>
        <p:txBody>
          <a:bodyPr/>
          <a:lstStyle/>
          <a:p>
            <a:fld id="{2D07AF83-0541-4AE4-B8F5-B2C4061D77CB}" type="slidenum">
              <a:rPr lang="en-ZA" smtClean="0"/>
              <a:t>52</a:t>
            </a:fld>
            <a:endParaRPr lang="en-ZA"/>
          </a:p>
        </p:txBody>
      </p:sp>
    </p:spTree>
    <p:extLst>
      <p:ext uri="{BB962C8B-B14F-4D97-AF65-F5344CB8AC3E}">
        <p14:creationId xmlns:p14="http://schemas.microsoft.com/office/powerpoint/2010/main" val="4042063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a:extLst>
            <a:ext uri="{FF2B5EF4-FFF2-40B4-BE49-F238E27FC236}">
              <a16:creationId xmlns:a16="http://schemas.microsoft.com/office/drawing/2014/main" id="{3DEBCB0D-9E66-CBCB-E4DD-72A5BFDA4837}"/>
            </a:ext>
          </a:extLst>
        </p:cNvPr>
        <p:cNvGrpSpPr/>
        <p:nvPr/>
      </p:nvGrpSpPr>
      <p:grpSpPr>
        <a:xfrm>
          <a:off x="0" y="0"/>
          <a:ext cx="0" cy="0"/>
          <a:chOff x="0" y="0"/>
          <a:chExt cx="0" cy="0"/>
        </a:xfrm>
      </p:grpSpPr>
      <p:sp>
        <p:nvSpPr>
          <p:cNvPr id="168" name="Google Shape;168;p6:notes">
            <a:extLst>
              <a:ext uri="{FF2B5EF4-FFF2-40B4-BE49-F238E27FC236}">
                <a16:creationId xmlns:a16="http://schemas.microsoft.com/office/drawing/2014/main" id="{DB5F2A09-10D3-3531-7CA6-A2168A4FCD1A}"/>
              </a:ext>
            </a:extLst>
          </p:cNvPr>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Not 100% of </a:t>
            </a:r>
            <a:r>
              <a:rPr lang="en-US" err="1"/>
              <a:t>programme</a:t>
            </a:r>
            <a:r>
              <a:rPr lang="en-US"/>
              <a:t> will receive readiness assessment </a:t>
            </a:r>
            <a:endParaRPr/>
          </a:p>
        </p:txBody>
      </p:sp>
      <p:sp>
        <p:nvSpPr>
          <p:cNvPr id="169" name="Google Shape;169;p6:notes">
            <a:extLst>
              <a:ext uri="{FF2B5EF4-FFF2-40B4-BE49-F238E27FC236}">
                <a16:creationId xmlns:a16="http://schemas.microsoft.com/office/drawing/2014/main" id="{615A2EC4-E407-E816-0187-6F97738B8E6E}"/>
              </a:ext>
            </a:extLst>
          </p:cNvPr>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89510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090BA-B863-AF49-28F1-AC0B1247F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97022-845C-B9EA-DB94-1BED40BBFF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ABF9F-D46F-B311-ACF7-273209399A86}"/>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C7993A38-9B7E-6767-D4F4-71DA2435AB28}"/>
              </a:ext>
            </a:extLst>
          </p:cNvPr>
          <p:cNvSpPr>
            <a:spLocks noGrp="1"/>
          </p:cNvSpPr>
          <p:nvPr>
            <p:ph type="sldNum" sz="quarter" idx="5"/>
          </p:nvPr>
        </p:nvSpPr>
        <p:spPr/>
        <p:txBody>
          <a:bodyPr/>
          <a:lstStyle/>
          <a:p>
            <a:fld id="{2D07AF83-0541-4AE4-B8F5-B2C4061D77CB}" type="slidenum">
              <a:rPr lang="en-ZA" smtClean="0"/>
              <a:t>53</a:t>
            </a:fld>
            <a:endParaRPr lang="en-ZA"/>
          </a:p>
        </p:txBody>
      </p:sp>
    </p:spTree>
    <p:extLst>
      <p:ext uri="{BB962C8B-B14F-4D97-AF65-F5344CB8AC3E}">
        <p14:creationId xmlns:p14="http://schemas.microsoft.com/office/powerpoint/2010/main" val="12208363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CE18-0C12-72C2-33E3-C8338DC895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B73B2-E3B2-5E80-9EAB-C12FFB089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20B9C8-C54D-DC1A-90BA-3D76A29AB538}"/>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7C023E3C-C398-82F4-3C72-9BFD7E9D84D5}"/>
              </a:ext>
            </a:extLst>
          </p:cNvPr>
          <p:cNvSpPr>
            <a:spLocks noGrp="1"/>
          </p:cNvSpPr>
          <p:nvPr>
            <p:ph type="sldNum" sz="quarter" idx="5"/>
          </p:nvPr>
        </p:nvSpPr>
        <p:spPr/>
        <p:txBody>
          <a:bodyPr/>
          <a:lstStyle/>
          <a:p>
            <a:fld id="{2D07AF83-0541-4AE4-B8F5-B2C4061D77CB}" type="slidenum">
              <a:rPr lang="en-ZA" smtClean="0"/>
              <a:t>54</a:t>
            </a:fld>
            <a:endParaRPr lang="en-ZA"/>
          </a:p>
        </p:txBody>
      </p:sp>
    </p:spTree>
    <p:extLst>
      <p:ext uri="{BB962C8B-B14F-4D97-AF65-F5344CB8AC3E}">
        <p14:creationId xmlns:p14="http://schemas.microsoft.com/office/powerpoint/2010/main" val="36800462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5B309-040A-1F03-A954-D82DD943F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15EEAF-0769-4DB6-2AE6-F81BEC079D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3789D-BBB8-C9D0-E0BF-B0CA2A9C8885}"/>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5C2117B8-E9CF-C733-DECD-E0B118BFAD2F}"/>
              </a:ext>
            </a:extLst>
          </p:cNvPr>
          <p:cNvSpPr>
            <a:spLocks noGrp="1"/>
          </p:cNvSpPr>
          <p:nvPr>
            <p:ph type="sldNum" sz="quarter" idx="5"/>
          </p:nvPr>
        </p:nvSpPr>
        <p:spPr/>
        <p:txBody>
          <a:bodyPr/>
          <a:lstStyle/>
          <a:p>
            <a:fld id="{2D07AF83-0541-4AE4-B8F5-B2C4061D77CB}" type="slidenum">
              <a:rPr lang="en-ZA" smtClean="0"/>
              <a:t>55</a:t>
            </a:fld>
            <a:endParaRPr lang="en-ZA"/>
          </a:p>
        </p:txBody>
      </p:sp>
    </p:spTree>
    <p:extLst>
      <p:ext uri="{BB962C8B-B14F-4D97-AF65-F5344CB8AC3E}">
        <p14:creationId xmlns:p14="http://schemas.microsoft.com/office/powerpoint/2010/main" val="973727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0421E-C0F8-2397-5AE3-3A7D3B29C3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FA5D6F-E5E3-F5D2-83AE-9B29DF8ED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43FDE5-2D3D-330A-DC62-D9B2DE271F52}"/>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D985CF6A-5494-B549-B9F0-FC2458F5E0C5}"/>
              </a:ext>
            </a:extLst>
          </p:cNvPr>
          <p:cNvSpPr>
            <a:spLocks noGrp="1"/>
          </p:cNvSpPr>
          <p:nvPr>
            <p:ph type="sldNum" sz="quarter" idx="5"/>
          </p:nvPr>
        </p:nvSpPr>
        <p:spPr/>
        <p:txBody>
          <a:bodyPr/>
          <a:lstStyle/>
          <a:p>
            <a:fld id="{2D07AF83-0541-4AE4-B8F5-B2C4061D77CB}" type="slidenum">
              <a:rPr lang="en-ZA" smtClean="0"/>
              <a:t>56</a:t>
            </a:fld>
            <a:endParaRPr lang="en-ZA"/>
          </a:p>
        </p:txBody>
      </p:sp>
    </p:spTree>
    <p:extLst>
      <p:ext uri="{BB962C8B-B14F-4D97-AF65-F5344CB8AC3E}">
        <p14:creationId xmlns:p14="http://schemas.microsoft.com/office/powerpoint/2010/main" val="3202003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70EAC-4127-D63B-76B6-0F47F61E9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8A961-93C5-346D-C89D-B2F153A332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04B6CA-96BB-08AE-1287-452F95CFA756}"/>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5B197BD9-5102-6507-6E50-948F31BE09D0}"/>
              </a:ext>
            </a:extLst>
          </p:cNvPr>
          <p:cNvSpPr>
            <a:spLocks noGrp="1"/>
          </p:cNvSpPr>
          <p:nvPr>
            <p:ph type="sldNum" sz="quarter" idx="5"/>
          </p:nvPr>
        </p:nvSpPr>
        <p:spPr/>
        <p:txBody>
          <a:bodyPr/>
          <a:lstStyle/>
          <a:p>
            <a:fld id="{2D07AF83-0541-4AE4-B8F5-B2C4061D77CB}" type="slidenum">
              <a:rPr lang="en-ZA" smtClean="0"/>
              <a:t>57</a:t>
            </a:fld>
            <a:endParaRPr lang="en-ZA"/>
          </a:p>
        </p:txBody>
      </p:sp>
    </p:spTree>
    <p:extLst>
      <p:ext uri="{BB962C8B-B14F-4D97-AF65-F5344CB8AC3E}">
        <p14:creationId xmlns:p14="http://schemas.microsoft.com/office/powerpoint/2010/main" val="2304961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AB132-DBAE-5880-0EB1-881AD83D87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BCEC9-CE8B-5758-83F0-EB9C289A9D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DD37F-217A-A6D9-06FF-B943A288E22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BD101568-EE67-3B02-F255-95AD1670B92A}"/>
              </a:ext>
            </a:extLst>
          </p:cNvPr>
          <p:cNvSpPr>
            <a:spLocks noGrp="1"/>
          </p:cNvSpPr>
          <p:nvPr>
            <p:ph type="sldNum" sz="quarter" idx="5"/>
          </p:nvPr>
        </p:nvSpPr>
        <p:spPr/>
        <p:txBody>
          <a:bodyPr/>
          <a:lstStyle/>
          <a:p>
            <a:fld id="{2D07AF83-0541-4AE4-B8F5-B2C4061D77CB}" type="slidenum">
              <a:rPr lang="en-ZA" smtClean="0"/>
              <a:t>58</a:t>
            </a:fld>
            <a:endParaRPr lang="en-ZA"/>
          </a:p>
        </p:txBody>
      </p:sp>
    </p:spTree>
    <p:extLst>
      <p:ext uri="{BB962C8B-B14F-4D97-AF65-F5344CB8AC3E}">
        <p14:creationId xmlns:p14="http://schemas.microsoft.com/office/powerpoint/2010/main" val="7598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48AEC-E8CF-86EE-1ADC-B096DFD49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A69DB-F3CA-4A70-222D-45D451D955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756BB4-D19B-35D8-4264-6F889DB057A6}"/>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C2700849-5767-5D7D-BACC-B9A7DECF0270}"/>
              </a:ext>
            </a:extLst>
          </p:cNvPr>
          <p:cNvSpPr>
            <a:spLocks noGrp="1"/>
          </p:cNvSpPr>
          <p:nvPr>
            <p:ph type="sldNum" sz="quarter" idx="5"/>
          </p:nvPr>
        </p:nvSpPr>
        <p:spPr/>
        <p:txBody>
          <a:bodyPr/>
          <a:lstStyle/>
          <a:p>
            <a:fld id="{2D07AF83-0541-4AE4-B8F5-B2C4061D77CB}" type="slidenum">
              <a:rPr lang="en-ZA" smtClean="0"/>
              <a:t>59</a:t>
            </a:fld>
            <a:endParaRPr lang="en-ZA"/>
          </a:p>
        </p:txBody>
      </p:sp>
    </p:spTree>
    <p:extLst>
      <p:ext uri="{BB962C8B-B14F-4D97-AF65-F5344CB8AC3E}">
        <p14:creationId xmlns:p14="http://schemas.microsoft.com/office/powerpoint/2010/main" val="36759377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959E5-988B-B01E-3908-E9CA7167F8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11E0CB-29A1-5D4E-30B4-B51970D991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076B3-AAA3-5D5D-9C27-19BDE3DED8D9}"/>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B5230B83-A507-88CA-AA9F-0A15AA8EDB69}"/>
              </a:ext>
            </a:extLst>
          </p:cNvPr>
          <p:cNvSpPr>
            <a:spLocks noGrp="1"/>
          </p:cNvSpPr>
          <p:nvPr>
            <p:ph type="sldNum" sz="quarter" idx="5"/>
          </p:nvPr>
        </p:nvSpPr>
        <p:spPr/>
        <p:txBody>
          <a:bodyPr/>
          <a:lstStyle/>
          <a:p>
            <a:fld id="{2D07AF83-0541-4AE4-B8F5-B2C4061D77CB}" type="slidenum">
              <a:rPr lang="en-ZA" smtClean="0"/>
              <a:t>60</a:t>
            </a:fld>
            <a:endParaRPr lang="en-ZA"/>
          </a:p>
        </p:txBody>
      </p:sp>
    </p:spTree>
    <p:extLst>
      <p:ext uri="{BB962C8B-B14F-4D97-AF65-F5344CB8AC3E}">
        <p14:creationId xmlns:p14="http://schemas.microsoft.com/office/powerpoint/2010/main" val="40635909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50943-8D40-F7EE-095F-F9E7A268A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7AC54A-2680-7A49-1066-8029F07FA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D1E669-02BD-E6F6-2276-3E8140FC4780}"/>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5ECB77CA-B885-830D-E241-42B7DE1A7614}"/>
              </a:ext>
            </a:extLst>
          </p:cNvPr>
          <p:cNvSpPr>
            <a:spLocks noGrp="1"/>
          </p:cNvSpPr>
          <p:nvPr>
            <p:ph type="sldNum" sz="quarter" idx="5"/>
          </p:nvPr>
        </p:nvSpPr>
        <p:spPr/>
        <p:txBody>
          <a:bodyPr/>
          <a:lstStyle/>
          <a:p>
            <a:fld id="{2D07AF83-0541-4AE4-B8F5-B2C4061D77CB}" type="slidenum">
              <a:rPr lang="en-ZA" smtClean="0"/>
              <a:t>61</a:t>
            </a:fld>
            <a:endParaRPr lang="en-ZA"/>
          </a:p>
        </p:txBody>
      </p:sp>
    </p:spTree>
    <p:extLst>
      <p:ext uri="{BB962C8B-B14F-4D97-AF65-F5344CB8AC3E}">
        <p14:creationId xmlns:p14="http://schemas.microsoft.com/office/powerpoint/2010/main" val="943920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93FD9-09AE-9558-C0CC-9F69980DF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3CF5E-6F74-2213-F843-DB2B472F0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4859C-EE57-831C-5C87-9A4E164CDF1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2EA5439-1A10-98F6-1096-8993D0D2CE40}"/>
              </a:ext>
            </a:extLst>
          </p:cNvPr>
          <p:cNvSpPr>
            <a:spLocks noGrp="1"/>
          </p:cNvSpPr>
          <p:nvPr>
            <p:ph type="sldNum" sz="quarter" idx="5"/>
          </p:nvPr>
        </p:nvSpPr>
        <p:spPr/>
        <p:txBody>
          <a:bodyPr/>
          <a:lstStyle/>
          <a:p>
            <a:fld id="{2D07AF83-0541-4AE4-B8F5-B2C4061D77CB}" type="slidenum">
              <a:rPr lang="en-ZA" smtClean="0"/>
              <a:t>62</a:t>
            </a:fld>
            <a:endParaRPr lang="en-ZA"/>
          </a:p>
        </p:txBody>
      </p:sp>
    </p:spTree>
    <p:extLst>
      <p:ext uri="{BB962C8B-B14F-4D97-AF65-F5344CB8AC3E}">
        <p14:creationId xmlns:p14="http://schemas.microsoft.com/office/powerpoint/2010/main" val="1928782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a:extLst>
            <a:ext uri="{FF2B5EF4-FFF2-40B4-BE49-F238E27FC236}">
              <a16:creationId xmlns:a16="http://schemas.microsoft.com/office/drawing/2014/main" id="{D0077620-CA58-504B-2F09-E2CC8078EF56}"/>
            </a:ext>
          </a:extLst>
        </p:cNvPr>
        <p:cNvGrpSpPr/>
        <p:nvPr/>
      </p:nvGrpSpPr>
      <p:grpSpPr>
        <a:xfrm>
          <a:off x="0" y="0"/>
          <a:ext cx="0" cy="0"/>
          <a:chOff x="0" y="0"/>
          <a:chExt cx="0" cy="0"/>
        </a:xfrm>
      </p:grpSpPr>
      <p:sp>
        <p:nvSpPr>
          <p:cNvPr id="158" name="Google Shape;158;g2d473aa59dc_3_6:notes">
            <a:extLst>
              <a:ext uri="{FF2B5EF4-FFF2-40B4-BE49-F238E27FC236}">
                <a16:creationId xmlns:a16="http://schemas.microsoft.com/office/drawing/2014/main" id="{F9F3946B-FA03-3983-2A11-624DC8C13BAD}"/>
              </a:ext>
            </a:extLst>
          </p:cNvPr>
          <p:cNvSpPr txBox="1">
            <a:spLocks noGrp="1"/>
          </p:cNvSpPr>
          <p:nvPr>
            <p:ph type="body" idx="1"/>
          </p:nvPr>
        </p:nvSpPr>
        <p:spPr>
          <a:xfrm>
            <a:off x="679768" y="4715907"/>
            <a:ext cx="5438100" cy="4467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2d473aa59dc_3_6:notes">
            <a:extLst>
              <a:ext uri="{FF2B5EF4-FFF2-40B4-BE49-F238E27FC236}">
                <a16:creationId xmlns:a16="http://schemas.microsoft.com/office/drawing/2014/main" id="{66CDBCAD-3272-D7BB-5C05-2C08C20A6760}"/>
              </a:ext>
            </a:extLst>
          </p:cNvPr>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22790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C27A6-93B7-D911-0546-F1BA1640D1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B28FA0-4011-914C-32B8-CEC1750754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52CBB4-4D41-75DE-A969-55C7660D08C5}"/>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31AE677E-D836-2F68-07DB-1943D6319298}"/>
              </a:ext>
            </a:extLst>
          </p:cNvPr>
          <p:cNvSpPr>
            <a:spLocks noGrp="1"/>
          </p:cNvSpPr>
          <p:nvPr>
            <p:ph type="sldNum" sz="quarter" idx="5"/>
          </p:nvPr>
        </p:nvSpPr>
        <p:spPr/>
        <p:txBody>
          <a:bodyPr/>
          <a:lstStyle/>
          <a:p>
            <a:fld id="{2D07AF83-0541-4AE4-B8F5-B2C4061D77CB}" type="slidenum">
              <a:rPr lang="en-ZA" smtClean="0"/>
              <a:t>63</a:t>
            </a:fld>
            <a:endParaRPr lang="en-ZA"/>
          </a:p>
        </p:txBody>
      </p:sp>
    </p:spTree>
    <p:extLst>
      <p:ext uri="{BB962C8B-B14F-4D97-AF65-F5344CB8AC3E}">
        <p14:creationId xmlns:p14="http://schemas.microsoft.com/office/powerpoint/2010/main" val="2911970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58E69-17B2-493C-040B-2A26B5068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323A6-EEFA-35D5-5E83-663A3FF8F6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7C1C75-6F66-281D-0B21-F8A12000ADAC}"/>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EEF3AFF5-4B32-042F-2058-148D4375F800}"/>
              </a:ext>
            </a:extLst>
          </p:cNvPr>
          <p:cNvSpPr>
            <a:spLocks noGrp="1"/>
          </p:cNvSpPr>
          <p:nvPr>
            <p:ph type="sldNum" sz="quarter" idx="5"/>
          </p:nvPr>
        </p:nvSpPr>
        <p:spPr/>
        <p:txBody>
          <a:bodyPr/>
          <a:lstStyle/>
          <a:p>
            <a:fld id="{2D07AF83-0541-4AE4-B8F5-B2C4061D77CB}" type="slidenum">
              <a:rPr lang="en-ZA" smtClean="0"/>
              <a:t>64</a:t>
            </a:fld>
            <a:endParaRPr lang="en-ZA"/>
          </a:p>
        </p:txBody>
      </p:sp>
    </p:spTree>
    <p:extLst>
      <p:ext uri="{BB962C8B-B14F-4D97-AF65-F5344CB8AC3E}">
        <p14:creationId xmlns:p14="http://schemas.microsoft.com/office/powerpoint/2010/main" val="313056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95598-BD93-C028-6B7E-5174AB0A5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B70DB-C5C7-78FF-1B85-9FBB76C11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DE97E-3D6A-6E52-382A-B2F024FFCC1F}"/>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E26CEC25-6A45-BF16-2657-ADB1E811AA65}"/>
              </a:ext>
            </a:extLst>
          </p:cNvPr>
          <p:cNvSpPr>
            <a:spLocks noGrp="1"/>
          </p:cNvSpPr>
          <p:nvPr>
            <p:ph type="sldNum" sz="quarter" idx="5"/>
          </p:nvPr>
        </p:nvSpPr>
        <p:spPr/>
        <p:txBody>
          <a:bodyPr/>
          <a:lstStyle/>
          <a:p>
            <a:fld id="{2D07AF83-0541-4AE4-B8F5-B2C4061D77CB}" type="slidenum">
              <a:rPr lang="en-ZA" smtClean="0"/>
              <a:t>65</a:t>
            </a:fld>
            <a:endParaRPr lang="en-ZA"/>
          </a:p>
        </p:txBody>
      </p:sp>
    </p:spTree>
    <p:extLst>
      <p:ext uri="{BB962C8B-B14F-4D97-AF65-F5344CB8AC3E}">
        <p14:creationId xmlns:p14="http://schemas.microsoft.com/office/powerpoint/2010/main" val="4043532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DF0E4-00DD-4C1C-E5FB-D58D0B3FC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B6E4F-92F3-0E4E-7434-C9506F684F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53AD6B-8840-15B9-41A9-3AD93472281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152FFC79-D533-3AFD-D6CC-2EA541A2188B}"/>
              </a:ext>
            </a:extLst>
          </p:cNvPr>
          <p:cNvSpPr>
            <a:spLocks noGrp="1"/>
          </p:cNvSpPr>
          <p:nvPr>
            <p:ph type="sldNum" sz="quarter" idx="5"/>
          </p:nvPr>
        </p:nvSpPr>
        <p:spPr/>
        <p:txBody>
          <a:bodyPr/>
          <a:lstStyle/>
          <a:p>
            <a:fld id="{2D07AF83-0541-4AE4-B8F5-B2C4061D77CB}" type="slidenum">
              <a:rPr lang="en-ZA" smtClean="0"/>
              <a:t>66</a:t>
            </a:fld>
            <a:endParaRPr lang="en-ZA"/>
          </a:p>
        </p:txBody>
      </p:sp>
    </p:spTree>
    <p:extLst>
      <p:ext uri="{BB962C8B-B14F-4D97-AF65-F5344CB8AC3E}">
        <p14:creationId xmlns:p14="http://schemas.microsoft.com/office/powerpoint/2010/main" val="37083455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E92D5-D503-E2AC-3496-99BA6D405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E52DB-1DA8-7AC7-3337-273BA9038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FD838D-4BA4-B3F8-280B-2690A1FA41C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CFD60970-CB3F-A3DA-4A18-AEC2D9B70A5C}"/>
              </a:ext>
            </a:extLst>
          </p:cNvPr>
          <p:cNvSpPr>
            <a:spLocks noGrp="1"/>
          </p:cNvSpPr>
          <p:nvPr>
            <p:ph type="sldNum" sz="quarter" idx="5"/>
          </p:nvPr>
        </p:nvSpPr>
        <p:spPr/>
        <p:txBody>
          <a:bodyPr/>
          <a:lstStyle/>
          <a:p>
            <a:fld id="{2D07AF83-0541-4AE4-B8F5-B2C4061D77CB}" type="slidenum">
              <a:rPr lang="en-ZA" smtClean="0"/>
              <a:t>67</a:t>
            </a:fld>
            <a:endParaRPr lang="en-ZA"/>
          </a:p>
        </p:txBody>
      </p:sp>
    </p:spTree>
    <p:extLst>
      <p:ext uri="{BB962C8B-B14F-4D97-AF65-F5344CB8AC3E}">
        <p14:creationId xmlns:p14="http://schemas.microsoft.com/office/powerpoint/2010/main" val="34151444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F8B31-FA56-9193-0E42-599E34EC02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4DA5E-F2F2-76FB-75D8-5F5B4F814D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B0061-5966-92B0-E0A0-5D216FDC2FF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DFB3F13A-F977-658E-1C5B-1138585075F5}"/>
              </a:ext>
            </a:extLst>
          </p:cNvPr>
          <p:cNvSpPr>
            <a:spLocks noGrp="1"/>
          </p:cNvSpPr>
          <p:nvPr>
            <p:ph type="sldNum" sz="quarter" idx="5"/>
          </p:nvPr>
        </p:nvSpPr>
        <p:spPr/>
        <p:txBody>
          <a:bodyPr/>
          <a:lstStyle/>
          <a:p>
            <a:fld id="{2D07AF83-0541-4AE4-B8F5-B2C4061D77CB}" type="slidenum">
              <a:rPr lang="en-ZA" smtClean="0"/>
              <a:t>68</a:t>
            </a:fld>
            <a:endParaRPr lang="en-ZA"/>
          </a:p>
        </p:txBody>
      </p:sp>
    </p:spTree>
    <p:extLst>
      <p:ext uri="{BB962C8B-B14F-4D97-AF65-F5344CB8AC3E}">
        <p14:creationId xmlns:p14="http://schemas.microsoft.com/office/powerpoint/2010/main" val="249579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3586F-B067-740C-05C9-84531E9B1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B7274A-9D2E-2068-A8DD-4E268DD7F4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C858FE-D553-7BD2-FC9D-A660CE1BC8B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F7A4A078-84FE-40E7-BF2C-1E413C292F10}"/>
              </a:ext>
            </a:extLst>
          </p:cNvPr>
          <p:cNvSpPr>
            <a:spLocks noGrp="1"/>
          </p:cNvSpPr>
          <p:nvPr>
            <p:ph type="sldNum" sz="quarter" idx="5"/>
          </p:nvPr>
        </p:nvSpPr>
        <p:spPr/>
        <p:txBody>
          <a:bodyPr/>
          <a:lstStyle/>
          <a:p>
            <a:fld id="{2D07AF83-0541-4AE4-B8F5-B2C4061D77CB}" type="slidenum">
              <a:rPr lang="en-ZA" smtClean="0"/>
              <a:t>69</a:t>
            </a:fld>
            <a:endParaRPr lang="en-ZA"/>
          </a:p>
        </p:txBody>
      </p:sp>
    </p:spTree>
    <p:extLst>
      <p:ext uri="{BB962C8B-B14F-4D97-AF65-F5344CB8AC3E}">
        <p14:creationId xmlns:p14="http://schemas.microsoft.com/office/powerpoint/2010/main" val="23830918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B598B-A347-8623-F81D-801456A9C5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31F1A-BA8F-FB4C-6B12-9E7711C841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BEDD2D-FA3F-FAD3-E0C8-11B01C1F9F1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D85D152-66C6-D44C-04CF-DC8E6FC65E0F}"/>
              </a:ext>
            </a:extLst>
          </p:cNvPr>
          <p:cNvSpPr>
            <a:spLocks noGrp="1"/>
          </p:cNvSpPr>
          <p:nvPr>
            <p:ph type="sldNum" sz="quarter" idx="5"/>
          </p:nvPr>
        </p:nvSpPr>
        <p:spPr/>
        <p:txBody>
          <a:bodyPr/>
          <a:lstStyle/>
          <a:p>
            <a:fld id="{2D07AF83-0541-4AE4-B8F5-B2C4061D77CB}" type="slidenum">
              <a:rPr lang="en-ZA" smtClean="0"/>
              <a:t>70</a:t>
            </a:fld>
            <a:endParaRPr lang="en-ZA"/>
          </a:p>
        </p:txBody>
      </p:sp>
    </p:spTree>
    <p:extLst>
      <p:ext uri="{BB962C8B-B14F-4D97-AF65-F5344CB8AC3E}">
        <p14:creationId xmlns:p14="http://schemas.microsoft.com/office/powerpoint/2010/main" val="26881138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C74E8-D159-26C9-8C59-3776ADB7A3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B9091-5422-802E-0B57-EF6280B70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545E96-587A-774A-7F10-FE0DB2D07057}"/>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DF8DA834-6B1F-A50A-E838-9A6D01BA0828}"/>
              </a:ext>
            </a:extLst>
          </p:cNvPr>
          <p:cNvSpPr>
            <a:spLocks noGrp="1"/>
          </p:cNvSpPr>
          <p:nvPr>
            <p:ph type="sldNum" sz="quarter" idx="5"/>
          </p:nvPr>
        </p:nvSpPr>
        <p:spPr/>
        <p:txBody>
          <a:bodyPr/>
          <a:lstStyle/>
          <a:p>
            <a:fld id="{2D07AF83-0541-4AE4-B8F5-B2C4061D77CB}" type="slidenum">
              <a:rPr lang="en-ZA" smtClean="0"/>
              <a:t>71</a:t>
            </a:fld>
            <a:endParaRPr lang="en-ZA"/>
          </a:p>
        </p:txBody>
      </p:sp>
    </p:spTree>
    <p:extLst>
      <p:ext uri="{BB962C8B-B14F-4D97-AF65-F5344CB8AC3E}">
        <p14:creationId xmlns:p14="http://schemas.microsoft.com/office/powerpoint/2010/main" val="33174822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BF170-B7E1-8DC9-68EA-6C1FF50DF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64E2F-EBF3-D08C-D5A8-052211B5E6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4E160C-73BF-3F4A-4A43-46CEA6ECA935}"/>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323AE2E8-6712-8366-764F-8B27FC5A85A0}"/>
              </a:ext>
            </a:extLst>
          </p:cNvPr>
          <p:cNvSpPr>
            <a:spLocks noGrp="1"/>
          </p:cNvSpPr>
          <p:nvPr>
            <p:ph type="sldNum" sz="quarter" idx="5"/>
          </p:nvPr>
        </p:nvSpPr>
        <p:spPr/>
        <p:txBody>
          <a:bodyPr/>
          <a:lstStyle/>
          <a:p>
            <a:fld id="{2D07AF83-0541-4AE4-B8F5-B2C4061D77CB}" type="slidenum">
              <a:rPr lang="en-ZA" smtClean="0"/>
              <a:t>72</a:t>
            </a:fld>
            <a:endParaRPr lang="en-ZA"/>
          </a:p>
        </p:txBody>
      </p:sp>
    </p:spTree>
    <p:extLst>
      <p:ext uri="{BB962C8B-B14F-4D97-AF65-F5344CB8AC3E}">
        <p14:creationId xmlns:p14="http://schemas.microsoft.com/office/powerpoint/2010/main" val="159276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Municipalities - Joint site visits, prompts for visits, </a:t>
            </a:r>
            <a:endParaRPr lang="en-ZA"/>
          </a:p>
        </p:txBody>
      </p:sp>
      <p:sp>
        <p:nvSpPr>
          <p:cNvPr id="4" name="Slide Number Placeholder 3"/>
          <p:cNvSpPr>
            <a:spLocks noGrp="1"/>
          </p:cNvSpPr>
          <p:nvPr>
            <p:ph type="sldNum" sz="quarter" idx="5"/>
          </p:nvPr>
        </p:nvSpPr>
        <p:spPr/>
        <p:txBody>
          <a:bodyPr/>
          <a:lstStyle/>
          <a:p>
            <a:fld id="{2D07AF83-0541-4AE4-B8F5-B2C4061D77CB}" type="slidenum">
              <a:rPr lang="en-ZA" smtClean="0"/>
              <a:t>9</a:t>
            </a:fld>
            <a:endParaRPr lang="en-ZA"/>
          </a:p>
        </p:txBody>
      </p:sp>
    </p:spTree>
    <p:extLst>
      <p:ext uri="{BB962C8B-B14F-4D97-AF65-F5344CB8AC3E}">
        <p14:creationId xmlns:p14="http://schemas.microsoft.com/office/powerpoint/2010/main" val="907174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BDF95-251D-0C8B-3B0D-45117B3D9D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96D38A-D3AB-4DA8-41C5-90F02C4E70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BF29F-2131-3323-C092-1FE4C73F2F4A}"/>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21AD4CF-A071-AEB3-3C20-9C414E928CA3}"/>
              </a:ext>
            </a:extLst>
          </p:cNvPr>
          <p:cNvSpPr>
            <a:spLocks noGrp="1"/>
          </p:cNvSpPr>
          <p:nvPr>
            <p:ph type="sldNum" sz="quarter" idx="5"/>
          </p:nvPr>
        </p:nvSpPr>
        <p:spPr/>
        <p:txBody>
          <a:bodyPr/>
          <a:lstStyle/>
          <a:p>
            <a:fld id="{2D07AF83-0541-4AE4-B8F5-B2C4061D77CB}" type="slidenum">
              <a:rPr lang="en-ZA" smtClean="0"/>
              <a:t>73</a:t>
            </a:fld>
            <a:endParaRPr lang="en-ZA"/>
          </a:p>
        </p:txBody>
      </p:sp>
    </p:spTree>
    <p:extLst>
      <p:ext uri="{BB962C8B-B14F-4D97-AF65-F5344CB8AC3E}">
        <p14:creationId xmlns:p14="http://schemas.microsoft.com/office/powerpoint/2010/main" val="42298018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5D31D-4DC5-D975-58CF-823DEABF9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6630A-7152-BDAE-796A-B81B298813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72770-17C8-9E8C-119D-DAA4967AB5F7}"/>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3FB696AB-313C-6BAA-FB38-B046026D4E9E}"/>
              </a:ext>
            </a:extLst>
          </p:cNvPr>
          <p:cNvSpPr>
            <a:spLocks noGrp="1"/>
          </p:cNvSpPr>
          <p:nvPr>
            <p:ph type="sldNum" sz="quarter" idx="5"/>
          </p:nvPr>
        </p:nvSpPr>
        <p:spPr/>
        <p:txBody>
          <a:bodyPr/>
          <a:lstStyle/>
          <a:p>
            <a:fld id="{2D07AF83-0541-4AE4-B8F5-B2C4061D77CB}" type="slidenum">
              <a:rPr lang="en-ZA" smtClean="0"/>
              <a:t>74</a:t>
            </a:fld>
            <a:endParaRPr lang="en-ZA"/>
          </a:p>
        </p:txBody>
      </p:sp>
    </p:spTree>
    <p:extLst>
      <p:ext uri="{BB962C8B-B14F-4D97-AF65-F5344CB8AC3E}">
        <p14:creationId xmlns:p14="http://schemas.microsoft.com/office/powerpoint/2010/main" val="37642317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9FB59-9134-CA9C-56C5-96AB88CB48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F975C3-85FA-D10D-4A4E-9C3CBCB054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8D12C8-BC1D-F2C5-E786-E5C5F986077A}"/>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8BA40671-EA99-C0E6-6334-C0A85FB0FAA7}"/>
              </a:ext>
            </a:extLst>
          </p:cNvPr>
          <p:cNvSpPr>
            <a:spLocks noGrp="1"/>
          </p:cNvSpPr>
          <p:nvPr>
            <p:ph type="sldNum" sz="quarter" idx="5"/>
          </p:nvPr>
        </p:nvSpPr>
        <p:spPr/>
        <p:txBody>
          <a:bodyPr/>
          <a:lstStyle/>
          <a:p>
            <a:fld id="{2D07AF83-0541-4AE4-B8F5-B2C4061D77CB}" type="slidenum">
              <a:rPr lang="en-ZA" smtClean="0"/>
              <a:t>75</a:t>
            </a:fld>
            <a:endParaRPr lang="en-ZA"/>
          </a:p>
        </p:txBody>
      </p:sp>
    </p:spTree>
    <p:extLst>
      <p:ext uri="{BB962C8B-B14F-4D97-AF65-F5344CB8AC3E}">
        <p14:creationId xmlns:p14="http://schemas.microsoft.com/office/powerpoint/2010/main" val="22915691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9127C-7A48-0AB5-3374-7CE430947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784680-723D-B306-782C-A29A2CB626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CAB686-1BE3-2E9A-F0DC-CA2C1C9C335F}"/>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189D6FB3-0198-3C2D-EB1B-70549955D59B}"/>
              </a:ext>
            </a:extLst>
          </p:cNvPr>
          <p:cNvSpPr>
            <a:spLocks noGrp="1"/>
          </p:cNvSpPr>
          <p:nvPr>
            <p:ph type="sldNum" sz="quarter" idx="5"/>
          </p:nvPr>
        </p:nvSpPr>
        <p:spPr/>
        <p:txBody>
          <a:bodyPr/>
          <a:lstStyle/>
          <a:p>
            <a:fld id="{2D07AF83-0541-4AE4-B8F5-B2C4061D77CB}" type="slidenum">
              <a:rPr lang="en-ZA" smtClean="0"/>
              <a:t>76</a:t>
            </a:fld>
            <a:endParaRPr lang="en-ZA"/>
          </a:p>
        </p:txBody>
      </p:sp>
    </p:spTree>
    <p:extLst>
      <p:ext uri="{BB962C8B-B14F-4D97-AF65-F5344CB8AC3E}">
        <p14:creationId xmlns:p14="http://schemas.microsoft.com/office/powerpoint/2010/main" val="11239377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AAE5F-DC78-8D77-D86B-604235348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884C9-CD22-91CD-FDB7-14588AFC86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F9215-DC52-9E7E-12FC-60A7F1A88632}"/>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ECF24AFF-B6CA-99B6-816A-C3196CA607BC}"/>
              </a:ext>
            </a:extLst>
          </p:cNvPr>
          <p:cNvSpPr>
            <a:spLocks noGrp="1"/>
          </p:cNvSpPr>
          <p:nvPr>
            <p:ph type="sldNum" sz="quarter" idx="5"/>
          </p:nvPr>
        </p:nvSpPr>
        <p:spPr/>
        <p:txBody>
          <a:bodyPr/>
          <a:lstStyle/>
          <a:p>
            <a:fld id="{2D07AF83-0541-4AE4-B8F5-B2C4061D77CB}" type="slidenum">
              <a:rPr lang="en-ZA" smtClean="0"/>
              <a:t>77</a:t>
            </a:fld>
            <a:endParaRPr lang="en-ZA"/>
          </a:p>
        </p:txBody>
      </p:sp>
    </p:spTree>
    <p:extLst>
      <p:ext uri="{BB962C8B-B14F-4D97-AF65-F5344CB8AC3E}">
        <p14:creationId xmlns:p14="http://schemas.microsoft.com/office/powerpoint/2010/main" val="39939717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BFF52-8560-BF8F-96FB-A5FE04F0B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D4A0D9-9F0F-75E2-14F3-F35B25E4F2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C06BD2-BF5F-5184-5C8E-ECBBB083DFCD}"/>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9DBB3A75-C54B-8BFD-B71C-0252FF077816}"/>
              </a:ext>
            </a:extLst>
          </p:cNvPr>
          <p:cNvSpPr>
            <a:spLocks noGrp="1"/>
          </p:cNvSpPr>
          <p:nvPr>
            <p:ph type="sldNum" sz="quarter" idx="5"/>
          </p:nvPr>
        </p:nvSpPr>
        <p:spPr/>
        <p:txBody>
          <a:bodyPr/>
          <a:lstStyle/>
          <a:p>
            <a:fld id="{2D07AF83-0541-4AE4-B8F5-B2C4061D77CB}" type="slidenum">
              <a:rPr lang="en-ZA" smtClean="0"/>
              <a:t>78</a:t>
            </a:fld>
            <a:endParaRPr lang="en-ZA"/>
          </a:p>
        </p:txBody>
      </p:sp>
    </p:spTree>
    <p:extLst>
      <p:ext uri="{BB962C8B-B14F-4D97-AF65-F5344CB8AC3E}">
        <p14:creationId xmlns:p14="http://schemas.microsoft.com/office/powerpoint/2010/main" val="25234993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6CA2-44A2-011B-BC3D-6BDF9944B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285A7-9607-CB83-4845-4D98589293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57FAE-1B83-B46D-AE38-410C2D0F7C3C}"/>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AEDFCF5C-0542-2244-79DA-96F1E0175C5E}"/>
              </a:ext>
            </a:extLst>
          </p:cNvPr>
          <p:cNvSpPr>
            <a:spLocks noGrp="1"/>
          </p:cNvSpPr>
          <p:nvPr>
            <p:ph type="sldNum" sz="quarter" idx="5"/>
          </p:nvPr>
        </p:nvSpPr>
        <p:spPr/>
        <p:txBody>
          <a:bodyPr/>
          <a:lstStyle/>
          <a:p>
            <a:fld id="{2D07AF83-0541-4AE4-B8F5-B2C4061D77CB}" type="slidenum">
              <a:rPr lang="en-ZA" smtClean="0"/>
              <a:t>80</a:t>
            </a:fld>
            <a:endParaRPr lang="en-ZA"/>
          </a:p>
        </p:txBody>
      </p:sp>
    </p:spTree>
    <p:extLst>
      <p:ext uri="{BB962C8B-B14F-4D97-AF65-F5344CB8AC3E}">
        <p14:creationId xmlns:p14="http://schemas.microsoft.com/office/powerpoint/2010/main" val="25750962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55F3D-E862-CEE1-62EA-E777BD291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81962-D937-ABCF-E30B-E2EB5ADD2B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F506BB-5654-810C-9FFE-B798CADCD84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19E11436-6CC6-45BC-25A6-40B8C7E3E898}"/>
              </a:ext>
            </a:extLst>
          </p:cNvPr>
          <p:cNvSpPr>
            <a:spLocks noGrp="1"/>
          </p:cNvSpPr>
          <p:nvPr>
            <p:ph type="sldNum" sz="quarter" idx="5"/>
          </p:nvPr>
        </p:nvSpPr>
        <p:spPr/>
        <p:txBody>
          <a:bodyPr/>
          <a:lstStyle/>
          <a:p>
            <a:fld id="{2D07AF83-0541-4AE4-B8F5-B2C4061D77CB}" type="slidenum">
              <a:rPr lang="en-ZA" smtClean="0"/>
              <a:t>81</a:t>
            </a:fld>
            <a:endParaRPr lang="en-ZA"/>
          </a:p>
        </p:txBody>
      </p:sp>
    </p:spTree>
    <p:extLst>
      <p:ext uri="{BB962C8B-B14F-4D97-AF65-F5344CB8AC3E}">
        <p14:creationId xmlns:p14="http://schemas.microsoft.com/office/powerpoint/2010/main" val="26205200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1C666-E88E-3056-38E0-678760B05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FD54C-1CEA-99E4-9798-95658D1B4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1B7429-CA53-3FE1-A2A6-0C05801C643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4736C3BC-51D9-A1C2-6053-327499DCAFDB}"/>
              </a:ext>
            </a:extLst>
          </p:cNvPr>
          <p:cNvSpPr>
            <a:spLocks noGrp="1"/>
          </p:cNvSpPr>
          <p:nvPr>
            <p:ph type="sldNum" sz="quarter" idx="5"/>
          </p:nvPr>
        </p:nvSpPr>
        <p:spPr/>
        <p:txBody>
          <a:bodyPr/>
          <a:lstStyle/>
          <a:p>
            <a:fld id="{2D07AF83-0541-4AE4-B8F5-B2C4061D77CB}" type="slidenum">
              <a:rPr lang="en-ZA" smtClean="0"/>
              <a:t>82</a:t>
            </a:fld>
            <a:endParaRPr lang="en-ZA"/>
          </a:p>
        </p:txBody>
      </p:sp>
    </p:spTree>
    <p:extLst>
      <p:ext uri="{BB962C8B-B14F-4D97-AF65-F5344CB8AC3E}">
        <p14:creationId xmlns:p14="http://schemas.microsoft.com/office/powerpoint/2010/main" val="19295789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2D07AF83-0541-4AE4-B8F5-B2C4061D77CB}" type="slidenum">
              <a:rPr lang="en-ZA" smtClean="0"/>
              <a:t>84</a:t>
            </a:fld>
            <a:endParaRPr lang="en-ZA"/>
          </a:p>
        </p:txBody>
      </p:sp>
    </p:spTree>
    <p:extLst>
      <p:ext uri="{BB962C8B-B14F-4D97-AF65-F5344CB8AC3E}">
        <p14:creationId xmlns:p14="http://schemas.microsoft.com/office/powerpoint/2010/main" val="2712539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2D07AF83-0541-4AE4-B8F5-B2C4061D77CB}" type="slidenum">
              <a:rPr lang="en-ZA" smtClean="0"/>
              <a:t>17</a:t>
            </a:fld>
            <a:endParaRPr lang="en-ZA"/>
          </a:p>
        </p:txBody>
      </p:sp>
    </p:spTree>
    <p:extLst>
      <p:ext uri="{BB962C8B-B14F-4D97-AF65-F5344CB8AC3E}">
        <p14:creationId xmlns:p14="http://schemas.microsoft.com/office/powerpoint/2010/main" val="11945794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B3486-B22C-76CE-89C7-E585169851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59C1E-AF73-1339-A7C4-67EEA2D782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D905E6-45EB-7141-8761-7AC7C0673805}"/>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75FE4250-5733-9037-CB32-C4E82C9AAC98}"/>
              </a:ext>
            </a:extLst>
          </p:cNvPr>
          <p:cNvSpPr>
            <a:spLocks noGrp="1"/>
          </p:cNvSpPr>
          <p:nvPr>
            <p:ph type="sldNum" sz="quarter" idx="5"/>
          </p:nvPr>
        </p:nvSpPr>
        <p:spPr/>
        <p:txBody>
          <a:bodyPr/>
          <a:lstStyle/>
          <a:p>
            <a:fld id="{2D07AF83-0541-4AE4-B8F5-B2C4061D77CB}" type="slidenum">
              <a:rPr lang="en-ZA" smtClean="0"/>
              <a:t>85</a:t>
            </a:fld>
            <a:endParaRPr lang="en-ZA"/>
          </a:p>
        </p:txBody>
      </p:sp>
    </p:spTree>
    <p:extLst>
      <p:ext uri="{BB962C8B-B14F-4D97-AF65-F5344CB8AC3E}">
        <p14:creationId xmlns:p14="http://schemas.microsoft.com/office/powerpoint/2010/main" val="17040817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0716B-BA0C-2C52-0E4E-DBBAEE5205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A3DB3C-9142-010C-4AF0-030E9FB7C5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97FCAA-B0A1-5C75-0DD1-23294840370A}"/>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ADD8E5FD-D0A5-FE67-5698-71C8830342D1}"/>
              </a:ext>
            </a:extLst>
          </p:cNvPr>
          <p:cNvSpPr>
            <a:spLocks noGrp="1"/>
          </p:cNvSpPr>
          <p:nvPr>
            <p:ph type="sldNum" sz="quarter" idx="5"/>
          </p:nvPr>
        </p:nvSpPr>
        <p:spPr/>
        <p:txBody>
          <a:bodyPr/>
          <a:lstStyle/>
          <a:p>
            <a:fld id="{2D07AF83-0541-4AE4-B8F5-B2C4061D77CB}" type="slidenum">
              <a:rPr lang="en-ZA" smtClean="0"/>
              <a:t>86</a:t>
            </a:fld>
            <a:endParaRPr lang="en-ZA"/>
          </a:p>
        </p:txBody>
      </p:sp>
    </p:spTree>
    <p:extLst>
      <p:ext uri="{BB962C8B-B14F-4D97-AF65-F5344CB8AC3E}">
        <p14:creationId xmlns:p14="http://schemas.microsoft.com/office/powerpoint/2010/main" val="4080888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ABA03-3D3B-515C-7FE6-7EEC5B1F31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755090-4380-B31C-9A19-586E9B0CB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AB0B67-0541-48E7-89C9-348EEAD505C0}"/>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3188337A-9B22-A67A-A981-E98C8C0A9891}"/>
              </a:ext>
            </a:extLst>
          </p:cNvPr>
          <p:cNvSpPr>
            <a:spLocks noGrp="1"/>
          </p:cNvSpPr>
          <p:nvPr>
            <p:ph type="sldNum" sz="quarter" idx="5"/>
          </p:nvPr>
        </p:nvSpPr>
        <p:spPr/>
        <p:txBody>
          <a:bodyPr/>
          <a:lstStyle/>
          <a:p>
            <a:fld id="{2D07AF83-0541-4AE4-B8F5-B2C4061D77CB}" type="slidenum">
              <a:rPr lang="en-ZA" smtClean="0"/>
              <a:t>87</a:t>
            </a:fld>
            <a:endParaRPr lang="en-ZA"/>
          </a:p>
        </p:txBody>
      </p:sp>
    </p:spTree>
    <p:extLst>
      <p:ext uri="{BB962C8B-B14F-4D97-AF65-F5344CB8AC3E}">
        <p14:creationId xmlns:p14="http://schemas.microsoft.com/office/powerpoint/2010/main" val="32949833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685FF-2551-2E57-F5F5-2844EEF2B7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F384C-9471-12C3-0A9C-9EDB329DE2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61BA97-6B1B-341F-250A-AA0D83640DCC}"/>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6BA9213B-2083-F733-7E0E-1C2B1773E22E}"/>
              </a:ext>
            </a:extLst>
          </p:cNvPr>
          <p:cNvSpPr>
            <a:spLocks noGrp="1"/>
          </p:cNvSpPr>
          <p:nvPr>
            <p:ph type="sldNum" sz="quarter" idx="5"/>
          </p:nvPr>
        </p:nvSpPr>
        <p:spPr/>
        <p:txBody>
          <a:bodyPr/>
          <a:lstStyle/>
          <a:p>
            <a:fld id="{2D07AF83-0541-4AE4-B8F5-B2C4061D77CB}" type="slidenum">
              <a:rPr lang="en-ZA" smtClean="0"/>
              <a:t>88</a:t>
            </a:fld>
            <a:endParaRPr lang="en-ZA"/>
          </a:p>
        </p:txBody>
      </p:sp>
    </p:spTree>
    <p:extLst>
      <p:ext uri="{BB962C8B-B14F-4D97-AF65-F5344CB8AC3E}">
        <p14:creationId xmlns:p14="http://schemas.microsoft.com/office/powerpoint/2010/main" val="2968273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68CA5-4020-ACDF-AE32-2C0F397AD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68A04-9213-2AB3-B70B-870D2B9158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8B8CCF-CCB1-935E-13A4-8F24E420A49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46E8027D-EBF1-6B3C-1E02-B32B5EF24304}"/>
              </a:ext>
            </a:extLst>
          </p:cNvPr>
          <p:cNvSpPr>
            <a:spLocks noGrp="1"/>
          </p:cNvSpPr>
          <p:nvPr>
            <p:ph type="sldNum" sz="quarter" idx="5"/>
          </p:nvPr>
        </p:nvSpPr>
        <p:spPr/>
        <p:txBody>
          <a:bodyPr/>
          <a:lstStyle/>
          <a:p>
            <a:fld id="{2D07AF83-0541-4AE4-B8F5-B2C4061D77CB}" type="slidenum">
              <a:rPr lang="en-ZA" smtClean="0"/>
              <a:t>89</a:t>
            </a:fld>
            <a:endParaRPr lang="en-ZA"/>
          </a:p>
        </p:txBody>
      </p:sp>
    </p:spTree>
    <p:extLst>
      <p:ext uri="{BB962C8B-B14F-4D97-AF65-F5344CB8AC3E}">
        <p14:creationId xmlns:p14="http://schemas.microsoft.com/office/powerpoint/2010/main" val="18737792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52B24-C3AD-E751-C218-5DC6353893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50B53C-89E2-6036-166F-B3BCBCC82B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1702AF-7A4F-57D3-8225-1E489170D63A}"/>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B848BB95-AE01-7C65-D8DE-AFEB384A32FE}"/>
              </a:ext>
            </a:extLst>
          </p:cNvPr>
          <p:cNvSpPr>
            <a:spLocks noGrp="1"/>
          </p:cNvSpPr>
          <p:nvPr>
            <p:ph type="sldNum" sz="quarter" idx="5"/>
          </p:nvPr>
        </p:nvSpPr>
        <p:spPr/>
        <p:txBody>
          <a:bodyPr/>
          <a:lstStyle/>
          <a:p>
            <a:fld id="{2D07AF83-0541-4AE4-B8F5-B2C4061D77CB}" type="slidenum">
              <a:rPr lang="en-ZA" smtClean="0"/>
              <a:t>90</a:t>
            </a:fld>
            <a:endParaRPr lang="en-ZA"/>
          </a:p>
        </p:txBody>
      </p:sp>
    </p:spTree>
    <p:extLst>
      <p:ext uri="{BB962C8B-B14F-4D97-AF65-F5344CB8AC3E}">
        <p14:creationId xmlns:p14="http://schemas.microsoft.com/office/powerpoint/2010/main" val="23567012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10A34-BEFD-6EEE-24E5-EAEEF777F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922953-928C-3665-072E-A62DBC190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39C5D-DA8C-BC17-4E93-8B4985497F5A}"/>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0FA3F444-4925-CD12-368F-8CC4166483DC}"/>
              </a:ext>
            </a:extLst>
          </p:cNvPr>
          <p:cNvSpPr>
            <a:spLocks noGrp="1"/>
          </p:cNvSpPr>
          <p:nvPr>
            <p:ph type="sldNum" sz="quarter" idx="5"/>
          </p:nvPr>
        </p:nvSpPr>
        <p:spPr/>
        <p:txBody>
          <a:bodyPr/>
          <a:lstStyle/>
          <a:p>
            <a:fld id="{2D07AF83-0541-4AE4-B8F5-B2C4061D77CB}" type="slidenum">
              <a:rPr lang="en-ZA" smtClean="0"/>
              <a:t>91</a:t>
            </a:fld>
            <a:endParaRPr lang="en-ZA"/>
          </a:p>
        </p:txBody>
      </p:sp>
    </p:spTree>
    <p:extLst>
      <p:ext uri="{BB962C8B-B14F-4D97-AF65-F5344CB8AC3E}">
        <p14:creationId xmlns:p14="http://schemas.microsoft.com/office/powerpoint/2010/main" val="22019311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68207-FD0F-153A-E26F-7BD47FCD5F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8486A0-61E8-9420-3DBC-C51D4CCF1B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0969A-A9DF-1BEC-7E57-5DC3FF71E9F7}"/>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413E0646-5488-3815-9AD6-22808CE8A95D}"/>
              </a:ext>
            </a:extLst>
          </p:cNvPr>
          <p:cNvSpPr>
            <a:spLocks noGrp="1"/>
          </p:cNvSpPr>
          <p:nvPr>
            <p:ph type="sldNum" sz="quarter" idx="5"/>
          </p:nvPr>
        </p:nvSpPr>
        <p:spPr/>
        <p:txBody>
          <a:bodyPr/>
          <a:lstStyle/>
          <a:p>
            <a:fld id="{2D07AF83-0541-4AE4-B8F5-B2C4061D77CB}" type="slidenum">
              <a:rPr lang="en-ZA" smtClean="0"/>
              <a:t>92</a:t>
            </a:fld>
            <a:endParaRPr lang="en-ZA"/>
          </a:p>
        </p:txBody>
      </p:sp>
    </p:spTree>
    <p:extLst>
      <p:ext uri="{BB962C8B-B14F-4D97-AF65-F5344CB8AC3E}">
        <p14:creationId xmlns:p14="http://schemas.microsoft.com/office/powerpoint/2010/main" val="33476500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B4B4C-C1A1-12A2-D2AB-FB5140E43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4FD3C-7182-2715-AE8D-CB61C02D6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95791-F1E0-6898-33DB-CB0C79D0C30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798427B5-ADBC-6E60-09A3-E90A5F283698}"/>
              </a:ext>
            </a:extLst>
          </p:cNvPr>
          <p:cNvSpPr>
            <a:spLocks noGrp="1"/>
          </p:cNvSpPr>
          <p:nvPr>
            <p:ph type="sldNum" sz="quarter" idx="5"/>
          </p:nvPr>
        </p:nvSpPr>
        <p:spPr/>
        <p:txBody>
          <a:bodyPr/>
          <a:lstStyle/>
          <a:p>
            <a:fld id="{2D07AF83-0541-4AE4-B8F5-B2C4061D77CB}" type="slidenum">
              <a:rPr lang="en-ZA" smtClean="0"/>
              <a:t>93</a:t>
            </a:fld>
            <a:endParaRPr lang="en-ZA"/>
          </a:p>
        </p:txBody>
      </p:sp>
    </p:spTree>
    <p:extLst>
      <p:ext uri="{BB962C8B-B14F-4D97-AF65-F5344CB8AC3E}">
        <p14:creationId xmlns:p14="http://schemas.microsoft.com/office/powerpoint/2010/main" val="29795495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5A3F9-344F-4CFE-BFF5-A331D7981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5CB96A-7F53-B78B-78A0-489053BF2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C20EDF-DC02-0E09-4632-E90BC0CB1F7A}"/>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DE495326-5791-9609-FAC1-BCDC8A2AEB0F}"/>
              </a:ext>
            </a:extLst>
          </p:cNvPr>
          <p:cNvSpPr>
            <a:spLocks noGrp="1"/>
          </p:cNvSpPr>
          <p:nvPr>
            <p:ph type="sldNum" sz="quarter" idx="5"/>
          </p:nvPr>
        </p:nvSpPr>
        <p:spPr/>
        <p:txBody>
          <a:bodyPr/>
          <a:lstStyle/>
          <a:p>
            <a:fld id="{2D07AF83-0541-4AE4-B8F5-B2C4061D77CB}" type="slidenum">
              <a:rPr lang="en-ZA" smtClean="0"/>
              <a:t>94</a:t>
            </a:fld>
            <a:endParaRPr lang="en-ZA"/>
          </a:p>
        </p:txBody>
      </p:sp>
    </p:spTree>
    <p:extLst>
      <p:ext uri="{BB962C8B-B14F-4D97-AF65-F5344CB8AC3E}">
        <p14:creationId xmlns:p14="http://schemas.microsoft.com/office/powerpoint/2010/main" val="789975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2D07AF83-0541-4AE4-B8F5-B2C4061D77CB}" type="slidenum">
              <a:rPr lang="en-ZA" smtClean="0"/>
              <a:t>22</a:t>
            </a:fld>
            <a:endParaRPr lang="en-ZA"/>
          </a:p>
        </p:txBody>
      </p:sp>
    </p:spTree>
    <p:extLst>
      <p:ext uri="{BB962C8B-B14F-4D97-AF65-F5344CB8AC3E}">
        <p14:creationId xmlns:p14="http://schemas.microsoft.com/office/powerpoint/2010/main" val="40058695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F3F64-0A98-AC7D-E4AB-531DB5EE3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81847-ECB3-75AF-8A98-797F17BC9A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8AC50-1A20-B522-C94A-493C1073AF1F}"/>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7B0621D5-DB5D-C488-421F-871EA2374593}"/>
              </a:ext>
            </a:extLst>
          </p:cNvPr>
          <p:cNvSpPr>
            <a:spLocks noGrp="1"/>
          </p:cNvSpPr>
          <p:nvPr>
            <p:ph type="sldNum" sz="quarter" idx="5"/>
          </p:nvPr>
        </p:nvSpPr>
        <p:spPr/>
        <p:txBody>
          <a:bodyPr/>
          <a:lstStyle/>
          <a:p>
            <a:fld id="{2D07AF83-0541-4AE4-B8F5-B2C4061D77CB}" type="slidenum">
              <a:rPr lang="en-ZA" smtClean="0"/>
              <a:t>95</a:t>
            </a:fld>
            <a:endParaRPr lang="en-ZA"/>
          </a:p>
        </p:txBody>
      </p:sp>
    </p:spTree>
    <p:extLst>
      <p:ext uri="{BB962C8B-B14F-4D97-AF65-F5344CB8AC3E}">
        <p14:creationId xmlns:p14="http://schemas.microsoft.com/office/powerpoint/2010/main" val="22492417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80EAA-327D-66B5-681A-9278382F68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BFF32C-AFFC-F44E-E490-4FD5ABECD1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FD044-69C2-0773-6AEA-A2236D28F860}"/>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F77DAA53-0F28-3A28-8C0A-F4D5D8E8A5EE}"/>
              </a:ext>
            </a:extLst>
          </p:cNvPr>
          <p:cNvSpPr>
            <a:spLocks noGrp="1"/>
          </p:cNvSpPr>
          <p:nvPr>
            <p:ph type="sldNum" sz="quarter" idx="5"/>
          </p:nvPr>
        </p:nvSpPr>
        <p:spPr/>
        <p:txBody>
          <a:bodyPr/>
          <a:lstStyle/>
          <a:p>
            <a:fld id="{2D07AF83-0541-4AE4-B8F5-B2C4061D77CB}" type="slidenum">
              <a:rPr lang="en-ZA" smtClean="0"/>
              <a:t>96</a:t>
            </a:fld>
            <a:endParaRPr lang="en-ZA"/>
          </a:p>
        </p:txBody>
      </p:sp>
    </p:spTree>
    <p:extLst>
      <p:ext uri="{BB962C8B-B14F-4D97-AF65-F5344CB8AC3E}">
        <p14:creationId xmlns:p14="http://schemas.microsoft.com/office/powerpoint/2010/main" val="29264764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3F575-9681-3DF6-8091-656ABCCCB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70B7D-04E4-0129-B1E5-6AE28FF938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DB82E-3DDE-DF2B-F58F-1204C3B3FB3E}"/>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5C4D0679-FE2F-0290-E543-34FD34AAAB7C}"/>
              </a:ext>
            </a:extLst>
          </p:cNvPr>
          <p:cNvSpPr>
            <a:spLocks noGrp="1"/>
          </p:cNvSpPr>
          <p:nvPr>
            <p:ph type="sldNum" sz="quarter" idx="5"/>
          </p:nvPr>
        </p:nvSpPr>
        <p:spPr/>
        <p:txBody>
          <a:bodyPr/>
          <a:lstStyle/>
          <a:p>
            <a:fld id="{2D07AF83-0541-4AE4-B8F5-B2C4061D77CB}" type="slidenum">
              <a:rPr lang="en-ZA" smtClean="0"/>
              <a:t>97</a:t>
            </a:fld>
            <a:endParaRPr lang="en-ZA"/>
          </a:p>
        </p:txBody>
      </p:sp>
    </p:spTree>
    <p:extLst>
      <p:ext uri="{BB962C8B-B14F-4D97-AF65-F5344CB8AC3E}">
        <p14:creationId xmlns:p14="http://schemas.microsoft.com/office/powerpoint/2010/main" val="271905561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BD01E-6F9C-A8B2-8CBF-A8E97DE0F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C2B4F1-AD82-0009-0CDE-D041D08AC3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16A00D-EE84-847E-1387-DBE9F07172B6}"/>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C342589F-3491-CF09-BC21-C529B0BE3AE7}"/>
              </a:ext>
            </a:extLst>
          </p:cNvPr>
          <p:cNvSpPr>
            <a:spLocks noGrp="1"/>
          </p:cNvSpPr>
          <p:nvPr>
            <p:ph type="sldNum" sz="quarter" idx="5"/>
          </p:nvPr>
        </p:nvSpPr>
        <p:spPr/>
        <p:txBody>
          <a:bodyPr/>
          <a:lstStyle/>
          <a:p>
            <a:fld id="{2D07AF83-0541-4AE4-B8F5-B2C4061D77CB}" type="slidenum">
              <a:rPr lang="en-ZA" smtClean="0"/>
              <a:t>98</a:t>
            </a:fld>
            <a:endParaRPr lang="en-ZA"/>
          </a:p>
        </p:txBody>
      </p:sp>
    </p:spTree>
    <p:extLst>
      <p:ext uri="{BB962C8B-B14F-4D97-AF65-F5344CB8AC3E}">
        <p14:creationId xmlns:p14="http://schemas.microsoft.com/office/powerpoint/2010/main" val="14714628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DB08E-06CD-563F-42F6-5DBE87172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83A58-CB3C-8D1D-9770-EF684B376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9BB4F-3018-61D5-842C-BAA97631949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B7DB767-2C99-34FE-53CF-5B185B042E80}"/>
              </a:ext>
            </a:extLst>
          </p:cNvPr>
          <p:cNvSpPr>
            <a:spLocks noGrp="1"/>
          </p:cNvSpPr>
          <p:nvPr>
            <p:ph type="sldNum" sz="quarter" idx="5"/>
          </p:nvPr>
        </p:nvSpPr>
        <p:spPr/>
        <p:txBody>
          <a:bodyPr/>
          <a:lstStyle/>
          <a:p>
            <a:fld id="{2D07AF83-0541-4AE4-B8F5-B2C4061D77CB}" type="slidenum">
              <a:rPr lang="en-ZA" smtClean="0"/>
              <a:t>99</a:t>
            </a:fld>
            <a:endParaRPr lang="en-ZA"/>
          </a:p>
        </p:txBody>
      </p:sp>
    </p:spTree>
    <p:extLst>
      <p:ext uri="{BB962C8B-B14F-4D97-AF65-F5344CB8AC3E}">
        <p14:creationId xmlns:p14="http://schemas.microsoft.com/office/powerpoint/2010/main" val="11056202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9B3A2-6CFF-0A43-2D25-85B0A5F21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25221-5E19-6543-4C21-299B4F3606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21E67-D9EA-D867-329D-6D7B96CD0354}"/>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09D68213-1B4A-D805-F01E-F7A88A9A30C7}"/>
              </a:ext>
            </a:extLst>
          </p:cNvPr>
          <p:cNvSpPr>
            <a:spLocks noGrp="1"/>
          </p:cNvSpPr>
          <p:nvPr>
            <p:ph type="sldNum" sz="quarter" idx="5"/>
          </p:nvPr>
        </p:nvSpPr>
        <p:spPr/>
        <p:txBody>
          <a:bodyPr/>
          <a:lstStyle/>
          <a:p>
            <a:fld id="{2D07AF83-0541-4AE4-B8F5-B2C4061D77CB}" type="slidenum">
              <a:rPr lang="en-ZA" smtClean="0"/>
              <a:t>100</a:t>
            </a:fld>
            <a:endParaRPr lang="en-ZA"/>
          </a:p>
        </p:txBody>
      </p:sp>
    </p:spTree>
    <p:extLst>
      <p:ext uri="{BB962C8B-B14F-4D97-AF65-F5344CB8AC3E}">
        <p14:creationId xmlns:p14="http://schemas.microsoft.com/office/powerpoint/2010/main" val="15404285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23868-0619-770F-0B80-4657B9CFA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A29CE-2ECC-8E5F-E4BE-396DEAE8E5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3FC74-FDAF-5A85-BF22-DF4D0CA34CD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8DC1B8EF-D8C4-DF70-50E4-F1845415A849}"/>
              </a:ext>
            </a:extLst>
          </p:cNvPr>
          <p:cNvSpPr>
            <a:spLocks noGrp="1"/>
          </p:cNvSpPr>
          <p:nvPr>
            <p:ph type="sldNum" sz="quarter" idx="5"/>
          </p:nvPr>
        </p:nvSpPr>
        <p:spPr/>
        <p:txBody>
          <a:bodyPr/>
          <a:lstStyle/>
          <a:p>
            <a:fld id="{2D07AF83-0541-4AE4-B8F5-B2C4061D77CB}" type="slidenum">
              <a:rPr lang="en-ZA" smtClean="0"/>
              <a:t>101</a:t>
            </a:fld>
            <a:endParaRPr lang="en-ZA"/>
          </a:p>
        </p:txBody>
      </p:sp>
    </p:spTree>
    <p:extLst>
      <p:ext uri="{BB962C8B-B14F-4D97-AF65-F5344CB8AC3E}">
        <p14:creationId xmlns:p14="http://schemas.microsoft.com/office/powerpoint/2010/main" val="12214955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C90A2-BF21-42DD-8273-3EE77A09E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E9BCD-42DE-7110-E3A5-6377C3882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41AA8-1A24-00C3-91FC-41E1F1121CEF}"/>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AA80CE93-739E-EC21-A148-B9275899F723}"/>
              </a:ext>
            </a:extLst>
          </p:cNvPr>
          <p:cNvSpPr>
            <a:spLocks noGrp="1"/>
          </p:cNvSpPr>
          <p:nvPr>
            <p:ph type="sldNum" sz="quarter" idx="5"/>
          </p:nvPr>
        </p:nvSpPr>
        <p:spPr/>
        <p:txBody>
          <a:bodyPr/>
          <a:lstStyle/>
          <a:p>
            <a:fld id="{2D07AF83-0541-4AE4-B8F5-B2C4061D77CB}" type="slidenum">
              <a:rPr lang="en-ZA" smtClean="0"/>
              <a:t>102</a:t>
            </a:fld>
            <a:endParaRPr lang="en-ZA"/>
          </a:p>
        </p:txBody>
      </p:sp>
    </p:spTree>
    <p:extLst>
      <p:ext uri="{BB962C8B-B14F-4D97-AF65-F5344CB8AC3E}">
        <p14:creationId xmlns:p14="http://schemas.microsoft.com/office/powerpoint/2010/main" val="348572873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DC011-FFE5-0F95-6DF8-E0E5A02AF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D8E7C4-2C13-8869-CC65-1C4DA99A44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35C48-6257-27D7-E875-56E1C5960DD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7590E3DB-5576-1BAE-F88A-7F100EB07B5D}"/>
              </a:ext>
            </a:extLst>
          </p:cNvPr>
          <p:cNvSpPr>
            <a:spLocks noGrp="1"/>
          </p:cNvSpPr>
          <p:nvPr>
            <p:ph type="sldNum" sz="quarter" idx="5"/>
          </p:nvPr>
        </p:nvSpPr>
        <p:spPr/>
        <p:txBody>
          <a:bodyPr/>
          <a:lstStyle/>
          <a:p>
            <a:fld id="{2D07AF83-0541-4AE4-B8F5-B2C4061D77CB}" type="slidenum">
              <a:rPr lang="en-ZA" smtClean="0"/>
              <a:t>103</a:t>
            </a:fld>
            <a:endParaRPr lang="en-ZA"/>
          </a:p>
        </p:txBody>
      </p:sp>
    </p:spTree>
    <p:extLst>
      <p:ext uri="{BB962C8B-B14F-4D97-AF65-F5344CB8AC3E}">
        <p14:creationId xmlns:p14="http://schemas.microsoft.com/office/powerpoint/2010/main" val="397144010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036C0-8A14-B92F-000B-1F6C94898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16A6A9-298D-B5DF-F621-24006104E0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4F181A-E1A7-5566-12C3-8B994EC17C91}"/>
              </a:ext>
            </a:extLst>
          </p:cNvPr>
          <p:cNvSpPr>
            <a:spLocks noGrp="1"/>
          </p:cNvSpPr>
          <p:nvPr>
            <p:ph type="body" idx="1"/>
          </p:nvPr>
        </p:nvSpPr>
        <p:spPr/>
        <p:txBody>
          <a:bodyPr/>
          <a:lstStyle/>
          <a:p>
            <a:r>
              <a:rPr lang="en-ZA"/>
              <a:t>Explain that DBE is finalising these stages and going through internal sign-off processes, and that officials will receive training in due course.</a:t>
            </a:r>
          </a:p>
        </p:txBody>
      </p:sp>
      <p:sp>
        <p:nvSpPr>
          <p:cNvPr id="4" name="Slide Number Placeholder 3">
            <a:extLst>
              <a:ext uri="{FF2B5EF4-FFF2-40B4-BE49-F238E27FC236}">
                <a16:creationId xmlns:a16="http://schemas.microsoft.com/office/drawing/2014/main" id="{B267F56C-0B1D-2C96-1852-03B84F566FE9}"/>
              </a:ext>
            </a:extLst>
          </p:cNvPr>
          <p:cNvSpPr>
            <a:spLocks noGrp="1"/>
          </p:cNvSpPr>
          <p:nvPr>
            <p:ph type="sldNum" sz="quarter" idx="10"/>
          </p:nvPr>
        </p:nvSpPr>
        <p:spPr/>
        <p:txBody>
          <a:bodyPr/>
          <a:lstStyle/>
          <a:p>
            <a:fld id="{0AD03525-B855-47D1-835E-BD2355D7435D}" type="slidenum">
              <a:rPr lang="en-ZA" smtClean="0"/>
              <a:t>104</a:t>
            </a:fld>
            <a:endParaRPr lang="en-ZA"/>
          </a:p>
        </p:txBody>
      </p:sp>
    </p:spTree>
    <p:extLst>
      <p:ext uri="{BB962C8B-B14F-4D97-AF65-F5344CB8AC3E}">
        <p14:creationId xmlns:p14="http://schemas.microsoft.com/office/powerpoint/2010/main" val="4181396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a:t>Explain that DBE is finalising these stages and going through internal sign-off processes, and that officials will receive training in due course.</a:t>
            </a:r>
          </a:p>
        </p:txBody>
      </p:sp>
      <p:sp>
        <p:nvSpPr>
          <p:cNvPr id="4" name="Slide Number Placeholder 3"/>
          <p:cNvSpPr>
            <a:spLocks noGrp="1"/>
          </p:cNvSpPr>
          <p:nvPr>
            <p:ph type="sldNum" sz="quarter" idx="10"/>
          </p:nvPr>
        </p:nvSpPr>
        <p:spPr/>
        <p:txBody>
          <a:bodyPr/>
          <a:lstStyle/>
          <a:p>
            <a:fld id="{0AD03525-B855-47D1-835E-BD2355D7435D}" type="slidenum">
              <a:rPr lang="en-ZA" smtClean="0"/>
              <a:t>37</a:t>
            </a:fld>
            <a:endParaRPr lang="en-ZA"/>
          </a:p>
        </p:txBody>
      </p:sp>
    </p:spTree>
    <p:extLst>
      <p:ext uri="{BB962C8B-B14F-4D97-AF65-F5344CB8AC3E}">
        <p14:creationId xmlns:p14="http://schemas.microsoft.com/office/powerpoint/2010/main" val="7295102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D4C82-521A-B112-0652-41DBF976B1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A18A2-B392-EB33-B6C7-101FE3CFE6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DCF769-BC51-24BC-5A64-7B88AC52D59C}"/>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AF5EAC9C-9316-A3E8-6E3D-764DC31AE7E2}"/>
              </a:ext>
            </a:extLst>
          </p:cNvPr>
          <p:cNvSpPr>
            <a:spLocks noGrp="1"/>
          </p:cNvSpPr>
          <p:nvPr>
            <p:ph type="sldNum" sz="quarter" idx="5"/>
          </p:nvPr>
        </p:nvSpPr>
        <p:spPr/>
        <p:txBody>
          <a:bodyPr/>
          <a:lstStyle/>
          <a:p>
            <a:fld id="{2D07AF83-0541-4AE4-B8F5-B2C4061D77CB}" type="slidenum">
              <a:rPr lang="en-ZA" smtClean="0"/>
              <a:t>105</a:t>
            </a:fld>
            <a:endParaRPr lang="en-ZA"/>
          </a:p>
        </p:txBody>
      </p:sp>
    </p:spTree>
    <p:extLst>
      <p:ext uri="{BB962C8B-B14F-4D97-AF65-F5344CB8AC3E}">
        <p14:creationId xmlns:p14="http://schemas.microsoft.com/office/powerpoint/2010/main" val="92360932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1E44C-215C-A82E-125D-3F4FE640A7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29090B-F9B6-40F9-6F1E-82491C07AD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70F67F-285F-F3C1-A4DF-0AD1C63A6CC6}"/>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8104DF0E-8B69-B770-AF69-5B861210776E}"/>
              </a:ext>
            </a:extLst>
          </p:cNvPr>
          <p:cNvSpPr>
            <a:spLocks noGrp="1"/>
          </p:cNvSpPr>
          <p:nvPr>
            <p:ph type="sldNum" sz="quarter" idx="5"/>
          </p:nvPr>
        </p:nvSpPr>
        <p:spPr/>
        <p:txBody>
          <a:bodyPr/>
          <a:lstStyle/>
          <a:p>
            <a:fld id="{2D07AF83-0541-4AE4-B8F5-B2C4061D77CB}" type="slidenum">
              <a:rPr lang="en-ZA" smtClean="0"/>
              <a:t>106</a:t>
            </a:fld>
            <a:endParaRPr lang="en-ZA"/>
          </a:p>
        </p:txBody>
      </p:sp>
    </p:spTree>
    <p:extLst>
      <p:ext uri="{BB962C8B-B14F-4D97-AF65-F5344CB8AC3E}">
        <p14:creationId xmlns:p14="http://schemas.microsoft.com/office/powerpoint/2010/main" val="17827810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72371-00A1-0BD1-90F1-C4E1FC0B68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AF437-C1C2-B9C0-024B-4EC41A6A7D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FA690-2246-63DF-E887-94EE5BC63381}"/>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CE94DA07-E7B1-FFE5-37F7-7C03235925BD}"/>
              </a:ext>
            </a:extLst>
          </p:cNvPr>
          <p:cNvSpPr>
            <a:spLocks noGrp="1"/>
          </p:cNvSpPr>
          <p:nvPr>
            <p:ph type="sldNum" sz="quarter" idx="5"/>
          </p:nvPr>
        </p:nvSpPr>
        <p:spPr/>
        <p:txBody>
          <a:bodyPr/>
          <a:lstStyle/>
          <a:p>
            <a:fld id="{2D07AF83-0541-4AE4-B8F5-B2C4061D77CB}" type="slidenum">
              <a:rPr lang="en-ZA" smtClean="0"/>
              <a:t>107</a:t>
            </a:fld>
            <a:endParaRPr lang="en-ZA"/>
          </a:p>
        </p:txBody>
      </p:sp>
    </p:spTree>
    <p:extLst>
      <p:ext uri="{BB962C8B-B14F-4D97-AF65-F5344CB8AC3E}">
        <p14:creationId xmlns:p14="http://schemas.microsoft.com/office/powerpoint/2010/main" val="24900209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64DB7-126A-2289-BE9D-E8DD5F705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B25EB5-39AD-FE56-AC7E-CC058C5575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EC85AE-C03A-378C-2194-DB4D40210D4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F2334E46-0A2C-E6A4-FB1D-A4E2A9130B02}"/>
              </a:ext>
            </a:extLst>
          </p:cNvPr>
          <p:cNvSpPr>
            <a:spLocks noGrp="1"/>
          </p:cNvSpPr>
          <p:nvPr>
            <p:ph type="sldNum" sz="quarter" idx="5"/>
          </p:nvPr>
        </p:nvSpPr>
        <p:spPr/>
        <p:txBody>
          <a:bodyPr/>
          <a:lstStyle/>
          <a:p>
            <a:fld id="{2D07AF83-0541-4AE4-B8F5-B2C4061D77CB}" type="slidenum">
              <a:rPr lang="en-ZA" smtClean="0"/>
              <a:t>108</a:t>
            </a:fld>
            <a:endParaRPr lang="en-ZA"/>
          </a:p>
        </p:txBody>
      </p:sp>
    </p:spTree>
    <p:extLst>
      <p:ext uri="{BB962C8B-B14F-4D97-AF65-F5344CB8AC3E}">
        <p14:creationId xmlns:p14="http://schemas.microsoft.com/office/powerpoint/2010/main" val="367581135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2D07AF83-0541-4AE4-B8F5-B2C4061D77CB}" type="slidenum">
              <a:rPr lang="en-ZA" smtClean="0"/>
              <a:t>115</a:t>
            </a:fld>
            <a:endParaRPr lang="en-ZA"/>
          </a:p>
        </p:txBody>
      </p:sp>
    </p:spTree>
    <p:extLst>
      <p:ext uri="{BB962C8B-B14F-4D97-AF65-F5344CB8AC3E}">
        <p14:creationId xmlns:p14="http://schemas.microsoft.com/office/powerpoint/2010/main" val="226533743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2D07AF83-0541-4AE4-B8F5-B2C4061D77CB}" type="slidenum">
              <a:rPr lang="en-ZA" smtClean="0"/>
              <a:t>117</a:t>
            </a:fld>
            <a:endParaRPr lang="en-ZA"/>
          </a:p>
        </p:txBody>
      </p:sp>
    </p:spTree>
    <p:extLst>
      <p:ext uri="{BB962C8B-B14F-4D97-AF65-F5344CB8AC3E}">
        <p14:creationId xmlns:p14="http://schemas.microsoft.com/office/powerpoint/2010/main" val="3229149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a:extLst>
            <a:ext uri="{FF2B5EF4-FFF2-40B4-BE49-F238E27FC236}">
              <a16:creationId xmlns:a16="http://schemas.microsoft.com/office/drawing/2014/main" id="{3F9DF0D2-735D-A70A-CEF8-52B1C839A96A}"/>
            </a:ext>
          </a:extLst>
        </p:cNvPr>
        <p:cNvGrpSpPr/>
        <p:nvPr/>
      </p:nvGrpSpPr>
      <p:grpSpPr>
        <a:xfrm>
          <a:off x="0" y="0"/>
          <a:ext cx="0" cy="0"/>
          <a:chOff x="0" y="0"/>
          <a:chExt cx="0" cy="0"/>
        </a:xfrm>
      </p:grpSpPr>
      <p:sp>
        <p:nvSpPr>
          <p:cNvPr id="168" name="Google Shape;168;p6:notes">
            <a:extLst>
              <a:ext uri="{FF2B5EF4-FFF2-40B4-BE49-F238E27FC236}">
                <a16:creationId xmlns:a16="http://schemas.microsoft.com/office/drawing/2014/main" id="{5976F523-B4E0-5F6C-72E6-F56433897200}"/>
              </a:ext>
            </a:extLst>
          </p:cNvPr>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6:notes">
            <a:extLst>
              <a:ext uri="{FF2B5EF4-FFF2-40B4-BE49-F238E27FC236}">
                <a16:creationId xmlns:a16="http://schemas.microsoft.com/office/drawing/2014/main" id="{14261C12-21F3-FA35-400D-43AA589D3752}"/>
              </a:ext>
            </a:extLst>
          </p:cNvPr>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09426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a:extLst>
            <a:ext uri="{FF2B5EF4-FFF2-40B4-BE49-F238E27FC236}">
              <a16:creationId xmlns:a16="http://schemas.microsoft.com/office/drawing/2014/main" id="{8F39B698-41FA-4B69-7E35-33C74ACF11C1}"/>
            </a:ext>
          </a:extLst>
        </p:cNvPr>
        <p:cNvGrpSpPr/>
        <p:nvPr/>
      </p:nvGrpSpPr>
      <p:grpSpPr>
        <a:xfrm>
          <a:off x="0" y="0"/>
          <a:ext cx="0" cy="0"/>
          <a:chOff x="0" y="0"/>
          <a:chExt cx="0" cy="0"/>
        </a:xfrm>
      </p:grpSpPr>
      <p:sp>
        <p:nvSpPr>
          <p:cNvPr id="168" name="Google Shape;168;p6:notes">
            <a:extLst>
              <a:ext uri="{FF2B5EF4-FFF2-40B4-BE49-F238E27FC236}">
                <a16:creationId xmlns:a16="http://schemas.microsoft.com/office/drawing/2014/main" id="{1406E6E5-1EBF-F444-6179-805703F10908}"/>
              </a:ext>
            </a:extLst>
          </p:cNvPr>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6:notes">
            <a:extLst>
              <a:ext uri="{FF2B5EF4-FFF2-40B4-BE49-F238E27FC236}">
                <a16:creationId xmlns:a16="http://schemas.microsoft.com/office/drawing/2014/main" id="{46CC9F0A-E1EC-537B-4CF1-85E292DAD676}"/>
              </a:ext>
            </a:extLst>
          </p:cNvPr>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78922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A3E881D-15F5-7E45-A2AC-78378E9F2F1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520934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3E881D-15F5-7E45-A2AC-78378E9F2F1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156669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3E881D-15F5-7E45-A2AC-78378E9F2F1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3261587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800653-C40B-A652-9CD2-BDECAAF12E1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32914"/>
          <a:stretch/>
        </p:blipFill>
        <p:spPr>
          <a:xfrm flipH="1">
            <a:off x="0" y="5618102"/>
            <a:ext cx="12192001" cy="1239898"/>
          </a:xfrm>
          <a:prstGeom prst="rect">
            <a:avLst/>
          </a:prstGeom>
        </p:spPr>
      </p:pic>
      <p:pic>
        <p:nvPicPr>
          <p:cNvPr id="3" name="Picture 2">
            <a:extLst>
              <a:ext uri="{FF2B5EF4-FFF2-40B4-BE49-F238E27FC236}">
                <a16:creationId xmlns:a16="http://schemas.microsoft.com/office/drawing/2014/main" id="{C0DB93E9-2E7C-BA27-A2D7-C45725E709A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5694" y="5825369"/>
            <a:ext cx="1203739" cy="420700"/>
          </a:xfrm>
          <a:prstGeom prst="rect">
            <a:avLst/>
          </a:prstGeom>
        </p:spPr>
      </p:pic>
      <p:pic>
        <p:nvPicPr>
          <p:cNvPr id="11" name="Picture 10">
            <a:extLst>
              <a:ext uri="{FF2B5EF4-FFF2-40B4-BE49-F238E27FC236}">
                <a16:creationId xmlns:a16="http://schemas.microsoft.com/office/drawing/2014/main" id="{A14F06AE-ECF3-2144-EACF-8852D720FECE}"/>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7333" t="33776" r="21000" b="31092"/>
          <a:stretch/>
        </p:blipFill>
        <p:spPr>
          <a:xfrm>
            <a:off x="2299229" y="5875265"/>
            <a:ext cx="1315707" cy="421613"/>
          </a:xfrm>
          <a:prstGeom prst="rect">
            <a:avLst/>
          </a:prstGeom>
        </p:spPr>
      </p:pic>
      <p:pic>
        <p:nvPicPr>
          <p:cNvPr id="10" name="Picture 9">
            <a:extLst>
              <a:ext uri="{FF2B5EF4-FFF2-40B4-BE49-F238E27FC236}">
                <a16:creationId xmlns:a16="http://schemas.microsoft.com/office/drawing/2014/main" id="{14922A18-6028-E773-7A62-74BFBC7D58F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036572" y="5138737"/>
            <a:ext cx="2277782" cy="976100"/>
          </a:xfrm>
          <a:prstGeom prst="rect">
            <a:avLst/>
          </a:prstGeom>
        </p:spPr>
      </p:pic>
      <p:sp>
        <p:nvSpPr>
          <p:cNvPr id="18" name="Title 1">
            <a:extLst>
              <a:ext uri="{FF2B5EF4-FFF2-40B4-BE49-F238E27FC236}">
                <a16:creationId xmlns:a16="http://schemas.microsoft.com/office/drawing/2014/main" id="{086F82B3-2D2C-2009-695C-7972C50ADA09}"/>
              </a:ext>
            </a:extLst>
          </p:cNvPr>
          <p:cNvSpPr>
            <a:spLocks noGrp="1"/>
          </p:cNvSpPr>
          <p:nvPr>
            <p:ph type="title" hasCustomPrompt="1"/>
          </p:nvPr>
        </p:nvSpPr>
        <p:spPr>
          <a:xfrm>
            <a:off x="838200" y="575105"/>
            <a:ext cx="4516762" cy="938719"/>
          </a:xfrm>
          <a:noFill/>
        </p:spPr>
        <p:txBody>
          <a:bodyPr vert="horz" wrap="square" lIns="91440" tIns="45720" rIns="91440" bIns="45720" rtlCol="0" anchor="ctr">
            <a:spAutoFit/>
          </a:bodyPr>
          <a:lstStyle>
            <a:lvl1pPr>
              <a:defRPr lang="en-US" sz="3000" b="1" dirty="0">
                <a:solidFill>
                  <a:srgbClr val="1F6233"/>
                </a:solidFill>
                <a:latin typeface="Century Gothic" charset="0"/>
                <a:ea typeface="Century Gothic" charset="0"/>
                <a:cs typeface="Century Gothic" charset="0"/>
              </a:defRPr>
            </a:lvl1pPr>
          </a:lstStyle>
          <a:p>
            <a:pPr lvl="0" defTabSz="293248">
              <a:lnSpc>
                <a:spcPts val="3300"/>
              </a:lnSpc>
            </a:pPr>
            <a:r>
              <a:rPr lang="en-US"/>
              <a:t>CLICK TO EDIT MASTER TITLE STYLE</a:t>
            </a:r>
          </a:p>
        </p:txBody>
      </p:sp>
    </p:spTree>
    <p:extLst>
      <p:ext uri="{BB962C8B-B14F-4D97-AF65-F5344CB8AC3E}">
        <p14:creationId xmlns:p14="http://schemas.microsoft.com/office/powerpoint/2010/main" val="738812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3E881D-15F5-7E45-A2AC-78378E9F2F1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48942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3E881D-15F5-7E45-A2AC-78378E9F2F1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9587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3E881D-15F5-7E45-A2AC-78378E9F2F1D}"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731414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3E881D-15F5-7E45-A2AC-78378E9F2F1D}" type="datetimeFigureOut">
              <a:rPr lang="en-US" smtClean="0"/>
              <a:t>5/19/2026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687358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3E881D-15F5-7E45-A2AC-78378E9F2F1D}" type="datetimeFigureOut">
              <a:rPr lang="en-US" smtClean="0"/>
              <a:t>5/19/2026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1114343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3E881D-15F5-7E45-A2AC-78378E9F2F1D}" type="datetimeFigureOut">
              <a:rPr lang="en-US" smtClean="0"/>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568436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3E881D-15F5-7E45-A2AC-78378E9F2F1D}"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1708271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3E881D-15F5-7E45-A2AC-78378E9F2F1D}"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1201971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E881D-15F5-7E45-A2AC-78378E9F2F1D}" type="datetimeFigureOut">
              <a:rPr lang="en-US" smtClean="0"/>
              <a:t>5/19/2026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D6DF22-58F6-8746-8105-8A90F60DF1B6}" type="slidenum">
              <a:rPr lang="en-US" smtClean="0"/>
              <a:t>‹#›</a:t>
            </a:fld>
            <a:endParaRPr lang="en-US"/>
          </a:p>
        </p:txBody>
      </p:sp>
    </p:spTree>
    <p:extLst>
      <p:ext uri="{BB962C8B-B14F-4D97-AF65-F5344CB8AC3E}">
        <p14:creationId xmlns:p14="http://schemas.microsoft.com/office/powerpoint/2010/main" val="1629522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101.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74.svg"/><Relationship Id="rId7" Type="http://schemas.openxmlformats.org/officeDocument/2006/relationships/image" Target="../media/image141.jpe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102.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103.xml.rels><?xml version="1.0" encoding="UTF-8" standalone="yes"?>
<Relationships xmlns="http://schemas.openxmlformats.org/package/2006/relationships"><Relationship Id="rId8" Type="http://schemas.openxmlformats.org/officeDocument/2006/relationships/image" Target="../media/image144.jpeg"/><Relationship Id="rId3" Type="http://schemas.openxmlformats.org/officeDocument/2006/relationships/image" Target="../media/image74.svg"/><Relationship Id="rId7" Type="http://schemas.openxmlformats.org/officeDocument/2006/relationships/image" Target="../media/image143.jpeg"/><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104.xml.rels><?xml version="1.0" encoding="UTF-8" standalone="yes"?>
<Relationships xmlns="http://schemas.openxmlformats.org/package/2006/relationships"><Relationship Id="rId8" Type="http://schemas.openxmlformats.org/officeDocument/2006/relationships/image" Target="../media/image149.jpeg"/><Relationship Id="rId3" Type="http://schemas.openxmlformats.org/officeDocument/2006/relationships/image" Target="../media/image145.jpeg"/><Relationship Id="rId7" Type="http://schemas.openxmlformats.org/officeDocument/2006/relationships/image" Target="../media/image144.jpe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148.jpeg"/><Relationship Id="rId5" Type="http://schemas.openxmlformats.org/officeDocument/2006/relationships/image" Target="../media/image147.jpeg"/><Relationship Id="rId4" Type="http://schemas.openxmlformats.org/officeDocument/2006/relationships/image" Target="../media/image146.jpeg"/></Relationships>
</file>

<file path=ppt/slides/_rels/slide105.xml.rels><?xml version="1.0" encoding="UTF-8" standalone="yes"?>
<Relationships xmlns="http://schemas.openxmlformats.org/package/2006/relationships"><Relationship Id="rId3" Type="http://schemas.openxmlformats.org/officeDocument/2006/relationships/image" Target="../media/image150.png"/><Relationship Id="rId7" Type="http://schemas.openxmlformats.org/officeDocument/2006/relationships/image" Target="../media/image151.pn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4.svg"/></Relationships>
</file>

<file path=ppt/slides/_rels/slide106.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77.svg"/><Relationship Id="rId2" Type="http://schemas.openxmlformats.org/officeDocument/2006/relationships/notesSlide" Target="../notesSlides/notesSlide71.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152.svg"/><Relationship Id="rId4" Type="http://schemas.openxmlformats.org/officeDocument/2006/relationships/image" Target="../media/image75.svg"/></Relationships>
</file>

<file path=ppt/slides/_rels/slide107.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153.png"/><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10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78.svg"/><Relationship Id="rId4" Type="http://schemas.openxmlformats.org/officeDocument/2006/relationships/image" Target="../media/image77.svg"/></Relationships>
</file>

<file path=ppt/slides/_rels/slide10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35.svg"/><Relationship Id="rId4" Type="http://schemas.openxmlformats.org/officeDocument/2006/relationships/image" Target="../media/image34.svg"/></Relationships>
</file>

<file path=ppt/slides/_rels/slide1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36.svg"/><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sv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7.svg"/><Relationship Id="rId4" Type="http://schemas.openxmlformats.org/officeDocument/2006/relationships/image" Target="../media/image46.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67.svg"/></Relationships>
</file>

<file path=ppt/slides/_rels/slide36.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svg"/><Relationship Id="rId1" Type="http://schemas.openxmlformats.org/officeDocument/2006/relationships/slideLayout" Target="../slideLayouts/slideLayout7.xml"/><Relationship Id="rId5" Type="http://schemas.openxmlformats.org/officeDocument/2006/relationships/image" Target="../media/image71.svg"/><Relationship Id="rId4" Type="http://schemas.openxmlformats.org/officeDocument/2006/relationships/image" Target="../media/image70.sv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3" Type="http://schemas.openxmlformats.org/officeDocument/2006/relationships/image" Target="../media/image9.png"/><Relationship Id="rId7" Type="http://schemas.openxmlformats.org/officeDocument/2006/relationships/diagramLayout" Target="../diagrams/layout1.xml"/><Relationship Id="rId12" Type="http://schemas.openxmlformats.org/officeDocument/2006/relationships/diagramLayout" Target="../diagrams/layout2.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10.png"/><Relationship Id="rId15" Type="http://schemas.microsoft.com/office/2007/relationships/diagramDrawing" Target="../diagrams/drawing2.xml"/><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10.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67.svg"/></Relationships>
</file>

<file path=ppt/slides/_rels/slide41.xml.rels><?xml version="1.0" encoding="UTF-8" standalone="yes"?>
<Relationships xmlns="http://schemas.openxmlformats.org/package/2006/relationships"><Relationship Id="rId3" Type="http://schemas.microsoft.com/office/2018/10/relationships/comments" Target="../comments/modernComment_7F3E8F7C_9625C020.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78.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7.svg"/><Relationship Id="rId5" Type="http://schemas.openxmlformats.org/officeDocument/2006/relationships/image" Target="../media/image76.svg"/><Relationship Id="rId4" Type="http://schemas.openxmlformats.org/officeDocument/2006/relationships/image" Target="../media/image75.svg"/></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9.svg"/></Relationships>
</file>

<file path=ppt/slides/_rels/slide45.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82.jpeg"/><Relationship Id="rId4" Type="http://schemas.openxmlformats.org/officeDocument/2006/relationships/image" Target="../media/image81.jpeg"/></Relationships>
</file>

<file path=ppt/slides/_rels/slide46.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8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48.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78.svg"/><Relationship Id="rId4" Type="http://schemas.openxmlformats.org/officeDocument/2006/relationships/image" Target="../media/image77.svg"/></Relationships>
</file>

<file path=ppt/slides/_rels/slide49.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86.jpeg"/><Relationship Id="rId4" Type="http://schemas.openxmlformats.org/officeDocument/2006/relationships/image" Target="../media/image75.sv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12.xml"/><Relationship Id="rId4" Type="http://schemas.openxmlformats.org/officeDocument/2006/relationships/image" Target="../media/image13.svg"/></Relationships>
</file>

<file path=ppt/slides/_rels/slide50.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7.jpeg"/><Relationship Id="rId5" Type="http://schemas.openxmlformats.org/officeDocument/2006/relationships/image" Target="../media/image78.svg"/><Relationship Id="rId4" Type="http://schemas.openxmlformats.org/officeDocument/2006/relationships/image" Target="../media/image77.svg"/></Relationships>
</file>

<file path=ppt/slides/_rels/slide51.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78.svg"/><Relationship Id="rId4" Type="http://schemas.openxmlformats.org/officeDocument/2006/relationships/image" Target="../media/image77.svg"/></Relationships>
</file>

<file path=ppt/slides/_rels/slide52.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89.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53.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8.svg"/><Relationship Id="rId4" Type="http://schemas.openxmlformats.org/officeDocument/2006/relationships/image" Target="../media/image77.svg"/></Relationships>
</file>

<file path=ppt/slides/_rels/slide54.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55.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4.svg"/><Relationship Id="rId7" Type="http://schemas.openxmlformats.org/officeDocument/2006/relationships/image" Target="../media/image77.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75.svg"/></Relationships>
</file>

<file path=ppt/slides/_rels/slide56.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74.svg"/><Relationship Id="rId7" Type="http://schemas.openxmlformats.org/officeDocument/2006/relationships/image" Target="../media/image92.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 Id="rId9" Type="http://schemas.openxmlformats.org/officeDocument/2006/relationships/image" Target="../media/image94.jpeg"/></Relationships>
</file>

<file path=ppt/slides/_rels/slide57.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4.svg"/><Relationship Id="rId7" Type="http://schemas.openxmlformats.org/officeDocument/2006/relationships/image" Target="../media/image96.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78.svg"/><Relationship Id="rId10" Type="http://schemas.openxmlformats.org/officeDocument/2006/relationships/image" Target="../media/image75.svg"/><Relationship Id="rId4" Type="http://schemas.openxmlformats.org/officeDocument/2006/relationships/image" Target="../media/image77.svg"/><Relationship Id="rId9" Type="http://schemas.openxmlformats.org/officeDocument/2006/relationships/image" Target="../media/image98.jpeg"/></Relationships>
</file>

<file path=ppt/slides/_rels/slide5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78.svg"/><Relationship Id="rId4" Type="http://schemas.openxmlformats.org/officeDocument/2006/relationships/image" Target="../media/image77.svg"/></Relationships>
</file>

<file path=ppt/slides/_rels/slide59.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74.svg"/><Relationship Id="rId7" Type="http://schemas.openxmlformats.org/officeDocument/2006/relationships/image" Target="../media/image10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78.svg"/><Relationship Id="rId4" Type="http://schemas.openxmlformats.org/officeDocument/2006/relationships/image" Target="../media/image77.svg"/></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1.svg"/><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60.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104.svg"/><Relationship Id="rId4" Type="http://schemas.openxmlformats.org/officeDocument/2006/relationships/image" Target="../media/image103.jpeg"/></Relationships>
</file>

<file path=ppt/slides/_rels/slide61.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62.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108.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63.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78.svg"/><Relationship Id="rId4" Type="http://schemas.openxmlformats.org/officeDocument/2006/relationships/image" Target="../media/image77.svg"/></Relationships>
</file>

<file path=ppt/slides/_rels/slide65.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66.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4.svg"/><Relationship Id="rId7" Type="http://schemas.openxmlformats.org/officeDocument/2006/relationships/image" Target="../media/image111.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75.svg"/><Relationship Id="rId9" Type="http://schemas.openxmlformats.org/officeDocument/2006/relationships/image" Target="../media/image78.svg"/></Relationships>
</file>

<file path=ppt/slides/_rels/slide6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68.xml.rels><?xml version="1.0" encoding="UTF-8" standalone="yes"?>
<Relationships xmlns="http://schemas.openxmlformats.org/package/2006/relationships"><Relationship Id="rId8" Type="http://schemas.openxmlformats.org/officeDocument/2006/relationships/image" Target="../media/image113.jpeg"/><Relationship Id="rId3" Type="http://schemas.openxmlformats.org/officeDocument/2006/relationships/image" Target="../media/image74.svg"/><Relationship Id="rId7" Type="http://schemas.openxmlformats.org/officeDocument/2006/relationships/image" Target="../media/image112.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69.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7.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svg"/><Relationship Id="rId3" Type="http://schemas.openxmlformats.org/officeDocument/2006/relationships/image" Target="../media/image9.png"/><Relationship Id="rId7" Type="http://schemas.openxmlformats.org/officeDocument/2006/relationships/image" Target="../media/image22.svg"/><Relationship Id="rId12" Type="http://schemas.openxmlformats.org/officeDocument/2006/relationships/image" Target="../media/image27.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svg"/><Relationship Id="rId4" Type="http://schemas.openxmlformats.org/officeDocument/2006/relationships/image" Target="../media/image2.png"/><Relationship Id="rId9" Type="http://schemas.openxmlformats.org/officeDocument/2006/relationships/image" Target="../media/image24.svg"/><Relationship Id="rId14" Type="http://schemas.openxmlformats.org/officeDocument/2006/relationships/image" Target="../media/image29.svg"/></Relationships>
</file>

<file path=ppt/slides/_rels/slide70.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71.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74.svg"/></Relationships>
</file>

<file path=ppt/slides/_rels/slide75.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117.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75.svg"/></Relationships>
</file>

<file path=ppt/slides/_rels/slide76.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19.jpeg"/><Relationship Id="rId5" Type="http://schemas.openxmlformats.org/officeDocument/2006/relationships/image" Target="../media/image75.svg"/><Relationship Id="rId4" Type="http://schemas.openxmlformats.org/officeDocument/2006/relationships/image" Target="../media/image74.svg"/></Relationships>
</file>

<file path=ppt/slides/_rels/slide7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7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79.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81.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78.svg"/><Relationship Id="rId4" Type="http://schemas.openxmlformats.org/officeDocument/2006/relationships/image" Target="../media/image77.svg"/></Relationships>
</file>

<file path=ppt/slides/_rels/slide82.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78.svg"/><Relationship Id="rId4" Type="http://schemas.openxmlformats.org/officeDocument/2006/relationships/image" Target="../media/image77.svg"/></Relationships>
</file>

<file path=ppt/slides/_rels/slide8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7.xml"/><Relationship Id="rId4" Type="http://schemas.openxmlformats.org/officeDocument/2006/relationships/image" Target="../media/image122.png"/></Relationships>
</file>

<file path=ppt/slides/_rels/slide84.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74.svg"/><Relationship Id="rId7"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85.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87.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89.jpe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8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89.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5.svg"/></Relationships>
</file>

<file path=ppt/slides/_rels/slide91.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92.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125.jpe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75.svg"/></Relationships>
</file>

<file path=ppt/slides/_rels/slide93.xml.rels><?xml version="1.0" encoding="UTF-8" standalone="yes"?>
<Relationships xmlns="http://schemas.openxmlformats.org/package/2006/relationships"><Relationship Id="rId8" Type="http://schemas.openxmlformats.org/officeDocument/2006/relationships/image" Target="../media/image129.jpeg"/><Relationship Id="rId3" Type="http://schemas.openxmlformats.org/officeDocument/2006/relationships/image" Target="../media/image126.jpeg"/><Relationship Id="rId7" Type="http://schemas.openxmlformats.org/officeDocument/2006/relationships/image" Target="../media/image128.jpe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75.svg"/><Relationship Id="rId5" Type="http://schemas.openxmlformats.org/officeDocument/2006/relationships/image" Target="../media/image74.svg"/><Relationship Id="rId10" Type="http://schemas.openxmlformats.org/officeDocument/2006/relationships/image" Target="../media/image131.jpeg"/><Relationship Id="rId4" Type="http://schemas.openxmlformats.org/officeDocument/2006/relationships/image" Target="../media/image127.jpeg"/><Relationship Id="rId9" Type="http://schemas.openxmlformats.org/officeDocument/2006/relationships/image" Target="../media/image130.jpeg"/></Relationships>
</file>

<file path=ppt/slides/_rels/slide94.xml.rels><?xml version="1.0" encoding="UTF-8" standalone="yes"?>
<Relationships xmlns="http://schemas.openxmlformats.org/package/2006/relationships"><Relationship Id="rId8" Type="http://schemas.openxmlformats.org/officeDocument/2006/relationships/image" Target="../media/image133.jpeg"/><Relationship Id="rId3" Type="http://schemas.openxmlformats.org/officeDocument/2006/relationships/image" Target="../media/image132.jpeg"/><Relationship Id="rId7" Type="http://schemas.openxmlformats.org/officeDocument/2006/relationships/image" Target="../media/image78.sv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77.svg"/><Relationship Id="rId5" Type="http://schemas.openxmlformats.org/officeDocument/2006/relationships/image" Target="../media/image75.svg"/><Relationship Id="rId4" Type="http://schemas.openxmlformats.org/officeDocument/2006/relationships/image" Target="../media/image74.svg"/></Relationships>
</file>

<file path=ppt/slides/_rels/slide9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4.svg"/></Relationships>
</file>

<file path=ppt/slides/_rels/slide96.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image" Target="../media/image75.svg"/><Relationship Id="rId5" Type="http://schemas.openxmlformats.org/officeDocument/2006/relationships/image" Target="../media/image78.svg"/><Relationship Id="rId4" Type="http://schemas.openxmlformats.org/officeDocument/2006/relationships/image" Target="../media/image77.svg"/></Relationships>
</file>

<file path=ppt/slides/_rels/slide98.xml.rels><?xml version="1.0" encoding="UTF-8" standalone="yes"?>
<Relationships xmlns="http://schemas.openxmlformats.org/package/2006/relationships"><Relationship Id="rId8" Type="http://schemas.openxmlformats.org/officeDocument/2006/relationships/image" Target="../media/image136.jpeg"/><Relationship Id="rId3" Type="http://schemas.openxmlformats.org/officeDocument/2006/relationships/image" Target="../media/image74.svg"/><Relationship Id="rId7" Type="http://schemas.openxmlformats.org/officeDocument/2006/relationships/image" Target="../media/image135.jpe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78.svg"/><Relationship Id="rId11" Type="http://schemas.openxmlformats.org/officeDocument/2006/relationships/image" Target="../media/image139.jpeg"/><Relationship Id="rId5" Type="http://schemas.openxmlformats.org/officeDocument/2006/relationships/image" Target="../media/image77.svg"/><Relationship Id="rId10" Type="http://schemas.openxmlformats.org/officeDocument/2006/relationships/image" Target="../media/image138.jpeg"/><Relationship Id="rId4" Type="http://schemas.openxmlformats.org/officeDocument/2006/relationships/image" Target="../media/image75.svg"/><Relationship Id="rId9" Type="http://schemas.openxmlformats.org/officeDocument/2006/relationships/image" Target="../media/image137.jpeg"/></Relationships>
</file>

<file path=ppt/slides/_rels/slide99.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140.jpeg"/><Relationship Id="rId5" Type="http://schemas.openxmlformats.org/officeDocument/2006/relationships/image" Target="../media/image78.svg"/><Relationship Id="rId4" Type="http://schemas.openxmlformats.org/officeDocument/2006/relationships/image" Target="../media/image7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252" y="1"/>
            <a:ext cx="12205252" cy="6051837"/>
          </a:xfrm>
          <a:prstGeom prst="rect">
            <a:avLst/>
          </a:prstGeom>
          <a:solidFill>
            <a:srgbClr val="1F6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288" y="4262649"/>
            <a:ext cx="12206288" cy="2008819"/>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03300" y="6022938"/>
            <a:ext cx="1334772" cy="466509"/>
          </a:xfrm>
          <a:prstGeom prst="rect">
            <a:avLst/>
          </a:prstGeom>
        </p:spPr>
      </p:pic>
      <p:sp>
        <p:nvSpPr>
          <p:cNvPr id="13" name="TextBox 12"/>
          <p:cNvSpPr txBox="1"/>
          <p:nvPr/>
        </p:nvSpPr>
        <p:spPr>
          <a:xfrm>
            <a:off x="830231" y="368553"/>
            <a:ext cx="10553386" cy="3298339"/>
          </a:xfrm>
          <a:prstGeom prst="rect">
            <a:avLst/>
          </a:prstGeom>
          <a:noFill/>
        </p:spPr>
        <p:txBody>
          <a:bodyPr wrap="square" rtlCol="0">
            <a:spAutoFit/>
          </a:bodyPr>
          <a:lstStyle/>
          <a:p>
            <a:pPr algn="ctr">
              <a:lnSpc>
                <a:spcPts val="5000"/>
              </a:lnSpc>
            </a:pPr>
            <a:r>
              <a:rPr lang="en-US" sz="5000" b="1">
                <a:solidFill>
                  <a:schemeClr val="bg1"/>
                </a:solidFill>
                <a:latin typeface="Century Gothic" charset="0"/>
                <a:ea typeface="Century Gothic" charset="0"/>
                <a:cs typeface="Century Gothic" charset="0"/>
              </a:rPr>
              <a:t>BANA PELE ECD REGISTRATION DRIVE</a:t>
            </a:r>
          </a:p>
          <a:p>
            <a:pPr algn="ctr">
              <a:lnSpc>
                <a:spcPts val="5000"/>
              </a:lnSpc>
            </a:pPr>
            <a:endParaRPr lang="en-US" sz="5000" b="1">
              <a:solidFill>
                <a:schemeClr val="bg1"/>
              </a:solidFill>
              <a:latin typeface="Century Gothic" charset="0"/>
              <a:ea typeface="Century Gothic" charset="0"/>
              <a:cs typeface="Century Gothic" charset="0"/>
            </a:endParaRPr>
          </a:p>
          <a:p>
            <a:pPr algn="ctr">
              <a:lnSpc>
                <a:spcPts val="5000"/>
              </a:lnSpc>
            </a:pPr>
            <a:r>
              <a:rPr lang="en-US" sz="5000" b="1">
                <a:solidFill>
                  <a:srgbClr val="EFA92C"/>
                </a:solidFill>
                <a:latin typeface="Century Gothic" charset="0"/>
                <a:ea typeface="Century Gothic" charset="0"/>
                <a:cs typeface="Century Gothic" charset="0"/>
              </a:rPr>
              <a:t>SILVER/GOLD </a:t>
            </a:r>
          </a:p>
          <a:p>
            <a:pPr algn="ctr">
              <a:lnSpc>
                <a:spcPts val="5000"/>
              </a:lnSpc>
            </a:pPr>
            <a:r>
              <a:rPr lang="en-US" sz="5000" b="1">
                <a:solidFill>
                  <a:srgbClr val="EFA92C"/>
                </a:solidFill>
                <a:latin typeface="Century Gothic" charset="0"/>
                <a:ea typeface="Century Gothic" charset="0"/>
                <a:cs typeface="Century Gothic" charset="0"/>
              </a:rPr>
              <a:t>REGISTRATION TRAINING </a:t>
            </a:r>
          </a:p>
        </p:txBody>
      </p:sp>
      <p:pic>
        <p:nvPicPr>
          <p:cNvPr id="10" name="Pictur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91336" y="4084589"/>
            <a:ext cx="4371964" cy="1873573"/>
          </a:xfrm>
          <a:prstGeom prst="rect">
            <a:avLst/>
          </a:prstGeom>
        </p:spPr>
      </p:pic>
    </p:spTree>
    <p:extLst>
      <p:ext uri="{BB962C8B-B14F-4D97-AF65-F5344CB8AC3E}">
        <p14:creationId xmlns:p14="http://schemas.microsoft.com/office/powerpoint/2010/main" val="1371928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C46F8-5332-BB44-7603-59B85BCC5D8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8ED716A-2244-F1E2-8C47-F9186D2AE086}"/>
              </a:ext>
            </a:extLst>
          </p:cNvPr>
          <p:cNvSpPr/>
          <p:nvPr/>
        </p:nvSpPr>
        <p:spPr>
          <a:xfrm>
            <a:off x="4114800" y="1"/>
            <a:ext cx="8077199" cy="6857999"/>
          </a:xfrm>
          <a:prstGeom prst="rect">
            <a:avLst/>
          </a:prstGeom>
          <a:solidFill>
            <a:srgbClr val="382C1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5AB1A"/>
              </a:solidFill>
            </a:endParaRPr>
          </a:p>
        </p:txBody>
      </p:sp>
      <p:sp>
        <p:nvSpPr>
          <p:cNvPr id="10" name="TextBox 9">
            <a:extLst>
              <a:ext uri="{FF2B5EF4-FFF2-40B4-BE49-F238E27FC236}">
                <a16:creationId xmlns:a16="http://schemas.microsoft.com/office/drawing/2014/main" id="{5335AF69-1234-475E-6B49-5283C463E953}"/>
              </a:ext>
            </a:extLst>
          </p:cNvPr>
          <p:cNvSpPr txBox="1"/>
          <p:nvPr/>
        </p:nvSpPr>
        <p:spPr>
          <a:xfrm>
            <a:off x="3823802" y="492203"/>
            <a:ext cx="8368198" cy="4247317"/>
          </a:xfrm>
          <a:prstGeom prst="rect">
            <a:avLst/>
          </a:prstGeom>
          <a:noFill/>
        </p:spPr>
        <p:txBody>
          <a:bodyPr wrap="square" rtlCol="0">
            <a:spAutoFit/>
          </a:bodyPr>
          <a:lstStyle/>
          <a:p>
            <a:pPr algn="ctr"/>
            <a:r>
              <a:rPr lang="en-US" sz="5400" b="1">
                <a:solidFill>
                  <a:schemeClr val="bg1"/>
                </a:solidFill>
                <a:latin typeface="Century Gothic" charset="0"/>
                <a:ea typeface="Century Gothic" charset="0"/>
                <a:cs typeface="Century Gothic" charset="0"/>
              </a:rPr>
              <a:t>BANA PELE </a:t>
            </a:r>
          </a:p>
          <a:p>
            <a:pPr algn="ctr"/>
            <a:r>
              <a:rPr lang="en-US" sz="5400" b="1">
                <a:solidFill>
                  <a:schemeClr val="bg1"/>
                </a:solidFill>
                <a:latin typeface="Century Gothic" charset="0"/>
                <a:ea typeface="Century Gothic" charset="0"/>
                <a:cs typeface="Century Gothic" charset="0"/>
              </a:rPr>
              <a:t>PROCESS </a:t>
            </a:r>
          </a:p>
          <a:p>
            <a:pPr algn="ctr"/>
            <a:r>
              <a:rPr lang="en-US" sz="5400" b="1">
                <a:solidFill>
                  <a:schemeClr val="bg1"/>
                </a:solidFill>
                <a:latin typeface="Century Gothic" charset="0"/>
                <a:ea typeface="Century Gothic" charset="0"/>
                <a:cs typeface="Century Gothic" charset="0"/>
              </a:rPr>
              <a:t>EXPLAINER</a:t>
            </a:r>
          </a:p>
          <a:p>
            <a:pPr algn="ctr"/>
            <a:r>
              <a:rPr lang="en-US" sz="5400" b="1">
                <a:solidFill>
                  <a:schemeClr val="bg1"/>
                </a:solidFill>
                <a:latin typeface="Century Gothic" charset="0"/>
                <a:ea typeface="Century Gothic" charset="0"/>
                <a:cs typeface="Century Gothic" charset="0"/>
              </a:rPr>
              <a:t>ACTIVITY AND DISCUSSION</a:t>
            </a:r>
          </a:p>
        </p:txBody>
      </p:sp>
      <p:pic>
        <p:nvPicPr>
          <p:cNvPr id="5" name="Picture 4">
            <a:extLst>
              <a:ext uri="{FF2B5EF4-FFF2-40B4-BE49-F238E27FC236}">
                <a16:creationId xmlns:a16="http://schemas.microsoft.com/office/drawing/2014/main" id="{4CE0DF02-913A-72DC-307B-57319C2762D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spTree>
    <p:extLst>
      <p:ext uri="{BB962C8B-B14F-4D97-AF65-F5344CB8AC3E}">
        <p14:creationId xmlns:p14="http://schemas.microsoft.com/office/powerpoint/2010/main" val="88054360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2BE09-34B7-E997-6A55-781341A5F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9BFC6EB-6E8B-2BF6-B165-E2F7A7C45C9D}"/>
              </a:ext>
            </a:extLst>
          </p:cNvPr>
          <p:cNvSpPr/>
          <p:nvPr/>
        </p:nvSpPr>
        <p:spPr>
          <a:xfrm>
            <a:off x="2205908" y="4018502"/>
            <a:ext cx="5265370" cy="2839498"/>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82F00240-0C88-7AA1-9656-06E2CC096E22}"/>
              </a:ext>
            </a:extLst>
          </p:cNvPr>
          <p:cNvSpPr/>
          <p:nvPr/>
        </p:nvSpPr>
        <p:spPr>
          <a:xfrm>
            <a:off x="8109858" y="-1"/>
            <a:ext cx="4091286" cy="685800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86BA50C2-0738-BC3F-BA74-ECB1CE8190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100</a:t>
            </a:fld>
            <a:endParaRPr lang="en-US">
              <a:latin typeface="Century Gothic"/>
            </a:endParaRPr>
          </a:p>
        </p:txBody>
      </p:sp>
      <p:sp>
        <p:nvSpPr>
          <p:cNvPr id="3" name="Rectangle 2">
            <a:extLst>
              <a:ext uri="{FF2B5EF4-FFF2-40B4-BE49-F238E27FC236}">
                <a16:creationId xmlns:a16="http://schemas.microsoft.com/office/drawing/2014/main" id="{9050170E-541F-66DE-F25A-F13877C1624E}"/>
              </a:ext>
            </a:extLst>
          </p:cNvPr>
          <p:cNvSpPr/>
          <p:nvPr/>
        </p:nvSpPr>
        <p:spPr>
          <a:xfrm>
            <a:off x="2205908" y="-9211"/>
            <a:ext cx="5276918" cy="283028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6" name="TextBox 15">
            <a:extLst>
              <a:ext uri="{FF2B5EF4-FFF2-40B4-BE49-F238E27FC236}">
                <a16:creationId xmlns:a16="http://schemas.microsoft.com/office/drawing/2014/main" id="{1E748901-D92F-3647-D973-021436D0FC45}"/>
              </a:ext>
            </a:extLst>
          </p:cNvPr>
          <p:cNvSpPr txBox="1"/>
          <p:nvPr/>
        </p:nvSpPr>
        <p:spPr>
          <a:xfrm>
            <a:off x="2716558" y="127313"/>
            <a:ext cx="4569662"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For children aged three years or older-there is one toilet for every 30 children</a:t>
            </a:r>
          </a:p>
        </p:txBody>
      </p:sp>
      <p:sp>
        <p:nvSpPr>
          <p:cNvPr id="23" name="TextBox 22">
            <a:extLst>
              <a:ext uri="{FF2B5EF4-FFF2-40B4-BE49-F238E27FC236}">
                <a16:creationId xmlns:a16="http://schemas.microsoft.com/office/drawing/2014/main" id="{020345D4-8F85-0F3C-BFB3-E20416368D65}"/>
              </a:ext>
            </a:extLst>
          </p:cNvPr>
          <p:cNvSpPr txBox="1"/>
          <p:nvPr/>
        </p:nvSpPr>
        <p:spPr>
          <a:xfrm>
            <a:off x="8251371" y="136525"/>
            <a:ext cx="3621016" cy="6186309"/>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Where there are no children three years and older this standard can be marked as N/A.  </a:t>
            </a:r>
          </a:p>
          <a:p>
            <a:endParaRPr lang="en-US" sz="2200">
              <a:solidFill>
                <a:schemeClr val="bg1"/>
              </a:solidFill>
              <a:latin typeface="Century Gothic"/>
              <a:ea typeface="Calibri"/>
              <a:cs typeface="Calibri"/>
            </a:endParaRPr>
          </a:p>
          <a:p>
            <a:r>
              <a:rPr lang="en-US" sz="2200">
                <a:solidFill>
                  <a:schemeClr val="bg1"/>
                </a:solidFill>
                <a:latin typeface="Century Gothic"/>
                <a:ea typeface="Calibri"/>
                <a:cs typeface="Calibri"/>
              </a:rPr>
              <a:t>You may want to advise the principal to work towards meeting the Gold standard if there are children aged 3 years or over. </a:t>
            </a:r>
          </a:p>
          <a:p>
            <a:endParaRPr lang="en-US" sz="2200">
              <a:solidFill>
                <a:schemeClr val="bg1"/>
              </a:solidFill>
              <a:latin typeface="Century Gothic"/>
              <a:ea typeface="Calibri"/>
              <a:cs typeface="Calibri"/>
            </a:endParaRPr>
          </a:p>
          <a:p>
            <a:r>
              <a:rPr lang="en-US" sz="2200">
                <a:solidFill>
                  <a:schemeClr val="bg1"/>
                </a:solidFill>
                <a:latin typeface="Century Gothic"/>
                <a:ea typeface="Calibri"/>
                <a:cs typeface="Calibri"/>
              </a:rPr>
              <a:t>Where there is no sewerage, ventilated improved pit latrine or portable toilets  can also be considered.</a:t>
            </a:r>
          </a:p>
          <a:p>
            <a:endParaRPr lang="en-US" sz="2200">
              <a:solidFill>
                <a:schemeClr val="bg1"/>
              </a:solidFill>
              <a:latin typeface="Century Gothic"/>
              <a:ea typeface="Calibri"/>
              <a:cs typeface="Calibri"/>
            </a:endParaRPr>
          </a:p>
        </p:txBody>
      </p:sp>
      <p:pic>
        <p:nvPicPr>
          <p:cNvPr id="24" name="Graphic 23" descr="Home with solid fill">
            <a:extLst>
              <a:ext uri="{FF2B5EF4-FFF2-40B4-BE49-F238E27FC236}">
                <a16:creationId xmlns:a16="http://schemas.microsoft.com/office/drawing/2014/main" id="{0629B845-62EF-4242-51D9-E72B1BB2AE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4902" y="231876"/>
            <a:ext cx="914400" cy="914400"/>
          </a:xfrm>
          <a:prstGeom prst="rect">
            <a:avLst/>
          </a:prstGeom>
        </p:spPr>
      </p:pic>
      <p:pic>
        <p:nvPicPr>
          <p:cNvPr id="25" name="Graphic 24" descr="Home with solid fill">
            <a:extLst>
              <a:ext uri="{FF2B5EF4-FFF2-40B4-BE49-F238E27FC236}">
                <a16:creationId xmlns:a16="http://schemas.microsoft.com/office/drawing/2014/main" id="{0B6106A5-CDE1-CB29-FEBA-707ABAE035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4150" y="4070350"/>
            <a:ext cx="914400" cy="914400"/>
          </a:xfrm>
          <a:prstGeom prst="rect">
            <a:avLst/>
          </a:prstGeom>
        </p:spPr>
      </p:pic>
      <p:sp>
        <p:nvSpPr>
          <p:cNvPr id="7" name="TextBox 6">
            <a:extLst>
              <a:ext uri="{FF2B5EF4-FFF2-40B4-BE49-F238E27FC236}">
                <a16:creationId xmlns:a16="http://schemas.microsoft.com/office/drawing/2014/main" id="{55EBC919-EA70-9DEB-FA1A-8BE8031186FD}"/>
              </a:ext>
            </a:extLst>
          </p:cNvPr>
          <p:cNvSpPr txBox="1"/>
          <p:nvPr/>
        </p:nvSpPr>
        <p:spPr>
          <a:xfrm>
            <a:off x="2716558" y="4388291"/>
            <a:ext cx="4569662" cy="1569660"/>
          </a:xfrm>
          <a:prstGeom prst="rect">
            <a:avLst/>
          </a:prstGeom>
          <a:noFill/>
        </p:spPr>
        <p:txBody>
          <a:bodyPr wrap="square" lIns="91440" tIns="45720" rIns="91440" bIns="45720" rtlCol="0" anchor="t">
            <a:spAutoFit/>
          </a:bodyPr>
          <a:lstStyle/>
          <a:p>
            <a:pPr algn="ctr"/>
            <a:r>
              <a:rPr lang="en-US" sz="2400">
                <a:latin typeface="Century Gothic"/>
                <a:ea typeface="Calibri"/>
                <a:cs typeface="Calibri"/>
              </a:rPr>
              <a:t> For children aged three years and older—</a:t>
            </a:r>
            <a:r>
              <a:rPr lang="en-US" sz="2400" err="1">
                <a:latin typeface="Century Gothic"/>
                <a:ea typeface="Calibri"/>
                <a:cs typeface="Calibri"/>
              </a:rPr>
              <a:t>i</a:t>
            </a:r>
            <a:r>
              <a:rPr lang="en-US" sz="2400">
                <a:latin typeface="Century Gothic"/>
                <a:ea typeface="Calibri"/>
                <a:cs typeface="Calibri"/>
              </a:rPr>
              <a:t>)there is one toilet  for every 20 children;</a:t>
            </a:r>
          </a:p>
        </p:txBody>
      </p:sp>
      <p:pic>
        <p:nvPicPr>
          <p:cNvPr id="4" name="Graphic 3" descr="Children with solid fill">
            <a:extLst>
              <a:ext uri="{FF2B5EF4-FFF2-40B4-BE49-F238E27FC236}">
                <a16:creationId xmlns:a16="http://schemas.microsoft.com/office/drawing/2014/main" id="{A3A3F8AC-44DF-5CA2-1F7D-2777CAA391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9062" y="5441950"/>
            <a:ext cx="914400" cy="914400"/>
          </a:xfrm>
          <a:prstGeom prst="rect">
            <a:avLst/>
          </a:prstGeom>
        </p:spPr>
      </p:pic>
      <p:sp>
        <p:nvSpPr>
          <p:cNvPr id="8" name="Plus Sign 7">
            <a:extLst>
              <a:ext uri="{FF2B5EF4-FFF2-40B4-BE49-F238E27FC236}">
                <a16:creationId xmlns:a16="http://schemas.microsoft.com/office/drawing/2014/main" id="{30F88072-8242-258B-1EA3-D9ECEC0EC58C}"/>
              </a:ext>
            </a:extLst>
          </p:cNvPr>
          <p:cNvSpPr/>
          <p:nvPr/>
        </p:nvSpPr>
        <p:spPr>
          <a:xfrm>
            <a:off x="1204860" y="496804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12" name="Graphic 11" descr="Children with solid fill">
            <a:extLst>
              <a:ext uri="{FF2B5EF4-FFF2-40B4-BE49-F238E27FC236}">
                <a16:creationId xmlns:a16="http://schemas.microsoft.com/office/drawing/2014/main" id="{452B0613-F4BB-E0FD-A330-D4E2DF6063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9469" y="1586770"/>
            <a:ext cx="914400" cy="914400"/>
          </a:xfrm>
          <a:prstGeom prst="rect">
            <a:avLst/>
          </a:prstGeom>
        </p:spPr>
      </p:pic>
      <p:sp>
        <p:nvSpPr>
          <p:cNvPr id="13" name="Plus Sign 12">
            <a:extLst>
              <a:ext uri="{FF2B5EF4-FFF2-40B4-BE49-F238E27FC236}">
                <a16:creationId xmlns:a16="http://schemas.microsoft.com/office/drawing/2014/main" id="{CBE56FE6-F522-88E0-BAFA-1D173943EE43}"/>
              </a:ext>
            </a:extLst>
          </p:cNvPr>
          <p:cNvSpPr/>
          <p:nvPr/>
        </p:nvSpPr>
        <p:spPr>
          <a:xfrm>
            <a:off x="1225267" y="111286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6" name="Rectangle 5">
            <a:extLst>
              <a:ext uri="{FF2B5EF4-FFF2-40B4-BE49-F238E27FC236}">
                <a16:creationId xmlns:a16="http://schemas.microsoft.com/office/drawing/2014/main" id="{4CE7DBF6-2F15-58C0-D038-F7440EB2C6AF}"/>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0" name="Rectangle 9">
            <a:extLst>
              <a:ext uri="{FF2B5EF4-FFF2-40B4-BE49-F238E27FC236}">
                <a16:creationId xmlns:a16="http://schemas.microsoft.com/office/drawing/2014/main" id="{42DAD88A-1BEB-C4A5-B4F8-92E92DC1271B}"/>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4" name="TextBox 13">
            <a:extLst>
              <a:ext uri="{FF2B5EF4-FFF2-40B4-BE49-F238E27FC236}">
                <a16:creationId xmlns:a16="http://schemas.microsoft.com/office/drawing/2014/main" id="{30109B94-C806-5406-A03C-DD824039AB4E}"/>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5557027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3A59C-FDB9-6618-3867-E85E0F634825}"/>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80C04CA5-E524-289A-06F4-3698B6622E6A}"/>
              </a:ext>
            </a:extLst>
          </p:cNvPr>
          <p:cNvSpPr/>
          <p:nvPr/>
        </p:nvSpPr>
        <p:spPr>
          <a:xfrm>
            <a:off x="8131629" y="4890337"/>
            <a:ext cx="4069516" cy="196766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5" name="Rectangle 4">
            <a:extLst>
              <a:ext uri="{FF2B5EF4-FFF2-40B4-BE49-F238E27FC236}">
                <a16:creationId xmlns:a16="http://schemas.microsoft.com/office/drawing/2014/main" id="{3E686F47-6BA3-CC14-0EE1-2DC829A86180}"/>
              </a:ext>
            </a:extLst>
          </p:cNvPr>
          <p:cNvSpPr/>
          <p:nvPr/>
        </p:nvSpPr>
        <p:spPr>
          <a:xfrm>
            <a:off x="8131629" y="0"/>
            <a:ext cx="4069515" cy="306977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30" name="Rectangle 29">
            <a:extLst>
              <a:ext uri="{FF2B5EF4-FFF2-40B4-BE49-F238E27FC236}">
                <a16:creationId xmlns:a16="http://schemas.microsoft.com/office/drawing/2014/main" id="{88A01507-1F0C-646D-CDAA-B7B84F5A3B6A}"/>
              </a:ext>
            </a:extLst>
          </p:cNvPr>
          <p:cNvSpPr/>
          <p:nvPr/>
        </p:nvSpPr>
        <p:spPr>
          <a:xfrm>
            <a:off x="2254323" y="4916167"/>
            <a:ext cx="4985513" cy="193852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 name="Slide Number Placeholder 1">
            <a:extLst>
              <a:ext uri="{FF2B5EF4-FFF2-40B4-BE49-F238E27FC236}">
                <a16:creationId xmlns:a16="http://schemas.microsoft.com/office/drawing/2014/main" id="{E5E66BB8-C403-CD8D-4FB7-999105EE59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101</a:t>
            </a:fld>
            <a:endParaRPr lang="en-US">
              <a:latin typeface="Century Gothic"/>
            </a:endParaRPr>
          </a:p>
        </p:txBody>
      </p:sp>
      <p:sp>
        <p:nvSpPr>
          <p:cNvPr id="3" name="Rectangle 2">
            <a:extLst>
              <a:ext uri="{FF2B5EF4-FFF2-40B4-BE49-F238E27FC236}">
                <a16:creationId xmlns:a16="http://schemas.microsoft.com/office/drawing/2014/main" id="{79AADA8E-616D-1E26-5FA8-8CC56251C3E8}"/>
              </a:ext>
            </a:extLst>
          </p:cNvPr>
          <p:cNvSpPr/>
          <p:nvPr/>
        </p:nvSpPr>
        <p:spPr>
          <a:xfrm>
            <a:off x="2285998" y="-9212"/>
            <a:ext cx="4953838" cy="2986723"/>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FD85C20B-DBB5-878E-0C69-E14EDDA139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51227" y="5237"/>
            <a:ext cx="780160" cy="780160"/>
          </a:xfrm>
          <a:prstGeom prst="rect">
            <a:avLst/>
          </a:prstGeom>
        </p:spPr>
      </p:pic>
      <p:pic>
        <p:nvPicPr>
          <p:cNvPr id="13" name="Graphic 12" descr="Children with solid fill">
            <a:extLst>
              <a:ext uri="{FF2B5EF4-FFF2-40B4-BE49-F238E27FC236}">
                <a16:creationId xmlns:a16="http://schemas.microsoft.com/office/drawing/2014/main" id="{78CE8F04-EAC1-34E3-166A-41E9858DED7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70193" y="1452104"/>
            <a:ext cx="764606" cy="764606"/>
          </a:xfrm>
          <a:prstGeom prst="rect">
            <a:avLst/>
          </a:prstGeom>
        </p:spPr>
      </p:pic>
      <p:sp>
        <p:nvSpPr>
          <p:cNvPr id="14" name="Plus Sign 13">
            <a:extLst>
              <a:ext uri="{FF2B5EF4-FFF2-40B4-BE49-F238E27FC236}">
                <a16:creationId xmlns:a16="http://schemas.microsoft.com/office/drawing/2014/main" id="{E24E0A5F-AA71-D820-AEC3-F675C74224B0}"/>
              </a:ext>
            </a:extLst>
          </p:cNvPr>
          <p:cNvSpPr/>
          <p:nvPr/>
        </p:nvSpPr>
        <p:spPr>
          <a:xfrm>
            <a:off x="1474099" y="893578"/>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805F025C-CF6E-1297-BF10-8A998CB82FC0}"/>
              </a:ext>
            </a:extLst>
          </p:cNvPr>
          <p:cNvSpPr txBox="1"/>
          <p:nvPr/>
        </p:nvSpPr>
        <p:spPr>
          <a:xfrm>
            <a:off x="2504715" y="158164"/>
            <a:ext cx="4569662"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Waste from potties is disposed of hygienically.</a:t>
            </a:r>
          </a:p>
          <a:p>
            <a:pPr algn="ctr"/>
            <a:endParaRPr lang="en-US" sz="2400">
              <a:solidFill>
                <a:schemeClr val="bg1"/>
              </a:solidFill>
              <a:latin typeface="Century Gothic"/>
              <a:ea typeface="Calibri"/>
              <a:cs typeface="Calibri"/>
            </a:endParaRPr>
          </a:p>
        </p:txBody>
      </p:sp>
      <p:sp>
        <p:nvSpPr>
          <p:cNvPr id="23" name="TextBox 22">
            <a:extLst>
              <a:ext uri="{FF2B5EF4-FFF2-40B4-BE49-F238E27FC236}">
                <a16:creationId xmlns:a16="http://schemas.microsoft.com/office/drawing/2014/main" id="{5575BAA3-D815-74CA-E054-4EA6AECDBD90}"/>
              </a:ext>
            </a:extLst>
          </p:cNvPr>
          <p:cNvSpPr txBox="1"/>
          <p:nvPr/>
        </p:nvSpPr>
        <p:spPr>
          <a:xfrm>
            <a:off x="8338943" y="0"/>
            <a:ext cx="3777693" cy="2585323"/>
          </a:xfrm>
          <a:prstGeom prst="rect">
            <a:avLst/>
          </a:prstGeom>
          <a:noFill/>
        </p:spPr>
        <p:txBody>
          <a:bodyPr wrap="square" lIns="91440" tIns="45720" rIns="91440" bIns="45720" rtlCol="0" anchor="t">
            <a:spAutoFit/>
          </a:bodyPr>
          <a:lstStyle/>
          <a:p>
            <a:r>
              <a:rPr lang="en-US">
                <a:solidFill>
                  <a:schemeClr val="bg1"/>
                </a:solidFill>
                <a:latin typeface="Century Gothic"/>
                <a:ea typeface="Calibri"/>
                <a:cs typeface="Calibri"/>
              </a:rPr>
              <a:t>If potties are not used this standard does not apply.</a:t>
            </a:r>
          </a:p>
          <a:p>
            <a:endParaRPr lang="en-US">
              <a:solidFill>
                <a:schemeClr val="bg1"/>
              </a:solidFill>
              <a:latin typeface="Century Gothic"/>
              <a:ea typeface="Calibri"/>
              <a:cs typeface="Calibri"/>
            </a:endParaRPr>
          </a:p>
          <a:p>
            <a:r>
              <a:rPr lang="en-US">
                <a:solidFill>
                  <a:schemeClr val="bg1"/>
                </a:solidFill>
                <a:latin typeface="Century Gothic"/>
                <a:ea typeface="Calibri"/>
                <a:cs typeface="Calibri"/>
              </a:rPr>
              <a:t>You could ask the practitioner how potty waste is disposed of. Solid waste should be </a:t>
            </a:r>
            <a:r>
              <a:rPr lang="en-US" sz="1600">
                <a:solidFill>
                  <a:schemeClr val="bg1"/>
                </a:solidFill>
                <a:latin typeface="Century Gothic"/>
                <a:ea typeface="Calibri"/>
                <a:cs typeface="Calibri"/>
              </a:rPr>
              <a:t>disposed</a:t>
            </a:r>
            <a:r>
              <a:rPr lang="en-US">
                <a:solidFill>
                  <a:schemeClr val="bg1"/>
                </a:solidFill>
                <a:latin typeface="Century Gothic"/>
                <a:ea typeface="Calibri"/>
                <a:cs typeface="Calibri"/>
              </a:rPr>
              <a:t> of in the toilet. Toilets could be ventilated pit latrines, trench latrines, toilets or </a:t>
            </a:r>
            <a:r>
              <a:rPr lang="en-US" err="1">
                <a:solidFill>
                  <a:schemeClr val="bg1"/>
                </a:solidFill>
                <a:latin typeface="Century Gothic"/>
                <a:ea typeface="Calibri"/>
                <a:cs typeface="Calibri"/>
              </a:rPr>
              <a:t>soakaway</a:t>
            </a:r>
            <a:r>
              <a:rPr lang="en-US">
                <a:solidFill>
                  <a:schemeClr val="bg1"/>
                </a:solidFill>
                <a:latin typeface="Century Gothic"/>
                <a:ea typeface="Calibri"/>
                <a:cs typeface="Calibri"/>
              </a:rPr>
              <a:t> pits.</a:t>
            </a:r>
          </a:p>
        </p:txBody>
      </p:sp>
      <p:pic>
        <p:nvPicPr>
          <p:cNvPr id="6" name="Graphic 5" descr="Double Tap Gesture with solid fill">
            <a:extLst>
              <a:ext uri="{FF2B5EF4-FFF2-40B4-BE49-F238E27FC236}">
                <a16:creationId xmlns:a16="http://schemas.microsoft.com/office/drawing/2014/main" id="{E5009072-3AAD-2FA2-0D71-3D324C4B18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79063" y="2550897"/>
            <a:ext cx="822427" cy="764606"/>
          </a:xfrm>
          <a:prstGeom prst="rect">
            <a:avLst/>
          </a:prstGeom>
        </p:spPr>
      </p:pic>
      <p:pic>
        <p:nvPicPr>
          <p:cNvPr id="7" name="Graphic 6" descr="Smart Phone with solid fill">
            <a:extLst>
              <a:ext uri="{FF2B5EF4-FFF2-40B4-BE49-F238E27FC236}">
                <a16:creationId xmlns:a16="http://schemas.microsoft.com/office/drawing/2014/main" id="{5F782A56-D597-3F7A-39A2-7B5BEFD4C1F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04549" y="2214806"/>
            <a:ext cx="857679" cy="799858"/>
          </a:xfrm>
          <a:prstGeom prst="rect">
            <a:avLst/>
          </a:prstGeom>
        </p:spPr>
      </p:pic>
      <p:sp>
        <p:nvSpPr>
          <p:cNvPr id="8" name="Google Shape;331;p36">
            <a:extLst>
              <a:ext uri="{FF2B5EF4-FFF2-40B4-BE49-F238E27FC236}">
                <a16:creationId xmlns:a16="http://schemas.microsoft.com/office/drawing/2014/main" id="{76745235-A0D1-C78A-4A7F-89A32D2AD4CE}"/>
              </a:ext>
            </a:extLst>
          </p:cNvPr>
          <p:cNvSpPr txBox="1"/>
          <p:nvPr/>
        </p:nvSpPr>
        <p:spPr>
          <a:xfrm>
            <a:off x="1204549" y="3257188"/>
            <a:ext cx="1353160" cy="982966"/>
          </a:xfrm>
          <a:prstGeom prst="rect">
            <a:avLst/>
          </a:prstGeom>
          <a:noFill/>
          <a:ln>
            <a:noFill/>
          </a:ln>
        </p:spPr>
        <p:txBody>
          <a:bodyPr spcFirstLastPara="1" wrap="square" lIns="91425" tIns="91425" rIns="91425" bIns="91425" anchor="t" anchorCtr="0">
            <a:noAutofit/>
          </a:bodyPr>
          <a:lstStyle/>
          <a:p>
            <a:pPr marL="0" lvl="8"/>
            <a:r>
              <a:rPr lang="en-US" sz="1400" b="1">
                <a:solidFill>
                  <a:schemeClr val="dk1"/>
                </a:solidFill>
                <a:latin typeface="Century Gothic"/>
                <a:ea typeface="Calibri"/>
                <a:cs typeface="Calibri"/>
              </a:rPr>
              <a:t>Minimum Standard</a:t>
            </a:r>
          </a:p>
        </p:txBody>
      </p:sp>
      <p:pic>
        <p:nvPicPr>
          <p:cNvPr id="18" name="Graphic 17" descr="Home with solid fill">
            <a:extLst>
              <a:ext uri="{FF2B5EF4-FFF2-40B4-BE49-F238E27FC236}">
                <a16:creationId xmlns:a16="http://schemas.microsoft.com/office/drawing/2014/main" id="{39633083-C3AF-AA9B-A7FB-6D60D626DC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19158" y="4444073"/>
            <a:ext cx="802742" cy="802742"/>
          </a:xfrm>
          <a:prstGeom prst="rect">
            <a:avLst/>
          </a:prstGeom>
        </p:spPr>
      </p:pic>
      <p:pic>
        <p:nvPicPr>
          <p:cNvPr id="19" name="Graphic 18" descr="Children with solid fill">
            <a:extLst>
              <a:ext uri="{FF2B5EF4-FFF2-40B4-BE49-F238E27FC236}">
                <a16:creationId xmlns:a16="http://schemas.microsoft.com/office/drawing/2014/main" id="{2FC4C694-5DFD-F89E-EA07-D1E9F70E79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44561" y="5816193"/>
            <a:ext cx="834241" cy="834241"/>
          </a:xfrm>
          <a:prstGeom prst="rect">
            <a:avLst/>
          </a:prstGeom>
        </p:spPr>
      </p:pic>
      <p:sp>
        <p:nvSpPr>
          <p:cNvPr id="20" name="Plus Sign 19">
            <a:extLst>
              <a:ext uri="{FF2B5EF4-FFF2-40B4-BE49-F238E27FC236}">
                <a16:creationId xmlns:a16="http://schemas.microsoft.com/office/drawing/2014/main" id="{247F5D61-B28E-AD51-E418-5BD04CA164B0}"/>
              </a:ext>
            </a:extLst>
          </p:cNvPr>
          <p:cNvSpPr/>
          <p:nvPr/>
        </p:nvSpPr>
        <p:spPr>
          <a:xfrm>
            <a:off x="1558317" y="5249615"/>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9" name="TextBox 28">
            <a:extLst>
              <a:ext uri="{FF2B5EF4-FFF2-40B4-BE49-F238E27FC236}">
                <a16:creationId xmlns:a16="http://schemas.microsoft.com/office/drawing/2014/main" id="{A505DF63-DA3D-D387-4DDE-D4369EEC09E0}"/>
              </a:ext>
            </a:extLst>
          </p:cNvPr>
          <p:cNvSpPr txBox="1"/>
          <p:nvPr/>
        </p:nvSpPr>
        <p:spPr>
          <a:xfrm>
            <a:off x="8483286" y="4890337"/>
            <a:ext cx="3472893" cy="1938992"/>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If potties are not used this standard does not apply.</a:t>
            </a:r>
          </a:p>
          <a:p>
            <a:endParaRPr lang="en-US" sz="2000">
              <a:solidFill>
                <a:schemeClr val="bg1"/>
              </a:solidFill>
              <a:latin typeface="Century Gothic"/>
              <a:ea typeface="Calibri"/>
              <a:cs typeface="Calibri"/>
            </a:endParaRPr>
          </a:p>
          <a:p>
            <a:r>
              <a:rPr lang="en-US" sz="2000">
                <a:solidFill>
                  <a:schemeClr val="bg1"/>
                </a:solidFill>
                <a:latin typeface="Century Gothic"/>
                <a:ea typeface="Calibri"/>
                <a:cs typeface="Calibri"/>
              </a:rPr>
              <a:t>One way of disinfecting the potties is using water and cleaning detergent.</a:t>
            </a:r>
          </a:p>
        </p:txBody>
      </p:sp>
      <p:sp>
        <p:nvSpPr>
          <p:cNvPr id="31" name="TextBox 30">
            <a:extLst>
              <a:ext uri="{FF2B5EF4-FFF2-40B4-BE49-F238E27FC236}">
                <a16:creationId xmlns:a16="http://schemas.microsoft.com/office/drawing/2014/main" id="{B01B45B2-A023-2D77-3D67-9A7CCBB8E21A}"/>
              </a:ext>
            </a:extLst>
          </p:cNvPr>
          <p:cNvSpPr txBox="1"/>
          <p:nvPr/>
        </p:nvSpPr>
        <p:spPr>
          <a:xfrm>
            <a:off x="2504715" y="5083542"/>
            <a:ext cx="4569662"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Potties are cleaned after use and disinfected in a properly demarcated area.</a:t>
            </a:r>
          </a:p>
        </p:txBody>
      </p:sp>
      <p:pic>
        <p:nvPicPr>
          <p:cNvPr id="10" name="Graphic 9" descr="Double Tap Gesture with solid fill">
            <a:extLst>
              <a:ext uri="{FF2B5EF4-FFF2-40B4-BE49-F238E27FC236}">
                <a16:creationId xmlns:a16="http://schemas.microsoft.com/office/drawing/2014/main" id="{1B42983E-7436-EEB3-53DE-CC5E8E5A220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32223" y="4137607"/>
            <a:ext cx="709320" cy="659451"/>
          </a:xfrm>
          <a:prstGeom prst="rect">
            <a:avLst/>
          </a:prstGeom>
        </p:spPr>
      </p:pic>
      <p:pic>
        <p:nvPicPr>
          <p:cNvPr id="15" name="Graphic 14" descr="Smart Phone with solid fill">
            <a:extLst>
              <a:ext uri="{FF2B5EF4-FFF2-40B4-BE49-F238E27FC236}">
                <a16:creationId xmlns:a16="http://schemas.microsoft.com/office/drawing/2014/main" id="{EF77AD39-6EF3-3B7C-626D-6AF85E42627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557709" y="3801516"/>
            <a:ext cx="739723" cy="689854"/>
          </a:xfrm>
          <a:prstGeom prst="rect">
            <a:avLst/>
          </a:prstGeom>
        </p:spPr>
      </p:pic>
      <p:sp>
        <p:nvSpPr>
          <p:cNvPr id="17" name="Google Shape;331;p36">
            <a:extLst>
              <a:ext uri="{FF2B5EF4-FFF2-40B4-BE49-F238E27FC236}">
                <a16:creationId xmlns:a16="http://schemas.microsoft.com/office/drawing/2014/main" id="{7E8EEFBE-7CA3-7D6D-1513-3F7856E23ABE}"/>
              </a:ext>
            </a:extLst>
          </p:cNvPr>
          <p:cNvSpPr txBox="1"/>
          <p:nvPr/>
        </p:nvSpPr>
        <p:spPr>
          <a:xfrm>
            <a:off x="3325400" y="4372367"/>
            <a:ext cx="1211726" cy="914400"/>
          </a:xfrm>
          <a:prstGeom prst="rect">
            <a:avLst/>
          </a:prstGeom>
          <a:noFill/>
          <a:ln>
            <a:noFill/>
          </a:ln>
        </p:spPr>
        <p:txBody>
          <a:bodyPr spcFirstLastPara="1" wrap="square" lIns="91425" tIns="91425" rIns="91425" bIns="91425" anchor="t" anchorCtr="0">
            <a:noAutofit/>
          </a:bodyPr>
          <a:lstStyle/>
          <a:p>
            <a:pPr marL="0" lvl="8"/>
            <a:r>
              <a:rPr lang="en-US" sz="2000" b="1">
                <a:solidFill>
                  <a:schemeClr val="dk1"/>
                </a:solidFill>
                <a:latin typeface="Century Gothic"/>
                <a:ea typeface="Calibri"/>
                <a:cs typeface="Calibri"/>
              </a:rPr>
              <a:t>NA</a:t>
            </a:r>
          </a:p>
        </p:txBody>
      </p:sp>
      <p:pic>
        <p:nvPicPr>
          <p:cNvPr id="21" name="Picture 20" descr="These are our potties for the potty training time.">
            <a:extLst>
              <a:ext uri="{FF2B5EF4-FFF2-40B4-BE49-F238E27FC236}">
                <a16:creationId xmlns:a16="http://schemas.microsoft.com/office/drawing/2014/main" id="{E96E6E9B-EF07-16EF-E5D5-C6475480EC7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9149"/>
          <a:stretch>
            <a:fillRect/>
          </a:stretch>
        </p:blipFill>
        <p:spPr bwMode="auto">
          <a:xfrm>
            <a:off x="5612658" y="3078344"/>
            <a:ext cx="1627178" cy="175413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LOCKIG children's potty, white/turquoise - IKEA">
            <a:extLst>
              <a:ext uri="{FF2B5EF4-FFF2-40B4-BE49-F238E27FC236}">
                <a16:creationId xmlns:a16="http://schemas.microsoft.com/office/drawing/2014/main" id="{BCC069F7-D44B-455D-1707-0491F2922E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31629" y="3113766"/>
            <a:ext cx="1683292" cy="168329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CFEF48B-2569-5D24-1945-01AE61552176}"/>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4" name="Rectangle 23">
            <a:extLst>
              <a:ext uri="{FF2B5EF4-FFF2-40B4-BE49-F238E27FC236}">
                <a16:creationId xmlns:a16="http://schemas.microsoft.com/office/drawing/2014/main" id="{223086DB-CB55-9012-1733-0A684CA507ED}"/>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5" name="TextBox 24">
            <a:extLst>
              <a:ext uri="{FF2B5EF4-FFF2-40B4-BE49-F238E27FC236}">
                <a16:creationId xmlns:a16="http://schemas.microsoft.com/office/drawing/2014/main" id="{0CD5AFDC-69CA-EB11-FE1B-52870DC4428A}"/>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5729502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CDF46-F4AB-6AC7-1B5B-C13286782B2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E97F982-C060-0C6D-1824-ECA5B4173106}"/>
              </a:ext>
            </a:extLst>
          </p:cNvPr>
          <p:cNvSpPr/>
          <p:nvPr/>
        </p:nvSpPr>
        <p:spPr>
          <a:xfrm>
            <a:off x="7326087" y="-1"/>
            <a:ext cx="4875058" cy="426720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D13FC062-544C-506B-FC26-A27905E72C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102</a:t>
            </a:fld>
            <a:endParaRPr lang="en-US"/>
          </a:p>
        </p:txBody>
      </p:sp>
      <p:sp>
        <p:nvSpPr>
          <p:cNvPr id="3" name="Rectangle 2">
            <a:extLst>
              <a:ext uri="{FF2B5EF4-FFF2-40B4-BE49-F238E27FC236}">
                <a16:creationId xmlns:a16="http://schemas.microsoft.com/office/drawing/2014/main" id="{87F1BB52-A028-74E5-95C4-B3A61FEB6E44}"/>
              </a:ext>
            </a:extLst>
          </p:cNvPr>
          <p:cNvSpPr/>
          <p:nvPr/>
        </p:nvSpPr>
        <p:spPr>
          <a:xfrm>
            <a:off x="1817913" y="0"/>
            <a:ext cx="4974773" cy="426720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7" name="TextBox 16">
            <a:extLst>
              <a:ext uri="{FF2B5EF4-FFF2-40B4-BE49-F238E27FC236}">
                <a16:creationId xmlns:a16="http://schemas.microsoft.com/office/drawing/2014/main" id="{2667443F-89AF-DD34-46DF-DE6C8C89DD95}"/>
              </a:ext>
            </a:extLst>
          </p:cNvPr>
          <p:cNvSpPr txBox="1"/>
          <p:nvPr/>
        </p:nvSpPr>
        <p:spPr>
          <a:xfrm>
            <a:off x="2059001" y="1413917"/>
            <a:ext cx="4569662" cy="1538883"/>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rPr>
              <a:t>There are cooling facilities for perishable foods and prepared bottles </a:t>
            </a:r>
          </a:p>
          <a:p>
            <a:pPr algn="ctr"/>
            <a:endParaRPr lang="en-US" sz="2200">
              <a:solidFill>
                <a:schemeClr val="bg1"/>
              </a:solidFill>
              <a:latin typeface="Century Gothic"/>
              <a:ea typeface="Calibri"/>
              <a:cs typeface="Calibri"/>
            </a:endParaRPr>
          </a:p>
        </p:txBody>
      </p:sp>
      <p:pic>
        <p:nvPicPr>
          <p:cNvPr id="24" name="Graphic 23" descr="Home with solid fill">
            <a:extLst>
              <a:ext uri="{FF2B5EF4-FFF2-40B4-BE49-F238E27FC236}">
                <a16:creationId xmlns:a16="http://schemas.microsoft.com/office/drawing/2014/main" id="{4A421A9C-FC83-B3C8-C8C0-A167BA21AB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2274" y="254210"/>
            <a:ext cx="914400" cy="914400"/>
          </a:xfrm>
          <a:prstGeom prst="rect">
            <a:avLst/>
          </a:prstGeom>
        </p:spPr>
      </p:pic>
      <p:sp>
        <p:nvSpPr>
          <p:cNvPr id="9" name="TextBox 8">
            <a:extLst>
              <a:ext uri="{FF2B5EF4-FFF2-40B4-BE49-F238E27FC236}">
                <a16:creationId xmlns:a16="http://schemas.microsoft.com/office/drawing/2014/main" id="{0209D415-0EA4-FF4A-FA12-9EC66E375A39}"/>
              </a:ext>
            </a:extLst>
          </p:cNvPr>
          <p:cNvSpPr txBox="1"/>
          <p:nvPr/>
        </p:nvSpPr>
        <p:spPr>
          <a:xfrm>
            <a:off x="7526592" y="186344"/>
            <a:ext cx="4350985" cy="3477875"/>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If the ECD </a:t>
            </a:r>
            <a:r>
              <a:rPr lang="en-US" sz="2000" err="1">
                <a:solidFill>
                  <a:schemeClr val="bg1"/>
                </a:solidFill>
                <a:latin typeface="Century Gothic"/>
                <a:ea typeface="Calibri"/>
                <a:cs typeface="Calibri"/>
              </a:rPr>
              <a:t>programme</a:t>
            </a:r>
            <a:r>
              <a:rPr lang="en-US" sz="2000">
                <a:solidFill>
                  <a:schemeClr val="bg1"/>
                </a:solidFill>
                <a:latin typeface="Century Gothic"/>
                <a:ea typeface="Calibri"/>
                <a:cs typeface="Calibri"/>
              </a:rPr>
              <a:t> prepares meals for children and stores them, or needs to store prepared bottles it needs cooling facilities. This standard is not applicable if caregivers send food with children or the ECD buys and prepares perishable food on the day so that it is never left to spoil.  A cooling facility could be a fridge or another cooling device.</a:t>
            </a:r>
          </a:p>
        </p:txBody>
      </p:sp>
      <p:pic>
        <p:nvPicPr>
          <p:cNvPr id="8" name="Graphic 7" descr="Children with solid fill">
            <a:extLst>
              <a:ext uri="{FF2B5EF4-FFF2-40B4-BE49-F238E27FC236}">
                <a16:creationId xmlns:a16="http://schemas.microsoft.com/office/drawing/2014/main" id="{F2DECB3B-4E2E-964F-29EA-3A06B37B37B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1034" y="1621970"/>
            <a:ext cx="914400" cy="914400"/>
          </a:xfrm>
          <a:prstGeom prst="rect">
            <a:avLst/>
          </a:prstGeom>
        </p:spPr>
      </p:pic>
      <p:sp>
        <p:nvSpPr>
          <p:cNvPr id="12" name="Plus Sign 11">
            <a:extLst>
              <a:ext uri="{FF2B5EF4-FFF2-40B4-BE49-F238E27FC236}">
                <a16:creationId xmlns:a16="http://schemas.microsoft.com/office/drawing/2014/main" id="{01CADEAE-E689-6144-0CB0-E5FD900AD4AF}"/>
              </a:ext>
            </a:extLst>
          </p:cNvPr>
          <p:cNvSpPr/>
          <p:nvPr/>
        </p:nvSpPr>
        <p:spPr>
          <a:xfrm>
            <a:off x="986832" y="114806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3" name="Rectangle 12">
            <a:extLst>
              <a:ext uri="{FF2B5EF4-FFF2-40B4-BE49-F238E27FC236}">
                <a16:creationId xmlns:a16="http://schemas.microsoft.com/office/drawing/2014/main" id="{71D76F4B-E2F4-3612-E86F-CC7F1CD86B9A}"/>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4" name="Rectangle 13">
            <a:extLst>
              <a:ext uri="{FF2B5EF4-FFF2-40B4-BE49-F238E27FC236}">
                <a16:creationId xmlns:a16="http://schemas.microsoft.com/office/drawing/2014/main" id="{0E520CFA-FE53-CE8D-0E28-B16FE7370C9C}"/>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5" name="TextBox 14">
            <a:extLst>
              <a:ext uri="{FF2B5EF4-FFF2-40B4-BE49-F238E27FC236}">
                <a16:creationId xmlns:a16="http://schemas.microsoft.com/office/drawing/2014/main" id="{2638AB8D-6465-E154-CE2D-427CCE6B775F}"/>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152884247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77273-126D-93A6-938E-17C12CA9864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7BBA1B9-8D43-38D2-D8AB-511AA166974C}"/>
              </a:ext>
            </a:extLst>
          </p:cNvPr>
          <p:cNvSpPr/>
          <p:nvPr/>
        </p:nvSpPr>
        <p:spPr>
          <a:xfrm>
            <a:off x="8092440" y="-9212"/>
            <a:ext cx="4099559" cy="1938527"/>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55ACC2E9-3C9F-8205-E9D8-EB8A836EDF9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103</a:t>
            </a:fld>
            <a:endParaRPr lang="en-US">
              <a:latin typeface="Century Gothic"/>
            </a:endParaRPr>
          </a:p>
        </p:txBody>
      </p:sp>
      <p:sp>
        <p:nvSpPr>
          <p:cNvPr id="3" name="Rectangle 2">
            <a:extLst>
              <a:ext uri="{FF2B5EF4-FFF2-40B4-BE49-F238E27FC236}">
                <a16:creationId xmlns:a16="http://schemas.microsoft.com/office/drawing/2014/main" id="{FD7C91AF-F6ED-225F-1142-80BFAFF83107}"/>
              </a:ext>
            </a:extLst>
          </p:cNvPr>
          <p:cNvSpPr/>
          <p:nvPr/>
        </p:nvSpPr>
        <p:spPr>
          <a:xfrm>
            <a:off x="1965960" y="-15116"/>
            <a:ext cx="5070566" cy="193852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596273B4-C021-CE11-51DF-35FEDC97AF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5795" y="93747"/>
            <a:ext cx="914400" cy="914400"/>
          </a:xfrm>
          <a:prstGeom prst="rect">
            <a:avLst/>
          </a:prstGeom>
        </p:spPr>
      </p:pic>
      <p:pic>
        <p:nvPicPr>
          <p:cNvPr id="13" name="Graphic 12" descr="Children with solid fill">
            <a:extLst>
              <a:ext uri="{FF2B5EF4-FFF2-40B4-BE49-F238E27FC236}">
                <a16:creationId xmlns:a16="http://schemas.microsoft.com/office/drawing/2014/main" id="{9132CCA0-0780-54EC-D217-54A7CD6A86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0626" y="1549920"/>
            <a:ext cx="914400" cy="914400"/>
          </a:xfrm>
          <a:prstGeom prst="rect">
            <a:avLst/>
          </a:prstGeom>
        </p:spPr>
      </p:pic>
      <p:sp>
        <p:nvSpPr>
          <p:cNvPr id="14" name="Plus Sign 13">
            <a:extLst>
              <a:ext uri="{FF2B5EF4-FFF2-40B4-BE49-F238E27FC236}">
                <a16:creationId xmlns:a16="http://schemas.microsoft.com/office/drawing/2014/main" id="{E537D2DB-6703-352C-23BD-6EA81889A0ED}"/>
              </a:ext>
            </a:extLst>
          </p:cNvPr>
          <p:cNvSpPr/>
          <p:nvPr/>
        </p:nvSpPr>
        <p:spPr>
          <a:xfrm>
            <a:off x="1026424" y="107601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3" name="TextBox 22">
            <a:extLst>
              <a:ext uri="{FF2B5EF4-FFF2-40B4-BE49-F238E27FC236}">
                <a16:creationId xmlns:a16="http://schemas.microsoft.com/office/drawing/2014/main" id="{075BA603-193D-8F50-B74F-043C60223E62}"/>
              </a:ext>
            </a:extLst>
          </p:cNvPr>
          <p:cNvSpPr txBox="1"/>
          <p:nvPr/>
        </p:nvSpPr>
        <p:spPr>
          <a:xfrm>
            <a:off x="8610600" y="61362"/>
            <a:ext cx="3518350" cy="1938992"/>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sym typeface="Calibri"/>
              </a:rPr>
              <a:t>You may want to check whether there is any litter or unsafe items laying around the premises or animal </a:t>
            </a:r>
            <a:r>
              <a:rPr lang="en-US" sz="2000" err="1">
                <a:solidFill>
                  <a:schemeClr val="bg1"/>
                </a:solidFill>
                <a:latin typeface="Century Gothic"/>
                <a:ea typeface="Calibri"/>
                <a:cs typeface="Calibri"/>
                <a:sym typeface="Calibri"/>
              </a:rPr>
              <a:t>faeces</a:t>
            </a:r>
            <a:r>
              <a:rPr lang="en-US" sz="2000">
                <a:solidFill>
                  <a:schemeClr val="bg1"/>
                </a:solidFill>
                <a:latin typeface="Century Gothic"/>
                <a:ea typeface="Calibri"/>
                <a:cs typeface="Calibri"/>
                <a:sym typeface="Calibri"/>
              </a:rPr>
              <a:t> that has not been cleaned.</a:t>
            </a:r>
            <a:endParaRPr lang="en-US" sz="2000">
              <a:solidFill>
                <a:schemeClr val="bg1"/>
              </a:solidFill>
              <a:latin typeface="Century Gothic"/>
              <a:ea typeface="Calibri"/>
              <a:cs typeface="Calibri"/>
            </a:endParaRPr>
          </a:p>
        </p:txBody>
      </p:sp>
      <p:pic>
        <p:nvPicPr>
          <p:cNvPr id="6" name="Graphic 5" descr="Double Tap Gesture with solid fill">
            <a:extLst>
              <a:ext uri="{FF2B5EF4-FFF2-40B4-BE49-F238E27FC236}">
                <a16:creationId xmlns:a16="http://schemas.microsoft.com/office/drawing/2014/main" id="{B4FAFFD1-86D8-F553-96C0-290BD965DBD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35140" y="3274318"/>
            <a:ext cx="1000470" cy="930132"/>
          </a:xfrm>
          <a:prstGeom prst="rect">
            <a:avLst/>
          </a:prstGeom>
        </p:spPr>
      </p:pic>
      <p:pic>
        <p:nvPicPr>
          <p:cNvPr id="7" name="Graphic 6" descr="Smart Phone with solid fill">
            <a:extLst>
              <a:ext uri="{FF2B5EF4-FFF2-40B4-BE49-F238E27FC236}">
                <a16:creationId xmlns:a16="http://schemas.microsoft.com/office/drawing/2014/main" id="{BC128C50-BC1A-8768-9999-36A32E892CF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60626" y="2938226"/>
            <a:ext cx="1043353" cy="973015"/>
          </a:xfrm>
          <a:prstGeom prst="rect">
            <a:avLst/>
          </a:prstGeom>
        </p:spPr>
      </p:pic>
      <p:sp>
        <p:nvSpPr>
          <p:cNvPr id="8" name="Google Shape;331;p36">
            <a:extLst>
              <a:ext uri="{FF2B5EF4-FFF2-40B4-BE49-F238E27FC236}">
                <a16:creationId xmlns:a16="http://schemas.microsoft.com/office/drawing/2014/main" id="{EB7D4475-7DD1-F4FD-E8A6-AF1EBB2D091D}"/>
              </a:ext>
            </a:extLst>
          </p:cNvPr>
          <p:cNvSpPr txBox="1"/>
          <p:nvPr/>
        </p:nvSpPr>
        <p:spPr>
          <a:xfrm>
            <a:off x="1010677" y="4083826"/>
            <a:ext cx="1353160" cy="982966"/>
          </a:xfrm>
          <a:prstGeom prst="rect">
            <a:avLst/>
          </a:prstGeom>
          <a:noFill/>
          <a:ln>
            <a:noFill/>
          </a:ln>
        </p:spPr>
        <p:txBody>
          <a:bodyPr spcFirstLastPara="1" wrap="square" lIns="91425" tIns="91425" rIns="91425" bIns="91425" anchor="t" anchorCtr="0">
            <a:noAutofit/>
          </a:bodyPr>
          <a:lstStyle/>
          <a:p>
            <a:pPr marL="0" lvl="8"/>
            <a:r>
              <a:rPr lang="en-US" sz="1400" b="1">
                <a:solidFill>
                  <a:schemeClr val="dk1"/>
                </a:solidFill>
                <a:latin typeface="Century Gothic"/>
                <a:ea typeface="Calibri"/>
                <a:cs typeface="Calibri"/>
              </a:rPr>
              <a:t>Minimum Standard</a:t>
            </a:r>
          </a:p>
        </p:txBody>
      </p:sp>
      <p:sp>
        <p:nvSpPr>
          <p:cNvPr id="31" name="TextBox 30">
            <a:extLst>
              <a:ext uri="{FF2B5EF4-FFF2-40B4-BE49-F238E27FC236}">
                <a16:creationId xmlns:a16="http://schemas.microsoft.com/office/drawing/2014/main" id="{8335015D-FF32-26ED-1C4F-72D6D3DBC310}"/>
              </a:ext>
            </a:extLst>
          </p:cNvPr>
          <p:cNvSpPr txBox="1"/>
          <p:nvPr/>
        </p:nvSpPr>
        <p:spPr>
          <a:xfrm>
            <a:off x="2301404" y="53477"/>
            <a:ext cx="4569662" cy="2031325"/>
          </a:xfrm>
          <a:prstGeom prst="rect">
            <a:avLst/>
          </a:prstGeom>
          <a:noFill/>
        </p:spPr>
        <p:txBody>
          <a:bodyPr wrap="square" lIns="91440" tIns="45720" rIns="91440" bIns="45720" rtlCol="0" anchor="t">
            <a:spAutoFit/>
          </a:bodyPr>
          <a:lstStyle/>
          <a:p>
            <a:pPr algn="ctr"/>
            <a:r>
              <a:rPr lang="en-US" sz="2100">
                <a:solidFill>
                  <a:schemeClr val="bg1"/>
                </a:solidFill>
                <a:latin typeface="Century Gothic"/>
              </a:rPr>
              <a:t>The premises inside and outside are safe, clean and well-maintained (outdoor areas must be free from litter and animal </a:t>
            </a:r>
            <a:r>
              <a:rPr lang="en-US" sz="2100" err="1">
                <a:solidFill>
                  <a:schemeClr val="bg1"/>
                </a:solidFill>
                <a:latin typeface="Century Gothic"/>
              </a:rPr>
              <a:t>faeces</a:t>
            </a:r>
            <a:r>
              <a:rPr lang="en-US" sz="2100">
                <a:solidFill>
                  <a:schemeClr val="bg1"/>
                </a:solidFill>
                <a:latin typeface="Century Gothic"/>
              </a:rPr>
              <a:t>).</a:t>
            </a:r>
            <a:endParaRPr lang="en-ZA" sz="2100">
              <a:solidFill>
                <a:schemeClr val="bg1"/>
              </a:solidFill>
              <a:latin typeface="Century Gothic"/>
            </a:endParaRPr>
          </a:p>
          <a:p>
            <a:pPr algn="ctr"/>
            <a:endParaRPr lang="en-US" sz="2100">
              <a:solidFill>
                <a:schemeClr val="bg1"/>
              </a:solidFill>
              <a:latin typeface="Century Gothic"/>
              <a:ea typeface="Calibri"/>
              <a:cs typeface="Calibri"/>
            </a:endParaRPr>
          </a:p>
        </p:txBody>
      </p:sp>
      <p:pic>
        <p:nvPicPr>
          <p:cNvPr id="21" name="Picture 20" descr="A green grass field with a blue table and a bucket&#10;&#10;AI-generated content may be incorrect.">
            <a:extLst>
              <a:ext uri="{FF2B5EF4-FFF2-40B4-BE49-F238E27FC236}">
                <a16:creationId xmlns:a16="http://schemas.microsoft.com/office/drawing/2014/main" id="{8B24C076-842D-7293-693A-4DE337DC1BE8}"/>
              </a:ext>
            </a:extLst>
          </p:cNvPr>
          <p:cNvPicPr>
            <a:picLocks noChangeAspect="1"/>
          </p:cNvPicPr>
          <p:nvPr/>
        </p:nvPicPr>
        <p:blipFill>
          <a:blip r:embed="rId7"/>
          <a:stretch>
            <a:fillRect/>
          </a:stretch>
        </p:blipFill>
        <p:spPr>
          <a:xfrm>
            <a:off x="2016806" y="2596455"/>
            <a:ext cx="5704344" cy="4278258"/>
          </a:xfrm>
          <a:prstGeom prst="rect">
            <a:avLst/>
          </a:prstGeom>
        </p:spPr>
      </p:pic>
      <p:pic>
        <p:nvPicPr>
          <p:cNvPr id="22" name="Picture 21" descr="A playground with a slide&#10;&#10;Description automatically generated">
            <a:extLst>
              <a:ext uri="{FF2B5EF4-FFF2-40B4-BE49-F238E27FC236}">
                <a16:creationId xmlns:a16="http://schemas.microsoft.com/office/drawing/2014/main" id="{19E775A7-A15A-4F46-77F0-B9073F2517EA}"/>
              </a:ext>
            </a:extLst>
          </p:cNvPr>
          <p:cNvPicPr>
            <a:picLocks noChangeAspect="1"/>
          </p:cNvPicPr>
          <p:nvPr/>
        </p:nvPicPr>
        <p:blipFill>
          <a:blip r:embed="rId8"/>
          <a:stretch>
            <a:fillRect/>
          </a:stretch>
        </p:blipFill>
        <p:spPr>
          <a:xfrm>
            <a:off x="8104504" y="2519738"/>
            <a:ext cx="3249296" cy="4332394"/>
          </a:xfrm>
          <a:prstGeom prst="rect">
            <a:avLst/>
          </a:prstGeom>
        </p:spPr>
      </p:pic>
      <p:sp>
        <p:nvSpPr>
          <p:cNvPr id="4" name="Rectangle 3">
            <a:extLst>
              <a:ext uri="{FF2B5EF4-FFF2-40B4-BE49-F238E27FC236}">
                <a16:creationId xmlns:a16="http://schemas.microsoft.com/office/drawing/2014/main" id="{8DC60CCF-F522-A051-37BC-ECE80CE55F71}"/>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9" name="Rectangle 8">
            <a:extLst>
              <a:ext uri="{FF2B5EF4-FFF2-40B4-BE49-F238E27FC236}">
                <a16:creationId xmlns:a16="http://schemas.microsoft.com/office/drawing/2014/main" id="{5C7A7288-F726-3216-30CB-6AC4A11F62EB}"/>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0" name="TextBox 9">
            <a:extLst>
              <a:ext uri="{FF2B5EF4-FFF2-40B4-BE49-F238E27FC236}">
                <a16:creationId xmlns:a16="http://schemas.microsoft.com/office/drawing/2014/main" id="{DD6F3DA4-CA6C-E80F-344E-1E0599BCDEFF}"/>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344631680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22CF1-7D6B-7B47-B18D-0B5F77360484}"/>
            </a:ext>
          </a:extLst>
        </p:cNvPr>
        <p:cNvGrpSpPr/>
        <p:nvPr/>
      </p:nvGrpSpPr>
      <p:grpSpPr>
        <a:xfrm>
          <a:off x="0" y="0"/>
          <a:ext cx="0" cy="0"/>
          <a:chOff x="0" y="0"/>
          <a:chExt cx="0" cy="0"/>
        </a:xfrm>
      </p:grpSpPr>
      <p:pic>
        <p:nvPicPr>
          <p:cNvPr id="25" name="Picture 24" descr="A playground with colorful tires&#10;&#10;Description automatically generated">
            <a:extLst>
              <a:ext uri="{FF2B5EF4-FFF2-40B4-BE49-F238E27FC236}">
                <a16:creationId xmlns:a16="http://schemas.microsoft.com/office/drawing/2014/main" id="{70F61A22-305E-18D8-E2C6-F313DD4A9A5B}"/>
              </a:ext>
            </a:extLst>
          </p:cNvPr>
          <p:cNvPicPr>
            <a:picLocks noChangeAspect="1"/>
          </p:cNvPicPr>
          <p:nvPr/>
        </p:nvPicPr>
        <p:blipFill>
          <a:blip r:embed="rId3"/>
          <a:stretch>
            <a:fillRect/>
          </a:stretch>
        </p:blipFill>
        <p:spPr>
          <a:xfrm>
            <a:off x="148802" y="3183486"/>
            <a:ext cx="1980308" cy="3520547"/>
          </a:xfrm>
          <a:prstGeom prst="rect">
            <a:avLst/>
          </a:prstGeom>
        </p:spPr>
      </p:pic>
      <p:sp>
        <p:nvSpPr>
          <p:cNvPr id="6" name="Google Shape;328;p36">
            <a:extLst>
              <a:ext uri="{FF2B5EF4-FFF2-40B4-BE49-F238E27FC236}">
                <a16:creationId xmlns:a16="http://schemas.microsoft.com/office/drawing/2014/main" id="{CF0756E0-E5B5-5B57-1EC8-CC9755958337}"/>
              </a:ext>
            </a:extLst>
          </p:cNvPr>
          <p:cNvSpPr txBox="1"/>
          <p:nvPr/>
        </p:nvSpPr>
        <p:spPr>
          <a:xfrm>
            <a:off x="82009" y="453018"/>
            <a:ext cx="10977000" cy="600124"/>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None/>
            </a:pPr>
            <a:r>
              <a:rPr lang="en-US" sz="3000" b="1">
                <a:solidFill>
                  <a:srgbClr val="1F6233"/>
                </a:solidFill>
                <a:latin typeface="Century Gothic"/>
                <a:ea typeface="Arial"/>
                <a:cs typeface="Arial"/>
                <a:sym typeface="Century Gothic"/>
              </a:rPr>
              <a:t> </a:t>
            </a:r>
            <a:endParaRPr sz="1400" b="0" i="0" u="none" strike="noStrike" cap="none">
              <a:solidFill>
                <a:srgbClr val="000000"/>
              </a:solidFill>
              <a:latin typeface="Arial"/>
              <a:ea typeface="Arial"/>
              <a:cs typeface="Arial"/>
              <a:sym typeface="Arial"/>
            </a:endParaRPr>
          </a:p>
        </p:txBody>
      </p:sp>
      <p:pic>
        <p:nvPicPr>
          <p:cNvPr id="23" name="Picture 22" descr="A group of kids playing outside&#10;&#10;Description automatically generated">
            <a:extLst>
              <a:ext uri="{FF2B5EF4-FFF2-40B4-BE49-F238E27FC236}">
                <a16:creationId xmlns:a16="http://schemas.microsoft.com/office/drawing/2014/main" id="{A993AA91-CFC2-1606-E67E-EDFB69281EC1}"/>
              </a:ext>
            </a:extLst>
          </p:cNvPr>
          <p:cNvPicPr>
            <a:picLocks noChangeAspect="1"/>
          </p:cNvPicPr>
          <p:nvPr/>
        </p:nvPicPr>
        <p:blipFill>
          <a:blip r:embed="rId4"/>
          <a:stretch>
            <a:fillRect/>
          </a:stretch>
        </p:blipFill>
        <p:spPr>
          <a:xfrm>
            <a:off x="6096000" y="3183486"/>
            <a:ext cx="2640410" cy="3520547"/>
          </a:xfrm>
          <a:prstGeom prst="rect">
            <a:avLst/>
          </a:prstGeom>
        </p:spPr>
      </p:pic>
      <p:pic>
        <p:nvPicPr>
          <p:cNvPr id="10242" name="Picture 2" descr="Curro Serengeti Preschool | Glen Marais">
            <a:extLst>
              <a:ext uri="{FF2B5EF4-FFF2-40B4-BE49-F238E27FC236}">
                <a16:creationId xmlns:a16="http://schemas.microsoft.com/office/drawing/2014/main" id="{094F99C0-7838-5FB1-3BFC-27F80D1BCA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753080"/>
            <a:ext cx="3508434" cy="204931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A room with a table and chairs&#10;&#10;Description automatically generated">
            <a:extLst>
              <a:ext uri="{FF2B5EF4-FFF2-40B4-BE49-F238E27FC236}">
                <a16:creationId xmlns:a16="http://schemas.microsoft.com/office/drawing/2014/main" id="{596A2D24-C367-962F-A334-7DFA8E4D106E}"/>
              </a:ext>
            </a:extLst>
          </p:cNvPr>
          <p:cNvPicPr>
            <a:picLocks noChangeAspect="1"/>
          </p:cNvPicPr>
          <p:nvPr/>
        </p:nvPicPr>
        <p:blipFill>
          <a:blip r:embed="rId6"/>
          <a:stretch>
            <a:fillRect/>
          </a:stretch>
        </p:blipFill>
        <p:spPr>
          <a:xfrm>
            <a:off x="2729127" y="822960"/>
            <a:ext cx="2717901" cy="2038426"/>
          </a:xfrm>
          <a:prstGeom prst="rect">
            <a:avLst/>
          </a:prstGeom>
        </p:spPr>
      </p:pic>
      <p:pic>
        <p:nvPicPr>
          <p:cNvPr id="29" name="Picture 28" descr="A playground with a slide&#10;&#10;Description automatically generated">
            <a:extLst>
              <a:ext uri="{FF2B5EF4-FFF2-40B4-BE49-F238E27FC236}">
                <a16:creationId xmlns:a16="http://schemas.microsoft.com/office/drawing/2014/main" id="{602B2B10-53ED-8174-B6A9-C0CA73098AC1}"/>
              </a:ext>
            </a:extLst>
          </p:cNvPr>
          <p:cNvPicPr>
            <a:picLocks noChangeAspect="1"/>
          </p:cNvPicPr>
          <p:nvPr/>
        </p:nvPicPr>
        <p:blipFill>
          <a:blip r:embed="rId7"/>
          <a:stretch>
            <a:fillRect/>
          </a:stretch>
        </p:blipFill>
        <p:spPr>
          <a:xfrm>
            <a:off x="2767873" y="3183486"/>
            <a:ext cx="2640411" cy="3520547"/>
          </a:xfrm>
          <a:prstGeom prst="rect">
            <a:avLst/>
          </a:prstGeom>
        </p:spPr>
      </p:pic>
      <p:pic>
        <p:nvPicPr>
          <p:cNvPr id="5" name="Picture 4" descr="A child holding a bucket on top of another child's head&#10;&#10;AI-generated content may be incorrect.">
            <a:extLst>
              <a:ext uri="{FF2B5EF4-FFF2-40B4-BE49-F238E27FC236}">
                <a16:creationId xmlns:a16="http://schemas.microsoft.com/office/drawing/2014/main" id="{418BE955-323C-AD5D-79B0-3054443E6804}"/>
              </a:ext>
            </a:extLst>
          </p:cNvPr>
          <p:cNvPicPr>
            <a:picLocks noChangeAspect="1"/>
          </p:cNvPicPr>
          <p:nvPr/>
        </p:nvPicPr>
        <p:blipFill>
          <a:blip r:embed="rId8"/>
          <a:stretch>
            <a:fillRect/>
          </a:stretch>
        </p:blipFill>
        <p:spPr>
          <a:xfrm>
            <a:off x="9375173" y="3183487"/>
            <a:ext cx="2347030" cy="3520546"/>
          </a:xfrm>
          <a:prstGeom prst="rect">
            <a:avLst/>
          </a:prstGeom>
        </p:spPr>
      </p:pic>
    </p:spTree>
    <p:extLst>
      <p:ext uri="{BB962C8B-B14F-4D97-AF65-F5344CB8AC3E}">
        <p14:creationId xmlns:p14="http://schemas.microsoft.com/office/powerpoint/2010/main" val="15777716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983AE-0B2E-F634-C471-F69434E77765}"/>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7ACCFC6A-CAF6-D18F-CA67-C12EB1276815}"/>
              </a:ext>
            </a:extLst>
          </p:cNvPr>
          <p:cNvSpPr/>
          <p:nvPr/>
        </p:nvSpPr>
        <p:spPr>
          <a:xfrm>
            <a:off x="8610598" y="4303455"/>
            <a:ext cx="3590546" cy="2554545"/>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8" name="Rectangle 27">
            <a:extLst>
              <a:ext uri="{FF2B5EF4-FFF2-40B4-BE49-F238E27FC236}">
                <a16:creationId xmlns:a16="http://schemas.microsoft.com/office/drawing/2014/main" id="{B535344D-58B7-17CE-C453-0E6BC1664D70}"/>
              </a:ext>
            </a:extLst>
          </p:cNvPr>
          <p:cNvSpPr/>
          <p:nvPr/>
        </p:nvSpPr>
        <p:spPr>
          <a:xfrm>
            <a:off x="8610598" y="2604781"/>
            <a:ext cx="3590545" cy="112597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5" name="Rectangle 4">
            <a:extLst>
              <a:ext uri="{FF2B5EF4-FFF2-40B4-BE49-F238E27FC236}">
                <a16:creationId xmlns:a16="http://schemas.microsoft.com/office/drawing/2014/main" id="{3ACBDA3C-AF2B-C8DA-8ACD-2BEAD5325E41}"/>
              </a:ext>
            </a:extLst>
          </p:cNvPr>
          <p:cNvSpPr/>
          <p:nvPr/>
        </p:nvSpPr>
        <p:spPr>
          <a:xfrm>
            <a:off x="8610600" y="0"/>
            <a:ext cx="3590544" cy="2278295"/>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pic>
        <p:nvPicPr>
          <p:cNvPr id="9" name="Picture 2" descr="Wheelie Bin 130 Black - Plastic World">
            <a:extLst>
              <a:ext uri="{FF2B5EF4-FFF2-40B4-BE49-F238E27FC236}">
                <a16:creationId xmlns:a16="http://schemas.microsoft.com/office/drawing/2014/main" id="{0296B462-E7C5-9E4F-6E66-6C9BF073D2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7917" y="237452"/>
            <a:ext cx="1619985" cy="1619985"/>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43CB74E5-5EC5-8946-F17A-8AFCD7559086}"/>
              </a:ext>
            </a:extLst>
          </p:cNvPr>
          <p:cNvSpPr/>
          <p:nvPr/>
        </p:nvSpPr>
        <p:spPr>
          <a:xfrm>
            <a:off x="1779449" y="2633918"/>
            <a:ext cx="4688096" cy="1162313"/>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4" name="Rectangle 3">
            <a:extLst>
              <a:ext uri="{FF2B5EF4-FFF2-40B4-BE49-F238E27FC236}">
                <a16:creationId xmlns:a16="http://schemas.microsoft.com/office/drawing/2014/main" id="{14AE0541-6EC4-F64E-8B6A-9DD7E01BE71D}"/>
              </a:ext>
            </a:extLst>
          </p:cNvPr>
          <p:cNvSpPr/>
          <p:nvPr/>
        </p:nvSpPr>
        <p:spPr>
          <a:xfrm>
            <a:off x="1779449" y="4342307"/>
            <a:ext cx="4712559" cy="2532405"/>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 name="Slide Number Placeholder 1">
            <a:extLst>
              <a:ext uri="{FF2B5EF4-FFF2-40B4-BE49-F238E27FC236}">
                <a16:creationId xmlns:a16="http://schemas.microsoft.com/office/drawing/2014/main" id="{A5CF74EE-6066-1936-2C42-199F34BA6E5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105</a:t>
            </a:fld>
            <a:endParaRPr lang="en-US">
              <a:latin typeface="Century Gothic"/>
            </a:endParaRPr>
          </a:p>
        </p:txBody>
      </p:sp>
      <p:sp>
        <p:nvSpPr>
          <p:cNvPr id="3" name="Rectangle 2">
            <a:extLst>
              <a:ext uri="{FF2B5EF4-FFF2-40B4-BE49-F238E27FC236}">
                <a16:creationId xmlns:a16="http://schemas.microsoft.com/office/drawing/2014/main" id="{13CAD8B4-FC04-9A61-3DA8-7928BEE37A22}"/>
              </a:ext>
            </a:extLst>
          </p:cNvPr>
          <p:cNvSpPr/>
          <p:nvPr/>
        </p:nvSpPr>
        <p:spPr>
          <a:xfrm>
            <a:off x="1754987" y="0"/>
            <a:ext cx="4712559" cy="2278295"/>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15E09CD2-5DCE-6D4F-D6E4-F93F0351DD6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2889" y="5888"/>
            <a:ext cx="914400" cy="914400"/>
          </a:xfrm>
          <a:prstGeom prst="rect">
            <a:avLst/>
          </a:prstGeom>
        </p:spPr>
      </p:pic>
      <p:sp>
        <p:nvSpPr>
          <p:cNvPr id="16" name="TextBox 15">
            <a:extLst>
              <a:ext uri="{FF2B5EF4-FFF2-40B4-BE49-F238E27FC236}">
                <a16:creationId xmlns:a16="http://schemas.microsoft.com/office/drawing/2014/main" id="{28AA318D-7CC0-33CA-C715-78E96A116367}"/>
              </a:ext>
            </a:extLst>
          </p:cNvPr>
          <p:cNvSpPr txBox="1"/>
          <p:nvPr/>
        </p:nvSpPr>
        <p:spPr>
          <a:xfrm>
            <a:off x="1731271" y="50407"/>
            <a:ext cx="4618672" cy="2677656"/>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rPr>
              <a:t>Where there are no municipal waste collections, waste is disposed of in a refuse pit or using other hygienic disposal methods which are not accessible to children.</a:t>
            </a:r>
          </a:p>
          <a:p>
            <a:pPr algn="ctr"/>
            <a:endParaRPr lang="en-US" sz="2400">
              <a:solidFill>
                <a:schemeClr val="bg1"/>
              </a:solidFill>
              <a:latin typeface="Century Gothic"/>
              <a:ea typeface="Calibri"/>
              <a:cs typeface="Calibri"/>
            </a:endParaRPr>
          </a:p>
        </p:txBody>
      </p:sp>
      <p:sp>
        <p:nvSpPr>
          <p:cNvPr id="23" name="TextBox 22">
            <a:extLst>
              <a:ext uri="{FF2B5EF4-FFF2-40B4-BE49-F238E27FC236}">
                <a16:creationId xmlns:a16="http://schemas.microsoft.com/office/drawing/2014/main" id="{ADAFB182-B6D7-DA04-4972-6918A0582064}"/>
              </a:ext>
            </a:extLst>
          </p:cNvPr>
          <p:cNvSpPr txBox="1"/>
          <p:nvPr/>
        </p:nvSpPr>
        <p:spPr>
          <a:xfrm>
            <a:off x="8843177" y="226221"/>
            <a:ext cx="3292709" cy="1631216"/>
          </a:xfrm>
          <a:prstGeom prst="rect">
            <a:avLst/>
          </a:prstGeom>
          <a:noFill/>
        </p:spPr>
        <p:txBody>
          <a:bodyPr wrap="square" lIns="91440" tIns="45720" rIns="91440" bIns="45720" rtlCol="0" anchor="t">
            <a:spAutoFit/>
          </a:bodyPr>
          <a:lstStyle/>
          <a:p>
            <a:r>
              <a:rPr lang="en-US" sz="2000">
                <a:solidFill>
                  <a:schemeClr val="bg1"/>
                </a:solidFill>
                <a:latin typeface="Century Gothic"/>
              </a:rPr>
              <a:t>This only applies to </a:t>
            </a:r>
            <a:r>
              <a:rPr lang="en-US" sz="2000" err="1">
                <a:solidFill>
                  <a:schemeClr val="bg1"/>
                </a:solidFill>
                <a:latin typeface="Century Gothic"/>
              </a:rPr>
              <a:t>programmes</a:t>
            </a:r>
            <a:r>
              <a:rPr lang="en-US" sz="2000">
                <a:solidFill>
                  <a:schemeClr val="bg1"/>
                </a:solidFill>
                <a:latin typeface="Century Gothic"/>
              </a:rPr>
              <a:t> that are in areas where there is no municipal collection</a:t>
            </a:r>
          </a:p>
          <a:p>
            <a:endParaRPr lang="en-US" sz="2000">
              <a:solidFill>
                <a:schemeClr val="bg1"/>
              </a:solidFill>
              <a:latin typeface="Century Gothic"/>
              <a:ea typeface="Calibri"/>
              <a:cs typeface="Calibri"/>
            </a:endParaRPr>
          </a:p>
        </p:txBody>
      </p:sp>
      <p:pic>
        <p:nvPicPr>
          <p:cNvPr id="6" name="Graphic 5" descr="Double Tap Gesture with solid fill">
            <a:extLst>
              <a:ext uri="{FF2B5EF4-FFF2-40B4-BE49-F238E27FC236}">
                <a16:creationId xmlns:a16="http://schemas.microsoft.com/office/drawing/2014/main" id="{9C705330-A382-70D2-754B-4BC443BC463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4738" y="4375479"/>
            <a:ext cx="1000470" cy="930132"/>
          </a:xfrm>
          <a:prstGeom prst="rect">
            <a:avLst/>
          </a:prstGeom>
        </p:spPr>
      </p:pic>
      <p:pic>
        <p:nvPicPr>
          <p:cNvPr id="7" name="Graphic 6" descr="Smart Phone with solid fill">
            <a:extLst>
              <a:ext uri="{FF2B5EF4-FFF2-40B4-BE49-F238E27FC236}">
                <a16:creationId xmlns:a16="http://schemas.microsoft.com/office/drawing/2014/main" id="{E9D3A90C-BE7A-3FBD-132D-76419D75EFF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0224" y="4039387"/>
            <a:ext cx="1043353" cy="973015"/>
          </a:xfrm>
          <a:prstGeom prst="rect">
            <a:avLst/>
          </a:prstGeom>
        </p:spPr>
      </p:pic>
      <p:sp>
        <p:nvSpPr>
          <p:cNvPr id="8" name="Google Shape;331;p36">
            <a:extLst>
              <a:ext uri="{FF2B5EF4-FFF2-40B4-BE49-F238E27FC236}">
                <a16:creationId xmlns:a16="http://schemas.microsoft.com/office/drawing/2014/main" id="{D0D8EB29-F510-0F1F-919F-29485FABE544}"/>
              </a:ext>
            </a:extLst>
          </p:cNvPr>
          <p:cNvSpPr txBox="1"/>
          <p:nvPr/>
        </p:nvSpPr>
        <p:spPr>
          <a:xfrm>
            <a:off x="702889" y="2274094"/>
            <a:ext cx="1353160" cy="982966"/>
          </a:xfrm>
          <a:prstGeom prst="rect">
            <a:avLst/>
          </a:prstGeom>
          <a:noFill/>
          <a:ln>
            <a:noFill/>
          </a:ln>
        </p:spPr>
        <p:txBody>
          <a:bodyPr spcFirstLastPara="1" wrap="square" lIns="91425" tIns="91425" rIns="91425" bIns="91425" anchor="t" anchorCtr="0">
            <a:noAutofit/>
          </a:bodyPr>
          <a:lstStyle/>
          <a:p>
            <a:pPr marL="0" lvl="8"/>
            <a:r>
              <a:rPr lang="en-US" sz="1400" b="1">
                <a:solidFill>
                  <a:schemeClr val="dk1"/>
                </a:solidFill>
                <a:latin typeface="Century Gothic"/>
                <a:ea typeface="Calibri"/>
                <a:cs typeface="Calibri"/>
              </a:rPr>
              <a:t>Minimum Standard</a:t>
            </a:r>
          </a:p>
        </p:txBody>
      </p:sp>
      <p:pic>
        <p:nvPicPr>
          <p:cNvPr id="18" name="Graphic 17" descr="Home with solid fill">
            <a:extLst>
              <a:ext uri="{FF2B5EF4-FFF2-40B4-BE49-F238E27FC236}">
                <a16:creationId xmlns:a16="http://schemas.microsoft.com/office/drawing/2014/main" id="{F3E57F24-BCF6-E6DA-653B-46B52440B6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7692" y="5860596"/>
            <a:ext cx="914400" cy="914400"/>
          </a:xfrm>
          <a:prstGeom prst="rect">
            <a:avLst/>
          </a:prstGeom>
        </p:spPr>
      </p:pic>
      <p:sp>
        <p:nvSpPr>
          <p:cNvPr id="25" name="TextBox 24">
            <a:extLst>
              <a:ext uri="{FF2B5EF4-FFF2-40B4-BE49-F238E27FC236}">
                <a16:creationId xmlns:a16="http://schemas.microsoft.com/office/drawing/2014/main" id="{AAEE66D6-083D-1364-AC7C-EB4C59E03BFC}"/>
              </a:ext>
            </a:extLst>
          </p:cNvPr>
          <p:cNvSpPr txBox="1"/>
          <p:nvPr/>
        </p:nvSpPr>
        <p:spPr>
          <a:xfrm>
            <a:off x="1755733" y="4932716"/>
            <a:ext cx="4569662"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The waste bins and waste disposal areas are cleaned and disinfected regularly.</a:t>
            </a:r>
          </a:p>
        </p:txBody>
      </p:sp>
      <p:sp>
        <p:nvSpPr>
          <p:cNvPr id="29" name="TextBox 28">
            <a:extLst>
              <a:ext uri="{FF2B5EF4-FFF2-40B4-BE49-F238E27FC236}">
                <a16:creationId xmlns:a16="http://schemas.microsoft.com/office/drawing/2014/main" id="{ECF616D6-6E6C-A412-DEC2-8346769B85F6}"/>
              </a:ext>
            </a:extLst>
          </p:cNvPr>
          <p:cNvSpPr txBox="1"/>
          <p:nvPr/>
        </p:nvSpPr>
        <p:spPr>
          <a:xfrm>
            <a:off x="8969478" y="2707242"/>
            <a:ext cx="3427174" cy="1323439"/>
          </a:xfrm>
          <a:prstGeom prst="rect">
            <a:avLst/>
          </a:prstGeom>
          <a:noFill/>
        </p:spPr>
        <p:txBody>
          <a:bodyPr wrap="square" lIns="91440" tIns="45720" rIns="91440" bIns="45720" rtlCol="0" anchor="t">
            <a:spAutoFit/>
          </a:bodyPr>
          <a:lstStyle/>
          <a:p>
            <a:r>
              <a:rPr lang="en-US" sz="2000">
                <a:solidFill>
                  <a:schemeClr val="bg1"/>
                </a:solidFill>
                <a:latin typeface="Century Gothic"/>
              </a:rPr>
              <a:t>Check all the bins inside and outside the </a:t>
            </a:r>
            <a:r>
              <a:rPr lang="en-US" sz="2000" err="1">
                <a:solidFill>
                  <a:schemeClr val="bg1"/>
                </a:solidFill>
                <a:latin typeface="Century Gothic"/>
              </a:rPr>
              <a:t>programme</a:t>
            </a:r>
            <a:endParaRPr lang="en-US" sz="2000">
              <a:solidFill>
                <a:schemeClr val="bg1"/>
              </a:solidFill>
              <a:latin typeface="Century Gothic"/>
            </a:endParaRPr>
          </a:p>
          <a:p>
            <a:endParaRPr lang="en-US" sz="2000">
              <a:solidFill>
                <a:schemeClr val="bg1"/>
              </a:solidFill>
              <a:latin typeface="Century Gothic"/>
              <a:ea typeface="Calibri"/>
              <a:cs typeface="Calibri"/>
            </a:endParaRPr>
          </a:p>
        </p:txBody>
      </p:sp>
      <p:sp>
        <p:nvSpPr>
          <p:cNvPr id="31" name="TextBox 30">
            <a:extLst>
              <a:ext uri="{FF2B5EF4-FFF2-40B4-BE49-F238E27FC236}">
                <a16:creationId xmlns:a16="http://schemas.microsoft.com/office/drawing/2014/main" id="{B187C3E9-24E8-E05E-F833-4FBDE79768E4}"/>
              </a:ext>
            </a:extLst>
          </p:cNvPr>
          <p:cNvSpPr txBox="1"/>
          <p:nvPr/>
        </p:nvSpPr>
        <p:spPr>
          <a:xfrm>
            <a:off x="1732423" y="2801293"/>
            <a:ext cx="4569662" cy="830997"/>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Waste bins are kept covered and out of reach of children. </a:t>
            </a:r>
          </a:p>
        </p:txBody>
      </p:sp>
      <p:sp>
        <p:nvSpPr>
          <p:cNvPr id="33" name="TextBox 32">
            <a:extLst>
              <a:ext uri="{FF2B5EF4-FFF2-40B4-BE49-F238E27FC236}">
                <a16:creationId xmlns:a16="http://schemas.microsoft.com/office/drawing/2014/main" id="{79F3F7E8-E950-AA82-7160-C56889D5C4CC}"/>
              </a:ext>
            </a:extLst>
          </p:cNvPr>
          <p:cNvSpPr txBox="1"/>
          <p:nvPr/>
        </p:nvSpPr>
        <p:spPr>
          <a:xfrm>
            <a:off x="8675914" y="4320167"/>
            <a:ext cx="3484094" cy="2554545"/>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You may want to check that the waste areas look clean (rubbish bins are not overflowing and children cannot play in waste) or ask the principal how they ensure that they are regularly cleaned.</a:t>
            </a:r>
          </a:p>
        </p:txBody>
      </p:sp>
      <p:pic>
        <p:nvPicPr>
          <p:cNvPr id="27" name="Graphic 26" descr="Double Tap Gesture with solid fill">
            <a:extLst>
              <a:ext uri="{FF2B5EF4-FFF2-40B4-BE49-F238E27FC236}">
                <a16:creationId xmlns:a16="http://schemas.microsoft.com/office/drawing/2014/main" id="{B8A0B9E7-7AFD-03C7-DC3F-F98ED400822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0960" y="1483859"/>
            <a:ext cx="1000470" cy="930132"/>
          </a:xfrm>
          <a:prstGeom prst="rect">
            <a:avLst/>
          </a:prstGeom>
        </p:spPr>
      </p:pic>
      <p:sp>
        <p:nvSpPr>
          <p:cNvPr id="36" name="Google Shape;331;p36">
            <a:extLst>
              <a:ext uri="{FF2B5EF4-FFF2-40B4-BE49-F238E27FC236}">
                <a16:creationId xmlns:a16="http://schemas.microsoft.com/office/drawing/2014/main" id="{8FA5C61F-0C7C-AB05-B009-B1B4744AA9CE}"/>
              </a:ext>
            </a:extLst>
          </p:cNvPr>
          <p:cNvSpPr txBox="1"/>
          <p:nvPr/>
        </p:nvSpPr>
        <p:spPr>
          <a:xfrm>
            <a:off x="750335" y="5285756"/>
            <a:ext cx="1353160" cy="982966"/>
          </a:xfrm>
          <a:prstGeom prst="rect">
            <a:avLst/>
          </a:prstGeom>
          <a:noFill/>
          <a:ln>
            <a:noFill/>
          </a:ln>
        </p:spPr>
        <p:txBody>
          <a:bodyPr spcFirstLastPara="1" wrap="square" lIns="91425" tIns="91425" rIns="91425" bIns="91425" anchor="t" anchorCtr="0">
            <a:noAutofit/>
          </a:bodyPr>
          <a:lstStyle/>
          <a:p>
            <a:pPr marL="0" lvl="8"/>
            <a:r>
              <a:rPr lang="en-US" sz="1400" b="1">
                <a:solidFill>
                  <a:schemeClr val="dk1"/>
                </a:solidFill>
                <a:latin typeface="Century Gothic"/>
                <a:ea typeface="Calibri"/>
                <a:cs typeface="Calibri"/>
              </a:rPr>
              <a:t>Yes, with conditions</a:t>
            </a:r>
          </a:p>
        </p:txBody>
      </p:sp>
      <p:pic>
        <p:nvPicPr>
          <p:cNvPr id="38" name="Graphic 37" descr="Smart Phone with solid fill">
            <a:extLst>
              <a:ext uri="{FF2B5EF4-FFF2-40B4-BE49-F238E27FC236}">
                <a16:creationId xmlns:a16="http://schemas.microsoft.com/office/drawing/2014/main" id="{9C206F04-113A-A771-F626-6870EE22ADD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8972" y="1254359"/>
            <a:ext cx="1043353" cy="973015"/>
          </a:xfrm>
          <a:prstGeom prst="rect">
            <a:avLst/>
          </a:prstGeom>
        </p:spPr>
      </p:pic>
      <p:pic>
        <p:nvPicPr>
          <p:cNvPr id="40" name="Graphic 39" descr="Home with solid fill">
            <a:extLst>
              <a:ext uri="{FF2B5EF4-FFF2-40B4-BE49-F238E27FC236}">
                <a16:creationId xmlns:a16="http://schemas.microsoft.com/office/drawing/2014/main" id="{77BCCACE-2BB3-B6E2-FFFA-D5C4C5E115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2791" y="2994558"/>
            <a:ext cx="914400" cy="914400"/>
          </a:xfrm>
          <a:prstGeom prst="rect">
            <a:avLst/>
          </a:prstGeom>
        </p:spPr>
      </p:pic>
      <p:sp>
        <p:nvSpPr>
          <p:cNvPr id="13" name="Rectangle 12">
            <a:extLst>
              <a:ext uri="{FF2B5EF4-FFF2-40B4-BE49-F238E27FC236}">
                <a16:creationId xmlns:a16="http://schemas.microsoft.com/office/drawing/2014/main" id="{6829B508-2A21-6A86-BBDE-77305939414B}"/>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4" name="Rectangle 13">
            <a:extLst>
              <a:ext uri="{FF2B5EF4-FFF2-40B4-BE49-F238E27FC236}">
                <a16:creationId xmlns:a16="http://schemas.microsoft.com/office/drawing/2014/main" id="{958F0A77-DE35-2AE6-6817-2F970EA8BFD0}"/>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1" name="TextBox 20">
            <a:extLst>
              <a:ext uri="{FF2B5EF4-FFF2-40B4-BE49-F238E27FC236}">
                <a16:creationId xmlns:a16="http://schemas.microsoft.com/office/drawing/2014/main" id="{4A631761-7768-2E82-0E73-1D8A71E24592}"/>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pic>
        <p:nvPicPr>
          <p:cNvPr id="35" name="Picture 34">
            <a:extLst>
              <a:ext uri="{FF2B5EF4-FFF2-40B4-BE49-F238E27FC236}">
                <a16:creationId xmlns:a16="http://schemas.microsoft.com/office/drawing/2014/main" id="{E418BBAB-6C7F-46E5-5A48-D2858F30451E}"/>
              </a:ext>
            </a:extLst>
          </p:cNvPr>
          <p:cNvPicPr>
            <a:picLocks noChangeAspect="1"/>
          </p:cNvPicPr>
          <p:nvPr/>
        </p:nvPicPr>
        <p:blipFill>
          <a:blip r:embed="rId7"/>
          <a:stretch>
            <a:fillRect/>
          </a:stretch>
        </p:blipFill>
        <p:spPr>
          <a:xfrm>
            <a:off x="6513417" y="3620182"/>
            <a:ext cx="2014313" cy="2024859"/>
          </a:xfrm>
          <a:prstGeom prst="rect">
            <a:avLst/>
          </a:prstGeom>
        </p:spPr>
      </p:pic>
    </p:spTree>
    <p:extLst>
      <p:ext uri="{BB962C8B-B14F-4D97-AF65-F5344CB8AC3E}">
        <p14:creationId xmlns:p14="http://schemas.microsoft.com/office/powerpoint/2010/main" val="7409349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F41E3-A5F1-11C4-D83C-0048403C9D40}"/>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FF4B1132-0CA5-71D4-3582-599BE2D46A18}"/>
              </a:ext>
            </a:extLst>
          </p:cNvPr>
          <p:cNvSpPr/>
          <p:nvPr/>
        </p:nvSpPr>
        <p:spPr>
          <a:xfrm>
            <a:off x="7638471" y="-17377"/>
            <a:ext cx="4553528" cy="504045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4" name="Rectangle 3">
            <a:extLst>
              <a:ext uri="{FF2B5EF4-FFF2-40B4-BE49-F238E27FC236}">
                <a16:creationId xmlns:a16="http://schemas.microsoft.com/office/drawing/2014/main" id="{76418327-5EF0-0FDF-2E5B-6114003899DA}"/>
              </a:ext>
            </a:extLst>
          </p:cNvPr>
          <p:cNvSpPr/>
          <p:nvPr/>
        </p:nvSpPr>
        <p:spPr>
          <a:xfrm>
            <a:off x="2168540" y="4763"/>
            <a:ext cx="4373283" cy="501831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 name="Slide Number Placeholder 1">
            <a:extLst>
              <a:ext uri="{FF2B5EF4-FFF2-40B4-BE49-F238E27FC236}">
                <a16:creationId xmlns:a16="http://schemas.microsoft.com/office/drawing/2014/main" id="{B928F375-F178-A0C6-6AAA-81604DD3F2C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106</a:t>
            </a:fld>
            <a:endParaRPr lang="en-US"/>
          </a:p>
        </p:txBody>
      </p:sp>
      <p:pic>
        <p:nvPicPr>
          <p:cNvPr id="12" name="Graphic 11" descr="Home with solid fill">
            <a:extLst>
              <a:ext uri="{FF2B5EF4-FFF2-40B4-BE49-F238E27FC236}">
                <a16:creationId xmlns:a16="http://schemas.microsoft.com/office/drawing/2014/main" id="{B28254AC-886A-4109-0291-0B816F886C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9667" y="70043"/>
            <a:ext cx="914400" cy="914400"/>
          </a:xfrm>
          <a:prstGeom prst="rect">
            <a:avLst/>
          </a:prstGeom>
        </p:spPr>
      </p:pic>
      <p:pic>
        <p:nvPicPr>
          <p:cNvPr id="19" name="Graphic 18" descr="Children with solid fill">
            <a:extLst>
              <a:ext uri="{FF2B5EF4-FFF2-40B4-BE49-F238E27FC236}">
                <a16:creationId xmlns:a16="http://schemas.microsoft.com/office/drawing/2014/main" id="{6842C814-4A68-4A0F-07EB-5455502F79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9667" y="1601851"/>
            <a:ext cx="914400" cy="914400"/>
          </a:xfrm>
          <a:prstGeom prst="rect">
            <a:avLst/>
          </a:prstGeom>
        </p:spPr>
      </p:pic>
      <p:sp>
        <p:nvSpPr>
          <p:cNvPr id="20" name="Plus Sign 19">
            <a:extLst>
              <a:ext uri="{FF2B5EF4-FFF2-40B4-BE49-F238E27FC236}">
                <a16:creationId xmlns:a16="http://schemas.microsoft.com/office/drawing/2014/main" id="{02DF8DAC-FC5A-693E-E8B4-288C13B13C8F}"/>
              </a:ext>
            </a:extLst>
          </p:cNvPr>
          <p:cNvSpPr/>
          <p:nvPr/>
        </p:nvSpPr>
        <p:spPr>
          <a:xfrm>
            <a:off x="1119139" y="101976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5" name="TextBox 24">
            <a:extLst>
              <a:ext uri="{FF2B5EF4-FFF2-40B4-BE49-F238E27FC236}">
                <a16:creationId xmlns:a16="http://schemas.microsoft.com/office/drawing/2014/main" id="{286D6947-A9AA-3517-5418-EEF5CFBF0790}"/>
              </a:ext>
            </a:extLst>
          </p:cNvPr>
          <p:cNvSpPr txBox="1"/>
          <p:nvPr/>
        </p:nvSpPr>
        <p:spPr>
          <a:xfrm>
            <a:off x="2394857" y="960433"/>
            <a:ext cx="3763136" cy="830997"/>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No smoking allowed at the site </a:t>
            </a:r>
          </a:p>
        </p:txBody>
      </p:sp>
      <p:sp>
        <p:nvSpPr>
          <p:cNvPr id="33" name="TextBox 32">
            <a:extLst>
              <a:ext uri="{FF2B5EF4-FFF2-40B4-BE49-F238E27FC236}">
                <a16:creationId xmlns:a16="http://schemas.microsoft.com/office/drawing/2014/main" id="{934D569C-91CF-5EB2-3C6D-58B2507DFC18}"/>
              </a:ext>
            </a:extLst>
          </p:cNvPr>
          <p:cNvSpPr txBox="1"/>
          <p:nvPr/>
        </p:nvSpPr>
        <p:spPr>
          <a:xfrm>
            <a:off x="8121738" y="0"/>
            <a:ext cx="3847970" cy="4493538"/>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Check if there is a no smoking sign displayed at the ECD </a:t>
            </a:r>
            <a:r>
              <a:rPr lang="en-US" sz="2200" err="1">
                <a:solidFill>
                  <a:schemeClr val="bg1"/>
                </a:solidFill>
                <a:latin typeface="Century Gothic"/>
                <a:ea typeface="Calibri"/>
                <a:cs typeface="Calibri"/>
              </a:rPr>
              <a:t>programme</a:t>
            </a:r>
            <a:r>
              <a:rPr lang="en-US" sz="2200">
                <a:solidFill>
                  <a:schemeClr val="bg1"/>
                </a:solidFill>
                <a:latin typeface="Century Gothic"/>
                <a:ea typeface="Calibri"/>
                <a:cs typeface="Calibri"/>
              </a:rPr>
              <a:t>. If you don’t see one, it may be in their policies, ask whether smoking is allowed on the premises.</a:t>
            </a:r>
          </a:p>
          <a:p>
            <a:endParaRPr lang="en-US" sz="2200">
              <a:solidFill>
                <a:schemeClr val="bg1"/>
              </a:solidFill>
              <a:latin typeface="Century Gothic"/>
              <a:ea typeface="Calibri"/>
              <a:cs typeface="Calibri"/>
            </a:endParaRPr>
          </a:p>
          <a:p>
            <a:r>
              <a:rPr lang="en-US" sz="2200">
                <a:solidFill>
                  <a:schemeClr val="bg1"/>
                </a:solidFill>
                <a:latin typeface="Century Gothic"/>
                <a:ea typeface="Calibri"/>
                <a:cs typeface="Calibri"/>
              </a:rPr>
              <a:t>If the ECD </a:t>
            </a:r>
            <a:r>
              <a:rPr lang="en-US" sz="2200" err="1">
                <a:solidFill>
                  <a:schemeClr val="bg1"/>
                </a:solidFill>
                <a:latin typeface="Century Gothic"/>
                <a:ea typeface="Calibri"/>
                <a:cs typeface="Calibri"/>
              </a:rPr>
              <a:t>programme</a:t>
            </a:r>
            <a:r>
              <a:rPr lang="en-US" sz="2200">
                <a:solidFill>
                  <a:schemeClr val="bg1"/>
                </a:solidFill>
                <a:latin typeface="Century Gothic"/>
                <a:ea typeface="Calibri"/>
                <a:cs typeface="Calibri"/>
              </a:rPr>
              <a:t> was unaware of this requirement, ask them to commit to not allowing any smoking in the future.</a:t>
            </a:r>
          </a:p>
        </p:txBody>
      </p:sp>
      <p:pic>
        <p:nvPicPr>
          <p:cNvPr id="15" name="Graphic 14" descr="No smoking with solid fill">
            <a:extLst>
              <a:ext uri="{FF2B5EF4-FFF2-40B4-BE49-F238E27FC236}">
                <a16:creationId xmlns:a16="http://schemas.microsoft.com/office/drawing/2014/main" id="{D0D02E71-82BB-5B1D-66BC-EDB6E62134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71144" y="4011736"/>
            <a:ext cx="2743200" cy="2743200"/>
          </a:xfrm>
          <a:prstGeom prst="rect">
            <a:avLst/>
          </a:prstGeom>
        </p:spPr>
      </p:pic>
      <p:pic>
        <p:nvPicPr>
          <p:cNvPr id="34" name="Graphic 33" descr="Smart Phone with solid fill">
            <a:extLst>
              <a:ext uri="{FF2B5EF4-FFF2-40B4-BE49-F238E27FC236}">
                <a16:creationId xmlns:a16="http://schemas.microsoft.com/office/drawing/2014/main" id="{75DF6BC6-B17C-2F37-D271-AA031BFA782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0621" y="2972934"/>
            <a:ext cx="1043353" cy="973015"/>
          </a:xfrm>
          <a:prstGeom prst="rect">
            <a:avLst/>
          </a:prstGeom>
        </p:spPr>
      </p:pic>
      <p:pic>
        <p:nvPicPr>
          <p:cNvPr id="37" name="Graphic 36" descr="Double Tap Gesture with solid fill">
            <a:extLst>
              <a:ext uri="{FF2B5EF4-FFF2-40B4-BE49-F238E27FC236}">
                <a16:creationId xmlns:a16="http://schemas.microsoft.com/office/drawing/2014/main" id="{EA6B1F56-91DB-48F3-6D4C-30D7A06C2FA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89037" y="3302169"/>
            <a:ext cx="1000470" cy="930132"/>
          </a:xfrm>
          <a:prstGeom prst="rect">
            <a:avLst/>
          </a:prstGeom>
        </p:spPr>
      </p:pic>
      <p:sp>
        <p:nvSpPr>
          <p:cNvPr id="39" name="Google Shape;331;p36">
            <a:extLst>
              <a:ext uri="{FF2B5EF4-FFF2-40B4-BE49-F238E27FC236}">
                <a16:creationId xmlns:a16="http://schemas.microsoft.com/office/drawing/2014/main" id="{99CD7B16-D790-4EF7-6EA7-6CF952FDCE22}"/>
              </a:ext>
            </a:extLst>
          </p:cNvPr>
          <p:cNvSpPr txBox="1"/>
          <p:nvPr/>
        </p:nvSpPr>
        <p:spPr>
          <a:xfrm>
            <a:off x="1104081" y="4171170"/>
            <a:ext cx="1353160" cy="982966"/>
          </a:xfrm>
          <a:prstGeom prst="rect">
            <a:avLst/>
          </a:prstGeom>
          <a:noFill/>
          <a:ln>
            <a:noFill/>
          </a:ln>
        </p:spPr>
        <p:txBody>
          <a:bodyPr spcFirstLastPara="1" wrap="square" lIns="91425" tIns="91425" rIns="91425" bIns="91425" anchor="t" anchorCtr="0">
            <a:noAutofit/>
          </a:bodyPr>
          <a:lstStyle/>
          <a:p>
            <a:pPr marL="0" lvl="8"/>
            <a:r>
              <a:rPr lang="en-US" sz="1400" b="1">
                <a:solidFill>
                  <a:schemeClr val="dk1"/>
                </a:solidFill>
                <a:latin typeface="Century Gothic"/>
                <a:ea typeface="Calibri"/>
                <a:cs typeface="Calibri"/>
              </a:rPr>
              <a:t>Yes, with conditions</a:t>
            </a:r>
          </a:p>
        </p:txBody>
      </p:sp>
      <p:sp>
        <p:nvSpPr>
          <p:cNvPr id="10" name="Rectangle 9">
            <a:extLst>
              <a:ext uri="{FF2B5EF4-FFF2-40B4-BE49-F238E27FC236}">
                <a16:creationId xmlns:a16="http://schemas.microsoft.com/office/drawing/2014/main" id="{D1E1BB15-38F6-2166-6427-C7BF016140E5}"/>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3" name="Rectangle 12">
            <a:extLst>
              <a:ext uri="{FF2B5EF4-FFF2-40B4-BE49-F238E27FC236}">
                <a16:creationId xmlns:a16="http://schemas.microsoft.com/office/drawing/2014/main" id="{03B3D7B7-439E-C4CE-D3DE-A84732E45372}"/>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4" name="TextBox 13">
            <a:extLst>
              <a:ext uri="{FF2B5EF4-FFF2-40B4-BE49-F238E27FC236}">
                <a16:creationId xmlns:a16="http://schemas.microsoft.com/office/drawing/2014/main" id="{581B07A8-8A24-B2EA-1B16-13F7BB765788}"/>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15939090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F45FC-FECA-64A2-B403-0CF2FF8998C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192867D-E2D4-5A98-45E8-7118CE175383}"/>
              </a:ext>
            </a:extLst>
          </p:cNvPr>
          <p:cNvSpPr/>
          <p:nvPr/>
        </p:nvSpPr>
        <p:spPr>
          <a:xfrm>
            <a:off x="8142514" y="0"/>
            <a:ext cx="4058630" cy="265063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EC27167D-E33C-5BB5-97C8-A3DA654B80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107</a:t>
            </a:fld>
            <a:endParaRPr lang="en-US"/>
          </a:p>
        </p:txBody>
      </p:sp>
      <p:sp>
        <p:nvSpPr>
          <p:cNvPr id="3" name="Rectangle 2">
            <a:extLst>
              <a:ext uri="{FF2B5EF4-FFF2-40B4-BE49-F238E27FC236}">
                <a16:creationId xmlns:a16="http://schemas.microsoft.com/office/drawing/2014/main" id="{8E4CF381-92FC-014A-7484-8AAE0AF895A5}"/>
              </a:ext>
            </a:extLst>
          </p:cNvPr>
          <p:cNvSpPr/>
          <p:nvPr/>
        </p:nvSpPr>
        <p:spPr>
          <a:xfrm>
            <a:off x="2160535" y="0"/>
            <a:ext cx="4761505" cy="267765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9234960A-B0E7-E63B-7B3E-58B0A2DBB1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8968" y="0"/>
            <a:ext cx="914400" cy="914400"/>
          </a:xfrm>
          <a:prstGeom prst="rect">
            <a:avLst/>
          </a:prstGeom>
        </p:spPr>
      </p:pic>
      <p:pic>
        <p:nvPicPr>
          <p:cNvPr id="13" name="Graphic 12" descr="Children with solid fill">
            <a:extLst>
              <a:ext uri="{FF2B5EF4-FFF2-40B4-BE49-F238E27FC236}">
                <a16:creationId xmlns:a16="http://schemas.microsoft.com/office/drawing/2014/main" id="{82FDC1A3-1096-643E-835C-B6ED0D8AE2F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3799" y="1456173"/>
            <a:ext cx="914400" cy="914400"/>
          </a:xfrm>
          <a:prstGeom prst="rect">
            <a:avLst/>
          </a:prstGeom>
        </p:spPr>
      </p:pic>
      <p:sp>
        <p:nvSpPr>
          <p:cNvPr id="14" name="Plus Sign 13">
            <a:extLst>
              <a:ext uri="{FF2B5EF4-FFF2-40B4-BE49-F238E27FC236}">
                <a16:creationId xmlns:a16="http://schemas.microsoft.com/office/drawing/2014/main" id="{EBC394E3-F264-9BB8-4107-035B2E1C4823}"/>
              </a:ext>
            </a:extLst>
          </p:cNvPr>
          <p:cNvSpPr/>
          <p:nvPr/>
        </p:nvSpPr>
        <p:spPr>
          <a:xfrm>
            <a:off x="1089597" y="982267"/>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3" name="TextBox 22">
            <a:extLst>
              <a:ext uri="{FF2B5EF4-FFF2-40B4-BE49-F238E27FC236}">
                <a16:creationId xmlns:a16="http://schemas.microsoft.com/office/drawing/2014/main" id="{3469A016-76EC-21F1-488F-C3F0C638ED13}"/>
              </a:ext>
            </a:extLst>
          </p:cNvPr>
          <p:cNvSpPr txBox="1"/>
          <p:nvPr/>
        </p:nvSpPr>
        <p:spPr>
          <a:xfrm>
            <a:off x="8410774" y="248587"/>
            <a:ext cx="3574901" cy="1785104"/>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Check with the Principal how they make sure that all staff are aware of the contents of the Health and Hygiene Policy.</a:t>
            </a:r>
          </a:p>
        </p:txBody>
      </p:sp>
      <p:pic>
        <p:nvPicPr>
          <p:cNvPr id="6" name="Graphic 5" descr="Double Tap Gesture with solid fill">
            <a:extLst>
              <a:ext uri="{FF2B5EF4-FFF2-40B4-BE49-F238E27FC236}">
                <a16:creationId xmlns:a16="http://schemas.microsoft.com/office/drawing/2014/main" id="{76609604-368F-A3A8-346D-5AEAC961FE9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9095" y="2849825"/>
            <a:ext cx="1000470" cy="930132"/>
          </a:xfrm>
          <a:prstGeom prst="rect">
            <a:avLst/>
          </a:prstGeom>
        </p:spPr>
      </p:pic>
      <p:pic>
        <p:nvPicPr>
          <p:cNvPr id="7" name="Graphic 6" descr="Smart Phone with solid fill">
            <a:extLst>
              <a:ext uri="{FF2B5EF4-FFF2-40B4-BE49-F238E27FC236}">
                <a16:creationId xmlns:a16="http://schemas.microsoft.com/office/drawing/2014/main" id="{35467B06-3D45-9443-ED47-BF8D55BB29E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4581" y="2513733"/>
            <a:ext cx="1043353" cy="973015"/>
          </a:xfrm>
          <a:prstGeom prst="rect">
            <a:avLst/>
          </a:prstGeom>
        </p:spPr>
      </p:pic>
      <p:sp>
        <p:nvSpPr>
          <p:cNvPr id="8" name="Google Shape;331;p36">
            <a:extLst>
              <a:ext uri="{FF2B5EF4-FFF2-40B4-BE49-F238E27FC236}">
                <a16:creationId xmlns:a16="http://schemas.microsoft.com/office/drawing/2014/main" id="{9BD490B1-E3A0-9144-817E-C006194084F6}"/>
              </a:ext>
            </a:extLst>
          </p:cNvPr>
          <p:cNvSpPr txBox="1"/>
          <p:nvPr/>
        </p:nvSpPr>
        <p:spPr>
          <a:xfrm>
            <a:off x="1016052" y="3789169"/>
            <a:ext cx="1353160" cy="982966"/>
          </a:xfrm>
          <a:prstGeom prst="rect">
            <a:avLst/>
          </a:prstGeom>
          <a:noFill/>
          <a:ln>
            <a:noFill/>
          </a:ln>
        </p:spPr>
        <p:txBody>
          <a:bodyPr spcFirstLastPara="1" wrap="square" lIns="91425" tIns="91425" rIns="91425" bIns="91425" anchor="t" anchorCtr="0">
            <a:noAutofit/>
          </a:bodyPr>
          <a:lstStyle/>
          <a:p>
            <a:pPr marL="0" lvl="8"/>
            <a:r>
              <a:rPr lang="en-US" b="1">
                <a:solidFill>
                  <a:schemeClr val="dk1"/>
                </a:solidFill>
                <a:latin typeface="Century Gothic"/>
                <a:ea typeface="Calibri"/>
                <a:cs typeface="Calibri"/>
              </a:rPr>
              <a:t>Yes, with conditions</a:t>
            </a:r>
          </a:p>
        </p:txBody>
      </p:sp>
      <p:sp>
        <p:nvSpPr>
          <p:cNvPr id="4" name="TextBox 3">
            <a:extLst>
              <a:ext uri="{FF2B5EF4-FFF2-40B4-BE49-F238E27FC236}">
                <a16:creationId xmlns:a16="http://schemas.microsoft.com/office/drawing/2014/main" id="{7E83F10A-2FA0-79B9-DEBD-88DC845E368B}"/>
              </a:ext>
            </a:extLst>
          </p:cNvPr>
          <p:cNvSpPr txBox="1"/>
          <p:nvPr/>
        </p:nvSpPr>
        <p:spPr>
          <a:xfrm>
            <a:off x="2210201" y="248586"/>
            <a:ext cx="4569662" cy="2031325"/>
          </a:xfrm>
          <a:prstGeom prst="rect">
            <a:avLst/>
          </a:prstGeom>
          <a:noFill/>
        </p:spPr>
        <p:txBody>
          <a:bodyPr wrap="square" lIns="91440" tIns="45720" rIns="91440" bIns="45720" rtlCol="0" anchor="t">
            <a:spAutoFit/>
          </a:bodyPr>
          <a:lstStyle/>
          <a:p>
            <a:pPr algn="ctr"/>
            <a:r>
              <a:rPr lang="en-US" sz="2100">
                <a:solidFill>
                  <a:schemeClr val="bg1"/>
                </a:solidFill>
                <a:latin typeface="Century Gothic"/>
                <a:ea typeface="Calibri"/>
                <a:cs typeface="Calibri"/>
              </a:rPr>
              <a:t>Staff can describe policies and processes for identifying and dealing with children who are ill.  They are able to identify ill children and refer them for appropriate health services.</a:t>
            </a:r>
          </a:p>
        </p:txBody>
      </p:sp>
      <p:pic>
        <p:nvPicPr>
          <p:cNvPr id="9" name="Picture 8">
            <a:extLst>
              <a:ext uri="{FF2B5EF4-FFF2-40B4-BE49-F238E27FC236}">
                <a16:creationId xmlns:a16="http://schemas.microsoft.com/office/drawing/2014/main" id="{F1D160C4-45AF-0268-69EF-00CA50F85730}"/>
              </a:ext>
            </a:extLst>
          </p:cNvPr>
          <p:cNvPicPr>
            <a:picLocks noChangeAspect="1"/>
          </p:cNvPicPr>
          <p:nvPr/>
        </p:nvPicPr>
        <p:blipFill>
          <a:blip r:embed="rId7"/>
          <a:stretch>
            <a:fillRect/>
          </a:stretch>
        </p:blipFill>
        <p:spPr>
          <a:xfrm>
            <a:off x="7439640" y="3314891"/>
            <a:ext cx="4761504" cy="3543109"/>
          </a:xfrm>
          <a:prstGeom prst="rect">
            <a:avLst/>
          </a:prstGeom>
        </p:spPr>
      </p:pic>
      <p:sp>
        <p:nvSpPr>
          <p:cNvPr id="10" name="Rectangle 9">
            <a:extLst>
              <a:ext uri="{FF2B5EF4-FFF2-40B4-BE49-F238E27FC236}">
                <a16:creationId xmlns:a16="http://schemas.microsoft.com/office/drawing/2014/main" id="{599E05FD-030A-8238-E4FE-410E332F362A}"/>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5" name="Rectangle 14">
            <a:extLst>
              <a:ext uri="{FF2B5EF4-FFF2-40B4-BE49-F238E27FC236}">
                <a16:creationId xmlns:a16="http://schemas.microsoft.com/office/drawing/2014/main" id="{B0791167-E108-35B3-17AC-DEB9D1FA0D9A}"/>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CBB16A50-AF41-68DC-9BC5-119F75135F49}"/>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37528871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CCFF7-8357-3B78-5F8F-94FD577D0D7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4A491E1-2A5E-3DE0-DE4D-622FFFE6071D}"/>
              </a:ext>
            </a:extLst>
          </p:cNvPr>
          <p:cNvSpPr/>
          <p:nvPr/>
        </p:nvSpPr>
        <p:spPr>
          <a:xfrm>
            <a:off x="7892143" y="-44173"/>
            <a:ext cx="4297958" cy="687840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3" name="Rectangle 2">
            <a:extLst>
              <a:ext uri="{FF2B5EF4-FFF2-40B4-BE49-F238E27FC236}">
                <a16:creationId xmlns:a16="http://schemas.microsoft.com/office/drawing/2014/main" id="{8A8148AE-294B-EA38-4E2D-0E045683DB2C}"/>
              </a:ext>
            </a:extLst>
          </p:cNvPr>
          <p:cNvSpPr/>
          <p:nvPr/>
        </p:nvSpPr>
        <p:spPr>
          <a:xfrm>
            <a:off x="1828867" y="0"/>
            <a:ext cx="5009037" cy="686721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53EFAACD-765E-49D7-5D7D-5D1CF290DF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9567" y="-57966"/>
            <a:ext cx="914400" cy="914400"/>
          </a:xfrm>
          <a:prstGeom prst="rect">
            <a:avLst/>
          </a:prstGeom>
        </p:spPr>
      </p:pic>
      <p:sp>
        <p:nvSpPr>
          <p:cNvPr id="23" name="TextBox 22">
            <a:extLst>
              <a:ext uri="{FF2B5EF4-FFF2-40B4-BE49-F238E27FC236}">
                <a16:creationId xmlns:a16="http://schemas.microsoft.com/office/drawing/2014/main" id="{A011EA42-916B-159C-5338-5E01F8707837}"/>
              </a:ext>
            </a:extLst>
          </p:cNvPr>
          <p:cNvSpPr txBox="1"/>
          <p:nvPr/>
        </p:nvSpPr>
        <p:spPr>
          <a:xfrm>
            <a:off x="8195761" y="184665"/>
            <a:ext cx="3875314" cy="5632311"/>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Remember this standard only applies if the ECD </a:t>
            </a:r>
            <a:r>
              <a:rPr lang="en-US" sz="2000" err="1">
                <a:solidFill>
                  <a:schemeClr val="bg1"/>
                </a:solidFill>
                <a:latin typeface="Century Gothic"/>
                <a:ea typeface="Calibri"/>
                <a:cs typeface="Calibri"/>
              </a:rPr>
              <a:t>programme</a:t>
            </a:r>
            <a:r>
              <a:rPr lang="en-US" sz="2000">
                <a:solidFill>
                  <a:schemeClr val="bg1"/>
                </a:solidFill>
                <a:latin typeface="Century Gothic"/>
                <a:ea typeface="Calibri"/>
                <a:cs typeface="Calibri"/>
              </a:rPr>
              <a:t> provides transport for children.</a:t>
            </a:r>
          </a:p>
          <a:p>
            <a:endParaRPr lang="en-US" sz="2000">
              <a:solidFill>
                <a:schemeClr val="bg1"/>
              </a:solidFill>
              <a:latin typeface="Century Gothic"/>
              <a:ea typeface="Calibri"/>
              <a:cs typeface="Calibri"/>
            </a:endParaRPr>
          </a:p>
          <a:p>
            <a:r>
              <a:rPr lang="en-US" sz="2000">
                <a:solidFill>
                  <a:schemeClr val="bg1"/>
                </a:solidFill>
                <a:latin typeface="Century Gothic"/>
                <a:ea typeface="Calibri"/>
                <a:cs typeface="Calibri"/>
              </a:rPr>
              <a:t>If they do, you might want to ask the principal if children are allowed to sit in the front seat or in the back of the vehicle. Also, check if the vehicle always uses child locks on the doors.</a:t>
            </a:r>
          </a:p>
          <a:p>
            <a:endParaRPr lang="en-US" sz="2000">
              <a:solidFill>
                <a:schemeClr val="bg1"/>
              </a:solidFill>
              <a:latin typeface="Century Gothic"/>
              <a:ea typeface="Calibri"/>
              <a:cs typeface="Calibri"/>
            </a:endParaRPr>
          </a:p>
          <a:p>
            <a:r>
              <a:rPr lang="en-US" sz="2000">
                <a:solidFill>
                  <a:schemeClr val="bg1"/>
                </a:solidFill>
                <a:latin typeface="Century Gothic"/>
                <a:ea typeface="Calibri"/>
                <a:cs typeface="Calibri"/>
              </a:rPr>
              <a:t>You can suggest that the ECD </a:t>
            </a:r>
            <a:r>
              <a:rPr lang="en-US" sz="2000" err="1">
                <a:solidFill>
                  <a:schemeClr val="bg1"/>
                </a:solidFill>
                <a:latin typeface="Century Gothic"/>
                <a:ea typeface="Calibri"/>
                <a:cs typeface="Calibri"/>
              </a:rPr>
              <a:t>programme</a:t>
            </a:r>
            <a:r>
              <a:rPr lang="en-US" sz="2000">
                <a:solidFill>
                  <a:schemeClr val="bg1"/>
                </a:solidFill>
                <a:latin typeface="Century Gothic"/>
                <a:ea typeface="Calibri"/>
                <a:cs typeface="Calibri"/>
              </a:rPr>
              <a:t> look at the Transport Policy on the DBE website. They can print it out and use it.</a:t>
            </a:r>
          </a:p>
        </p:txBody>
      </p:sp>
      <p:pic>
        <p:nvPicPr>
          <p:cNvPr id="6" name="Graphic 5" descr="Double Tap Gesture with solid fill">
            <a:extLst>
              <a:ext uri="{FF2B5EF4-FFF2-40B4-BE49-F238E27FC236}">
                <a16:creationId xmlns:a16="http://schemas.microsoft.com/office/drawing/2014/main" id="{8D43BB1C-F2EC-31B1-5C7D-A90BAC2BE1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7037" y="3402381"/>
            <a:ext cx="1000470" cy="930132"/>
          </a:xfrm>
          <a:prstGeom prst="rect">
            <a:avLst/>
          </a:prstGeom>
        </p:spPr>
      </p:pic>
      <p:pic>
        <p:nvPicPr>
          <p:cNvPr id="7" name="Graphic 6" descr="Smart Phone with solid fill">
            <a:extLst>
              <a:ext uri="{FF2B5EF4-FFF2-40B4-BE49-F238E27FC236}">
                <a16:creationId xmlns:a16="http://schemas.microsoft.com/office/drawing/2014/main" id="{45977001-68F0-BE17-B4AF-8C47E38060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523" y="3066289"/>
            <a:ext cx="1043353" cy="973015"/>
          </a:xfrm>
          <a:prstGeom prst="rect">
            <a:avLst/>
          </a:prstGeom>
        </p:spPr>
      </p:pic>
      <p:sp>
        <p:nvSpPr>
          <p:cNvPr id="8" name="Google Shape;331;p36">
            <a:extLst>
              <a:ext uri="{FF2B5EF4-FFF2-40B4-BE49-F238E27FC236}">
                <a16:creationId xmlns:a16="http://schemas.microsoft.com/office/drawing/2014/main" id="{3D22104E-E673-049D-5F56-AD4A0E294C7C}"/>
              </a:ext>
            </a:extLst>
          </p:cNvPr>
          <p:cNvSpPr txBox="1"/>
          <p:nvPr/>
        </p:nvSpPr>
        <p:spPr>
          <a:xfrm>
            <a:off x="954194" y="4419762"/>
            <a:ext cx="1353160" cy="982966"/>
          </a:xfrm>
          <a:prstGeom prst="rect">
            <a:avLst/>
          </a:prstGeom>
          <a:noFill/>
          <a:ln>
            <a:noFill/>
          </a:ln>
        </p:spPr>
        <p:txBody>
          <a:bodyPr spcFirstLastPara="1" wrap="square" lIns="91425" tIns="91425" rIns="91425" bIns="91425" anchor="t" anchorCtr="0">
            <a:noAutofit/>
          </a:bodyPr>
          <a:lstStyle/>
          <a:p>
            <a:pPr marL="0" lvl="8"/>
            <a:r>
              <a:rPr lang="en-US" sz="2400" b="1">
                <a:solidFill>
                  <a:schemeClr val="dk1"/>
                </a:solidFill>
                <a:latin typeface="Century Gothic"/>
                <a:ea typeface="Calibri"/>
                <a:cs typeface="Calibri"/>
              </a:rPr>
              <a:t>NA</a:t>
            </a:r>
          </a:p>
        </p:txBody>
      </p:sp>
      <p:sp>
        <p:nvSpPr>
          <p:cNvPr id="4" name="TextBox 3">
            <a:extLst>
              <a:ext uri="{FF2B5EF4-FFF2-40B4-BE49-F238E27FC236}">
                <a16:creationId xmlns:a16="http://schemas.microsoft.com/office/drawing/2014/main" id="{116A8FAE-D554-4A13-4BE9-6A179C998462}"/>
              </a:ext>
            </a:extLst>
          </p:cNvPr>
          <p:cNvSpPr txBox="1"/>
          <p:nvPr/>
        </p:nvSpPr>
        <p:spPr>
          <a:xfrm>
            <a:off x="2176572" y="184665"/>
            <a:ext cx="4569662" cy="6863417"/>
          </a:xfrm>
          <a:prstGeom prst="rect">
            <a:avLst/>
          </a:prstGeom>
          <a:noFill/>
        </p:spPr>
        <p:txBody>
          <a:bodyPr wrap="square" lIns="91440" tIns="45720" rIns="91440" bIns="45720" rtlCol="0" anchor="t">
            <a:spAutoFit/>
          </a:bodyPr>
          <a:lstStyle/>
          <a:p>
            <a:r>
              <a:rPr lang="en-US" sz="2200">
                <a:latin typeface="Century Gothic"/>
                <a:ea typeface="Calibri"/>
                <a:cs typeface="Calibri"/>
              </a:rPr>
              <a:t>Transport operators are registered, suitably trained and possess the necessary </a:t>
            </a:r>
            <a:r>
              <a:rPr lang="en-US" sz="2200" err="1">
                <a:latin typeface="Century Gothic"/>
                <a:ea typeface="Calibri"/>
                <a:cs typeface="Calibri"/>
              </a:rPr>
              <a:t>licences</a:t>
            </a:r>
            <a:r>
              <a:rPr lang="en-US" sz="2200">
                <a:latin typeface="Century Gothic"/>
                <a:ea typeface="Calibri"/>
                <a:cs typeface="Calibri"/>
              </a:rPr>
              <a:t> and permits as prescribed by the National Land Transport Transition Act, 2000 (Act No. 22 of 2000),and other relevant national transport policies and regulations determined by the Department of Transport;</a:t>
            </a:r>
          </a:p>
          <a:p>
            <a:endParaRPr lang="en-US" sz="2200">
              <a:latin typeface="Century Gothic"/>
              <a:ea typeface="Calibri"/>
              <a:cs typeface="Calibri"/>
            </a:endParaRPr>
          </a:p>
          <a:p>
            <a:r>
              <a:rPr lang="en-US" sz="2200">
                <a:latin typeface="Century Gothic"/>
                <a:ea typeface="Calibri"/>
                <a:cs typeface="Calibri"/>
              </a:rPr>
              <a:t>Transport operators  are screened against Part B of the Child Protection Register</a:t>
            </a:r>
          </a:p>
          <a:p>
            <a:endParaRPr lang="en-US" sz="2200">
              <a:latin typeface="Century Gothic"/>
              <a:ea typeface="Calibri"/>
              <a:cs typeface="Calibri"/>
            </a:endParaRPr>
          </a:p>
          <a:p>
            <a:r>
              <a:rPr lang="en-US" sz="2200">
                <a:latin typeface="Century Gothic"/>
                <a:ea typeface="Calibri"/>
                <a:cs typeface="Calibri"/>
              </a:rPr>
              <a:t>Where necessary, transport is accessible to children with </a:t>
            </a:r>
          </a:p>
          <a:p>
            <a:r>
              <a:rPr lang="en-US" sz="2200">
                <a:latin typeface="Century Gothic"/>
                <a:ea typeface="Calibri"/>
                <a:cs typeface="Calibri"/>
              </a:rPr>
              <a:t>disabilities and other </a:t>
            </a:r>
          </a:p>
          <a:p>
            <a:r>
              <a:rPr lang="en-US" sz="2200">
                <a:latin typeface="Century Gothic"/>
                <a:ea typeface="Calibri"/>
                <a:cs typeface="Calibri"/>
              </a:rPr>
              <a:t>special needs.</a:t>
            </a:r>
          </a:p>
          <a:p>
            <a:endParaRPr lang="en-US" sz="2200">
              <a:latin typeface="Century Gothic"/>
              <a:ea typeface="Calibri"/>
              <a:cs typeface="Calibri"/>
            </a:endParaRPr>
          </a:p>
        </p:txBody>
      </p:sp>
      <p:pic>
        <p:nvPicPr>
          <p:cNvPr id="15" name="Picture 14" descr="A group of kids on a school bus&#10;&#10;AI-generated content may be incorrect.">
            <a:extLst>
              <a:ext uri="{FF2B5EF4-FFF2-40B4-BE49-F238E27FC236}">
                <a16:creationId xmlns:a16="http://schemas.microsoft.com/office/drawing/2014/main" id="{E56A2050-C6A3-2FAA-B7F1-BF31009E4DA8}"/>
              </a:ext>
            </a:extLst>
          </p:cNvPr>
          <p:cNvPicPr>
            <a:picLocks noChangeAspect="1"/>
          </p:cNvPicPr>
          <p:nvPr/>
        </p:nvPicPr>
        <p:blipFill>
          <a:blip r:embed="rId6"/>
          <a:stretch>
            <a:fillRect/>
          </a:stretch>
        </p:blipFill>
        <p:spPr>
          <a:xfrm>
            <a:off x="5739168" y="4332513"/>
            <a:ext cx="2892881" cy="2892881"/>
          </a:xfrm>
          <a:prstGeom prst="rect">
            <a:avLst/>
          </a:prstGeom>
        </p:spPr>
      </p:pic>
      <p:sp>
        <p:nvSpPr>
          <p:cNvPr id="2" name="Rectangle 1">
            <a:extLst>
              <a:ext uri="{FF2B5EF4-FFF2-40B4-BE49-F238E27FC236}">
                <a16:creationId xmlns:a16="http://schemas.microsoft.com/office/drawing/2014/main" id="{73159254-FE80-DF5F-8B34-24C84549ABA2}"/>
              </a:ext>
            </a:extLst>
          </p:cNvPr>
          <p:cNvSpPr/>
          <p:nvPr/>
        </p:nvSpPr>
        <p:spPr>
          <a:xfrm>
            <a:off x="-11380" y="0"/>
            <a:ext cx="708359" cy="6858000"/>
          </a:xfrm>
          <a:prstGeom prst="rect">
            <a:avLst/>
          </a:prstGeom>
          <a:solidFill>
            <a:srgbClr val="EFA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9" name="TextBox 8">
            <a:extLst>
              <a:ext uri="{FF2B5EF4-FFF2-40B4-BE49-F238E27FC236}">
                <a16:creationId xmlns:a16="http://schemas.microsoft.com/office/drawing/2014/main" id="{D7041387-557A-AA46-D9C6-6F85BECE4136}"/>
              </a:ext>
            </a:extLst>
          </p:cNvPr>
          <p:cNvSpPr txBox="1"/>
          <p:nvPr/>
        </p:nvSpPr>
        <p:spPr>
          <a:xfrm rot="16200000">
            <a:off x="-1352713" y="1809188"/>
            <a:ext cx="3429003" cy="523220"/>
          </a:xfrm>
          <a:prstGeom prst="rect">
            <a:avLst/>
          </a:prstGeom>
          <a:noFill/>
        </p:spPr>
        <p:txBody>
          <a:bodyPr wrap="square" rtlCol="0">
            <a:spAutoFit/>
          </a:bodyPr>
          <a:lstStyle/>
          <a:p>
            <a:r>
              <a:rPr lang="en-ZA" sz="2800" b="1">
                <a:solidFill>
                  <a:schemeClr val="bg1"/>
                </a:solidFill>
                <a:latin typeface="Century Gothic"/>
              </a:rPr>
              <a:t>GOLD</a:t>
            </a:r>
          </a:p>
        </p:txBody>
      </p:sp>
    </p:spTree>
    <p:extLst>
      <p:ext uri="{BB962C8B-B14F-4D97-AF65-F5344CB8AC3E}">
        <p14:creationId xmlns:p14="http://schemas.microsoft.com/office/powerpoint/2010/main" val="194266520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3252" y="1"/>
            <a:ext cx="12205252" cy="6857999"/>
          </a:xfrm>
          <a:prstGeom prst="rect">
            <a:avLst/>
          </a:prstGeom>
          <a:solidFill>
            <a:srgbClr val="A468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FA92C"/>
              </a:solidFill>
            </a:endParaRPr>
          </a:p>
        </p:txBody>
      </p:sp>
      <p:sp>
        <p:nvSpPr>
          <p:cNvPr id="10" name="TextBox 9"/>
          <p:cNvSpPr txBox="1"/>
          <p:nvPr/>
        </p:nvSpPr>
        <p:spPr>
          <a:xfrm>
            <a:off x="1864373" y="2785234"/>
            <a:ext cx="10686855" cy="643766"/>
          </a:xfrm>
          <a:prstGeom prst="rect">
            <a:avLst/>
          </a:prstGeom>
          <a:noFill/>
        </p:spPr>
        <p:txBody>
          <a:bodyPr wrap="square" rtlCol="0">
            <a:spAutoFit/>
          </a:bodyPr>
          <a:lstStyle/>
          <a:p>
            <a:pPr>
              <a:lnSpc>
                <a:spcPts val="4300"/>
              </a:lnSpc>
            </a:pPr>
            <a:r>
              <a:rPr lang="en-US" sz="4800" b="1">
                <a:solidFill>
                  <a:schemeClr val="bg1"/>
                </a:solidFill>
                <a:latin typeface="Century Gothic" charset="0"/>
                <a:ea typeface="Century Gothic" charset="0"/>
                <a:cs typeface="Century Gothic" charset="0"/>
              </a:rPr>
              <a:t>SITE ASSESSMENT OUTCOMES</a:t>
            </a:r>
            <a:endParaRPr lang="en-US" sz="4800" b="1">
              <a:solidFill>
                <a:srgbClr val="382C15"/>
              </a:solidFill>
              <a:latin typeface="Century Gothic" charset="0"/>
              <a:ea typeface="Century Gothic" charset="0"/>
              <a:cs typeface="Century Gothic"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spTree>
    <p:extLst>
      <p:ext uri="{BB962C8B-B14F-4D97-AF65-F5344CB8AC3E}">
        <p14:creationId xmlns:p14="http://schemas.microsoft.com/office/powerpoint/2010/main" val="557317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2F00BA1F-5AFA-DD0C-6BD1-1FA6E0942105}"/>
              </a:ext>
            </a:extLst>
          </p:cNvPr>
          <p:cNvPicPr>
            <a:picLocks noChangeAspect="1"/>
          </p:cNvPicPr>
          <p:nvPr/>
        </p:nvPicPr>
        <p:blipFill>
          <a:blip r:embed="rId2"/>
          <a:srcRect l="5268" t="19388" r="5268" b="2551"/>
          <a:stretch>
            <a:fillRect/>
          </a:stretch>
        </p:blipFill>
        <p:spPr>
          <a:xfrm>
            <a:off x="-25076" y="1078664"/>
            <a:ext cx="12217076" cy="5779336"/>
          </a:xfrm>
          <a:prstGeom prst="rect">
            <a:avLst/>
          </a:prstGeom>
        </p:spPr>
      </p:pic>
    </p:spTree>
    <p:extLst>
      <p:ext uri="{BB962C8B-B14F-4D97-AF65-F5344CB8AC3E}">
        <p14:creationId xmlns:p14="http://schemas.microsoft.com/office/powerpoint/2010/main" val="236893565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phone&#10;&#10;AI-generated content may be incorrect.">
            <a:extLst>
              <a:ext uri="{FF2B5EF4-FFF2-40B4-BE49-F238E27FC236}">
                <a16:creationId xmlns:a16="http://schemas.microsoft.com/office/drawing/2014/main" id="{3D4726F3-FA0F-9452-918B-7B7D2126EA29}"/>
              </a:ext>
            </a:extLst>
          </p:cNvPr>
          <p:cNvPicPr>
            <a:picLocks noChangeAspect="1"/>
          </p:cNvPicPr>
          <p:nvPr/>
        </p:nvPicPr>
        <p:blipFill>
          <a:blip r:embed="rId2"/>
          <a:srcRect t="6825" b="5793"/>
          <a:stretch>
            <a:fillRect/>
          </a:stretch>
        </p:blipFill>
        <p:spPr>
          <a:xfrm>
            <a:off x="3081452" y="215044"/>
            <a:ext cx="3086100" cy="5992621"/>
          </a:xfrm>
          <a:prstGeom prst="rect">
            <a:avLst/>
          </a:prstGeom>
        </p:spPr>
      </p:pic>
      <p:sp>
        <p:nvSpPr>
          <p:cNvPr id="7" name="TextBox 6">
            <a:extLst>
              <a:ext uri="{FF2B5EF4-FFF2-40B4-BE49-F238E27FC236}">
                <a16:creationId xmlns:a16="http://schemas.microsoft.com/office/drawing/2014/main" id="{EA774CC8-D4A6-4421-EE58-A65F3C93186D}"/>
              </a:ext>
            </a:extLst>
          </p:cNvPr>
          <p:cNvSpPr txBox="1"/>
          <p:nvPr/>
        </p:nvSpPr>
        <p:spPr>
          <a:xfrm>
            <a:off x="1377861" y="791691"/>
            <a:ext cx="1412398" cy="707886"/>
          </a:xfrm>
          <a:prstGeom prst="rect">
            <a:avLst/>
          </a:prstGeom>
          <a:noFill/>
        </p:spPr>
        <p:txBody>
          <a:bodyPr wrap="square" rtlCol="0">
            <a:spAutoFit/>
          </a:bodyPr>
          <a:lstStyle/>
          <a:p>
            <a:pPr algn="ctr"/>
            <a:r>
              <a:rPr lang="en-US" sz="2000" b="1">
                <a:solidFill>
                  <a:srgbClr val="1F6233"/>
                </a:solidFill>
                <a:latin typeface="Century Gothic"/>
              </a:rPr>
              <a:t>Silver Or Gold </a:t>
            </a:r>
            <a:endParaRPr lang="en-ZA" sz="2000" b="1">
              <a:solidFill>
                <a:srgbClr val="1F6233"/>
              </a:solidFill>
              <a:latin typeface="Century Gothic"/>
            </a:endParaRPr>
          </a:p>
        </p:txBody>
      </p:sp>
      <p:sp>
        <p:nvSpPr>
          <p:cNvPr id="9" name="TextBox 8">
            <a:extLst>
              <a:ext uri="{FF2B5EF4-FFF2-40B4-BE49-F238E27FC236}">
                <a16:creationId xmlns:a16="http://schemas.microsoft.com/office/drawing/2014/main" id="{FA93FEE0-D127-24D6-7AE5-DB0180BD933C}"/>
              </a:ext>
            </a:extLst>
          </p:cNvPr>
          <p:cNvSpPr txBox="1"/>
          <p:nvPr/>
        </p:nvSpPr>
        <p:spPr>
          <a:xfrm>
            <a:off x="213466" y="2539677"/>
            <a:ext cx="1876225" cy="1015663"/>
          </a:xfrm>
          <a:prstGeom prst="rect">
            <a:avLst/>
          </a:prstGeom>
          <a:noFill/>
        </p:spPr>
        <p:txBody>
          <a:bodyPr wrap="square" rtlCol="0">
            <a:spAutoFit/>
          </a:bodyPr>
          <a:lstStyle/>
          <a:p>
            <a:pPr algn="ctr"/>
            <a:r>
              <a:rPr lang="en-US" sz="2000" b="1" dirty="0">
                <a:solidFill>
                  <a:srgbClr val="1F6233"/>
                </a:solidFill>
                <a:latin typeface="Century Gothic"/>
              </a:rPr>
              <a:t>Requires capacity of the </a:t>
            </a:r>
            <a:r>
              <a:rPr lang="en-US" sz="2000" b="1" dirty="0" err="1">
                <a:solidFill>
                  <a:srgbClr val="1F6233"/>
                </a:solidFill>
                <a:latin typeface="Century Gothic"/>
              </a:rPr>
              <a:t>centre</a:t>
            </a:r>
            <a:r>
              <a:rPr lang="en-US" sz="2000" b="1" dirty="0">
                <a:solidFill>
                  <a:srgbClr val="1F6233"/>
                </a:solidFill>
                <a:latin typeface="Century Gothic"/>
              </a:rPr>
              <a:t> </a:t>
            </a:r>
            <a:endParaRPr lang="en-ZA" sz="2000" b="1" dirty="0">
              <a:solidFill>
                <a:srgbClr val="1F6233"/>
              </a:solidFill>
              <a:latin typeface="Century Gothic"/>
            </a:endParaRPr>
          </a:p>
        </p:txBody>
      </p:sp>
      <p:sp>
        <p:nvSpPr>
          <p:cNvPr id="13" name="Arrow: Left 12">
            <a:extLst>
              <a:ext uri="{FF2B5EF4-FFF2-40B4-BE49-F238E27FC236}">
                <a16:creationId xmlns:a16="http://schemas.microsoft.com/office/drawing/2014/main" id="{F9FC922E-6E1E-4802-A317-44689FDF2599}"/>
              </a:ext>
            </a:extLst>
          </p:cNvPr>
          <p:cNvSpPr/>
          <p:nvPr/>
        </p:nvSpPr>
        <p:spPr>
          <a:xfrm>
            <a:off x="1872344" y="1782291"/>
            <a:ext cx="4223656" cy="2942109"/>
          </a:xfrm>
          <a:prstGeom prst="leftArrow">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1031" name="Picture 7" descr="A screenshot of a survey&#10;&#10;AI-generated content may be incorrect.">
            <a:extLst>
              <a:ext uri="{FF2B5EF4-FFF2-40B4-BE49-F238E27FC236}">
                <a16:creationId xmlns:a16="http://schemas.microsoft.com/office/drawing/2014/main" id="{CCF0FEC5-D82F-4339-5ECE-0A469A940F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1175" y="215044"/>
            <a:ext cx="2942996" cy="599262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04984CD-C1BC-0445-DAF0-408F8484AD76}"/>
              </a:ext>
            </a:extLst>
          </p:cNvPr>
          <p:cNvSpPr/>
          <p:nvPr/>
        </p:nvSpPr>
        <p:spPr>
          <a:xfrm>
            <a:off x="2790259" y="650334"/>
            <a:ext cx="3668486" cy="99060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Tree>
    <p:extLst>
      <p:ext uri="{BB962C8B-B14F-4D97-AF65-F5344CB8AC3E}">
        <p14:creationId xmlns:p14="http://schemas.microsoft.com/office/powerpoint/2010/main" val="152922370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475BB-DF35-77A9-D3C2-7DB12867C76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83EB680-1368-B387-F37F-313499806E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4539" y="47500"/>
            <a:ext cx="3335701" cy="6485145"/>
          </a:xfrm>
          <a:prstGeom prst="rect">
            <a:avLst/>
          </a:prstGeom>
          <a:noFill/>
          <a:extLst>
            <a:ext uri="{909E8E84-426E-40DD-AFC4-6F175D3DCCD1}">
              <a14:hiddenFill xmlns:a14="http://schemas.microsoft.com/office/drawing/2010/main">
                <a:solidFill>
                  <a:srgbClr val="FFFFFF"/>
                </a:solidFill>
              </a14:hiddenFill>
            </a:ext>
          </a:extLst>
        </p:spPr>
      </p:pic>
      <p:sp>
        <p:nvSpPr>
          <p:cNvPr id="8" name="Arrow: Left 7">
            <a:extLst>
              <a:ext uri="{FF2B5EF4-FFF2-40B4-BE49-F238E27FC236}">
                <a16:creationId xmlns:a16="http://schemas.microsoft.com/office/drawing/2014/main" id="{01756C36-22BD-227F-16A8-8709DF09575C}"/>
              </a:ext>
            </a:extLst>
          </p:cNvPr>
          <p:cNvSpPr/>
          <p:nvPr/>
        </p:nvSpPr>
        <p:spPr>
          <a:xfrm flipH="1">
            <a:off x="2311003" y="1788811"/>
            <a:ext cx="5375728" cy="1539619"/>
          </a:xfrm>
          <a:prstGeom prst="leftArrow">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Rectangle 3">
            <a:extLst>
              <a:ext uri="{FF2B5EF4-FFF2-40B4-BE49-F238E27FC236}">
                <a16:creationId xmlns:a16="http://schemas.microsoft.com/office/drawing/2014/main" id="{084E4EC5-3532-E456-21BE-9365FAB707E6}"/>
              </a:ext>
            </a:extLst>
          </p:cNvPr>
          <p:cNvSpPr/>
          <p:nvPr/>
        </p:nvSpPr>
        <p:spPr>
          <a:xfrm>
            <a:off x="2251754" y="422856"/>
            <a:ext cx="3668486" cy="99060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052" name="Picture 4">
            <a:extLst>
              <a:ext uri="{FF2B5EF4-FFF2-40B4-BE49-F238E27FC236}">
                <a16:creationId xmlns:a16="http://schemas.microsoft.com/office/drawing/2014/main" id="{3A926D62-BBC0-6CE2-8FDA-32776E9382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8416" y="1075998"/>
            <a:ext cx="3905162" cy="7602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09577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02394-4E86-5313-A075-AB90D4721295}"/>
            </a:ext>
          </a:extLst>
        </p:cNvPr>
        <p:cNvGrpSpPr/>
        <p:nvPr/>
      </p:nvGrpSpPr>
      <p:grpSpPr>
        <a:xfrm>
          <a:off x="0" y="0"/>
          <a:ext cx="0" cy="0"/>
          <a:chOff x="0" y="0"/>
          <a:chExt cx="0" cy="0"/>
        </a:xfrm>
      </p:grpSpPr>
      <p:pic>
        <p:nvPicPr>
          <p:cNvPr id="3074" name="Picture 2" descr="A screenshot of a phone&#10;&#10;AI-generated content may be incorrect.">
            <a:extLst>
              <a:ext uri="{FF2B5EF4-FFF2-40B4-BE49-F238E27FC236}">
                <a16:creationId xmlns:a16="http://schemas.microsoft.com/office/drawing/2014/main" id="{A169F34A-662E-40F5-DA1F-88EF88FBB2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3546" y="-145597"/>
            <a:ext cx="3277233" cy="6554466"/>
          </a:xfrm>
          <a:prstGeom prst="rect">
            <a:avLst/>
          </a:prstGeom>
          <a:noFill/>
          <a:extLst>
            <a:ext uri="{909E8E84-426E-40DD-AFC4-6F175D3DCCD1}">
              <a14:hiddenFill xmlns:a14="http://schemas.microsoft.com/office/drawing/2010/main">
                <a:solidFill>
                  <a:srgbClr val="FFFFFF"/>
                </a:solidFill>
              </a14:hiddenFill>
            </a:ext>
          </a:extLst>
        </p:spPr>
      </p:pic>
      <p:sp>
        <p:nvSpPr>
          <p:cNvPr id="8" name="Arrow: Left 7">
            <a:extLst>
              <a:ext uri="{FF2B5EF4-FFF2-40B4-BE49-F238E27FC236}">
                <a16:creationId xmlns:a16="http://schemas.microsoft.com/office/drawing/2014/main" id="{3B6978EF-6731-D23B-AADE-74DBD62C9CF0}"/>
              </a:ext>
            </a:extLst>
          </p:cNvPr>
          <p:cNvSpPr/>
          <p:nvPr/>
        </p:nvSpPr>
        <p:spPr>
          <a:xfrm flipH="1">
            <a:off x="2311003" y="1788811"/>
            <a:ext cx="5375728" cy="1539619"/>
          </a:xfrm>
          <a:prstGeom prst="leftArrow">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Rectangle 1">
            <a:extLst>
              <a:ext uri="{FF2B5EF4-FFF2-40B4-BE49-F238E27FC236}">
                <a16:creationId xmlns:a16="http://schemas.microsoft.com/office/drawing/2014/main" id="{C5725BD4-F232-3AD3-9954-4B8E1F01E107}"/>
              </a:ext>
            </a:extLst>
          </p:cNvPr>
          <p:cNvSpPr/>
          <p:nvPr/>
        </p:nvSpPr>
        <p:spPr>
          <a:xfrm>
            <a:off x="2623457" y="359229"/>
            <a:ext cx="3668486" cy="99060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076" name="Picture 4" descr="A screenshot of a cell phone&#10;&#10;AI-generated content may be incorrect.">
            <a:extLst>
              <a:ext uri="{FF2B5EF4-FFF2-40B4-BE49-F238E27FC236}">
                <a16:creationId xmlns:a16="http://schemas.microsoft.com/office/drawing/2014/main" id="{CB9E0E2E-1826-B10D-3BD4-A55B226F0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6754" y="474889"/>
            <a:ext cx="3668486" cy="7336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6722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949BA0F5-4AD9-60E0-1DF8-296A63572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 y="1005569"/>
            <a:ext cx="10706100" cy="5543550"/>
          </a:xfrm>
          <a:prstGeom prst="rect">
            <a:avLst/>
          </a:prstGeom>
          <a:noFill/>
          <a:extLst>
            <a:ext uri="{909E8E84-426E-40DD-AFC4-6F175D3DCCD1}">
              <a14:hiddenFill xmlns:a14="http://schemas.microsoft.com/office/drawing/2010/main">
                <a:solidFill>
                  <a:srgbClr val="FFFFFF"/>
                </a:solidFill>
              </a14:hiddenFill>
            </a:ext>
          </a:extLst>
        </p:spPr>
      </p:pic>
      <p:sp>
        <p:nvSpPr>
          <p:cNvPr id="2" name="Text 2">
            <a:extLst>
              <a:ext uri="{FF2B5EF4-FFF2-40B4-BE49-F238E27FC236}">
                <a16:creationId xmlns:a16="http://schemas.microsoft.com/office/drawing/2014/main" id="{DEB4C7B7-774B-435A-8D4D-65CA8C05AD6F}"/>
              </a:ext>
            </a:extLst>
          </p:cNvPr>
          <p:cNvSpPr/>
          <p:nvPr/>
        </p:nvSpPr>
        <p:spPr>
          <a:xfrm>
            <a:off x="2388598" y="0"/>
            <a:ext cx="8048625" cy="578048"/>
          </a:xfrm>
          <a:prstGeom prst="rect">
            <a:avLst/>
          </a:prstGeom>
          <a:noFill/>
          <a:ln/>
        </p:spPr>
        <p:txBody>
          <a:bodyPr wrap="none" lIns="91440" tIns="45720" rIns="91440" bIns="45720" rtlCol="0" anchor="t"/>
          <a:lstStyle/>
          <a:p>
            <a:pPr>
              <a:lnSpc>
                <a:spcPts val="4551"/>
              </a:lnSpc>
            </a:pPr>
            <a:r>
              <a:rPr lang="en-US" sz="2800" b="1" kern="0" spc="-109">
                <a:solidFill>
                  <a:srgbClr val="1F6233"/>
                </a:solidFill>
                <a:latin typeface="Century Gothic"/>
                <a:ea typeface="Bitter"/>
                <a:cs typeface="Calibri"/>
              </a:rPr>
              <a:t>REGISTRATION FRAMEWORK OUTCOMES</a:t>
            </a:r>
            <a:endParaRPr lang="en-US" sz="2800" b="1">
              <a:solidFill>
                <a:srgbClr val="1F6233"/>
              </a:solidFill>
              <a:latin typeface="Century Gothic"/>
              <a:ea typeface="Bitter"/>
              <a:cs typeface="Calibri"/>
            </a:endParaRPr>
          </a:p>
        </p:txBody>
      </p:sp>
    </p:spTree>
    <p:extLst>
      <p:ext uri="{BB962C8B-B14F-4D97-AF65-F5344CB8AC3E}">
        <p14:creationId xmlns:p14="http://schemas.microsoft.com/office/powerpoint/2010/main" val="328099977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135D8-19B3-A153-7C2C-80849789B3E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96FD299-7688-9EFA-D5DE-EAC8F6598473}"/>
              </a:ext>
            </a:extLst>
          </p:cNvPr>
          <p:cNvSpPr/>
          <p:nvPr/>
        </p:nvSpPr>
        <p:spPr>
          <a:xfrm>
            <a:off x="-13252" y="1"/>
            <a:ext cx="12205252" cy="6857999"/>
          </a:xfrm>
          <a:prstGeom prst="rect">
            <a:avLst/>
          </a:prstGeom>
          <a:solidFill>
            <a:srgbClr val="382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82C15"/>
              </a:solidFill>
            </a:endParaRPr>
          </a:p>
        </p:txBody>
      </p:sp>
      <p:sp>
        <p:nvSpPr>
          <p:cNvPr id="10" name="TextBox 9">
            <a:extLst>
              <a:ext uri="{FF2B5EF4-FFF2-40B4-BE49-F238E27FC236}">
                <a16:creationId xmlns:a16="http://schemas.microsoft.com/office/drawing/2014/main" id="{5E2E4B6D-C6A7-D59E-2D1D-E01F36C390AE}"/>
              </a:ext>
            </a:extLst>
          </p:cNvPr>
          <p:cNvSpPr txBox="1"/>
          <p:nvPr/>
        </p:nvSpPr>
        <p:spPr>
          <a:xfrm>
            <a:off x="1472488" y="2594331"/>
            <a:ext cx="10403827" cy="643766"/>
          </a:xfrm>
          <a:prstGeom prst="rect">
            <a:avLst/>
          </a:prstGeom>
          <a:noFill/>
        </p:spPr>
        <p:txBody>
          <a:bodyPr wrap="square" rtlCol="0">
            <a:spAutoFit/>
          </a:bodyPr>
          <a:lstStyle/>
          <a:p>
            <a:pPr>
              <a:lnSpc>
                <a:spcPts val="4300"/>
              </a:lnSpc>
            </a:pPr>
            <a:r>
              <a:rPr lang="en-US" sz="4800" b="1">
                <a:solidFill>
                  <a:schemeClr val="bg1"/>
                </a:solidFill>
                <a:latin typeface="Century Gothic" charset="0"/>
                <a:ea typeface="Century Gothic" charset="0"/>
                <a:cs typeface="Century Gothic" charset="0"/>
              </a:rPr>
              <a:t>FINAL STAGE: FINAL OUTCOME</a:t>
            </a:r>
          </a:p>
        </p:txBody>
      </p:sp>
      <p:pic>
        <p:nvPicPr>
          <p:cNvPr id="5" name="Picture 4">
            <a:extLst>
              <a:ext uri="{FF2B5EF4-FFF2-40B4-BE49-F238E27FC236}">
                <a16:creationId xmlns:a16="http://schemas.microsoft.com/office/drawing/2014/main" id="{455346A8-2D9E-633F-86C0-F95E9E0B7E3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spTree>
    <p:extLst>
      <p:ext uri="{BB962C8B-B14F-4D97-AF65-F5344CB8AC3E}">
        <p14:creationId xmlns:p14="http://schemas.microsoft.com/office/powerpoint/2010/main" val="1112341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7FE35-1023-BCB0-537C-9EB07BCDE59B}"/>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E1EDB6EC-F610-8723-73DB-A10F92B47305}"/>
              </a:ext>
            </a:extLst>
          </p:cNvPr>
          <p:cNvSpPr/>
          <p:nvPr/>
        </p:nvSpPr>
        <p:spPr>
          <a:xfrm>
            <a:off x="9620251" y="383796"/>
            <a:ext cx="2495550" cy="5352975"/>
          </a:xfrm>
          <a:prstGeom prst="roundRect">
            <a:avLst/>
          </a:prstGeom>
          <a:solidFill>
            <a:schemeClr val="accent3">
              <a:lumMod val="20000"/>
              <a:lumOff val="80000"/>
            </a:schemeClr>
          </a:solid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ZA"/>
          </a:p>
        </p:txBody>
      </p:sp>
      <p:sp>
        <p:nvSpPr>
          <p:cNvPr id="10" name="Text Box 2">
            <a:extLst>
              <a:ext uri="{FF2B5EF4-FFF2-40B4-BE49-F238E27FC236}">
                <a16:creationId xmlns:a16="http://schemas.microsoft.com/office/drawing/2014/main" id="{9004E188-EA27-4EF1-8AEA-0D4119670413}"/>
              </a:ext>
            </a:extLst>
          </p:cNvPr>
          <p:cNvSpPr txBox="1">
            <a:spLocks noChangeArrowheads="1"/>
          </p:cNvSpPr>
          <p:nvPr/>
        </p:nvSpPr>
        <p:spPr bwMode="auto">
          <a:xfrm>
            <a:off x="9791933" y="636625"/>
            <a:ext cx="2152186" cy="4574002"/>
          </a:xfrm>
          <a:prstGeom prst="rect">
            <a:avLst/>
          </a:prstGeom>
          <a:noFill/>
          <a:ln w="9525">
            <a:noFill/>
            <a:miter lim="800000"/>
            <a:headEnd/>
            <a:tailEnd/>
          </a:ln>
        </p:spPr>
        <p:txBody>
          <a:bodyPr rot="0" vert="horz" wrap="square" lIns="91440" tIns="45720" rIns="91440" bIns="45720" anchor="t" anchorCtr="0">
            <a:noAutofit/>
          </a:bodyPr>
          <a:lstStyle/>
          <a:p>
            <a:pPr>
              <a:buNone/>
            </a:pPr>
            <a:r>
              <a:rPr lang="en-ZA" sz="1700" b="1" u="sng">
                <a:effectLst/>
                <a:latin typeface="Century Gothic"/>
                <a:ea typeface="Calibri"/>
                <a:cs typeface="Arial"/>
              </a:rPr>
              <a:t>IMPORTANT TO NOTE</a:t>
            </a:r>
            <a:endParaRPr lang="en-ZA" sz="1700">
              <a:effectLst/>
              <a:latin typeface="Century Gothic"/>
              <a:ea typeface="Calibri"/>
              <a:cs typeface="Arial"/>
            </a:endParaRPr>
          </a:p>
          <a:p>
            <a:pPr>
              <a:buNone/>
            </a:pPr>
            <a:br>
              <a:rPr lang="en-ZA" sz="1700">
                <a:effectLst/>
                <a:latin typeface="Century Gothic"/>
                <a:ea typeface="Calibri" panose="020F0502020204030204" pitchFamily="34" charset="0"/>
                <a:cs typeface="Arial" panose="020B0604020202020204" pitchFamily="34" charset="0"/>
              </a:rPr>
            </a:br>
            <a:r>
              <a:rPr lang="en-ZA" sz="1700">
                <a:effectLst/>
                <a:latin typeface="Century Gothic"/>
                <a:ea typeface="Calibri"/>
                <a:cs typeface="Arial"/>
              </a:rPr>
              <a:t>Even if an ECD site meets </a:t>
            </a:r>
            <a:r>
              <a:rPr lang="en-ZA" sz="1700" b="1">
                <a:effectLst/>
                <a:latin typeface="Century Gothic"/>
                <a:ea typeface="Calibri"/>
                <a:cs typeface="Arial"/>
              </a:rPr>
              <a:t>Gold standards</a:t>
            </a:r>
            <a:r>
              <a:rPr lang="en-ZA" sz="1700">
                <a:effectLst/>
                <a:latin typeface="Century Gothic"/>
                <a:ea typeface="Calibri"/>
                <a:cs typeface="Arial"/>
              </a:rPr>
              <a:t>, it </a:t>
            </a:r>
            <a:r>
              <a:rPr lang="en-ZA" sz="1700" b="1">
                <a:effectLst/>
                <a:latin typeface="Century Gothic"/>
                <a:ea typeface="Calibri"/>
                <a:cs typeface="Arial"/>
              </a:rPr>
              <a:t>cannot</a:t>
            </a:r>
            <a:r>
              <a:rPr lang="en-ZA" sz="1700">
                <a:effectLst/>
                <a:latin typeface="Century Gothic"/>
                <a:ea typeface="Calibri"/>
                <a:cs typeface="Arial"/>
              </a:rPr>
              <a:t> be registered as Gold unless an </a:t>
            </a:r>
            <a:r>
              <a:rPr lang="en-ZA" sz="1700" b="1">
                <a:effectLst/>
                <a:latin typeface="Century Gothic"/>
                <a:ea typeface="Calibri"/>
                <a:cs typeface="Arial"/>
              </a:rPr>
              <a:t>Environmental Health Certificate</a:t>
            </a:r>
            <a:r>
              <a:rPr lang="en-ZA" sz="1700">
                <a:effectLst/>
                <a:latin typeface="Century Gothic"/>
                <a:ea typeface="Calibri"/>
                <a:cs typeface="Arial"/>
              </a:rPr>
              <a:t> is available. If only an </a:t>
            </a:r>
            <a:r>
              <a:rPr lang="en-ZA" sz="1700" b="1">
                <a:effectLst/>
                <a:latin typeface="Century Gothic"/>
                <a:ea typeface="Calibri"/>
                <a:cs typeface="Arial"/>
              </a:rPr>
              <a:t>inspection report</a:t>
            </a:r>
            <a:r>
              <a:rPr lang="en-ZA" sz="1700">
                <a:effectLst/>
                <a:latin typeface="Century Gothic"/>
                <a:ea typeface="Calibri"/>
                <a:cs typeface="Arial"/>
              </a:rPr>
              <a:t> is available, the site may be registered at </a:t>
            </a:r>
            <a:r>
              <a:rPr lang="en-ZA" sz="1700" b="1">
                <a:effectLst/>
                <a:latin typeface="Century Gothic"/>
                <a:ea typeface="Calibri"/>
                <a:cs typeface="Arial"/>
              </a:rPr>
              <a:t>Silver level</a:t>
            </a:r>
            <a:r>
              <a:rPr lang="en-ZA" sz="1700">
                <a:effectLst/>
                <a:latin typeface="Century Gothic"/>
                <a:ea typeface="Calibri"/>
                <a:cs typeface="Arial"/>
              </a:rPr>
              <a:t> only, even if they met Gold level registration. </a:t>
            </a:r>
          </a:p>
          <a:p>
            <a:pPr>
              <a:buNone/>
            </a:pPr>
            <a:endParaRPr lang="en-ZA" sz="1200">
              <a:latin typeface="Century Gothic"/>
              <a:ea typeface="Calibri" panose="020F0502020204030204" pitchFamily="34" charset="0"/>
              <a:cs typeface="Arial" panose="020B0604020202020204" pitchFamily="34" charset="0"/>
            </a:endParaRPr>
          </a:p>
        </p:txBody>
      </p:sp>
      <p:pic>
        <p:nvPicPr>
          <p:cNvPr id="26628" name="Picture 4">
            <a:extLst>
              <a:ext uri="{FF2B5EF4-FFF2-40B4-BE49-F238E27FC236}">
                <a16:creationId xmlns:a16="http://schemas.microsoft.com/office/drawing/2014/main" id="{168C7AD9-9D0E-47E5-56E7-64D908DF58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8228"/>
            <a:ext cx="9544050" cy="551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04183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9E0027-A8DE-4197-A098-C11986A31B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2772" y="459399"/>
            <a:ext cx="11202846" cy="5843430"/>
          </a:xfrm>
          <a:prstGeom prst="rect">
            <a:avLst/>
          </a:prstGeom>
          <a:noFill/>
          <a:ln>
            <a:noFill/>
          </a:ln>
        </p:spPr>
      </p:pic>
    </p:spTree>
    <p:extLst>
      <p:ext uri="{BB962C8B-B14F-4D97-AF65-F5344CB8AC3E}">
        <p14:creationId xmlns:p14="http://schemas.microsoft.com/office/powerpoint/2010/main" val="15307386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id="{A424A962-21E6-C7C6-FA59-D77D7C3122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40" r="3393"/>
          <a:stretch>
            <a:fillRect/>
          </a:stretch>
        </p:blipFill>
        <p:spPr bwMode="auto">
          <a:xfrm>
            <a:off x="68150" y="90488"/>
            <a:ext cx="12160207" cy="5210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73900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52" y="0"/>
            <a:ext cx="12205252" cy="6858000"/>
          </a:xfrm>
          <a:prstGeom prst="rect">
            <a:avLst/>
          </a:prstGeom>
          <a:solidFill>
            <a:srgbClr val="EFA9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0231" y="2695466"/>
            <a:ext cx="10553386" cy="733534"/>
          </a:xfrm>
          <a:prstGeom prst="rect">
            <a:avLst/>
          </a:prstGeom>
          <a:noFill/>
        </p:spPr>
        <p:txBody>
          <a:bodyPr wrap="square" rtlCol="0">
            <a:spAutoFit/>
          </a:bodyPr>
          <a:lstStyle/>
          <a:p>
            <a:pPr>
              <a:lnSpc>
                <a:spcPts val="5000"/>
              </a:lnSpc>
            </a:pPr>
            <a:r>
              <a:rPr lang="en-US" sz="5000" b="1">
                <a:solidFill>
                  <a:schemeClr val="bg1"/>
                </a:solidFill>
                <a:latin typeface="Century Gothic" charset="0"/>
                <a:ea typeface="Century Gothic" charset="0"/>
                <a:cs typeface="Century Gothic" charset="0"/>
              </a:rPr>
              <a:t>THANK </a:t>
            </a:r>
            <a:r>
              <a:rPr lang="en-US" sz="5000" b="1">
                <a:solidFill>
                  <a:srgbClr val="382C15"/>
                </a:solidFill>
                <a:latin typeface="Century Gothic" charset="0"/>
                <a:ea typeface="Century Gothic" charset="0"/>
                <a:cs typeface="Century Gothic" charset="0"/>
              </a:rPr>
              <a:t>YOU.</a:t>
            </a:r>
          </a:p>
        </p:txBody>
      </p:sp>
      <p:pic>
        <p:nvPicPr>
          <p:cNvPr id="9" name="Picture 8"/>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3252" y="4641068"/>
            <a:ext cx="12217952" cy="1975166"/>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039236" y="5096191"/>
            <a:ext cx="2301864" cy="986447"/>
          </a:xfrm>
          <a:prstGeom prst="rect">
            <a:avLst/>
          </a:prstGeom>
        </p:spPr>
      </p:pic>
    </p:spTree>
    <p:extLst>
      <p:ext uri="{BB962C8B-B14F-4D97-AF65-F5344CB8AC3E}">
        <p14:creationId xmlns:p14="http://schemas.microsoft.com/office/powerpoint/2010/main" val="55924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91317-EF43-F4E4-DC8B-B0D4C8D4D6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B583A58-F265-0F81-6560-01CB77955B71}"/>
              </a:ext>
            </a:extLst>
          </p:cNvPr>
          <p:cNvPicPr>
            <a:picLocks noChangeAspect="1"/>
          </p:cNvPicPr>
          <p:nvPr/>
        </p:nvPicPr>
        <p:blipFill>
          <a:blip r:embed="rId2"/>
          <a:srcRect l="4465" t="20068" r="5268" b="2041"/>
          <a:stretch>
            <a:fillRect/>
          </a:stretch>
        </p:blipFill>
        <p:spPr>
          <a:xfrm>
            <a:off x="-7464" y="1404257"/>
            <a:ext cx="12206927" cy="5529943"/>
          </a:xfrm>
          <a:prstGeom prst="rect">
            <a:avLst/>
          </a:prstGeom>
        </p:spPr>
      </p:pic>
      <p:sp>
        <p:nvSpPr>
          <p:cNvPr id="5" name="Rectangle 4">
            <a:extLst>
              <a:ext uri="{FF2B5EF4-FFF2-40B4-BE49-F238E27FC236}">
                <a16:creationId xmlns:a16="http://schemas.microsoft.com/office/drawing/2014/main" id="{A25ABD86-C3EC-CE1B-486B-7BD105FF2673}"/>
              </a:ext>
            </a:extLst>
          </p:cNvPr>
          <p:cNvSpPr/>
          <p:nvPr/>
        </p:nvSpPr>
        <p:spPr>
          <a:xfrm>
            <a:off x="0" y="5453744"/>
            <a:ext cx="9960429" cy="16219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90360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A41C05-FBCC-3BC9-3A79-F3D04177B343}"/>
              </a:ext>
            </a:extLst>
          </p:cNvPr>
          <p:cNvPicPr>
            <a:picLocks noChangeAspect="1"/>
          </p:cNvPicPr>
          <p:nvPr/>
        </p:nvPicPr>
        <p:blipFill>
          <a:blip r:embed="rId2"/>
          <a:srcRect l="14018" t="19388" r="13661" b="2551"/>
          <a:stretch>
            <a:fillRect/>
          </a:stretch>
        </p:blipFill>
        <p:spPr>
          <a:xfrm>
            <a:off x="-26254" y="-97975"/>
            <a:ext cx="12244508" cy="6938556"/>
          </a:xfrm>
          <a:prstGeom prst="rect">
            <a:avLst/>
          </a:prstGeom>
        </p:spPr>
      </p:pic>
    </p:spTree>
    <p:extLst>
      <p:ext uri="{BB962C8B-B14F-4D97-AF65-F5344CB8AC3E}">
        <p14:creationId xmlns:p14="http://schemas.microsoft.com/office/powerpoint/2010/main" val="2904265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381EF-06DB-C0A9-875F-47DF1FE309F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D059493-4D8C-5244-320B-E525569C12EE}"/>
              </a:ext>
            </a:extLst>
          </p:cNvPr>
          <p:cNvSpPr/>
          <p:nvPr/>
        </p:nvSpPr>
        <p:spPr>
          <a:xfrm>
            <a:off x="-13252" y="1"/>
            <a:ext cx="12205252" cy="6857999"/>
          </a:xfrm>
          <a:prstGeom prst="rect">
            <a:avLst/>
          </a:prstGeom>
          <a:solidFill>
            <a:srgbClr val="382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82C15"/>
              </a:solidFill>
            </a:endParaRPr>
          </a:p>
        </p:txBody>
      </p:sp>
      <p:sp>
        <p:nvSpPr>
          <p:cNvPr id="10" name="TextBox 9">
            <a:extLst>
              <a:ext uri="{FF2B5EF4-FFF2-40B4-BE49-F238E27FC236}">
                <a16:creationId xmlns:a16="http://schemas.microsoft.com/office/drawing/2014/main" id="{5D40B041-FAB4-2A2C-B5AA-69BA913FE41C}"/>
              </a:ext>
            </a:extLst>
          </p:cNvPr>
          <p:cNvSpPr txBox="1"/>
          <p:nvPr/>
        </p:nvSpPr>
        <p:spPr>
          <a:xfrm>
            <a:off x="1570459" y="1244503"/>
            <a:ext cx="8821315" cy="643766"/>
          </a:xfrm>
          <a:prstGeom prst="rect">
            <a:avLst/>
          </a:prstGeom>
          <a:noFill/>
        </p:spPr>
        <p:txBody>
          <a:bodyPr wrap="square" rtlCol="0">
            <a:spAutoFit/>
          </a:bodyPr>
          <a:lstStyle/>
          <a:p>
            <a:pPr>
              <a:lnSpc>
                <a:spcPts val="4300"/>
              </a:lnSpc>
            </a:pPr>
            <a:r>
              <a:rPr lang="en-US" sz="4800" b="1">
                <a:solidFill>
                  <a:schemeClr val="bg1"/>
                </a:solidFill>
                <a:latin typeface="Century Gothic" charset="0"/>
                <a:ea typeface="Century Gothic" charset="0"/>
                <a:cs typeface="Century Gothic" charset="0"/>
              </a:rPr>
              <a:t>SILVER/GOLD APPLICATIONS</a:t>
            </a:r>
          </a:p>
        </p:txBody>
      </p:sp>
      <p:pic>
        <p:nvPicPr>
          <p:cNvPr id="5" name="Picture 4">
            <a:extLst>
              <a:ext uri="{FF2B5EF4-FFF2-40B4-BE49-F238E27FC236}">
                <a16:creationId xmlns:a16="http://schemas.microsoft.com/office/drawing/2014/main" id="{6322742A-5F8D-C56F-1323-175FB06327E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pic>
        <p:nvPicPr>
          <p:cNvPr id="6" name="Graphic 5" descr="Monitor with solid fill">
            <a:extLst>
              <a:ext uri="{FF2B5EF4-FFF2-40B4-BE49-F238E27FC236}">
                <a16:creationId xmlns:a16="http://schemas.microsoft.com/office/drawing/2014/main" id="{A50BB97B-6E12-DF47-A262-06CDDEA336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52765" y="2126072"/>
            <a:ext cx="3588928" cy="3588928"/>
          </a:xfrm>
          <a:prstGeom prst="rect">
            <a:avLst/>
          </a:prstGeom>
        </p:spPr>
      </p:pic>
      <p:pic>
        <p:nvPicPr>
          <p:cNvPr id="9" name="Graphic 8" descr="Checklist with solid fill">
            <a:extLst>
              <a:ext uri="{FF2B5EF4-FFF2-40B4-BE49-F238E27FC236}">
                <a16:creationId xmlns:a16="http://schemas.microsoft.com/office/drawing/2014/main" id="{C1DFB4F1-5ED5-3507-15E4-E19D26B39F9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21692" y="2870394"/>
            <a:ext cx="1532867" cy="1532867"/>
          </a:xfrm>
          <a:prstGeom prst="rect">
            <a:avLst/>
          </a:prstGeom>
        </p:spPr>
      </p:pic>
      <p:pic>
        <p:nvPicPr>
          <p:cNvPr id="3" name="Graphic 2" descr="Upload with solid fill">
            <a:extLst>
              <a:ext uri="{FF2B5EF4-FFF2-40B4-BE49-F238E27FC236}">
                <a16:creationId xmlns:a16="http://schemas.microsoft.com/office/drawing/2014/main" id="{E9FFF0BF-34BB-BE3D-2E3E-1CC89BF0E4F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06908" y="2361277"/>
            <a:ext cx="1935657" cy="1935657"/>
          </a:xfrm>
          <a:prstGeom prst="rect">
            <a:avLst/>
          </a:prstGeom>
        </p:spPr>
      </p:pic>
    </p:spTree>
    <p:extLst>
      <p:ext uri="{BB962C8B-B14F-4D97-AF65-F5344CB8AC3E}">
        <p14:creationId xmlns:p14="http://schemas.microsoft.com/office/powerpoint/2010/main" val="3967076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B72C8-0EB5-D4D5-7B3C-27C82D986B0F}"/>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FA39068B-54D3-AFB4-45F8-8A51FDB4105D}"/>
              </a:ext>
            </a:extLst>
          </p:cNvPr>
          <p:cNvSpPr/>
          <p:nvPr/>
        </p:nvSpPr>
        <p:spPr>
          <a:xfrm>
            <a:off x="3862718" y="3325908"/>
            <a:ext cx="1216802" cy="118517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Rectangle 30">
            <a:extLst>
              <a:ext uri="{FF2B5EF4-FFF2-40B4-BE49-F238E27FC236}">
                <a16:creationId xmlns:a16="http://schemas.microsoft.com/office/drawing/2014/main" id="{C3F82824-9E11-2714-00EB-5F5C50ADA0CF}"/>
              </a:ext>
            </a:extLst>
          </p:cNvPr>
          <p:cNvSpPr/>
          <p:nvPr/>
        </p:nvSpPr>
        <p:spPr>
          <a:xfrm>
            <a:off x="10169398" y="3235985"/>
            <a:ext cx="1216802" cy="118517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Rectangle 27">
            <a:extLst>
              <a:ext uri="{FF2B5EF4-FFF2-40B4-BE49-F238E27FC236}">
                <a16:creationId xmlns:a16="http://schemas.microsoft.com/office/drawing/2014/main" id="{87221FBB-DC3D-A737-B33D-D6A29207C0BA}"/>
              </a:ext>
            </a:extLst>
          </p:cNvPr>
          <p:cNvSpPr/>
          <p:nvPr/>
        </p:nvSpPr>
        <p:spPr>
          <a:xfrm>
            <a:off x="8047109" y="3276667"/>
            <a:ext cx="1216802" cy="118517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Rectangle 26">
            <a:extLst>
              <a:ext uri="{FF2B5EF4-FFF2-40B4-BE49-F238E27FC236}">
                <a16:creationId xmlns:a16="http://schemas.microsoft.com/office/drawing/2014/main" id="{076FD82E-3A75-682B-F99C-EC41F86A6523}"/>
              </a:ext>
            </a:extLst>
          </p:cNvPr>
          <p:cNvSpPr/>
          <p:nvPr/>
        </p:nvSpPr>
        <p:spPr>
          <a:xfrm>
            <a:off x="5978693" y="3227334"/>
            <a:ext cx="1216802" cy="118517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Rectangle 25">
            <a:extLst>
              <a:ext uri="{FF2B5EF4-FFF2-40B4-BE49-F238E27FC236}">
                <a16:creationId xmlns:a16="http://schemas.microsoft.com/office/drawing/2014/main" id="{17CDC4F0-FBB9-BDB2-6982-A9290253689A}"/>
              </a:ext>
            </a:extLst>
          </p:cNvPr>
          <p:cNvSpPr/>
          <p:nvPr/>
        </p:nvSpPr>
        <p:spPr>
          <a:xfrm>
            <a:off x="1933583" y="3327328"/>
            <a:ext cx="1216802" cy="118517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5" name="Rectangle 24">
            <a:extLst>
              <a:ext uri="{FF2B5EF4-FFF2-40B4-BE49-F238E27FC236}">
                <a16:creationId xmlns:a16="http://schemas.microsoft.com/office/drawing/2014/main" id="{48AFAF6C-E7AE-6045-3B2A-12103C7514E7}"/>
              </a:ext>
            </a:extLst>
          </p:cNvPr>
          <p:cNvSpPr/>
          <p:nvPr/>
        </p:nvSpPr>
        <p:spPr>
          <a:xfrm>
            <a:off x="147852" y="3327329"/>
            <a:ext cx="1216802" cy="118517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1">
            <a:extLst>
              <a:ext uri="{FF2B5EF4-FFF2-40B4-BE49-F238E27FC236}">
                <a16:creationId xmlns:a16="http://schemas.microsoft.com/office/drawing/2014/main" id="{41DE3760-33ED-4B0A-7C78-AFD9B7F4739E}"/>
              </a:ext>
            </a:extLst>
          </p:cNvPr>
          <p:cNvSpPr>
            <a:spLocks noGrp="1"/>
          </p:cNvSpPr>
          <p:nvPr>
            <p:ph type="title"/>
          </p:nvPr>
        </p:nvSpPr>
        <p:spPr>
          <a:xfrm>
            <a:off x="147852" y="235416"/>
            <a:ext cx="3860404" cy="2208297"/>
          </a:xfrm>
          <a:noFill/>
        </p:spPr>
        <p:txBody>
          <a:bodyPr wrap="square" rtlCol="0">
            <a:spAutoFit/>
          </a:bodyPr>
          <a:lstStyle/>
          <a:p>
            <a:pPr defTabSz="293248">
              <a:lnSpc>
                <a:spcPts val="3300"/>
              </a:lnSpc>
            </a:pPr>
            <a:r>
              <a:rPr lang="en-US">
                <a:solidFill>
                  <a:srgbClr val="382C15"/>
                </a:solidFill>
              </a:rPr>
              <a:t>WHY IS THE SUBMISSION OF THESE DOCUMENTS IMPORTANT?</a:t>
            </a:r>
            <a:br>
              <a:rPr lang="en-US">
                <a:solidFill>
                  <a:srgbClr val="382C15"/>
                </a:solidFill>
              </a:rPr>
            </a:br>
            <a:endParaRPr lang="en-ZA">
              <a:solidFill>
                <a:srgbClr val="382C15"/>
              </a:solidFill>
            </a:endParaRPr>
          </a:p>
        </p:txBody>
      </p:sp>
      <p:sp>
        <p:nvSpPr>
          <p:cNvPr id="7" name="Slide Number Placeholder 6">
            <a:extLst>
              <a:ext uri="{FF2B5EF4-FFF2-40B4-BE49-F238E27FC236}">
                <a16:creationId xmlns:a16="http://schemas.microsoft.com/office/drawing/2014/main" id="{90859097-C795-A9E5-6652-ABFF42D90EB2}"/>
              </a:ext>
            </a:extLst>
          </p:cNvPr>
          <p:cNvSpPr>
            <a:spLocks noGrp="1"/>
          </p:cNvSpPr>
          <p:nvPr>
            <p:ph type="sldNum" sz="quarter" idx="4294967295"/>
          </p:nvPr>
        </p:nvSpPr>
        <p:spPr>
          <a:xfrm>
            <a:off x="11589270" y="6318321"/>
            <a:ext cx="477566" cy="365556"/>
          </a:xfrm>
        </p:spPr>
        <p:txBody>
          <a:bodyPr/>
          <a:lstStyle/>
          <a:p>
            <a:fld id="{379CA0B4-C81F-4BFB-80F1-11A7402164B5}" type="slidenum">
              <a:rPr lang="en-GB" smtClean="0"/>
              <a:pPr/>
              <a:t>15</a:t>
            </a:fld>
            <a:endParaRPr lang="en-GB"/>
          </a:p>
        </p:txBody>
      </p:sp>
      <p:sp>
        <p:nvSpPr>
          <p:cNvPr id="23" name="TextBox 22">
            <a:extLst>
              <a:ext uri="{FF2B5EF4-FFF2-40B4-BE49-F238E27FC236}">
                <a16:creationId xmlns:a16="http://schemas.microsoft.com/office/drawing/2014/main" id="{7B27DAD7-1125-5188-DC9A-FD76983FD8AE}"/>
              </a:ext>
            </a:extLst>
          </p:cNvPr>
          <p:cNvSpPr txBox="1"/>
          <p:nvPr/>
        </p:nvSpPr>
        <p:spPr>
          <a:xfrm>
            <a:off x="3685572" y="5026493"/>
            <a:ext cx="3529092" cy="526619"/>
          </a:xfrm>
          <a:prstGeom prst="rect">
            <a:avLst/>
          </a:prstGeom>
          <a:noFill/>
        </p:spPr>
        <p:txBody>
          <a:bodyPr wrap="square">
            <a:spAutoFit/>
          </a:bodyPr>
          <a:lstStyle/>
          <a:p>
            <a:pPr algn="ctr">
              <a:spcBef>
                <a:spcPts val="64"/>
              </a:spcBef>
            </a:pPr>
            <a:r>
              <a:rPr lang="en-US" sz="1539" b="1" spc="-3">
                <a:solidFill>
                  <a:srgbClr val="FFFFFF"/>
                </a:solidFill>
                <a:latin typeface="Avenir Black" panose="020B0803020203020204" pitchFamily="34" charset="0"/>
                <a:cs typeface="Arial"/>
              </a:rPr>
              <a:t>Registration</a:t>
            </a:r>
            <a:r>
              <a:rPr lang="en-US" sz="1539" b="1" spc="-35">
                <a:solidFill>
                  <a:srgbClr val="FFFFFF"/>
                </a:solidFill>
                <a:latin typeface="Avenir Black" panose="020B0803020203020204" pitchFamily="34" charset="0"/>
                <a:cs typeface="Arial"/>
              </a:rPr>
              <a:t> </a:t>
            </a:r>
            <a:r>
              <a:rPr lang="en-US" sz="1539" b="1">
                <a:solidFill>
                  <a:srgbClr val="FFFFFF"/>
                </a:solidFill>
                <a:latin typeface="Avenir Black" panose="020B0803020203020204" pitchFamily="34" charset="0"/>
                <a:cs typeface="Arial"/>
              </a:rPr>
              <a:t>Certificate</a:t>
            </a:r>
            <a:r>
              <a:rPr lang="en-US" sz="1539" b="1" spc="-35">
                <a:solidFill>
                  <a:srgbClr val="FFFFFF"/>
                </a:solidFill>
                <a:latin typeface="Avenir Black" panose="020B0803020203020204" pitchFamily="34" charset="0"/>
                <a:cs typeface="Arial"/>
              </a:rPr>
              <a:t> </a:t>
            </a:r>
            <a:r>
              <a:rPr lang="en-US" sz="1539" b="1" spc="-3">
                <a:solidFill>
                  <a:srgbClr val="FFFFFF"/>
                </a:solidFill>
                <a:latin typeface="Avenir Black" panose="020B0803020203020204" pitchFamily="34" charset="0"/>
                <a:cs typeface="Arial"/>
              </a:rPr>
              <a:t>Generator</a:t>
            </a:r>
            <a:endParaRPr lang="en-US" sz="1539">
              <a:latin typeface="Avenir Black" panose="020B0803020203020204" pitchFamily="34" charset="0"/>
              <a:cs typeface="Arial"/>
            </a:endParaRPr>
          </a:p>
          <a:p>
            <a:pPr algn="ctr">
              <a:spcBef>
                <a:spcPts val="3"/>
              </a:spcBef>
            </a:pPr>
            <a:r>
              <a:rPr lang="en-US" sz="1283" spc="-3">
                <a:solidFill>
                  <a:srgbClr val="FFFFFF"/>
                </a:solidFill>
                <a:latin typeface="Avenir" panose="020B0503020203020204" pitchFamily="34" charset="0"/>
                <a:cs typeface="Arial"/>
              </a:rPr>
              <a:t>Can </a:t>
            </a:r>
            <a:r>
              <a:rPr lang="en-US" sz="1283">
                <a:solidFill>
                  <a:srgbClr val="FFFFFF"/>
                </a:solidFill>
                <a:latin typeface="Avenir" panose="020B0503020203020204" pitchFamily="34" charset="0"/>
                <a:cs typeface="Arial"/>
              </a:rPr>
              <a:t>generate</a:t>
            </a:r>
            <a:r>
              <a:rPr lang="en-US" sz="1283" spc="-29">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certificates</a:t>
            </a:r>
            <a:r>
              <a:rPr lang="en-US" sz="1283" spc="-16">
                <a:solidFill>
                  <a:srgbClr val="FFFFFF"/>
                </a:solidFill>
                <a:latin typeface="Avenir" panose="020B0503020203020204" pitchFamily="34" charset="0"/>
                <a:cs typeface="Arial"/>
              </a:rPr>
              <a:t> </a:t>
            </a:r>
            <a:r>
              <a:rPr lang="en-US" sz="1283">
                <a:solidFill>
                  <a:srgbClr val="FFFFFF"/>
                </a:solidFill>
                <a:latin typeface="Avenir" panose="020B0503020203020204" pitchFamily="34" charset="0"/>
                <a:cs typeface="Arial"/>
              </a:rPr>
              <a:t>for</a:t>
            </a:r>
            <a:r>
              <a:rPr lang="en-US" sz="1283" spc="-10">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approved</a:t>
            </a:r>
            <a:r>
              <a:rPr lang="en-US" sz="1283" spc="-16">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ECDs</a:t>
            </a:r>
            <a:endParaRPr lang="en-US" sz="1283">
              <a:latin typeface="Avenir" panose="020B0503020203020204" pitchFamily="34" charset="0"/>
              <a:cs typeface="Arial"/>
            </a:endParaRPr>
          </a:p>
        </p:txBody>
      </p:sp>
      <p:sp>
        <p:nvSpPr>
          <p:cNvPr id="4" name="Title 1">
            <a:extLst>
              <a:ext uri="{FF2B5EF4-FFF2-40B4-BE49-F238E27FC236}">
                <a16:creationId xmlns:a16="http://schemas.microsoft.com/office/drawing/2014/main" id="{8A7EAF62-4389-5E42-C152-9C14F4665C1C}"/>
              </a:ext>
            </a:extLst>
          </p:cNvPr>
          <p:cNvSpPr txBox="1">
            <a:spLocks/>
          </p:cNvSpPr>
          <p:nvPr/>
        </p:nvSpPr>
        <p:spPr>
          <a:xfrm>
            <a:off x="4008256" y="228382"/>
            <a:ext cx="8124906" cy="1956604"/>
          </a:xfrm>
          <a:prstGeom prst="rect">
            <a:avLst/>
          </a:prstGeom>
          <a:noFill/>
        </p:spPr>
        <p:txBody>
          <a:bodyPr vert="horz" wrap="square" lIns="58652" tIns="29326" rIns="58652" bIns="29326" rtlCol="0" anchor="ctr">
            <a:spAutoFit/>
          </a:bodyPr>
          <a:lstStyle>
            <a:lvl1pPr algn="l" defTabSz="1425550" rtl="0" eaLnBrk="1" latinLnBrk="0" hangingPunct="1">
              <a:lnSpc>
                <a:spcPct val="90000"/>
              </a:lnSpc>
              <a:spcBef>
                <a:spcPct val="0"/>
              </a:spcBef>
              <a:buNone/>
              <a:defRPr lang="en-US" sz="4677" b="1" kern="1200" dirty="0">
                <a:solidFill>
                  <a:srgbClr val="1F6233"/>
                </a:solidFill>
                <a:latin typeface="Century Gothic" charset="0"/>
                <a:ea typeface="Century Gothic" charset="0"/>
                <a:cs typeface="Century Gothic" charset="0"/>
              </a:defRPr>
            </a:lvl1pPr>
          </a:lstStyle>
          <a:p>
            <a:pPr marL="439872" indent="-439872" defTabSz="293248">
              <a:lnSpc>
                <a:spcPct val="150000"/>
              </a:lnSpc>
              <a:buFont typeface="Arial" panose="020B0604020202020204" pitchFamily="34" charset="0"/>
              <a:buChar char="•"/>
            </a:pPr>
            <a:r>
              <a:rPr lang="en-US" sz="1400"/>
              <a:t>Required by  Children’s Act Regulations </a:t>
            </a:r>
          </a:p>
          <a:p>
            <a:pPr marL="439872" indent="-439872" defTabSz="293248">
              <a:lnSpc>
                <a:spcPct val="150000"/>
              </a:lnSpc>
              <a:buFont typeface="Arial" panose="020B0604020202020204" pitchFamily="34" charset="0"/>
              <a:buChar char="•"/>
            </a:pPr>
            <a:r>
              <a:rPr lang="en-US" sz="1400"/>
              <a:t>Aligned to norms and standards</a:t>
            </a:r>
          </a:p>
          <a:p>
            <a:pPr marL="439872" indent="-439872" defTabSz="293248">
              <a:lnSpc>
                <a:spcPct val="150000"/>
              </a:lnSpc>
              <a:buFont typeface="Arial" panose="020B0604020202020204" pitchFamily="34" charset="0"/>
              <a:buChar char="•"/>
            </a:pPr>
            <a:r>
              <a:rPr lang="en-US" sz="1400"/>
              <a:t>A key step in the silver process and to achieve registration requirements</a:t>
            </a:r>
          </a:p>
          <a:p>
            <a:pPr marL="439872" indent="-439872" defTabSz="293248">
              <a:lnSpc>
                <a:spcPct val="150000"/>
              </a:lnSpc>
              <a:buFont typeface="Arial" panose="020B0604020202020204" pitchFamily="34" charset="0"/>
              <a:buChar char="•"/>
            </a:pPr>
            <a:r>
              <a:rPr lang="en-US" sz="1400"/>
              <a:t>Can reduce some of the standards that need to be observed onsite by a social worker </a:t>
            </a:r>
          </a:p>
          <a:p>
            <a:pPr marL="439872" indent="-439872" defTabSz="293248">
              <a:lnSpc>
                <a:spcPct val="150000"/>
              </a:lnSpc>
              <a:buFont typeface="Arial" panose="020B0604020202020204" pitchFamily="34" charset="0"/>
              <a:buChar char="•"/>
            </a:pPr>
            <a:r>
              <a:rPr lang="en-US" sz="1400"/>
              <a:t>Provides insight on how the ECD </a:t>
            </a:r>
            <a:r>
              <a:rPr lang="en-US" sz="1400" err="1"/>
              <a:t>programmes</a:t>
            </a:r>
            <a:r>
              <a:rPr lang="en-US" sz="1400"/>
              <a:t> is managed</a:t>
            </a:r>
          </a:p>
          <a:p>
            <a:pPr defTabSz="293248">
              <a:lnSpc>
                <a:spcPct val="150000"/>
              </a:lnSpc>
            </a:pPr>
            <a:endParaRPr lang="en-US" sz="1400"/>
          </a:p>
        </p:txBody>
      </p:sp>
      <p:pic>
        <p:nvPicPr>
          <p:cNvPr id="5" name="Graphic 4" descr="Document outline">
            <a:extLst>
              <a:ext uri="{FF2B5EF4-FFF2-40B4-BE49-F238E27FC236}">
                <a16:creationId xmlns:a16="http://schemas.microsoft.com/office/drawing/2014/main" id="{2BA26E6F-795A-7B16-12C3-B63751D03DA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07046" y="3207582"/>
            <a:ext cx="914400" cy="914400"/>
          </a:xfrm>
          <a:prstGeom prst="rect">
            <a:avLst/>
          </a:prstGeom>
        </p:spPr>
      </p:pic>
      <p:pic>
        <p:nvPicPr>
          <p:cNvPr id="8" name="Graphic 7" descr="Download from cloud with solid fill">
            <a:extLst>
              <a:ext uri="{FF2B5EF4-FFF2-40B4-BE49-F238E27FC236}">
                <a16:creationId xmlns:a16="http://schemas.microsoft.com/office/drawing/2014/main" id="{F2486ED2-5AA4-DA23-A952-95CA7A40FF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39663" y="3664782"/>
            <a:ext cx="832742" cy="832742"/>
          </a:xfrm>
          <a:prstGeom prst="rect">
            <a:avLst/>
          </a:prstGeom>
        </p:spPr>
      </p:pic>
      <p:pic>
        <p:nvPicPr>
          <p:cNvPr id="10" name="Graphic 9" descr="Smart Phone with solid fill">
            <a:extLst>
              <a:ext uri="{FF2B5EF4-FFF2-40B4-BE49-F238E27FC236}">
                <a16:creationId xmlns:a16="http://schemas.microsoft.com/office/drawing/2014/main" id="{2A170A73-AF9D-DE75-5A8D-F6E2382995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70766" y="3498113"/>
            <a:ext cx="914400" cy="914400"/>
          </a:xfrm>
          <a:prstGeom prst="rect">
            <a:avLst/>
          </a:prstGeom>
        </p:spPr>
      </p:pic>
      <p:pic>
        <p:nvPicPr>
          <p:cNvPr id="12" name="Graphic 11" descr="Ribbon with solid fill">
            <a:extLst>
              <a:ext uri="{FF2B5EF4-FFF2-40B4-BE49-F238E27FC236}">
                <a16:creationId xmlns:a16="http://schemas.microsoft.com/office/drawing/2014/main" id="{2B6FF1A8-8849-A2FC-D3D0-00D58F566BF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0375" y="3462718"/>
            <a:ext cx="914400" cy="914400"/>
          </a:xfrm>
          <a:prstGeom prst="rect">
            <a:avLst/>
          </a:prstGeom>
        </p:spPr>
      </p:pic>
      <p:pic>
        <p:nvPicPr>
          <p:cNvPr id="13" name="Picture 12">
            <a:extLst>
              <a:ext uri="{FF2B5EF4-FFF2-40B4-BE49-F238E27FC236}">
                <a16:creationId xmlns:a16="http://schemas.microsoft.com/office/drawing/2014/main" id="{9C3E3454-33B8-816E-30C4-C4132A618BB6}"/>
              </a:ext>
            </a:extLst>
          </p:cNvPr>
          <p:cNvPicPr>
            <a:picLocks noChangeAspect="1"/>
          </p:cNvPicPr>
          <p:nvPr/>
        </p:nvPicPr>
        <p:blipFill>
          <a:blip r:embed="rId6"/>
          <a:srcRect l="11319" t="29705" r="49834" b="7194"/>
          <a:stretch/>
        </p:blipFill>
        <p:spPr>
          <a:xfrm>
            <a:off x="4009349" y="3379086"/>
            <a:ext cx="931290" cy="1061058"/>
          </a:xfrm>
          <a:prstGeom prst="rect">
            <a:avLst/>
          </a:prstGeom>
        </p:spPr>
      </p:pic>
      <p:pic>
        <p:nvPicPr>
          <p:cNvPr id="14" name="Picture 13">
            <a:extLst>
              <a:ext uri="{FF2B5EF4-FFF2-40B4-BE49-F238E27FC236}">
                <a16:creationId xmlns:a16="http://schemas.microsoft.com/office/drawing/2014/main" id="{BE20A472-9FD4-35BF-2BA1-6EDF3BE8E431}"/>
              </a:ext>
            </a:extLst>
          </p:cNvPr>
          <p:cNvPicPr>
            <a:picLocks noChangeAspect="1"/>
          </p:cNvPicPr>
          <p:nvPr/>
        </p:nvPicPr>
        <p:blipFill>
          <a:blip r:embed="rId6"/>
          <a:srcRect l="25750" r="25341" b="72237"/>
          <a:stretch/>
        </p:blipFill>
        <p:spPr>
          <a:xfrm>
            <a:off x="3985417" y="2875367"/>
            <a:ext cx="1086963" cy="432776"/>
          </a:xfrm>
          <a:prstGeom prst="rect">
            <a:avLst/>
          </a:prstGeom>
        </p:spPr>
      </p:pic>
      <p:pic>
        <p:nvPicPr>
          <p:cNvPr id="18" name="Graphic 17" descr="Signature with solid fill">
            <a:extLst>
              <a:ext uri="{FF2B5EF4-FFF2-40B4-BE49-F238E27FC236}">
                <a16:creationId xmlns:a16="http://schemas.microsoft.com/office/drawing/2014/main" id="{DDBB6AF1-C210-DE15-9028-804AEB7C104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65941" y="3406537"/>
            <a:ext cx="697960" cy="697960"/>
          </a:xfrm>
          <a:prstGeom prst="rect">
            <a:avLst/>
          </a:prstGeom>
        </p:spPr>
      </p:pic>
      <p:pic>
        <p:nvPicPr>
          <p:cNvPr id="22" name="Graphic 21" descr="Upload with solid fill">
            <a:extLst>
              <a:ext uri="{FF2B5EF4-FFF2-40B4-BE49-F238E27FC236}">
                <a16:creationId xmlns:a16="http://schemas.microsoft.com/office/drawing/2014/main" id="{C2229686-54F8-799B-7C1F-61BEA96588D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169398" y="3626795"/>
            <a:ext cx="819788" cy="819788"/>
          </a:xfrm>
          <a:prstGeom prst="rect">
            <a:avLst/>
          </a:prstGeom>
        </p:spPr>
      </p:pic>
      <p:pic>
        <p:nvPicPr>
          <p:cNvPr id="24" name="Graphic 23" descr="Document outline">
            <a:extLst>
              <a:ext uri="{FF2B5EF4-FFF2-40B4-BE49-F238E27FC236}">
                <a16:creationId xmlns:a16="http://schemas.microsoft.com/office/drawing/2014/main" id="{E70BBC2E-21A2-55DE-3CD3-C139F2DE637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579292" y="3210566"/>
            <a:ext cx="914400" cy="914400"/>
          </a:xfrm>
          <a:prstGeom prst="rect">
            <a:avLst/>
          </a:prstGeom>
        </p:spPr>
      </p:pic>
      <p:pic>
        <p:nvPicPr>
          <p:cNvPr id="30" name="Graphic 29" descr="Paper with solid fill">
            <a:extLst>
              <a:ext uri="{FF2B5EF4-FFF2-40B4-BE49-F238E27FC236}">
                <a16:creationId xmlns:a16="http://schemas.microsoft.com/office/drawing/2014/main" id="{E5CC5B80-AA9A-D2B9-ABA3-75245A7F7AD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088378" y="3406536"/>
            <a:ext cx="914400" cy="914400"/>
          </a:xfrm>
          <a:prstGeom prst="rect">
            <a:avLst/>
          </a:prstGeom>
        </p:spPr>
      </p:pic>
      <p:sp>
        <p:nvSpPr>
          <p:cNvPr id="33" name="TextBox 32">
            <a:extLst>
              <a:ext uri="{FF2B5EF4-FFF2-40B4-BE49-F238E27FC236}">
                <a16:creationId xmlns:a16="http://schemas.microsoft.com/office/drawing/2014/main" id="{7321C085-6343-A79C-4126-FCF2D1E77C2A}"/>
              </a:ext>
            </a:extLst>
          </p:cNvPr>
          <p:cNvSpPr txBox="1"/>
          <p:nvPr/>
        </p:nvSpPr>
        <p:spPr>
          <a:xfrm>
            <a:off x="71890" y="4554194"/>
            <a:ext cx="1736139" cy="276999"/>
          </a:xfrm>
          <a:prstGeom prst="rect">
            <a:avLst/>
          </a:prstGeom>
          <a:noFill/>
        </p:spPr>
        <p:txBody>
          <a:bodyPr wrap="square" lIns="91440" tIns="45720" rIns="91440" bIns="45720" rtlCol="0" anchor="t">
            <a:spAutoFit/>
          </a:bodyPr>
          <a:lstStyle/>
          <a:p>
            <a:r>
              <a:rPr lang="en-US" sz="1200">
                <a:latin typeface="Arial"/>
                <a:cs typeface="Arial"/>
              </a:rPr>
              <a:t>Bronze approved </a:t>
            </a:r>
            <a:endParaRPr lang="en-ZA" sz="1200">
              <a:latin typeface="Arial"/>
              <a:cs typeface="Arial"/>
            </a:endParaRPr>
          </a:p>
        </p:txBody>
      </p:sp>
      <p:sp>
        <p:nvSpPr>
          <p:cNvPr id="34" name="TextBox 33">
            <a:extLst>
              <a:ext uri="{FF2B5EF4-FFF2-40B4-BE49-F238E27FC236}">
                <a16:creationId xmlns:a16="http://schemas.microsoft.com/office/drawing/2014/main" id="{47E8FC5B-DBC7-F5C7-BC0C-64A2DB7F676D}"/>
              </a:ext>
            </a:extLst>
          </p:cNvPr>
          <p:cNvSpPr txBox="1"/>
          <p:nvPr/>
        </p:nvSpPr>
        <p:spPr>
          <a:xfrm>
            <a:off x="1727109" y="4554194"/>
            <a:ext cx="1736139" cy="646331"/>
          </a:xfrm>
          <a:prstGeom prst="rect">
            <a:avLst/>
          </a:prstGeom>
          <a:noFill/>
        </p:spPr>
        <p:txBody>
          <a:bodyPr wrap="square" lIns="91440" tIns="45720" rIns="91440" bIns="45720" rtlCol="0" anchor="t">
            <a:spAutoFit/>
          </a:bodyPr>
          <a:lstStyle/>
          <a:p>
            <a:r>
              <a:rPr lang="en-US" sz="1200">
                <a:latin typeface="Arial"/>
                <a:cs typeface="Arial"/>
              </a:rPr>
              <a:t>SMS is sent with a link to start silver/gold document submission</a:t>
            </a:r>
            <a:endParaRPr lang="en-ZA" sz="1200">
              <a:latin typeface="Arial"/>
              <a:cs typeface="Arial"/>
            </a:endParaRPr>
          </a:p>
        </p:txBody>
      </p:sp>
      <p:sp>
        <p:nvSpPr>
          <p:cNvPr id="35" name="TextBox 34">
            <a:extLst>
              <a:ext uri="{FF2B5EF4-FFF2-40B4-BE49-F238E27FC236}">
                <a16:creationId xmlns:a16="http://schemas.microsoft.com/office/drawing/2014/main" id="{831015D8-AF93-B163-6389-968A5BF6C4CF}"/>
              </a:ext>
            </a:extLst>
          </p:cNvPr>
          <p:cNvSpPr txBox="1"/>
          <p:nvPr/>
        </p:nvSpPr>
        <p:spPr>
          <a:xfrm>
            <a:off x="3802992" y="4564265"/>
            <a:ext cx="1736139" cy="461665"/>
          </a:xfrm>
          <a:prstGeom prst="rect">
            <a:avLst/>
          </a:prstGeom>
          <a:noFill/>
        </p:spPr>
        <p:txBody>
          <a:bodyPr wrap="square" lIns="91440" tIns="45720" rIns="91440" bIns="45720" rtlCol="0" anchor="t">
            <a:spAutoFit/>
          </a:bodyPr>
          <a:lstStyle/>
          <a:p>
            <a:r>
              <a:rPr lang="en-US" sz="1200">
                <a:latin typeface="Arial"/>
                <a:cs typeface="Arial"/>
              </a:rPr>
              <a:t>Link is accessed via the link </a:t>
            </a:r>
            <a:endParaRPr lang="en-ZA" sz="1200">
              <a:latin typeface="Arial"/>
              <a:cs typeface="Arial"/>
            </a:endParaRPr>
          </a:p>
        </p:txBody>
      </p:sp>
      <p:sp>
        <p:nvSpPr>
          <p:cNvPr id="36" name="TextBox 35">
            <a:extLst>
              <a:ext uri="{FF2B5EF4-FFF2-40B4-BE49-F238E27FC236}">
                <a16:creationId xmlns:a16="http://schemas.microsoft.com/office/drawing/2014/main" id="{7106F9D6-7FFA-CC23-7EFE-D3413E864BE1}"/>
              </a:ext>
            </a:extLst>
          </p:cNvPr>
          <p:cNvSpPr txBox="1"/>
          <p:nvPr/>
        </p:nvSpPr>
        <p:spPr>
          <a:xfrm>
            <a:off x="5791853" y="4510451"/>
            <a:ext cx="1736139" cy="646331"/>
          </a:xfrm>
          <a:prstGeom prst="rect">
            <a:avLst/>
          </a:prstGeom>
          <a:noFill/>
        </p:spPr>
        <p:txBody>
          <a:bodyPr wrap="square" lIns="91440" tIns="45720" rIns="91440" bIns="45720" rtlCol="0" anchor="t">
            <a:spAutoFit/>
          </a:bodyPr>
          <a:lstStyle/>
          <a:p>
            <a:r>
              <a:rPr lang="en-US" sz="1200">
                <a:latin typeface="Arial"/>
                <a:cs typeface="Arial"/>
              </a:rPr>
              <a:t>Registration guide and document templates can be downloaded</a:t>
            </a:r>
            <a:endParaRPr lang="en-ZA" sz="1200">
              <a:latin typeface="Arial"/>
              <a:cs typeface="Arial"/>
            </a:endParaRPr>
          </a:p>
        </p:txBody>
      </p:sp>
      <p:sp>
        <p:nvSpPr>
          <p:cNvPr id="37" name="TextBox 36">
            <a:extLst>
              <a:ext uri="{FF2B5EF4-FFF2-40B4-BE49-F238E27FC236}">
                <a16:creationId xmlns:a16="http://schemas.microsoft.com/office/drawing/2014/main" id="{21D43561-70F8-8D97-C695-878E81ABD737}"/>
              </a:ext>
            </a:extLst>
          </p:cNvPr>
          <p:cNvSpPr txBox="1"/>
          <p:nvPr/>
        </p:nvSpPr>
        <p:spPr>
          <a:xfrm>
            <a:off x="7794044" y="4554264"/>
            <a:ext cx="1966150" cy="276999"/>
          </a:xfrm>
          <a:prstGeom prst="rect">
            <a:avLst/>
          </a:prstGeom>
          <a:noFill/>
        </p:spPr>
        <p:txBody>
          <a:bodyPr wrap="square" lIns="91440" tIns="45720" rIns="91440" bIns="45720" rtlCol="0" anchor="t">
            <a:spAutoFit/>
          </a:bodyPr>
          <a:lstStyle/>
          <a:p>
            <a:r>
              <a:rPr lang="en-US" sz="1200">
                <a:latin typeface="Arial"/>
                <a:cs typeface="Arial"/>
              </a:rPr>
              <a:t>Document are completed  </a:t>
            </a:r>
            <a:endParaRPr lang="en-ZA" sz="1200">
              <a:latin typeface="Arial"/>
              <a:cs typeface="Arial"/>
            </a:endParaRPr>
          </a:p>
        </p:txBody>
      </p:sp>
      <p:sp>
        <p:nvSpPr>
          <p:cNvPr id="38" name="TextBox 37">
            <a:extLst>
              <a:ext uri="{FF2B5EF4-FFF2-40B4-BE49-F238E27FC236}">
                <a16:creationId xmlns:a16="http://schemas.microsoft.com/office/drawing/2014/main" id="{41829160-A8D3-D51A-DC74-00A50A5185DE}"/>
              </a:ext>
            </a:extLst>
          </p:cNvPr>
          <p:cNvSpPr txBox="1"/>
          <p:nvPr/>
        </p:nvSpPr>
        <p:spPr>
          <a:xfrm>
            <a:off x="9907826" y="4481045"/>
            <a:ext cx="2257332" cy="830997"/>
          </a:xfrm>
          <a:prstGeom prst="rect">
            <a:avLst/>
          </a:prstGeom>
          <a:noFill/>
        </p:spPr>
        <p:txBody>
          <a:bodyPr wrap="square" lIns="91440" tIns="45720" rIns="91440" bIns="45720" rtlCol="0" anchor="t">
            <a:spAutoFit/>
          </a:bodyPr>
          <a:lstStyle/>
          <a:p>
            <a:r>
              <a:rPr lang="en-US" sz="1200">
                <a:latin typeface="Arial"/>
                <a:cs typeface="Arial"/>
              </a:rPr>
              <a:t>Document are uploaded in </a:t>
            </a:r>
            <a:r>
              <a:rPr lang="en-US" sz="1200" err="1">
                <a:latin typeface="Arial"/>
                <a:cs typeface="Arial"/>
              </a:rPr>
              <a:t>eCares</a:t>
            </a:r>
            <a:r>
              <a:rPr lang="en-US" sz="1200">
                <a:latin typeface="Arial"/>
                <a:cs typeface="Arial"/>
              </a:rPr>
              <a:t>, questions are answered, declaration completed and submitted </a:t>
            </a:r>
            <a:endParaRPr lang="en-ZA" sz="1200">
              <a:latin typeface="Arial"/>
              <a:cs typeface="Arial"/>
            </a:endParaRPr>
          </a:p>
        </p:txBody>
      </p:sp>
      <p:sp>
        <p:nvSpPr>
          <p:cNvPr id="39" name="Arrow: Right 38">
            <a:extLst>
              <a:ext uri="{FF2B5EF4-FFF2-40B4-BE49-F238E27FC236}">
                <a16:creationId xmlns:a16="http://schemas.microsoft.com/office/drawing/2014/main" id="{44CFCD70-0209-0310-52BF-3239AE3496FE}"/>
              </a:ext>
            </a:extLst>
          </p:cNvPr>
          <p:cNvSpPr/>
          <p:nvPr/>
        </p:nvSpPr>
        <p:spPr>
          <a:xfrm>
            <a:off x="1504382" y="3729379"/>
            <a:ext cx="326908" cy="400101"/>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0" name="Arrow: Right 39">
            <a:extLst>
              <a:ext uri="{FF2B5EF4-FFF2-40B4-BE49-F238E27FC236}">
                <a16:creationId xmlns:a16="http://schemas.microsoft.com/office/drawing/2014/main" id="{CAF15EA6-A5DA-E192-24A9-30665061275F}"/>
              </a:ext>
            </a:extLst>
          </p:cNvPr>
          <p:cNvSpPr/>
          <p:nvPr/>
        </p:nvSpPr>
        <p:spPr>
          <a:xfrm>
            <a:off x="3444824" y="3699880"/>
            <a:ext cx="326908" cy="400101"/>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Arrow: Right 40">
            <a:extLst>
              <a:ext uri="{FF2B5EF4-FFF2-40B4-BE49-F238E27FC236}">
                <a16:creationId xmlns:a16="http://schemas.microsoft.com/office/drawing/2014/main" id="{2B6524D1-B2F5-8C28-E545-65E4C6B9F292}"/>
              </a:ext>
            </a:extLst>
          </p:cNvPr>
          <p:cNvSpPr/>
          <p:nvPr/>
        </p:nvSpPr>
        <p:spPr>
          <a:xfrm>
            <a:off x="5351902" y="3654183"/>
            <a:ext cx="326908" cy="400101"/>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Arrow: Right 41">
            <a:extLst>
              <a:ext uri="{FF2B5EF4-FFF2-40B4-BE49-F238E27FC236}">
                <a16:creationId xmlns:a16="http://schemas.microsoft.com/office/drawing/2014/main" id="{E5075AEA-7A70-E87E-CD7B-720B9607C412}"/>
              </a:ext>
            </a:extLst>
          </p:cNvPr>
          <p:cNvSpPr/>
          <p:nvPr/>
        </p:nvSpPr>
        <p:spPr>
          <a:xfrm>
            <a:off x="7527982" y="3605201"/>
            <a:ext cx="326908" cy="400101"/>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Arrow: Right 42">
            <a:extLst>
              <a:ext uri="{FF2B5EF4-FFF2-40B4-BE49-F238E27FC236}">
                <a16:creationId xmlns:a16="http://schemas.microsoft.com/office/drawing/2014/main" id="{8146F4E1-8F1C-4333-6A04-FC77C07B7D70}"/>
              </a:ext>
            </a:extLst>
          </p:cNvPr>
          <p:cNvSpPr/>
          <p:nvPr/>
        </p:nvSpPr>
        <p:spPr>
          <a:xfrm>
            <a:off x="9619105" y="3588049"/>
            <a:ext cx="326908" cy="400101"/>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4" name="Title 1">
            <a:extLst>
              <a:ext uri="{FF2B5EF4-FFF2-40B4-BE49-F238E27FC236}">
                <a16:creationId xmlns:a16="http://schemas.microsoft.com/office/drawing/2014/main" id="{EADA564B-7104-F161-7DD7-63FB22ED6333}"/>
              </a:ext>
            </a:extLst>
          </p:cNvPr>
          <p:cNvSpPr txBox="1">
            <a:spLocks/>
          </p:cNvSpPr>
          <p:nvPr/>
        </p:nvSpPr>
        <p:spPr>
          <a:xfrm>
            <a:off x="71890" y="2438988"/>
            <a:ext cx="11721569" cy="938719"/>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US" sz="3000" b="1" kern="1200" dirty="0">
                <a:solidFill>
                  <a:srgbClr val="1F6233"/>
                </a:solidFill>
                <a:latin typeface="Century Gothic" charset="0"/>
                <a:ea typeface="Century Gothic" charset="0"/>
                <a:cs typeface="Century Gothic" charset="0"/>
              </a:defRPr>
            </a:lvl1pPr>
          </a:lstStyle>
          <a:p>
            <a:pPr defTabSz="293248">
              <a:lnSpc>
                <a:spcPts val="3300"/>
              </a:lnSpc>
            </a:pPr>
            <a:r>
              <a:rPr lang="en-US">
                <a:solidFill>
                  <a:srgbClr val="382C15"/>
                </a:solidFill>
              </a:rPr>
              <a:t>SUBMISSION PROCESS: </a:t>
            </a:r>
            <a:br>
              <a:rPr lang="en-US">
                <a:solidFill>
                  <a:srgbClr val="382C15"/>
                </a:solidFill>
              </a:rPr>
            </a:br>
            <a:endParaRPr lang="en-US">
              <a:solidFill>
                <a:srgbClr val="382C15"/>
              </a:solidFill>
            </a:endParaRPr>
          </a:p>
        </p:txBody>
      </p:sp>
      <p:sp>
        <p:nvSpPr>
          <p:cNvPr id="3" name="Title 1">
            <a:extLst>
              <a:ext uri="{FF2B5EF4-FFF2-40B4-BE49-F238E27FC236}">
                <a16:creationId xmlns:a16="http://schemas.microsoft.com/office/drawing/2014/main" id="{1953E52E-92E4-F3F2-8396-050D7D2DACCC}"/>
              </a:ext>
            </a:extLst>
          </p:cNvPr>
          <p:cNvSpPr txBox="1">
            <a:spLocks/>
          </p:cNvSpPr>
          <p:nvPr/>
        </p:nvSpPr>
        <p:spPr>
          <a:xfrm>
            <a:off x="1379908" y="5225844"/>
            <a:ext cx="8124906" cy="663942"/>
          </a:xfrm>
          <a:prstGeom prst="rect">
            <a:avLst/>
          </a:prstGeom>
          <a:noFill/>
        </p:spPr>
        <p:txBody>
          <a:bodyPr vert="horz" wrap="square" lIns="58652" tIns="29326" rIns="58652" bIns="29326" rtlCol="0" anchor="ctr">
            <a:spAutoFit/>
          </a:bodyPr>
          <a:lstStyle>
            <a:lvl1pPr algn="l" defTabSz="1425550" rtl="0" eaLnBrk="1" latinLnBrk="0" hangingPunct="1">
              <a:lnSpc>
                <a:spcPct val="90000"/>
              </a:lnSpc>
              <a:spcBef>
                <a:spcPct val="0"/>
              </a:spcBef>
              <a:buNone/>
              <a:defRPr lang="en-US" sz="4677" b="1" kern="1200" dirty="0">
                <a:solidFill>
                  <a:srgbClr val="1F6233"/>
                </a:solidFill>
                <a:latin typeface="Century Gothic" charset="0"/>
                <a:ea typeface="Century Gothic" charset="0"/>
                <a:cs typeface="Century Gothic" charset="0"/>
              </a:defRPr>
            </a:lvl1pPr>
          </a:lstStyle>
          <a:p>
            <a:pPr marL="439420" indent="-439420" defTabSz="293248">
              <a:lnSpc>
                <a:spcPct val="150000"/>
              </a:lnSpc>
              <a:buFont typeface="Arial" panose="020B0604020202020204" pitchFamily="34" charset="0"/>
              <a:buChar char="•"/>
            </a:pPr>
            <a:endParaRPr lang="en-US" sz="1400"/>
          </a:p>
          <a:p>
            <a:pPr defTabSz="293248">
              <a:lnSpc>
                <a:spcPct val="150000"/>
              </a:lnSpc>
            </a:pPr>
            <a:endParaRPr lang="en-US" sz="1400"/>
          </a:p>
        </p:txBody>
      </p:sp>
      <p:sp>
        <p:nvSpPr>
          <p:cNvPr id="6" name="Title 1">
            <a:extLst>
              <a:ext uri="{FF2B5EF4-FFF2-40B4-BE49-F238E27FC236}">
                <a16:creationId xmlns:a16="http://schemas.microsoft.com/office/drawing/2014/main" id="{7AD931D3-B6A8-8927-0957-7742A05B5D91}"/>
              </a:ext>
            </a:extLst>
          </p:cNvPr>
          <p:cNvSpPr txBox="1">
            <a:spLocks/>
          </p:cNvSpPr>
          <p:nvPr/>
        </p:nvSpPr>
        <p:spPr>
          <a:xfrm>
            <a:off x="143038" y="5304142"/>
            <a:ext cx="9063601" cy="617776"/>
          </a:xfrm>
          <a:prstGeom prst="rect">
            <a:avLst/>
          </a:prstGeom>
          <a:noFill/>
        </p:spPr>
        <p:txBody>
          <a:bodyPr vert="horz" wrap="square" lIns="58652" tIns="29326" rIns="58652" bIns="29326" rtlCol="0" anchor="ctr">
            <a:spAutoFit/>
          </a:bodyPr>
          <a:lstStyle>
            <a:lvl1pPr algn="l" defTabSz="1425550" rtl="0" eaLnBrk="1" latinLnBrk="0" hangingPunct="1">
              <a:lnSpc>
                <a:spcPct val="90000"/>
              </a:lnSpc>
              <a:spcBef>
                <a:spcPct val="0"/>
              </a:spcBef>
              <a:buNone/>
              <a:defRPr lang="en-US" sz="4677" b="1" kern="1200" dirty="0">
                <a:solidFill>
                  <a:srgbClr val="1F6233"/>
                </a:solidFill>
                <a:latin typeface="Century Gothic" charset="0"/>
                <a:ea typeface="Century Gothic" charset="0"/>
                <a:cs typeface="Century Gothic" charset="0"/>
              </a:defRPr>
            </a:lvl1pPr>
          </a:lstStyle>
          <a:p>
            <a:pPr defTabSz="293248">
              <a:lnSpc>
                <a:spcPct val="150000"/>
              </a:lnSpc>
            </a:pPr>
            <a:r>
              <a:rPr lang="en-US" sz="1200">
                <a:latin typeface="Century Gothic"/>
              </a:rPr>
              <a:t>Call Centre and SWs will be able to support document upload in </a:t>
            </a:r>
            <a:r>
              <a:rPr lang="en-US" sz="1200" err="1">
                <a:latin typeface="Century Gothic"/>
              </a:rPr>
              <a:t>eCares</a:t>
            </a:r>
            <a:r>
              <a:rPr lang="en-US" sz="1200">
                <a:latin typeface="Century Gothic"/>
              </a:rPr>
              <a:t> if ECD sends or SW collects on site</a:t>
            </a:r>
            <a:endParaRPr lang="en-US" sz="1200"/>
          </a:p>
          <a:p>
            <a:pPr defTabSz="293248">
              <a:lnSpc>
                <a:spcPct val="150000"/>
              </a:lnSpc>
            </a:pPr>
            <a:endParaRPr lang="en-US" sz="1400"/>
          </a:p>
        </p:txBody>
      </p:sp>
    </p:spTree>
    <p:extLst>
      <p:ext uri="{BB962C8B-B14F-4D97-AF65-F5344CB8AC3E}">
        <p14:creationId xmlns:p14="http://schemas.microsoft.com/office/powerpoint/2010/main" val="4223808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620A2-83F8-7125-6A5B-3D5FDFD8F6A0}"/>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65CC8B5-6778-C7EE-588A-054DC5B464EA}"/>
              </a:ext>
            </a:extLst>
          </p:cNvPr>
          <p:cNvSpPr>
            <a:spLocks noGrp="1"/>
          </p:cNvSpPr>
          <p:nvPr>
            <p:ph type="sldNum" sz="quarter" idx="12"/>
          </p:nvPr>
        </p:nvSpPr>
        <p:spPr/>
        <p:txBody>
          <a:bodyPr/>
          <a:lstStyle/>
          <a:p>
            <a:fld id="{379CA0B4-C81F-4BFB-80F1-11A7402164B5}" type="slidenum">
              <a:rPr lang="en-GB" smtClean="0"/>
              <a:pPr/>
              <a:t>16</a:t>
            </a:fld>
            <a:endParaRPr lang="en-GB"/>
          </a:p>
        </p:txBody>
      </p:sp>
      <p:sp>
        <p:nvSpPr>
          <p:cNvPr id="4" name="Rectangle 3">
            <a:extLst>
              <a:ext uri="{FF2B5EF4-FFF2-40B4-BE49-F238E27FC236}">
                <a16:creationId xmlns:a16="http://schemas.microsoft.com/office/drawing/2014/main" id="{A21C0583-9ACD-6EDE-0BA2-23E6335C57E2}"/>
              </a:ext>
            </a:extLst>
          </p:cNvPr>
          <p:cNvSpPr/>
          <p:nvPr/>
        </p:nvSpPr>
        <p:spPr>
          <a:xfrm>
            <a:off x="6357256" y="1"/>
            <a:ext cx="5834743" cy="6857999"/>
          </a:xfrm>
          <a:prstGeom prst="rect">
            <a:avLst/>
          </a:prstGeom>
          <a:solidFill>
            <a:srgbClr val="E5AB1A"/>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5AB1A"/>
              </a:solidFill>
            </a:endParaRPr>
          </a:p>
        </p:txBody>
      </p:sp>
      <p:sp>
        <p:nvSpPr>
          <p:cNvPr id="6" name="Google Shape;175;p26">
            <a:extLst>
              <a:ext uri="{FF2B5EF4-FFF2-40B4-BE49-F238E27FC236}">
                <a16:creationId xmlns:a16="http://schemas.microsoft.com/office/drawing/2014/main" id="{364F1E5A-BA2A-A795-E59C-ABF822D54CC4}"/>
              </a:ext>
            </a:extLst>
          </p:cNvPr>
          <p:cNvSpPr txBox="1"/>
          <p:nvPr/>
        </p:nvSpPr>
        <p:spPr>
          <a:xfrm>
            <a:off x="305699" y="1720860"/>
            <a:ext cx="5616129" cy="4524275"/>
          </a:xfrm>
          <a:prstGeom prst="rect">
            <a:avLst/>
          </a:prstGeom>
          <a:noFill/>
          <a:ln>
            <a:noFill/>
          </a:ln>
        </p:spPr>
        <p:txBody>
          <a:bodyPr spcFirstLastPara="1" wrap="square" lIns="91425" tIns="45700" rIns="91425" bIns="45700" anchor="t" anchorCtr="0">
            <a:spAutoFit/>
          </a:bodyPr>
          <a:lstStyle/>
          <a:p>
            <a:pPr marR="0" lvl="0" algn="l" rtl="0">
              <a:lnSpc>
                <a:spcPct val="150000"/>
              </a:lnSpc>
              <a:spcBef>
                <a:spcPts val="0"/>
              </a:spcBef>
              <a:spcAft>
                <a:spcPts val="0"/>
              </a:spcAft>
            </a:pPr>
            <a:r>
              <a:rPr lang="en-US" sz="2400" b="1">
                <a:solidFill>
                  <a:srgbClr val="000000"/>
                </a:solidFill>
                <a:latin typeface="Century Gothic"/>
                <a:ea typeface="Arial"/>
                <a:cs typeface="Arial"/>
                <a:sym typeface="Arial"/>
              </a:rPr>
              <a:t>A completed application submission</a:t>
            </a:r>
            <a:r>
              <a:rPr lang="en-US" sz="2400">
                <a:solidFill>
                  <a:srgbClr val="000000"/>
                </a:solidFill>
                <a:latin typeface="Century Gothic"/>
                <a:ea typeface="Arial"/>
                <a:cs typeface="Arial"/>
                <a:sym typeface="Arial"/>
              </a:rPr>
              <a:t>:</a:t>
            </a:r>
            <a:endParaRPr lang="en-US" sz="2400">
              <a:solidFill>
                <a:srgbClr val="000000"/>
              </a:solidFill>
              <a:latin typeface="Century Gothic"/>
              <a:ea typeface="Arial"/>
              <a:cs typeface="Arial"/>
            </a:endParaRPr>
          </a:p>
          <a:p>
            <a:pPr marL="800100" lvl="1" indent="-342900">
              <a:lnSpc>
                <a:spcPct val="150000"/>
              </a:lnSpc>
              <a:buFont typeface="Wingdings" panose="05000000000000000000" pitchFamily="2" charset="2"/>
              <a:buChar char="Ø"/>
            </a:pPr>
            <a:r>
              <a:rPr lang="en-US" sz="2400">
                <a:solidFill>
                  <a:srgbClr val="000000"/>
                </a:solidFill>
                <a:latin typeface="Century Gothic"/>
                <a:ea typeface="Arial"/>
                <a:cs typeface="Arial"/>
                <a:sym typeface="Arial"/>
              </a:rPr>
              <a:t>Uploading application documents required</a:t>
            </a:r>
            <a:endParaRPr lang="en-US" sz="2400">
              <a:solidFill>
                <a:srgbClr val="000000"/>
              </a:solidFill>
              <a:latin typeface="Century Gothic"/>
              <a:ea typeface="Arial"/>
              <a:cs typeface="Arial"/>
            </a:endParaRPr>
          </a:p>
          <a:p>
            <a:pPr marL="800100" lvl="1" indent="-342900">
              <a:lnSpc>
                <a:spcPct val="150000"/>
              </a:lnSpc>
              <a:buFont typeface="Wingdings" panose="05000000000000000000" pitchFamily="2" charset="2"/>
              <a:buChar char="Ø"/>
            </a:pPr>
            <a:r>
              <a:rPr lang="en-US" sz="2400">
                <a:solidFill>
                  <a:srgbClr val="000000"/>
                </a:solidFill>
                <a:latin typeface="Century Gothic"/>
                <a:ea typeface="Arial"/>
                <a:cs typeface="Arial"/>
                <a:sym typeface="Arial"/>
              </a:rPr>
              <a:t>Confirm declaration (Hard to observe standards)</a:t>
            </a:r>
            <a:endParaRPr lang="en-US" sz="2400">
              <a:solidFill>
                <a:srgbClr val="000000"/>
              </a:solidFill>
              <a:latin typeface="Century Gothic"/>
              <a:ea typeface="Arial"/>
              <a:cs typeface="Arial"/>
            </a:endParaRPr>
          </a:p>
          <a:p>
            <a:pPr marL="800100" lvl="1" indent="-342900">
              <a:lnSpc>
                <a:spcPct val="150000"/>
              </a:lnSpc>
              <a:buFont typeface="Wingdings" panose="05000000000000000000" pitchFamily="2" charset="2"/>
              <a:buChar char="Ø"/>
            </a:pPr>
            <a:r>
              <a:rPr lang="en-US" sz="2400">
                <a:solidFill>
                  <a:srgbClr val="000000"/>
                </a:solidFill>
                <a:latin typeface="Century Gothic"/>
                <a:ea typeface="Arial"/>
                <a:cs typeface="Arial"/>
                <a:sym typeface="Arial"/>
              </a:rPr>
              <a:t>Upload EHP document </a:t>
            </a:r>
            <a:endParaRPr lang="en-US" sz="2400">
              <a:solidFill>
                <a:srgbClr val="000000"/>
              </a:solidFill>
              <a:latin typeface="Century Gothic"/>
              <a:ea typeface="Arial"/>
              <a:cs typeface="Arial"/>
            </a:endParaRPr>
          </a:p>
          <a:p>
            <a:pPr marL="800100" lvl="1" indent="-342900">
              <a:lnSpc>
                <a:spcPct val="150000"/>
              </a:lnSpc>
              <a:buFont typeface="Wingdings" panose="05000000000000000000" pitchFamily="2" charset="2"/>
              <a:buChar char="Ø"/>
            </a:pPr>
            <a:r>
              <a:rPr lang="en-US" sz="2400">
                <a:solidFill>
                  <a:srgbClr val="000000"/>
                </a:solidFill>
                <a:latin typeface="Century Gothic"/>
                <a:ea typeface="Arial"/>
                <a:cs typeface="Arial"/>
                <a:sym typeface="Arial"/>
              </a:rPr>
              <a:t>Answer additional questions </a:t>
            </a:r>
            <a:endParaRPr lang="en-US" sz="2400">
              <a:solidFill>
                <a:srgbClr val="000000"/>
              </a:solidFill>
              <a:latin typeface="Century Gothic"/>
              <a:ea typeface="Arial"/>
              <a:cs typeface="Arial"/>
            </a:endParaRPr>
          </a:p>
        </p:txBody>
      </p:sp>
      <p:sp>
        <p:nvSpPr>
          <p:cNvPr id="10" name="Google Shape;172;p26">
            <a:extLst>
              <a:ext uri="{FF2B5EF4-FFF2-40B4-BE49-F238E27FC236}">
                <a16:creationId xmlns:a16="http://schemas.microsoft.com/office/drawing/2014/main" id="{7E5A7004-87BD-03AF-0F79-01C6D61D7650}"/>
              </a:ext>
            </a:extLst>
          </p:cNvPr>
          <p:cNvSpPr txBox="1"/>
          <p:nvPr/>
        </p:nvSpPr>
        <p:spPr>
          <a:xfrm>
            <a:off x="305701" y="187288"/>
            <a:ext cx="5311330" cy="1175666"/>
          </a:xfrm>
          <a:prstGeom prst="rect">
            <a:avLst/>
          </a:prstGeom>
          <a:noFill/>
          <a:ln>
            <a:noFill/>
          </a:ln>
        </p:spPr>
        <p:txBody>
          <a:bodyPr spcFirstLastPara="1" wrap="square" lIns="91425" tIns="45700" rIns="91425" bIns="45700" anchor="t" anchorCtr="0">
            <a:spAutoFit/>
          </a:bodyPr>
          <a:lstStyle/>
          <a:p>
            <a:pPr marL="0" marR="0" lvl="0" indent="0" rtl="0">
              <a:lnSpc>
                <a:spcPct val="110000"/>
              </a:lnSpc>
              <a:spcBef>
                <a:spcPts val="0"/>
              </a:spcBef>
              <a:spcAft>
                <a:spcPts val="0"/>
              </a:spcAft>
              <a:buNone/>
            </a:pPr>
            <a:r>
              <a:rPr lang="en-US" sz="3200" b="1" i="0" u="none" strike="noStrike" cap="none">
                <a:solidFill>
                  <a:srgbClr val="1F6233"/>
                </a:solidFill>
                <a:latin typeface="Century Gothic" panose="020B0502020202020204" pitchFamily="34" charset="0"/>
                <a:ea typeface="Arial"/>
                <a:cs typeface="Arial"/>
                <a:sym typeface="Arial"/>
              </a:rPr>
              <a:t>SILVER/GOLD APPLICATION SUBMISSION</a:t>
            </a:r>
          </a:p>
        </p:txBody>
      </p:sp>
      <p:sp>
        <p:nvSpPr>
          <p:cNvPr id="12" name="Google Shape;175;p26">
            <a:extLst>
              <a:ext uri="{FF2B5EF4-FFF2-40B4-BE49-F238E27FC236}">
                <a16:creationId xmlns:a16="http://schemas.microsoft.com/office/drawing/2014/main" id="{B21BDAA0-E000-1E1F-1641-2CCD80E28BED}"/>
              </a:ext>
            </a:extLst>
          </p:cNvPr>
          <p:cNvSpPr txBox="1"/>
          <p:nvPr/>
        </p:nvSpPr>
        <p:spPr>
          <a:xfrm>
            <a:off x="7010400" y="58866"/>
            <a:ext cx="4919892" cy="6001603"/>
          </a:xfrm>
          <a:prstGeom prst="rect">
            <a:avLst/>
          </a:prstGeom>
          <a:noFill/>
          <a:ln>
            <a:noFill/>
          </a:ln>
        </p:spPr>
        <p:txBody>
          <a:bodyPr spcFirstLastPara="1" wrap="square" lIns="91425" tIns="45700" rIns="91425" bIns="45700" anchor="t" anchorCtr="0">
            <a:spAutoFit/>
          </a:bodyPr>
          <a:lstStyle/>
          <a:p>
            <a:pPr marR="0" lvl="0" algn="l" rtl="0">
              <a:lnSpc>
                <a:spcPct val="150000"/>
              </a:lnSpc>
              <a:spcBef>
                <a:spcPts val="0"/>
              </a:spcBef>
              <a:spcAft>
                <a:spcPts val="0"/>
              </a:spcAft>
            </a:pPr>
            <a:r>
              <a:rPr lang="en-US" sz="2400" b="1">
                <a:solidFill>
                  <a:srgbClr val="000000"/>
                </a:solidFill>
                <a:latin typeface="Century Gothic"/>
                <a:ea typeface="Arial"/>
                <a:cs typeface="Arial"/>
                <a:sym typeface="Arial"/>
              </a:rPr>
              <a:t>Who can support and ECD </a:t>
            </a:r>
            <a:r>
              <a:rPr lang="en-US" sz="2400" b="1" err="1">
                <a:solidFill>
                  <a:srgbClr val="000000"/>
                </a:solidFill>
                <a:latin typeface="Century Gothic"/>
                <a:ea typeface="Arial"/>
                <a:cs typeface="Arial"/>
                <a:sym typeface="Arial"/>
              </a:rPr>
              <a:t>programme</a:t>
            </a:r>
            <a:r>
              <a:rPr lang="en-US" sz="2400" b="1">
                <a:solidFill>
                  <a:srgbClr val="000000"/>
                </a:solidFill>
                <a:latin typeface="Century Gothic"/>
                <a:ea typeface="Arial"/>
                <a:cs typeface="Arial"/>
                <a:sym typeface="Arial"/>
              </a:rPr>
              <a:t> to an application:</a:t>
            </a:r>
          </a:p>
          <a:p>
            <a:pPr marL="342900" marR="0" lvl="0" indent="-342900" algn="l" rtl="0">
              <a:lnSpc>
                <a:spcPct val="150000"/>
              </a:lnSpc>
              <a:spcBef>
                <a:spcPts val="0"/>
              </a:spcBef>
              <a:spcAft>
                <a:spcPts val="0"/>
              </a:spcAft>
              <a:buFont typeface="Wingdings" panose="05000000000000000000" pitchFamily="2" charset="2"/>
              <a:buChar char="q"/>
            </a:pPr>
            <a:r>
              <a:rPr lang="en-US" sz="2000">
                <a:solidFill>
                  <a:srgbClr val="000000"/>
                </a:solidFill>
                <a:latin typeface="Century Gothic"/>
                <a:ea typeface="Arial"/>
                <a:cs typeface="Arial"/>
                <a:sym typeface="Arial"/>
              </a:rPr>
              <a:t>Social worker (on behalf of the ECD </a:t>
            </a:r>
            <a:r>
              <a:rPr lang="en-US" sz="2000" err="1">
                <a:solidFill>
                  <a:srgbClr val="000000"/>
                </a:solidFill>
                <a:latin typeface="Century Gothic"/>
                <a:ea typeface="Arial"/>
                <a:cs typeface="Arial"/>
                <a:sym typeface="Arial"/>
              </a:rPr>
              <a:t>programme</a:t>
            </a:r>
            <a:r>
              <a:rPr lang="en-US" sz="2000">
                <a:solidFill>
                  <a:srgbClr val="000000"/>
                </a:solidFill>
                <a:latin typeface="Century Gothic"/>
                <a:ea typeface="Arial"/>
                <a:cs typeface="Arial"/>
                <a:sym typeface="Arial"/>
              </a:rPr>
              <a:t>)</a:t>
            </a:r>
          </a:p>
          <a:p>
            <a:pPr marL="342900" marR="0" lvl="0" indent="-342900" algn="l" rtl="0">
              <a:lnSpc>
                <a:spcPct val="150000"/>
              </a:lnSpc>
              <a:spcBef>
                <a:spcPts val="0"/>
              </a:spcBef>
              <a:spcAft>
                <a:spcPts val="0"/>
              </a:spcAft>
              <a:buFont typeface="Wingdings" panose="05000000000000000000" pitchFamily="2" charset="2"/>
              <a:buChar char="q"/>
            </a:pPr>
            <a:r>
              <a:rPr lang="en-US" sz="2000">
                <a:solidFill>
                  <a:srgbClr val="000000"/>
                </a:solidFill>
                <a:latin typeface="Century Gothic"/>
                <a:ea typeface="Arial"/>
                <a:cs typeface="Arial"/>
                <a:sym typeface="Arial"/>
              </a:rPr>
              <a:t>NGO </a:t>
            </a:r>
          </a:p>
          <a:p>
            <a:pPr marL="342900" marR="0" lvl="0" indent="-342900" algn="l" rtl="0">
              <a:lnSpc>
                <a:spcPct val="150000"/>
              </a:lnSpc>
              <a:spcBef>
                <a:spcPts val="0"/>
              </a:spcBef>
              <a:spcAft>
                <a:spcPts val="0"/>
              </a:spcAft>
              <a:buFont typeface="Wingdings" panose="05000000000000000000" pitchFamily="2" charset="2"/>
              <a:buChar char="q"/>
            </a:pPr>
            <a:r>
              <a:rPr lang="en-US" sz="2000">
                <a:solidFill>
                  <a:srgbClr val="000000"/>
                </a:solidFill>
                <a:latin typeface="Century Gothic"/>
                <a:ea typeface="Arial"/>
                <a:cs typeface="Arial"/>
                <a:sym typeface="Arial"/>
              </a:rPr>
              <a:t>Youth field worker (youth initiatives)</a:t>
            </a:r>
          </a:p>
          <a:p>
            <a:pPr marR="0" lvl="0" algn="l" rtl="0">
              <a:lnSpc>
                <a:spcPct val="150000"/>
              </a:lnSpc>
              <a:spcBef>
                <a:spcPts val="0"/>
              </a:spcBef>
              <a:spcAft>
                <a:spcPts val="0"/>
              </a:spcAft>
            </a:pPr>
            <a:endParaRPr lang="en-US" sz="2400">
              <a:solidFill>
                <a:srgbClr val="000000"/>
              </a:solidFill>
              <a:latin typeface="Century Gothic"/>
              <a:ea typeface="Arial"/>
              <a:cs typeface="Arial"/>
              <a:sym typeface="Arial"/>
            </a:endParaRPr>
          </a:p>
          <a:p>
            <a:pPr marR="0" lvl="0" algn="l" rtl="0">
              <a:lnSpc>
                <a:spcPct val="150000"/>
              </a:lnSpc>
              <a:spcBef>
                <a:spcPts val="0"/>
              </a:spcBef>
              <a:spcAft>
                <a:spcPts val="0"/>
              </a:spcAft>
            </a:pPr>
            <a:r>
              <a:rPr lang="en-US" sz="2400" b="1">
                <a:solidFill>
                  <a:srgbClr val="000000"/>
                </a:solidFill>
                <a:latin typeface="Century Gothic"/>
                <a:ea typeface="Arial"/>
                <a:cs typeface="Arial"/>
                <a:sym typeface="Arial"/>
              </a:rPr>
              <a:t>EHPs can:</a:t>
            </a:r>
          </a:p>
          <a:p>
            <a:pPr marL="342900" marR="0" lvl="0" indent="-342900" algn="l" rtl="0">
              <a:lnSpc>
                <a:spcPct val="150000"/>
              </a:lnSpc>
              <a:spcBef>
                <a:spcPts val="0"/>
              </a:spcBef>
              <a:spcAft>
                <a:spcPts val="0"/>
              </a:spcAft>
              <a:buFont typeface="Wingdings" panose="05000000000000000000" pitchFamily="2" charset="2"/>
              <a:buChar char="q"/>
            </a:pPr>
            <a:r>
              <a:rPr lang="en-US" sz="2000">
                <a:solidFill>
                  <a:srgbClr val="000000"/>
                </a:solidFill>
                <a:latin typeface="Century Gothic"/>
                <a:ea typeface="Arial"/>
                <a:cs typeface="Arial"/>
                <a:sym typeface="Arial"/>
              </a:rPr>
              <a:t>Leave the EHP document with the ECD </a:t>
            </a:r>
            <a:r>
              <a:rPr lang="en-US" sz="2000" err="1">
                <a:solidFill>
                  <a:srgbClr val="000000"/>
                </a:solidFill>
                <a:latin typeface="Century Gothic"/>
                <a:ea typeface="Arial"/>
                <a:cs typeface="Arial"/>
                <a:sym typeface="Arial"/>
              </a:rPr>
              <a:t>programme</a:t>
            </a:r>
            <a:endParaRPr lang="en-US" sz="2000">
              <a:solidFill>
                <a:srgbClr val="000000"/>
              </a:solidFill>
              <a:latin typeface="Century Gothic"/>
              <a:ea typeface="Arial"/>
              <a:cs typeface="Arial"/>
              <a:sym typeface="Arial"/>
            </a:endParaRPr>
          </a:p>
          <a:p>
            <a:pPr marL="342900" marR="0" lvl="0" indent="-342900" algn="l" rtl="0">
              <a:lnSpc>
                <a:spcPct val="150000"/>
              </a:lnSpc>
              <a:spcBef>
                <a:spcPts val="0"/>
              </a:spcBef>
              <a:spcAft>
                <a:spcPts val="0"/>
              </a:spcAft>
              <a:buFont typeface="Wingdings" panose="05000000000000000000" pitchFamily="2" charset="2"/>
              <a:buChar char="q"/>
            </a:pPr>
            <a:r>
              <a:rPr lang="en-US" sz="2000">
                <a:solidFill>
                  <a:srgbClr val="000000"/>
                </a:solidFill>
                <a:latin typeface="Century Gothic"/>
                <a:ea typeface="Arial"/>
                <a:cs typeface="Arial"/>
                <a:sym typeface="Arial"/>
              </a:rPr>
              <a:t>Email the document to the social worker</a:t>
            </a:r>
          </a:p>
        </p:txBody>
      </p:sp>
    </p:spTree>
    <p:extLst>
      <p:ext uri="{BB962C8B-B14F-4D97-AF65-F5344CB8AC3E}">
        <p14:creationId xmlns:p14="http://schemas.microsoft.com/office/powerpoint/2010/main" val="2378110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133F6-FFD6-B9A7-4AB8-02F088FC0B9C}"/>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9C7DF149-A76D-49AB-EF06-EB032A185A11}"/>
              </a:ext>
            </a:extLst>
          </p:cNvPr>
          <p:cNvSpPr txBox="1"/>
          <p:nvPr/>
        </p:nvSpPr>
        <p:spPr>
          <a:xfrm>
            <a:off x="709894" y="2391389"/>
            <a:ext cx="1733088" cy="2974597"/>
          </a:xfrm>
          <a:prstGeom prst="rect">
            <a:avLst/>
          </a:prstGeom>
          <a:noFill/>
        </p:spPr>
        <p:txBody>
          <a:bodyPr wrap="square" rtlCol="0">
            <a:spAutoFit/>
          </a:bodyPr>
          <a:lstStyle/>
          <a:p>
            <a:pPr algn="ctr"/>
            <a:r>
              <a:rPr lang="en-US" sz="1796" spc="-6">
                <a:solidFill>
                  <a:schemeClr val="bg1"/>
                </a:solidFill>
                <a:latin typeface="Avenir Black" panose="020B0803020203020204" pitchFamily="34" charset="0"/>
                <a:cs typeface="Calibri"/>
              </a:rPr>
              <a:t>ECD Applicant</a:t>
            </a:r>
          </a:p>
          <a:p>
            <a:pPr algn="ctr"/>
            <a:endParaRPr lang="en-US" sz="1796" spc="-6">
              <a:solidFill>
                <a:schemeClr val="bg1"/>
              </a:solidFill>
              <a:latin typeface="Avenir Black" panose="020B0803020203020204" pitchFamily="34" charset="0"/>
              <a:cs typeface="Calibri"/>
            </a:endParaRPr>
          </a:p>
          <a:p>
            <a:pPr marL="176153" marR="3258" indent="-168007">
              <a:lnSpc>
                <a:spcPct val="90000"/>
              </a:lnSpc>
              <a:buFont typeface="Arial" panose="020B0604020202020204" pitchFamily="34" charset="0"/>
              <a:buChar char="•"/>
            </a:pPr>
            <a:r>
              <a:rPr lang="en-US" sz="1283" spc="-3">
                <a:solidFill>
                  <a:schemeClr val="bg1"/>
                </a:solidFill>
                <a:latin typeface="Avenir" panose="020B0503020203020204" pitchFamily="34" charset="0"/>
                <a:cs typeface="Calibri"/>
              </a:rPr>
              <a:t>Login to eCares</a:t>
            </a:r>
          </a:p>
          <a:p>
            <a:pPr marL="176153" marR="3258" indent="-168007">
              <a:lnSpc>
                <a:spcPct val="90000"/>
              </a:lnSpc>
              <a:buFont typeface="Arial" panose="020B0604020202020204" pitchFamily="34" charset="0"/>
              <a:buChar char="•"/>
            </a:pPr>
            <a:r>
              <a:rPr lang="en-US" sz="1283" spc="-3">
                <a:solidFill>
                  <a:schemeClr val="bg1"/>
                </a:solidFill>
                <a:latin typeface="Avenir" panose="020B0503020203020204" pitchFamily="34" charset="0"/>
                <a:cs typeface="Calibri"/>
              </a:rPr>
              <a:t>Answer a few questions</a:t>
            </a:r>
          </a:p>
          <a:p>
            <a:pPr marL="176153" marR="3258" indent="-168007">
              <a:lnSpc>
                <a:spcPct val="90000"/>
              </a:lnSpc>
              <a:buFont typeface="Arial" panose="020B0604020202020204" pitchFamily="34" charset="0"/>
              <a:buChar char="•"/>
            </a:pPr>
            <a:r>
              <a:rPr lang="en-US" sz="1283" spc="-3">
                <a:solidFill>
                  <a:schemeClr val="bg1"/>
                </a:solidFill>
                <a:latin typeface="Avenir" panose="020B0503020203020204" pitchFamily="34" charset="0"/>
                <a:cs typeface="Calibri"/>
              </a:rPr>
              <a:t>Submit the documents listed in the guidelines</a:t>
            </a:r>
          </a:p>
          <a:p>
            <a:pPr marL="176153" marR="3258" indent="-168007">
              <a:lnSpc>
                <a:spcPct val="90000"/>
              </a:lnSpc>
              <a:buFont typeface="Arial" panose="020B0604020202020204" pitchFamily="34" charset="0"/>
              <a:buChar char="•"/>
            </a:pPr>
            <a:r>
              <a:rPr lang="en-US" sz="1283" spc="-3">
                <a:solidFill>
                  <a:schemeClr val="bg1"/>
                </a:solidFill>
                <a:latin typeface="Avenir" panose="020B0503020203020204" pitchFamily="34" charset="0"/>
                <a:cs typeface="Calibri"/>
              </a:rPr>
              <a:t>Submit an Environmental Health Report / Certificate if received </a:t>
            </a:r>
          </a:p>
          <a:p>
            <a:pPr marL="176153" marR="3258" indent="-168007">
              <a:lnSpc>
                <a:spcPct val="90000"/>
              </a:lnSpc>
              <a:buFont typeface="Arial" panose="020B0604020202020204" pitchFamily="34" charset="0"/>
              <a:buChar char="•"/>
            </a:pPr>
            <a:endParaRPr lang="en-US" sz="1283" spc="-3">
              <a:solidFill>
                <a:schemeClr val="bg1"/>
              </a:solidFill>
              <a:latin typeface="Avenir" panose="020B0503020203020204" pitchFamily="34" charset="0"/>
              <a:cs typeface="Calibri"/>
            </a:endParaRPr>
          </a:p>
          <a:p>
            <a:pPr algn="ctr"/>
            <a:endParaRPr lang="en-US" sz="1283" spc="-6">
              <a:solidFill>
                <a:schemeClr val="bg1"/>
              </a:solidFill>
              <a:latin typeface="Avenir" panose="020B0503020203020204" pitchFamily="34" charset="0"/>
              <a:cs typeface="Calibri"/>
            </a:endParaRPr>
          </a:p>
        </p:txBody>
      </p:sp>
      <p:sp>
        <p:nvSpPr>
          <p:cNvPr id="7" name="Slide Number Placeholder 6">
            <a:extLst>
              <a:ext uri="{FF2B5EF4-FFF2-40B4-BE49-F238E27FC236}">
                <a16:creationId xmlns:a16="http://schemas.microsoft.com/office/drawing/2014/main" id="{5E07C223-2722-C0E9-4A89-A15B93F6E556}"/>
              </a:ext>
            </a:extLst>
          </p:cNvPr>
          <p:cNvSpPr>
            <a:spLocks noGrp="1"/>
          </p:cNvSpPr>
          <p:nvPr>
            <p:ph type="sldNum" sz="quarter" idx="12"/>
          </p:nvPr>
        </p:nvSpPr>
        <p:spPr/>
        <p:txBody>
          <a:bodyPr/>
          <a:lstStyle/>
          <a:p>
            <a:fld id="{379CA0B4-C81F-4BFB-80F1-11A7402164B5}" type="slidenum">
              <a:rPr lang="en-GB" smtClean="0"/>
              <a:pPr/>
              <a:t>17</a:t>
            </a:fld>
            <a:endParaRPr lang="en-GB"/>
          </a:p>
        </p:txBody>
      </p:sp>
      <p:sp>
        <p:nvSpPr>
          <p:cNvPr id="23" name="TextBox 22">
            <a:extLst>
              <a:ext uri="{FF2B5EF4-FFF2-40B4-BE49-F238E27FC236}">
                <a16:creationId xmlns:a16="http://schemas.microsoft.com/office/drawing/2014/main" id="{79A22AE6-2B8E-E5F0-EE5B-7E32E5754352}"/>
              </a:ext>
            </a:extLst>
          </p:cNvPr>
          <p:cNvSpPr txBox="1"/>
          <p:nvPr/>
        </p:nvSpPr>
        <p:spPr>
          <a:xfrm>
            <a:off x="3685572" y="5026493"/>
            <a:ext cx="3529092" cy="526619"/>
          </a:xfrm>
          <a:prstGeom prst="rect">
            <a:avLst/>
          </a:prstGeom>
          <a:noFill/>
        </p:spPr>
        <p:txBody>
          <a:bodyPr wrap="square">
            <a:spAutoFit/>
          </a:bodyPr>
          <a:lstStyle/>
          <a:p>
            <a:pPr algn="ctr">
              <a:spcBef>
                <a:spcPts val="64"/>
              </a:spcBef>
            </a:pPr>
            <a:r>
              <a:rPr lang="en-US" sz="1539" b="1" spc="-3">
                <a:solidFill>
                  <a:srgbClr val="FFFFFF"/>
                </a:solidFill>
                <a:latin typeface="Avenir Black" panose="020B0803020203020204" pitchFamily="34" charset="0"/>
                <a:cs typeface="Arial"/>
              </a:rPr>
              <a:t>Registration</a:t>
            </a:r>
            <a:r>
              <a:rPr lang="en-US" sz="1539" b="1" spc="-35">
                <a:solidFill>
                  <a:srgbClr val="FFFFFF"/>
                </a:solidFill>
                <a:latin typeface="Avenir Black" panose="020B0803020203020204" pitchFamily="34" charset="0"/>
                <a:cs typeface="Arial"/>
              </a:rPr>
              <a:t> </a:t>
            </a:r>
            <a:r>
              <a:rPr lang="en-US" sz="1539" b="1">
                <a:solidFill>
                  <a:srgbClr val="FFFFFF"/>
                </a:solidFill>
                <a:latin typeface="Avenir Black" panose="020B0803020203020204" pitchFamily="34" charset="0"/>
                <a:cs typeface="Arial"/>
              </a:rPr>
              <a:t>Certificate</a:t>
            </a:r>
            <a:r>
              <a:rPr lang="en-US" sz="1539" b="1" spc="-35">
                <a:solidFill>
                  <a:srgbClr val="FFFFFF"/>
                </a:solidFill>
                <a:latin typeface="Avenir Black" panose="020B0803020203020204" pitchFamily="34" charset="0"/>
                <a:cs typeface="Arial"/>
              </a:rPr>
              <a:t> </a:t>
            </a:r>
            <a:r>
              <a:rPr lang="en-US" sz="1539" b="1" spc="-3">
                <a:solidFill>
                  <a:srgbClr val="FFFFFF"/>
                </a:solidFill>
                <a:latin typeface="Avenir Black" panose="020B0803020203020204" pitchFamily="34" charset="0"/>
                <a:cs typeface="Arial"/>
              </a:rPr>
              <a:t>Generator</a:t>
            </a:r>
            <a:endParaRPr lang="en-US" sz="1539">
              <a:latin typeface="Avenir Black" panose="020B0803020203020204" pitchFamily="34" charset="0"/>
              <a:cs typeface="Arial"/>
            </a:endParaRPr>
          </a:p>
          <a:p>
            <a:pPr algn="ctr">
              <a:spcBef>
                <a:spcPts val="3"/>
              </a:spcBef>
            </a:pPr>
            <a:r>
              <a:rPr lang="en-US" sz="1283" spc="-3">
                <a:solidFill>
                  <a:srgbClr val="FFFFFF"/>
                </a:solidFill>
                <a:latin typeface="Avenir" panose="020B0503020203020204" pitchFamily="34" charset="0"/>
                <a:cs typeface="Arial"/>
              </a:rPr>
              <a:t>Can </a:t>
            </a:r>
            <a:r>
              <a:rPr lang="en-US" sz="1283">
                <a:solidFill>
                  <a:srgbClr val="FFFFFF"/>
                </a:solidFill>
                <a:latin typeface="Avenir" panose="020B0503020203020204" pitchFamily="34" charset="0"/>
                <a:cs typeface="Arial"/>
              </a:rPr>
              <a:t>generate</a:t>
            </a:r>
            <a:r>
              <a:rPr lang="en-US" sz="1283" spc="-29">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certificates</a:t>
            </a:r>
            <a:r>
              <a:rPr lang="en-US" sz="1283" spc="-16">
                <a:solidFill>
                  <a:srgbClr val="FFFFFF"/>
                </a:solidFill>
                <a:latin typeface="Avenir" panose="020B0503020203020204" pitchFamily="34" charset="0"/>
                <a:cs typeface="Arial"/>
              </a:rPr>
              <a:t> </a:t>
            </a:r>
            <a:r>
              <a:rPr lang="en-US" sz="1283">
                <a:solidFill>
                  <a:srgbClr val="FFFFFF"/>
                </a:solidFill>
                <a:latin typeface="Avenir" panose="020B0503020203020204" pitchFamily="34" charset="0"/>
                <a:cs typeface="Arial"/>
              </a:rPr>
              <a:t>for</a:t>
            </a:r>
            <a:r>
              <a:rPr lang="en-US" sz="1283" spc="-10">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approved</a:t>
            </a:r>
            <a:r>
              <a:rPr lang="en-US" sz="1283" spc="-16">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ECDs</a:t>
            </a:r>
            <a:endParaRPr lang="en-US" sz="1283">
              <a:latin typeface="Avenir" panose="020B0503020203020204" pitchFamily="34" charset="0"/>
              <a:cs typeface="Arial"/>
            </a:endParaRPr>
          </a:p>
        </p:txBody>
      </p:sp>
      <p:sp>
        <p:nvSpPr>
          <p:cNvPr id="3" name="Rectangle 2">
            <a:extLst>
              <a:ext uri="{FF2B5EF4-FFF2-40B4-BE49-F238E27FC236}">
                <a16:creationId xmlns:a16="http://schemas.microsoft.com/office/drawing/2014/main" id="{02D95076-106D-C7BE-36DD-694E0EDE06E4}"/>
              </a:ext>
            </a:extLst>
          </p:cNvPr>
          <p:cNvSpPr/>
          <p:nvPr/>
        </p:nvSpPr>
        <p:spPr>
          <a:xfrm>
            <a:off x="-9010" y="0"/>
            <a:ext cx="12191661" cy="1510182"/>
          </a:xfrm>
          <a:prstGeom prst="rect">
            <a:avLst/>
          </a:prstGeom>
          <a:solidFill>
            <a:srgbClr val="EFA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5" name="Circle: Hollow 4">
            <a:extLst>
              <a:ext uri="{FF2B5EF4-FFF2-40B4-BE49-F238E27FC236}">
                <a16:creationId xmlns:a16="http://schemas.microsoft.com/office/drawing/2014/main" id="{F8284671-888B-775B-FE4C-BDEDD2FD67E0}"/>
              </a:ext>
            </a:extLst>
          </p:cNvPr>
          <p:cNvSpPr/>
          <p:nvPr/>
        </p:nvSpPr>
        <p:spPr>
          <a:xfrm>
            <a:off x="7448741" y="1509"/>
            <a:ext cx="1488857" cy="1515927"/>
          </a:xfrm>
          <a:prstGeom prst="donut">
            <a:avLst>
              <a:gd name="adj" fmla="val 159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8" name="Circle: Hollow 7">
            <a:extLst>
              <a:ext uri="{FF2B5EF4-FFF2-40B4-BE49-F238E27FC236}">
                <a16:creationId xmlns:a16="http://schemas.microsoft.com/office/drawing/2014/main" id="{2B7F4C91-6F47-2460-064D-1402E6DCB003}"/>
              </a:ext>
            </a:extLst>
          </p:cNvPr>
          <p:cNvSpPr/>
          <p:nvPr/>
        </p:nvSpPr>
        <p:spPr>
          <a:xfrm>
            <a:off x="9868289" y="1509"/>
            <a:ext cx="1488857" cy="1515927"/>
          </a:xfrm>
          <a:prstGeom prst="donut">
            <a:avLst>
              <a:gd name="adj" fmla="val 159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9" name="Rectangle 8">
            <a:extLst>
              <a:ext uri="{FF2B5EF4-FFF2-40B4-BE49-F238E27FC236}">
                <a16:creationId xmlns:a16="http://schemas.microsoft.com/office/drawing/2014/main" id="{0DC21F3B-0633-64EF-054D-7AA2FAF93D37}"/>
              </a:ext>
            </a:extLst>
          </p:cNvPr>
          <p:cNvSpPr/>
          <p:nvPr/>
        </p:nvSpPr>
        <p:spPr>
          <a:xfrm>
            <a:off x="-9011" y="1299442"/>
            <a:ext cx="12191661" cy="2255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10" name="Rectangle 9">
            <a:extLst>
              <a:ext uri="{FF2B5EF4-FFF2-40B4-BE49-F238E27FC236}">
                <a16:creationId xmlns:a16="http://schemas.microsoft.com/office/drawing/2014/main" id="{04C98F1D-E47F-2651-0824-719FD27D2063}"/>
              </a:ext>
            </a:extLst>
          </p:cNvPr>
          <p:cNvSpPr/>
          <p:nvPr/>
        </p:nvSpPr>
        <p:spPr>
          <a:xfrm>
            <a:off x="-9010" y="1473459"/>
            <a:ext cx="12191661" cy="5384542"/>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12" name="TextBox 11">
            <a:extLst>
              <a:ext uri="{FF2B5EF4-FFF2-40B4-BE49-F238E27FC236}">
                <a16:creationId xmlns:a16="http://schemas.microsoft.com/office/drawing/2014/main" id="{560AFC53-8DB9-9C6D-E8DE-EE3E1658C623}"/>
              </a:ext>
            </a:extLst>
          </p:cNvPr>
          <p:cNvSpPr txBox="1"/>
          <p:nvPr/>
        </p:nvSpPr>
        <p:spPr>
          <a:xfrm>
            <a:off x="7891053" y="591368"/>
            <a:ext cx="1001595" cy="447815"/>
          </a:xfrm>
          <a:prstGeom prst="rect">
            <a:avLst/>
          </a:prstGeom>
          <a:noFill/>
        </p:spPr>
        <p:txBody>
          <a:bodyPr wrap="square" rtlCol="0">
            <a:spAutoFit/>
          </a:bodyPr>
          <a:lstStyle/>
          <a:p>
            <a:r>
              <a:rPr lang="en-US" sz="1155" b="1">
                <a:solidFill>
                  <a:schemeClr val="bg1"/>
                </a:solidFill>
                <a:latin typeface="Century Gothic" panose="020B0502020202020204" pitchFamily="34" charset="0"/>
              </a:rPr>
              <a:t>CENTRE-BASED </a:t>
            </a:r>
            <a:endParaRPr lang="en-ZA" sz="1155" b="1">
              <a:solidFill>
                <a:schemeClr val="bg1"/>
              </a:solidFill>
              <a:latin typeface="Century Gothic" panose="020B0502020202020204" pitchFamily="34" charset="0"/>
            </a:endParaRPr>
          </a:p>
        </p:txBody>
      </p:sp>
      <p:sp>
        <p:nvSpPr>
          <p:cNvPr id="13" name="TextBox 12">
            <a:extLst>
              <a:ext uri="{FF2B5EF4-FFF2-40B4-BE49-F238E27FC236}">
                <a16:creationId xmlns:a16="http://schemas.microsoft.com/office/drawing/2014/main" id="{5CC90D47-47CD-0B8B-1144-99EE651421DE}"/>
              </a:ext>
            </a:extLst>
          </p:cNvPr>
          <p:cNvSpPr txBox="1"/>
          <p:nvPr/>
        </p:nvSpPr>
        <p:spPr>
          <a:xfrm>
            <a:off x="145851" y="258033"/>
            <a:ext cx="7501428" cy="561820"/>
          </a:xfrm>
          <a:prstGeom prst="rect">
            <a:avLst/>
          </a:prstGeom>
          <a:noFill/>
        </p:spPr>
        <p:txBody>
          <a:bodyPr wrap="square" lIns="91440" tIns="45720" rIns="91440" bIns="45720" rtlCol="0" anchor="t">
            <a:spAutoFit/>
          </a:bodyPr>
          <a:lstStyle/>
          <a:p>
            <a:pPr>
              <a:lnSpc>
                <a:spcPts val="4300"/>
              </a:lnSpc>
            </a:pPr>
            <a:r>
              <a:rPr lang="en-US" sz="2000" b="1">
                <a:solidFill>
                  <a:srgbClr val="382C15"/>
                </a:solidFill>
                <a:latin typeface="Century Gothic"/>
                <a:ea typeface="Century Gothic" charset="0"/>
                <a:cs typeface="Century Gothic" charset="0"/>
              </a:rPr>
              <a:t>SILVER/ GOLD APPLICATION SUBMISSION DOCUMENTS </a:t>
            </a:r>
          </a:p>
        </p:txBody>
      </p:sp>
      <p:sp>
        <p:nvSpPr>
          <p:cNvPr id="14" name="TextBox 13">
            <a:extLst>
              <a:ext uri="{FF2B5EF4-FFF2-40B4-BE49-F238E27FC236}">
                <a16:creationId xmlns:a16="http://schemas.microsoft.com/office/drawing/2014/main" id="{A4E13F8D-A282-5DD9-E4E9-73C9B55CD5A2}"/>
              </a:ext>
            </a:extLst>
          </p:cNvPr>
          <p:cNvSpPr txBox="1"/>
          <p:nvPr/>
        </p:nvSpPr>
        <p:spPr>
          <a:xfrm>
            <a:off x="172353" y="1682433"/>
            <a:ext cx="7031043" cy="5093702"/>
          </a:xfrm>
          <a:prstGeom prst="rect">
            <a:avLst/>
          </a:prstGeom>
          <a:noFill/>
        </p:spPr>
        <p:txBody>
          <a:bodyPr wrap="square" lIns="91440" tIns="45720" rIns="91440" bIns="45720" rtlCol="0" anchor="t">
            <a:spAutoFit/>
          </a:bodyPr>
          <a:lstStyle/>
          <a:p>
            <a:pPr>
              <a:lnSpc>
                <a:spcPct val="200000"/>
              </a:lnSpc>
            </a:pPr>
            <a:r>
              <a:rPr lang="en-US" sz="1300" b="1">
                <a:solidFill>
                  <a:schemeClr val="bg1"/>
                </a:solidFill>
                <a:latin typeface="Century Gothic"/>
              </a:rPr>
              <a:t>Business plan: ECD </a:t>
            </a:r>
            <a:r>
              <a:rPr lang="en-US" sz="1300" b="1" err="1">
                <a:solidFill>
                  <a:schemeClr val="bg1"/>
                </a:solidFill>
                <a:latin typeface="Century Gothic"/>
              </a:rPr>
              <a:t>programme</a:t>
            </a:r>
            <a:r>
              <a:rPr lang="en-US" sz="1300" b="1">
                <a:solidFill>
                  <a:schemeClr val="bg1"/>
                </a:solidFill>
                <a:latin typeface="Century Gothic"/>
              </a:rPr>
              <a:t> overview, Management Committee Structure, Fees and Finances, Daily </a:t>
            </a:r>
            <a:r>
              <a:rPr lang="en-US" sz="1300" b="1" err="1">
                <a:solidFill>
                  <a:schemeClr val="bg1"/>
                </a:solidFill>
                <a:latin typeface="Century Gothic"/>
              </a:rPr>
              <a:t>Programme</a:t>
            </a:r>
            <a:r>
              <a:rPr lang="en-US" sz="1300" b="1">
                <a:solidFill>
                  <a:schemeClr val="bg1"/>
                </a:solidFill>
                <a:latin typeface="Century Gothic"/>
              </a:rPr>
              <a:t>, Discipline Policy</a:t>
            </a:r>
            <a:endParaRPr lang="en-US" sz="1300">
              <a:solidFill>
                <a:schemeClr val="bg1"/>
              </a:solidFill>
              <a:latin typeface="Century Gothic"/>
            </a:endParaRPr>
          </a:p>
          <a:p>
            <a:pPr>
              <a:lnSpc>
                <a:spcPct val="200000"/>
              </a:lnSpc>
            </a:pPr>
            <a:endParaRPr lang="en-ZA" sz="1300" b="1">
              <a:solidFill>
                <a:schemeClr val="bg1"/>
              </a:solidFill>
              <a:latin typeface="Century Gothic"/>
            </a:endParaRPr>
          </a:p>
          <a:p>
            <a:pPr>
              <a:lnSpc>
                <a:spcPct val="200000"/>
              </a:lnSpc>
            </a:pPr>
            <a:r>
              <a:rPr lang="en-ZA" sz="1300" b="1">
                <a:solidFill>
                  <a:schemeClr val="bg1"/>
                </a:solidFill>
                <a:latin typeface="Century Gothic"/>
              </a:rPr>
              <a:t>Gold: Approved building plan,</a:t>
            </a:r>
          </a:p>
          <a:p>
            <a:pPr>
              <a:lnSpc>
                <a:spcPct val="200000"/>
              </a:lnSpc>
            </a:pPr>
            <a:r>
              <a:rPr lang="en-ZA" sz="1300" b="1">
                <a:solidFill>
                  <a:schemeClr val="bg1"/>
                </a:solidFill>
                <a:latin typeface="Century Gothic"/>
              </a:rPr>
              <a:t>Silver: Application for building plan approval OR Hand-drawn Site layout</a:t>
            </a:r>
          </a:p>
          <a:p>
            <a:pPr>
              <a:lnSpc>
                <a:spcPct val="200000"/>
              </a:lnSpc>
            </a:pPr>
            <a:endParaRPr lang="en-ZA" sz="1300" b="1">
              <a:solidFill>
                <a:schemeClr val="bg1"/>
              </a:solidFill>
              <a:latin typeface="Century Gothic"/>
            </a:endParaRPr>
          </a:p>
          <a:p>
            <a:pPr>
              <a:lnSpc>
                <a:spcPct val="200000"/>
              </a:lnSpc>
            </a:pPr>
            <a:r>
              <a:rPr lang="en-ZA" sz="1300" b="1">
                <a:solidFill>
                  <a:schemeClr val="bg1"/>
                </a:solidFill>
                <a:latin typeface="Century Gothic"/>
              </a:rPr>
              <a:t>Founding document (Constitution if registered as a legal entity)</a:t>
            </a:r>
          </a:p>
          <a:p>
            <a:pPr>
              <a:lnSpc>
                <a:spcPct val="200000"/>
              </a:lnSpc>
            </a:pPr>
            <a:r>
              <a:rPr lang="en-ZA" sz="1300" b="1">
                <a:solidFill>
                  <a:schemeClr val="bg1"/>
                </a:solidFill>
                <a:latin typeface="Century Gothic"/>
              </a:rPr>
              <a:t>Emergency plan </a:t>
            </a:r>
          </a:p>
          <a:p>
            <a:pPr>
              <a:lnSpc>
                <a:spcPct val="200000"/>
              </a:lnSpc>
            </a:pPr>
            <a:r>
              <a:rPr lang="en-ZA" sz="1300" b="1">
                <a:solidFill>
                  <a:schemeClr val="bg1"/>
                </a:solidFill>
                <a:latin typeface="Century Gothic"/>
              </a:rPr>
              <a:t>Health Report/Certificate </a:t>
            </a:r>
          </a:p>
          <a:p>
            <a:pPr>
              <a:lnSpc>
                <a:spcPct val="200000"/>
              </a:lnSpc>
            </a:pPr>
            <a:r>
              <a:rPr lang="en-ZA" sz="1300" b="1">
                <a:solidFill>
                  <a:schemeClr val="bg1"/>
                </a:solidFill>
                <a:latin typeface="Century Gothic"/>
              </a:rPr>
              <a:t>Implementation Plan</a:t>
            </a:r>
          </a:p>
          <a:p>
            <a:pPr>
              <a:lnSpc>
                <a:spcPct val="200000"/>
              </a:lnSpc>
            </a:pPr>
            <a:endParaRPr lang="en-ZA" sz="1300" b="1">
              <a:solidFill>
                <a:schemeClr val="bg1"/>
              </a:solidFill>
              <a:latin typeface="Century Gothic"/>
              <a:ea typeface="+mn-lt"/>
              <a:cs typeface="+mn-lt"/>
            </a:endParaRPr>
          </a:p>
          <a:p>
            <a:r>
              <a:rPr lang="en-ZA" sz="1300" b="1">
                <a:solidFill>
                  <a:schemeClr val="bg1"/>
                </a:solidFill>
                <a:latin typeface="Century Gothic"/>
                <a:ea typeface="+mn-lt"/>
                <a:cs typeface="+mn-lt"/>
              </a:rPr>
              <a:t>Qualifications: ECD Qualification NQF Level 1-6 of the supervisor or any staff member (Silver) ECD Qualifications NQF 1-6  of the applicant (gold)</a:t>
            </a:r>
            <a:endParaRPr lang="en-ZA" sz="1300" b="1">
              <a:solidFill>
                <a:schemeClr val="bg1"/>
              </a:solidFill>
              <a:latin typeface="Century Gothic"/>
              <a:ea typeface="Calibri"/>
              <a:cs typeface="Calibri"/>
            </a:endParaRPr>
          </a:p>
          <a:p>
            <a:r>
              <a:rPr lang="en-ZA" sz="1300" b="1">
                <a:solidFill>
                  <a:schemeClr val="bg1"/>
                </a:solidFill>
                <a:latin typeface="Century Gothic"/>
                <a:ea typeface="+mn-lt"/>
                <a:cs typeface="+mn-lt"/>
              </a:rPr>
              <a:t>OR proof of 3 years experience (work contract or CV)</a:t>
            </a:r>
            <a:endParaRPr lang="en-ZA" b="1">
              <a:solidFill>
                <a:schemeClr val="bg1"/>
              </a:solidFill>
              <a:latin typeface="Century Gothic"/>
              <a:ea typeface="Calibri"/>
              <a:cs typeface="Calibri"/>
            </a:endParaRPr>
          </a:p>
        </p:txBody>
      </p:sp>
      <p:sp>
        <p:nvSpPr>
          <p:cNvPr id="17" name="TextBox 16">
            <a:extLst>
              <a:ext uri="{FF2B5EF4-FFF2-40B4-BE49-F238E27FC236}">
                <a16:creationId xmlns:a16="http://schemas.microsoft.com/office/drawing/2014/main" id="{841853BD-0902-EDE7-D1B8-8C8F55B3D84A}"/>
              </a:ext>
            </a:extLst>
          </p:cNvPr>
          <p:cNvSpPr txBox="1"/>
          <p:nvPr/>
        </p:nvSpPr>
        <p:spPr>
          <a:xfrm>
            <a:off x="10106591" y="601573"/>
            <a:ext cx="1194704" cy="447815"/>
          </a:xfrm>
          <a:prstGeom prst="rect">
            <a:avLst/>
          </a:prstGeom>
          <a:noFill/>
        </p:spPr>
        <p:txBody>
          <a:bodyPr wrap="square" rtlCol="0">
            <a:spAutoFit/>
          </a:bodyPr>
          <a:lstStyle/>
          <a:p>
            <a:r>
              <a:rPr lang="en-US" sz="1155" b="1">
                <a:solidFill>
                  <a:schemeClr val="bg1"/>
                </a:solidFill>
                <a:latin typeface="Century Gothic" panose="020B0502020202020204" pitchFamily="34" charset="0"/>
              </a:rPr>
              <a:t>NON CENTRE-BASED </a:t>
            </a:r>
            <a:endParaRPr lang="en-ZA" sz="1155" b="1">
              <a:solidFill>
                <a:schemeClr val="bg1"/>
              </a:solidFill>
              <a:latin typeface="Century Gothic" panose="020B0502020202020204" pitchFamily="34" charset="0"/>
            </a:endParaRPr>
          </a:p>
        </p:txBody>
      </p:sp>
      <p:pic>
        <p:nvPicPr>
          <p:cNvPr id="1026" name="Picture 2" descr="White Check Mark PNGs for Free Download">
            <a:extLst>
              <a:ext uri="{FF2B5EF4-FFF2-40B4-BE49-F238E27FC236}">
                <a16:creationId xmlns:a16="http://schemas.microsoft.com/office/drawing/2014/main" id="{C0A0203D-A399-B92B-04C0-F759D148D8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7690" y="1809042"/>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White Check Mark PNGs for Free Download">
            <a:extLst>
              <a:ext uri="{FF2B5EF4-FFF2-40B4-BE49-F238E27FC236}">
                <a16:creationId xmlns:a16="http://schemas.microsoft.com/office/drawing/2014/main" id="{8EBB76F4-2DB2-1A44-6223-67A1EBB0D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8349" y="1827403"/>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White Check Mark PNGs for Free Download">
            <a:extLst>
              <a:ext uri="{FF2B5EF4-FFF2-40B4-BE49-F238E27FC236}">
                <a16:creationId xmlns:a16="http://schemas.microsoft.com/office/drawing/2014/main" id="{92FA4ECF-944F-11FC-9D04-987BE4AA52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0414" y="3175859"/>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White Check Mark PNGs for Free Download">
            <a:extLst>
              <a:ext uri="{FF2B5EF4-FFF2-40B4-BE49-F238E27FC236}">
                <a16:creationId xmlns:a16="http://schemas.microsoft.com/office/drawing/2014/main" id="{DE00B918-6F22-8C84-3821-927A7328B4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6049" y="4235276"/>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White Check Mark PNGs for Free Download">
            <a:extLst>
              <a:ext uri="{FF2B5EF4-FFF2-40B4-BE49-F238E27FC236}">
                <a16:creationId xmlns:a16="http://schemas.microsoft.com/office/drawing/2014/main" id="{44F85840-5DF0-4217-D262-C0BA44C45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0783" y="5292048"/>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White Check Mark PNGs for Free Download">
            <a:extLst>
              <a:ext uri="{FF2B5EF4-FFF2-40B4-BE49-F238E27FC236}">
                <a16:creationId xmlns:a16="http://schemas.microsoft.com/office/drawing/2014/main" id="{0105E30C-D069-E184-2769-C91C46C645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0645" y="4846288"/>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30" name="Graphic 29" descr="Close with solid fill">
            <a:extLst>
              <a:ext uri="{FF2B5EF4-FFF2-40B4-BE49-F238E27FC236}">
                <a16:creationId xmlns:a16="http://schemas.microsoft.com/office/drawing/2014/main" id="{725F80F7-C0A4-BBF6-6344-09B1B194C7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69090" y="3241297"/>
            <a:ext cx="466320" cy="466320"/>
          </a:xfrm>
          <a:prstGeom prst="rect">
            <a:avLst/>
          </a:prstGeom>
        </p:spPr>
      </p:pic>
      <p:pic>
        <p:nvPicPr>
          <p:cNvPr id="31" name="Graphic 30" descr="Close with solid fill">
            <a:extLst>
              <a:ext uri="{FF2B5EF4-FFF2-40B4-BE49-F238E27FC236}">
                <a16:creationId xmlns:a16="http://schemas.microsoft.com/office/drawing/2014/main" id="{31EB9526-1013-B653-59E9-1AD11CB317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02328" y="4148647"/>
            <a:ext cx="466320" cy="466320"/>
          </a:xfrm>
          <a:prstGeom prst="rect">
            <a:avLst/>
          </a:prstGeom>
        </p:spPr>
      </p:pic>
      <p:pic>
        <p:nvPicPr>
          <p:cNvPr id="32" name="Picture 2" descr="White Check Mark PNGs for Free Download">
            <a:extLst>
              <a:ext uri="{FF2B5EF4-FFF2-40B4-BE49-F238E27FC236}">
                <a16:creationId xmlns:a16="http://schemas.microsoft.com/office/drawing/2014/main" id="{1EC1DFCD-BC26-F330-D79A-12464B0D0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3732" y="5246145"/>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White Check Mark PNGs for Free Download">
            <a:extLst>
              <a:ext uri="{FF2B5EF4-FFF2-40B4-BE49-F238E27FC236}">
                <a16:creationId xmlns:a16="http://schemas.microsoft.com/office/drawing/2014/main" id="{F32B6DEE-B8F8-F9A6-2D40-AC075098CF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3732" y="4499469"/>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White Check Mark PNGs for Free Download">
            <a:extLst>
              <a:ext uri="{FF2B5EF4-FFF2-40B4-BE49-F238E27FC236}">
                <a16:creationId xmlns:a16="http://schemas.microsoft.com/office/drawing/2014/main" id="{BD24F5BB-46FF-839C-8BA1-F71A72C148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0782" y="6054047"/>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White Check Mark PNGs for Free Download">
            <a:extLst>
              <a:ext uri="{FF2B5EF4-FFF2-40B4-BE49-F238E27FC236}">
                <a16:creationId xmlns:a16="http://schemas.microsoft.com/office/drawing/2014/main" id="{207D619E-D44A-F58C-C001-D6111E8DC8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0781" y="6054046"/>
            <a:ext cx="610958" cy="610958"/>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Close with solid fill">
            <a:extLst>
              <a:ext uri="{FF2B5EF4-FFF2-40B4-BE49-F238E27FC236}">
                <a16:creationId xmlns:a16="http://schemas.microsoft.com/office/drawing/2014/main" id="{68C7D62C-4957-79F9-7F7B-843AD6451DC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466645" y="4932900"/>
            <a:ext cx="466320" cy="466320"/>
          </a:xfrm>
          <a:prstGeom prst="rect">
            <a:avLst/>
          </a:prstGeom>
        </p:spPr>
      </p:pic>
    </p:spTree>
    <p:extLst>
      <p:ext uri="{BB962C8B-B14F-4D97-AF65-F5344CB8AC3E}">
        <p14:creationId xmlns:p14="http://schemas.microsoft.com/office/powerpoint/2010/main" val="2912298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02BA2-B934-9BB8-3CDC-96EE38B04BF5}"/>
            </a:ext>
          </a:extLst>
        </p:cNvPr>
        <p:cNvGrpSpPr/>
        <p:nvPr/>
      </p:nvGrpSpPr>
      <p:grpSpPr>
        <a:xfrm>
          <a:off x="0" y="0"/>
          <a:ext cx="0" cy="0"/>
          <a:chOff x="0" y="0"/>
          <a:chExt cx="0" cy="0"/>
        </a:xfrm>
      </p:grpSpPr>
      <p:sp>
        <p:nvSpPr>
          <p:cNvPr id="5" name="Text Box 2">
            <a:extLst>
              <a:ext uri="{FF2B5EF4-FFF2-40B4-BE49-F238E27FC236}">
                <a16:creationId xmlns:a16="http://schemas.microsoft.com/office/drawing/2014/main" id="{55F5DF55-1A37-3439-97BC-B4343FBAAE15}"/>
              </a:ext>
            </a:extLst>
          </p:cNvPr>
          <p:cNvSpPr txBox="1">
            <a:spLocks noChangeArrowheads="1"/>
          </p:cNvSpPr>
          <p:nvPr/>
        </p:nvSpPr>
        <p:spPr bwMode="auto">
          <a:xfrm>
            <a:off x="1135348" y="684868"/>
            <a:ext cx="10804072" cy="6040438"/>
          </a:xfrm>
          <a:prstGeom prst="rect">
            <a:avLst/>
          </a:prstGeom>
        </p:spPr>
        <p:txBody>
          <a:bodyPr rot="0" vert="horz" lIns="91440" tIns="45720" rIns="91440" bIns="45720" rtlCol="0" anchor="ctr" anchorCtr="0">
            <a:noAutofit/>
          </a:bodyPr>
          <a:lstStyle/>
          <a:p>
            <a:pPr>
              <a:lnSpc>
                <a:spcPct val="90000"/>
              </a:lnSpc>
            </a:pPr>
            <a:r>
              <a:rPr lang="en-US" sz="1400" b="1">
                <a:effectLst/>
                <a:latin typeface="Century Gothic"/>
              </a:rPr>
              <a:t> </a:t>
            </a:r>
            <a:endParaRPr lang="en-US" sz="1400">
              <a:effectLst/>
              <a:latin typeface="Century Gothic"/>
            </a:endParaRPr>
          </a:p>
          <a:p>
            <a:pPr>
              <a:lnSpc>
                <a:spcPct val="90000"/>
              </a:lnSpc>
            </a:pPr>
            <a:r>
              <a:rPr lang="en-US" b="1">
                <a:effectLst/>
                <a:latin typeface="Century Gothic"/>
              </a:rPr>
              <a:t> </a:t>
            </a:r>
            <a:endParaRPr lang="en-US">
              <a:effectLst/>
              <a:latin typeface="Century Gothic"/>
            </a:endParaRPr>
          </a:p>
          <a:p>
            <a:pPr marL="628650" indent="-342900">
              <a:lnSpc>
                <a:spcPct val="90000"/>
              </a:lnSpc>
              <a:buFont typeface="Wingdings" panose="05000000000000000000" pitchFamily="2" charset="2"/>
              <a:buChar char="Ø"/>
            </a:pPr>
            <a:r>
              <a:rPr lang="en-US" sz="2000">
                <a:effectLst/>
                <a:latin typeface="Century Gothic"/>
              </a:rPr>
              <a:t>I believe children need to reach their full potential </a:t>
            </a:r>
          </a:p>
          <a:p>
            <a:pPr marL="628650" indent="-342900">
              <a:lnSpc>
                <a:spcPct val="90000"/>
              </a:lnSpc>
              <a:buFont typeface="Wingdings" panose="05000000000000000000" pitchFamily="2" charset="2"/>
              <a:buChar char="Ø"/>
            </a:pPr>
            <a:r>
              <a:rPr lang="en-US" sz="2000">
                <a:effectLst/>
                <a:latin typeface="Century Gothic"/>
              </a:rPr>
              <a:t>Practitioners at my </a:t>
            </a:r>
            <a:r>
              <a:rPr lang="en-US" sz="2000" err="1">
                <a:effectLst/>
                <a:latin typeface="Century Gothic"/>
              </a:rPr>
              <a:t>centre</a:t>
            </a:r>
            <a:r>
              <a:rPr lang="en-US" sz="2000">
                <a:effectLst/>
                <a:latin typeface="Century Gothic"/>
              </a:rPr>
              <a:t> create opportunities for children to explore their world, learn about themselves and develop a  sense of identity and self-worth.</a:t>
            </a:r>
          </a:p>
          <a:p>
            <a:pPr marL="628650" indent="-342900">
              <a:lnSpc>
                <a:spcPct val="90000"/>
              </a:lnSpc>
              <a:buFont typeface="Wingdings" panose="05000000000000000000" pitchFamily="2" charset="2"/>
              <a:buChar char="Ø"/>
            </a:pPr>
            <a:r>
              <a:rPr lang="en-US" sz="2000">
                <a:effectLst/>
                <a:latin typeface="Century Gothic"/>
              </a:rPr>
              <a:t>Practitioners at my ECD </a:t>
            </a:r>
            <a:r>
              <a:rPr lang="en-US" sz="2000" err="1">
                <a:effectLst/>
                <a:latin typeface="Century Gothic"/>
              </a:rPr>
              <a:t>programme</a:t>
            </a:r>
            <a:r>
              <a:rPr lang="en-US" sz="2000">
                <a:effectLst/>
                <a:latin typeface="Century Gothic"/>
              </a:rPr>
              <a:t> support children to develop self-control (such as being patient and keep trying and to practice an appropriate level of independence (such as through making a choice), and to interact positively with other adults and children.</a:t>
            </a:r>
          </a:p>
          <a:p>
            <a:pPr marL="628650" indent="-342900">
              <a:lnSpc>
                <a:spcPct val="90000"/>
              </a:lnSpc>
              <a:buFont typeface="Wingdings" panose="05000000000000000000" pitchFamily="2" charset="2"/>
              <a:buChar char="Ø"/>
            </a:pPr>
            <a:r>
              <a:rPr lang="en-US" sz="2000">
                <a:effectLst/>
                <a:latin typeface="Century Gothic"/>
              </a:rPr>
              <a:t>Practitioners at my ECD </a:t>
            </a:r>
            <a:r>
              <a:rPr lang="en-US" sz="2000" err="1">
                <a:effectLst/>
                <a:latin typeface="Century Gothic"/>
              </a:rPr>
              <a:t>programme</a:t>
            </a:r>
            <a:r>
              <a:rPr lang="en-US" sz="2000">
                <a:effectLst/>
                <a:latin typeface="Century Gothic"/>
              </a:rPr>
              <a:t> encourage and model respect to different genders, languages, religions and cultures, and create opportunities to learn about diversity.</a:t>
            </a:r>
          </a:p>
          <a:p>
            <a:pPr marL="628650" indent="-342900">
              <a:lnSpc>
                <a:spcPct val="90000"/>
              </a:lnSpc>
              <a:buFont typeface="Wingdings" panose="05000000000000000000" pitchFamily="2" charset="2"/>
              <a:buChar char="Ø"/>
            </a:pPr>
            <a:r>
              <a:rPr lang="en-US" sz="2000">
                <a:effectLst/>
                <a:latin typeface="Century Gothic"/>
              </a:rPr>
              <a:t>Adults at my </a:t>
            </a:r>
            <a:r>
              <a:rPr lang="en-US" sz="2000" err="1">
                <a:effectLst/>
                <a:latin typeface="Century Gothic"/>
              </a:rPr>
              <a:t>programme</a:t>
            </a:r>
            <a:r>
              <a:rPr lang="en-US" sz="2000">
                <a:effectLst/>
                <a:latin typeface="Century Gothic"/>
              </a:rPr>
              <a:t> never discriminate against children</a:t>
            </a:r>
          </a:p>
          <a:p>
            <a:pPr marL="628650" indent="-342900">
              <a:lnSpc>
                <a:spcPct val="90000"/>
              </a:lnSpc>
              <a:buFont typeface="Wingdings" panose="05000000000000000000" pitchFamily="2" charset="2"/>
              <a:buChar char="Ø"/>
            </a:pPr>
            <a:r>
              <a:rPr lang="en-US" sz="2000">
                <a:effectLst/>
                <a:latin typeface="Century Gothic"/>
              </a:rPr>
              <a:t>Practitioners at my ECD </a:t>
            </a:r>
            <a:r>
              <a:rPr lang="en-US" sz="2000" err="1">
                <a:effectLst/>
                <a:latin typeface="Century Gothic"/>
              </a:rPr>
              <a:t>programme</a:t>
            </a:r>
            <a:r>
              <a:rPr lang="en-US" sz="2000">
                <a:effectLst/>
                <a:latin typeface="Century Gothic"/>
              </a:rPr>
              <a:t> support children’s emotional needs and create a safe environment for them to express their feelings and needs.</a:t>
            </a:r>
          </a:p>
          <a:p>
            <a:pPr marL="628650" indent="-342900">
              <a:lnSpc>
                <a:spcPct val="90000"/>
              </a:lnSpc>
              <a:spcAft>
                <a:spcPts val="800"/>
              </a:spcAft>
              <a:buFont typeface="Wingdings" panose="05000000000000000000" pitchFamily="2" charset="2"/>
              <a:buChar char="Ø"/>
            </a:pPr>
            <a:r>
              <a:rPr lang="en-US" sz="2000">
                <a:effectLst/>
                <a:latin typeface="Century Gothic"/>
              </a:rPr>
              <a:t>My ECD </a:t>
            </a:r>
            <a:r>
              <a:rPr lang="en-US" sz="2000" err="1">
                <a:effectLst/>
                <a:latin typeface="Century Gothic"/>
              </a:rPr>
              <a:t>programme</a:t>
            </a:r>
            <a:r>
              <a:rPr lang="en-US" sz="2000">
                <a:effectLst/>
                <a:latin typeface="Century Gothic"/>
              </a:rPr>
              <a:t> uses community resources to develop the whole child – such as accessing the local library or toy library, and having a relationship with the clinic and social worker to support health, nutrition, and birth registration- where these are available.</a:t>
            </a:r>
            <a:endParaRPr lang="en-US" sz="2000">
              <a:latin typeface="Century Gothic"/>
            </a:endParaRPr>
          </a:p>
          <a:p>
            <a:pPr marL="285750">
              <a:lnSpc>
                <a:spcPct val="90000"/>
              </a:lnSpc>
              <a:spcAft>
                <a:spcPts val="800"/>
              </a:spcAft>
            </a:pPr>
            <a:endParaRPr lang="en-US" b="1">
              <a:effectLst/>
              <a:latin typeface="Century Gothic"/>
            </a:endParaRPr>
          </a:p>
          <a:p>
            <a:pPr marL="285750">
              <a:lnSpc>
                <a:spcPct val="90000"/>
              </a:lnSpc>
              <a:spcAft>
                <a:spcPts val="800"/>
              </a:spcAft>
            </a:pPr>
            <a:r>
              <a:rPr lang="en-US" b="1">
                <a:effectLst/>
                <a:latin typeface="Century Gothic"/>
              </a:rPr>
              <a:t>IMPORTANT NOTE: These are considered “hard-to-observe” standards at a point in time. These standards are NOT assessed as part of the registration Framework, therefore ECD </a:t>
            </a:r>
            <a:r>
              <a:rPr lang="en-US" b="1" err="1">
                <a:effectLst/>
                <a:latin typeface="Century Gothic"/>
              </a:rPr>
              <a:t>programmes</a:t>
            </a:r>
            <a:r>
              <a:rPr lang="en-US" b="1">
                <a:effectLst/>
                <a:latin typeface="Century Gothic"/>
              </a:rPr>
              <a:t> must commit to meeting these standards by agreeing to the declarations.</a:t>
            </a:r>
            <a:endParaRPr lang="en-US">
              <a:effectLst/>
              <a:latin typeface="Century Gothic"/>
            </a:endParaRPr>
          </a:p>
          <a:p>
            <a:pPr>
              <a:lnSpc>
                <a:spcPct val="90000"/>
              </a:lnSpc>
            </a:pPr>
            <a:endParaRPr lang="en-US" sz="1400">
              <a:effectLst/>
              <a:latin typeface="Century Gothic"/>
            </a:endParaRPr>
          </a:p>
        </p:txBody>
      </p:sp>
      <p:sp>
        <p:nvSpPr>
          <p:cNvPr id="6" name="Rectangle 5">
            <a:extLst>
              <a:ext uri="{FF2B5EF4-FFF2-40B4-BE49-F238E27FC236}">
                <a16:creationId xmlns:a16="http://schemas.microsoft.com/office/drawing/2014/main" id="{4DF84D40-7D3E-9F5B-4DE7-EB2A49B3D9C6}"/>
              </a:ext>
            </a:extLst>
          </p:cNvPr>
          <p:cNvSpPr/>
          <p:nvPr/>
        </p:nvSpPr>
        <p:spPr>
          <a:xfrm>
            <a:off x="0" y="-9211"/>
            <a:ext cx="1024932" cy="6867211"/>
          </a:xfrm>
          <a:prstGeom prst="rect">
            <a:avLst/>
          </a:prstGeom>
          <a:solidFill>
            <a:srgbClr val="1F623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Google Shape;172;p26">
            <a:extLst>
              <a:ext uri="{FF2B5EF4-FFF2-40B4-BE49-F238E27FC236}">
                <a16:creationId xmlns:a16="http://schemas.microsoft.com/office/drawing/2014/main" id="{DD89AB70-A485-56D6-648B-E4C7180BF9BE}"/>
              </a:ext>
            </a:extLst>
          </p:cNvPr>
          <p:cNvSpPr txBox="1"/>
          <p:nvPr/>
        </p:nvSpPr>
        <p:spPr>
          <a:xfrm>
            <a:off x="1200224" y="54765"/>
            <a:ext cx="10678459" cy="1126422"/>
          </a:xfrm>
          <a:prstGeom prst="rect">
            <a:avLst/>
          </a:prstGeom>
          <a:noFill/>
          <a:ln>
            <a:noFill/>
          </a:ln>
        </p:spPr>
        <p:txBody>
          <a:bodyPr spcFirstLastPara="1" wrap="square" lIns="91425" tIns="45700" rIns="91425" bIns="45700" anchor="t" anchorCtr="0">
            <a:spAutoFit/>
          </a:bodyPr>
          <a:lstStyle/>
          <a:p>
            <a:r>
              <a:rPr lang="en-US" sz="3200" b="1">
                <a:solidFill>
                  <a:srgbClr val="1F6233"/>
                </a:solidFill>
                <a:latin typeface="Century Gothic"/>
                <a:cs typeface="Arial"/>
                <a:sym typeface="Arial"/>
              </a:rPr>
              <a:t>Declaration statements (hard to observe standards)</a:t>
            </a:r>
          </a:p>
          <a:p>
            <a:pPr marL="0" marR="0" lvl="0" indent="0">
              <a:lnSpc>
                <a:spcPct val="110000"/>
              </a:lnSpc>
              <a:spcBef>
                <a:spcPts val="0"/>
              </a:spcBef>
              <a:spcAft>
                <a:spcPts val="0"/>
              </a:spcAft>
              <a:buNone/>
            </a:pPr>
            <a:endParaRPr lang="en-US" sz="3200" b="1" i="0" u="none" strike="noStrike" cap="none">
              <a:solidFill>
                <a:srgbClr val="1F6233"/>
              </a:solidFill>
              <a:latin typeface="Century Gothic" panose="020B0502020202020204" pitchFamily="34" charset="0"/>
              <a:ea typeface="Arial"/>
              <a:cs typeface="Arial"/>
            </a:endParaRPr>
          </a:p>
        </p:txBody>
      </p:sp>
    </p:spTree>
    <p:extLst>
      <p:ext uri="{BB962C8B-B14F-4D97-AF65-F5344CB8AC3E}">
        <p14:creationId xmlns:p14="http://schemas.microsoft.com/office/powerpoint/2010/main" val="3860061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2;p26">
            <a:extLst>
              <a:ext uri="{FF2B5EF4-FFF2-40B4-BE49-F238E27FC236}">
                <a16:creationId xmlns:a16="http://schemas.microsoft.com/office/drawing/2014/main" id="{E9B3523E-4B6F-4A42-F8E4-8123F7980280}"/>
              </a:ext>
            </a:extLst>
          </p:cNvPr>
          <p:cNvSpPr txBox="1"/>
          <p:nvPr/>
        </p:nvSpPr>
        <p:spPr>
          <a:xfrm>
            <a:off x="305700" y="187288"/>
            <a:ext cx="10977000" cy="566268"/>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None/>
            </a:pPr>
            <a:r>
              <a:rPr lang="en-US" sz="2800" b="1">
                <a:solidFill>
                  <a:srgbClr val="1F6233"/>
                </a:solidFill>
                <a:latin typeface="Century Gothic" panose="020B0502020202020204" pitchFamily="34" charset="0"/>
                <a:ea typeface="Arial"/>
                <a:cs typeface="Arial"/>
                <a:sym typeface="Arial"/>
              </a:rPr>
              <a:t>SILVER/GOLD APPLICATION SUBMISSION REVIEW</a:t>
            </a:r>
            <a:endParaRPr sz="2800" b="1" i="0" u="none" strike="noStrike" cap="none">
              <a:solidFill>
                <a:srgbClr val="1F6233"/>
              </a:solidFill>
              <a:latin typeface="Century Gothic" panose="020B0502020202020204" pitchFamily="34" charset="0"/>
              <a:ea typeface="Arial"/>
              <a:cs typeface="Arial"/>
              <a:sym typeface="Arial"/>
            </a:endParaRPr>
          </a:p>
        </p:txBody>
      </p:sp>
      <p:sp>
        <p:nvSpPr>
          <p:cNvPr id="3" name="Google Shape;175;p26">
            <a:extLst>
              <a:ext uri="{FF2B5EF4-FFF2-40B4-BE49-F238E27FC236}">
                <a16:creationId xmlns:a16="http://schemas.microsoft.com/office/drawing/2014/main" id="{68F78748-4C52-896C-EF88-E598FEB093DD}"/>
              </a:ext>
            </a:extLst>
          </p:cNvPr>
          <p:cNvSpPr txBox="1"/>
          <p:nvPr/>
        </p:nvSpPr>
        <p:spPr>
          <a:xfrm>
            <a:off x="540038" y="749174"/>
            <a:ext cx="11115542" cy="5078273"/>
          </a:xfrm>
          <a:prstGeom prst="rect">
            <a:avLst/>
          </a:prstGeom>
          <a:noFill/>
          <a:ln>
            <a:noFill/>
          </a:ln>
        </p:spPr>
        <p:txBody>
          <a:bodyPr spcFirstLastPara="1" wrap="square" lIns="91425" tIns="45700" rIns="91425" bIns="45700" anchor="t" anchorCtr="0">
            <a:spAutoFit/>
          </a:bodyPr>
          <a:lstStyle/>
          <a:p>
            <a:pPr marL="342900" indent="-342900">
              <a:lnSpc>
                <a:spcPct val="150000"/>
              </a:lnSpc>
              <a:buFont typeface="Arial" panose="020B0604020202020204" pitchFamily="34" charset="0"/>
              <a:buChar char="•"/>
            </a:pPr>
            <a:r>
              <a:rPr lang="en-US" sz="2400" i="0" u="none" strike="noStrike" cap="none">
                <a:solidFill>
                  <a:srgbClr val="000000"/>
                </a:solidFill>
                <a:latin typeface="Century Gothic"/>
                <a:ea typeface="Arial"/>
                <a:cs typeface="Arial"/>
                <a:sym typeface="Arial"/>
              </a:rPr>
              <a:t>Review application docume</a:t>
            </a:r>
            <a:r>
              <a:rPr lang="en-US" sz="2400">
                <a:solidFill>
                  <a:srgbClr val="000000"/>
                </a:solidFill>
                <a:latin typeface="Century Gothic"/>
                <a:ea typeface="Arial"/>
                <a:cs typeface="Arial"/>
                <a:sym typeface="Arial"/>
              </a:rPr>
              <a:t>nts to check they are filled in correctly and completely</a:t>
            </a:r>
          </a:p>
          <a:p>
            <a:pPr marL="342900" marR="0" lvl="0" indent="-342900" algn="l" rtl="0">
              <a:lnSpc>
                <a:spcPct val="150000"/>
              </a:lnSpc>
              <a:spcBef>
                <a:spcPts val="0"/>
              </a:spcBef>
              <a:spcAft>
                <a:spcPts val="0"/>
              </a:spcAft>
              <a:buFont typeface="Arial" panose="020B0604020202020204" pitchFamily="34" charset="0"/>
              <a:buChar char="•"/>
            </a:pPr>
            <a:r>
              <a:rPr lang="en-US" sz="2400">
                <a:solidFill>
                  <a:srgbClr val="000000"/>
                </a:solidFill>
                <a:latin typeface="Century Gothic"/>
                <a:ea typeface="Arial"/>
                <a:cs typeface="Arial"/>
                <a:sym typeface="Arial"/>
              </a:rPr>
              <a:t>Ensure that EHP documents are classified correctly (Health Certificate, Inspection Health Report, EHP Compliance notice)</a:t>
            </a:r>
          </a:p>
          <a:p>
            <a:pPr marL="342900" marR="0" lvl="0" indent="-342900" algn="l" rtl="0">
              <a:lnSpc>
                <a:spcPct val="150000"/>
              </a:lnSpc>
              <a:spcBef>
                <a:spcPts val="0"/>
              </a:spcBef>
              <a:spcAft>
                <a:spcPts val="0"/>
              </a:spcAft>
              <a:buFont typeface="Arial" panose="020B0604020202020204" pitchFamily="34" charset="0"/>
              <a:buChar char="•"/>
            </a:pPr>
            <a:r>
              <a:rPr lang="en-US" sz="2400">
                <a:solidFill>
                  <a:srgbClr val="000000"/>
                </a:solidFill>
                <a:latin typeface="Century Gothic"/>
                <a:ea typeface="Arial"/>
                <a:cs typeface="Arial"/>
                <a:sym typeface="Arial"/>
              </a:rPr>
              <a:t>Ensure EHP document is not expired</a:t>
            </a:r>
          </a:p>
          <a:p>
            <a:pPr marL="342900" marR="0" lvl="0" indent="-342900" algn="l" rtl="0">
              <a:lnSpc>
                <a:spcPct val="150000"/>
              </a:lnSpc>
              <a:spcBef>
                <a:spcPts val="0"/>
              </a:spcBef>
              <a:spcAft>
                <a:spcPts val="0"/>
              </a:spcAft>
              <a:buFont typeface="Arial" panose="020B0604020202020204" pitchFamily="34" charset="0"/>
              <a:buChar char="•"/>
            </a:pPr>
            <a:r>
              <a:rPr lang="en-US" sz="2400">
                <a:solidFill>
                  <a:srgbClr val="000000"/>
                </a:solidFill>
                <a:latin typeface="Century Gothic"/>
                <a:ea typeface="Arial"/>
                <a:cs typeface="Arial"/>
                <a:sym typeface="Arial"/>
              </a:rPr>
              <a:t>Application questions – Check that these questions have been completed</a:t>
            </a:r>
          </a:p>
          <a:p>
            <a:pPr marL="342900" marR="0" lvl="0" indent="-342900" algn="l" rtl="0">
              <a:lnSpc>
                <a:spcPct val="150000"/>
              </a:lnSpc>
              <a:spcBef>
                <a:spcPts val="0"/>
              </a:spcBef>
              <a:spcAft>
                <a:spcPts val="0"/>
              </a:spcAft>
              <a:buFont typeface="Arial" panose="020B0604020202020204" pitchFamily="34" charset="0"/>
              <a:buChar char="•"/>
            </a:pPr>
            <a:r>
              <a:rPr lang="en-US" sz="2400">
                <a:solidFill>
                  <a:srgbClr val="000000"/>
                </a:solidFill>
                <a:latin typeface="Century Gothic"/>
                <a:ea typeface="Arial"/>
                <a:cs typeface="Arial"/>
                <a:sym typeface="Arial"/>
              </a:rPr>
              <a:t>Corrections notes can be sent to the application to request to correct or complete the application</a:t>
            </a:r>
            <a:endParaRPr lang="en-ZA" sz="2000" i="0" u="none" strike="noStrike" cap="none">
              <a:solidFill>
                <a:srgbClr val="000000"/>
              </a:solidFill>
              <a:latin typeface="Century Gothic"/>
              <a:ea typeface="Arial"/>
              <a:cs typeface="Arial"/>
              <a:sym typeface="Arial"/>
            </a:endParaRPr>
          </a:p>
        </p:txBody>
      </p:sp>
      <p:sp>
        <p:nvSpPr>
          <p:cNvPr id="4" name="Google Shape;175;p26">
            <a:extLst>
              <a:ext uri="{FF2B5EF4-FFF2-40B4-BE49-F238E27FC236}">
                <a16:creationId xmlns:a16="http://schemas.microsoft.com/office/drawing/2014/main" id="{73819BC8-7B2F-ECAB-40D6-9139309EDB43}"/>
              </a:ext>
            </a:extLst>
          </p:cNvPr>
          <p:cNvSpPr txBox="1"/>
          <p:nvPr/>
        </p:nvSpPr>
        <p:spPr>
          <a:xfrm>
            <a:off x="540849" y="5830235"/>
            <a:ext cx="11115542" cy="830956"/>
          </a:xfrm>
          <a:prstGeom prst="rect">
            <a:avLst/>
          </a:prstGeom>
          <a:noFill/>
          <a:ln w="57150">
            <a:solidFill>
              <a:srgbClr val="ED7D31"/>
            </a:solidFill>
          </a:ln>
        </p:spPr>
        <p:txBody>
          <a:bodyPr spcFirstLastPara="1" wrap="square" lIns="91425" tIns="45700" rIns="91425" bIns="45700" anchor="t" anchorCtr="0">
            <a:spAutoFit/>
          </a:bodyPr>
          <a:lstStyle/>
          <a:p>
            <a:pPr algn="ctr"/>
            <a:r>
              <a:rPr lang="en-US" sz="2400" b="1">
                <a:solidFill>
                  <a:srgbClr val="1F6233"/>
                </a:solidFill>
                <a:latin typeface="Century Gothic"/>
              </a:rPr>
              <a:t>Only send application for corrections if the documents are incomplete or not completed correctly</a:t>
            </a:r>
          </a:p>
        </p:txBody>
      </p:sp>
    </p:spTree>
    <p:extLst>
      <p:ext uri="{BB962C8B-B14F-4D97-AF65-F5344CB8AC3E}">
        <p14:creationId xmlns:p14="http://schemas.microsoft.com/office/powerpoint/2010/main" val="3478885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6CD7B-7AB4-DF7C-F46F-24D8F5CDB4E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96C71B3-33C7-9C89-41EE-89C6B2617D9F}"/>
              </a:ext>
            </a:extLst>
          </p:cNvPr>
          <p:cNvSpPr/>
          <p:nvPr/>
        </p:nvSpPr>
        <p:spPr>
          <a:xfrm>
            <a:off x="-13252" y="1"/>
            <a:ext cx="12205252" cy="6857999"/>
          </a:xfrm>
          <a:prstGeom prst="rect">
            <a:avLst/>
          </a:prstGeom>
          <a:solidFill>
            <a:srgbClr val="382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82C15"/>
              </a:solidFill>
            </a:endParaRPr>
          </a:p>
        </p:txBody>
      </p:sp>
      <p:sp>
        <p:nvSpPr>
          <p:cNvPr id="10" name="TextBox 9">
            <a:extLst>
              <a:ext uri="{FF2B5EF4-FFF2-40B4-BE49-F238E27FC236}">
                <a16:creationId xmlns:a16="http://schemas.microsoft.com/office/drawing/2014/main" id="{13BB1C99-830F-32F9-C9DC-C8809785362E}"/>
              </a:ext>
            </a:extLst>
          </p:cNvPr>
          <p:cNvSpPr txBox="1"/>
          <p:nvPr/>
        </p:nvSpPr>
        <p:spPr>
          <a:xfrm>
            <a:off x="1905275" y="903224"/>
            <a:ext cx="8368198" cy="830997"/>
          </a:xfrm>
          <a:prstGeom prst="rect">
            <a:avLst/>
          </a:prstGeom>
          <a:noFill/>
        </p:spPr>
        <p:txBody>
          <a:bodyPr wrap="square" rtlCol="0">
            <a:spAutoFit/>
          </a:bodyPr>
          <a:lstStyle/>
          <a:p>
            <a:pPr algn="ctr"/>
            <a:r>
              <a:rPr lang="en-US" sz="4800" b="1">
                <a:solidFill>
                  <a:schemeClr val="bg1"/>
                </a:solidFill>
                <a:latin typeface="Century Gothic" charset="0"/>
                <a:ea typeface="Century Gothic" charset="0"/>
                <a:cs typeface="Century Gothic" charset="0"/>
              </a:rPr>
              <a:t>WHY ARE WE HERE</a:t>
            </a:r>
          </a:p>
        </p:txBody>
      </p:sp>
      <p:pic>
        <p:nvPicPr>
          <p:cNvPr id="5" name="Picture 4">
            <a:extLst>
              <a:ext uri="{FF2B5EF4-FFF2-40B4-BE49-F238E27FC236}">
                <a16:creationId xmlns:a16="http://schemas.microsoft.com/office/drawing/2014/main" id="{9F9F4476-DA0B-A274-510E-F120636F341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spTree>
    <p:extLst>
      <p:ext uri="{BB962C8B-B14F-4D97-AF65-F5344CB8AC3E}">
        <p14:creationId xmlns:p14="http://schemas.microsoft.com/office/powerpoint/2010/main" val="2075362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7CD68-CD35-97F5-DFBE-D7A724B7193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89FDBDD-2BE0-5BEB-4957-7012392BC85D}"/>
              </a:ext>
            </a:extLst>
          </p:cNvPr>
          <p:cNvPicPr>
            <a:picLocks noChangeAspect="1"/>
          </p:cNvPicPr>
          <p:nvPr/>
        </p:nvPicPr>
        <p:blipFill>
          <a:blip r:embed="rId2"/>
          <a:stretch>
            <a:fillRect/>
          </a:stretch>
        </p:blipFill>
        <p:spPr>
          <a:xfrm>
            <a:off x="2271804" y="1053900"/>
            <a:ext cx="3848298" cy="5264421"/>
          </a:xfrm>
          <a:prstGeom prst="rect">
            <a:avLst/>
          </a:prstGeom>
        </p:spPr>
      </p:pic>
      <p:sp>
        <p:nvSpPr>
          <p:cNvPr id="2" name="Title 1">
            <a:extLst>
              <a:ext uri="{FF2B5EF4-FFF2-40B4-BE49-F238E27FC236}">
                <a16:creationId xmlns:a16="http://schemas.microsoft.com/office/drawing/2014/main" id="{B2E63F25-A996-B7A7-F855-FFEFA5DFCC35}"/>
              </a:ext>
            </a:extLst>
          </p:cNvPr>
          <p:cNvSpPr>
            <a:spLocks noGrp="1"/>
          </p:cNvSpPr>
          <p:nvPr>
            <p:ph type="title"/>
          </p:nvPr>
        </p:nvSpPr>
        <p:spPr>
          <a:xfrm>
            <a:off x="568132" y="102038"/>
            <a:ext cx="11055736" cy="938719"/>
          </a:xfrm>
          <a:noFill/>
        </p:spPr>
        <p:txBody>
          <a:bodyPr wrap="square" rtlCol="0">
            <a:spAutoFit/>
          </a:bodyPr>
          <a:lstStyle/>
          <a:p>
            <a:pPr defTabSz="293248">
              <a:lnSpc>
                <a:spcPts val="3300"/>
              </a:lnSpc>
            </a:pPr>
            <a:r>
              <a:rPr lang="en-US"/>
              <a:t>BUSINESS PLAN: ECD PROGRAMME OVERVIEW</a:t>
            </a:r>
            <a:br>
              <a:rPr lang="en-US"/>
            </a:br>
            <a:endParaRPr lang="en-ZA"/>
          </a:p>
        </p:txBody>
      </p:sp>
      <p:sp>
        <p:nvSpPr>
          <p:cNvPr id="7" name="Slide Number Placeholder 6">
            <a:extLst>
              <a:ext uri="{FF2B5EF4-FFF2-40B4-BE49-F238E27FC236}">
                <a16:creationId xmlns:a16="http://schemas.microsoft.com/office/drawing/2014/main" id="{860460FE-3866-DBFA-EF70-FF5770BDD792}"/>
              </a:ext>
            </a:extLst>
          </p:cNvPr>
          <p:cNvSpPr>
            <a:spLocks noGrp="1"/>
          </p:cNvSpPr>
          <p:nvPr>
            <p:ph type="sldNum" sz="quarter" idx="4294967295"/>
          </p:nvPr>
        </p:nvSpPr>
        <p:spPr>
          <a:xfrm>
            <a:off x="11714265" y="6318321"/>
            <a:ext cx="477566" cy="365556"/>
          </a:xfrm>
        </p:spPr>
        <p:txBody>
          <a:bodyPr/>
          <a:lstStyle/>
          <a:p>
            <a:fld id="{379CA0B4-C81F-4BFB-80F1-11A7402164B5}" type="slidenum">
              <a:rPr lang="en-GB" smtClean="0"/>
              <a:pPr/>
              <a:t>20</a:t>
            </a:fld>
            <a:endParaRPr lang="en-GB"/>
          </a:p>
        </p:txBody>
      </p:sp>
      <p:sp>
        <p:nvSpPr>
          <p:cNvPr id="3" name="Rectangle 2">
            <a:extLst>
              <a:ext uri="{FF2B5EF4-FFF2-40B4-BE49-F238E27FC236}">
                <a16:creationId xmlns:a16="http://schemas.microsoft.com/office/drawing/2014/main" id="{7669B4C7-5F04-C773-AE76-CD062C29FF7D}"/>
              </a:ext>
            </a:extLst>
          </p:cNvPr>
          <p:cNvSpPr/>
          <p:nvPr/>
        </p:nvSpPr>
        <p:spPr>
          <a:xfrm>
            <a:off x="7098528" y="1405204"/>
            <a:ext cx="5093302" cy="4137392"/>
          </a:xfrm>
          <a:prstGeom prst="rect">
            <a:avLst/>
          </a:prstGeom>
          <a:solidFill>
            <a:srgbClr val="D27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endParaRPr>
          </a:p>
        </p:txBody>
      </p:sp>
      <p:sp>
        <p:nvSpPr>
          <p:cNvPr id="5" name="object 3">
            <a:extLst>
              <a:ext uri="{FF2B5EF4-FFF2-40B4-BE49-F238E27FC236}">
                <a16:creationId xmlns:a16="http://schemas.microsoft.com/office/drawing/2014/main" id="{9B6B5729-75EC-7870-F9DC-2A9CCD3CB88F}"/>
              </a:ext>
            </a:extLst>
          </p:cNvPr>
          <p:cNvSpPr txBox="1"/>
          <p:nvPr/>
        </p:nvSpPr>
        <p:spPr>
          <a:xfrm>
            <a:off x="7343635" y="1419442"/>
            <a:ext cx="4719225" cy="5348918"/>
          </a:xfrm>
          <a:prstGeom prst="rect">
            <a:avLst/>
          </a:prstGeom>
        </p:spPr>
        <p:txBody>
          <a:bodyPr vert="horz" wrap="square" lIns="0" tIns="8146" rIns="0" bIns="0" rtlCol="0" anchor="t">
            <a:spAutoFit/>
          </a:bodyPr>
          <a:lstStyle/>
          <a:p>
            <a:pPr marL="635">
              <a:spcBef>
                <a:spcPts val="770"/>
              </a:spcBef>
              <a:spcAft>
                <a:spcPts val="385"/>
              </a:spcAft>
            </a:pPr>
            <a:r>
              <a:rPr lang="en-US" sz="1750" b="1">
                <a:solidFill>
                  <a:schemeClr val="bg1"/>
                </a:solidFill>
                <a:latin typeface="Century Gothic"/>
                <a:cs typeface="Arial"/>
              </a:rPr>
              <a:t>ECD </a:t>
            </a:r>
            <a:r>
              <a:rPr lang="en-US" sz="1750" b="1" err="1">
                <a:solidFill>
                  <a:schemeClr val="bg1"/>
                </a:solidFill>
                <a:latin typeface="Century Gothic"/>
                <a:cs typeface="Arial"/>
              </a:rPr>
              <a:t>programme</a:t>
            </a:r>
            <a:r>
              <a:rPr lang="en-US" sz="1750" b="1">
                <a:solidFill>
                  <a:schemeClr val="bg1"/>
                </a:solidFill>
                <a:latin typeface="Century Gothic"/>
                <a:cs typeface="Arial"/>
              </a:rPr>
              <a:t> Overview:</a:t>
            </a:r>
            <a:endParaRPr lang="en-US" sz="1750">
              <a:solidFill>
                <a:schemeClr val="bg1"/>
              </a:solidFill>
            </a:endParaRPr>
          </a:p>
          <a:p>
            <a:pPr marL="635">
              <a:spcBef>
                <a:spcPts val="770"/>
              </a:spcBef>
              <a:spcAft>
                <a:spcPts val="385"/>
              </a:spcAft>
            </a:pPr>
            <a:r>
              <a:rPr lang="en-US" sz="2050" b="1">
                <a:solidFill>
                  <a:srgbClr val="382C15"/>
                </a:solidFill>
                <a:latin typeface="Century Gothic"/>
                <a:cs typeface="Arial"/>
              </a:rPr>
              <a:t>Describes the </a:t>
            </a:r>
            <a:r>
              <a:rPr lang="en-US" sz="2050" b="1" err="1">
                <a:solidFill>
                  <a:srgbClr val="382C15"/>
                </a:solidFill>
                <a:latin typeface="Century Gothic"/>
                <a:cs typeface="Arial"/>
              </a:rPr>
              <a:t>programmes</a:t>
            </a:r>
            <a:r>
              <a:rPr lang="en-US" sz="2050" b="1">
                <a:solidFill>
                  <a:srgbClr val="382C15"/>
                </a:solidFill>
                <a:latin typeface="Century Gothic"/>
                <a:cs typeface="Arial"/>
              </a:rPr>
              <a:t> in detail and who it is aimed at</a:t>
            </a:r>
          </a:p>
          <a:p>
            <a:pPr marL="220980" indent="-219710">
              <a:spcBef>
                <a:spcPts val="770"/>
              </a:spcBef>
              <a:spcAft>
                <a:spcPts val="385"/>
              </a:spcAft>
              <a:buFont typeface="Arial" panose="020B0604020202020204" pitchFamily="34" charset="0"/>
              <a:buChar char="•"/>
            </a:pPr>
            <a:r>
              <a:rPr lang="en-US" sz="1539">
                <a:solidFill>
                  <a:schemeClr val="bg1"/>
                </a:solidFill>
                <a:latin typeface="Century Gothic"/>
                <a:cs typeface="Arial"/>
              </a:rPr>
              <a:t>Make sure you include the same information that was used to complete the bronze application, especially information linked to your profile</a:t>
            </a:r>
          </a:p>
          <a:p>
            <a:pPr marL="220980" indent="-219710">
              <a:spcBef>
                <a:spcPts val="770"/>
              </a:spcBef>
              <a:spcAft>
                <a:spcPts val="385"/>
              </a:spcAft>
              <a:buFont typeface="Arial" panose="020B0604020202020204" pitchFamily="34" charset="0"/>
              <a:buChar char="•"/>
            </a:pPr>
            <a:r>
              <a:rPr lang="en-US" sz="2050" b="1">
                <a:solidFill>
                  <a:srgbClr val="1F6233"/>
                </a:solidFill>
                <a:latin typeface="Century Gothic"/>
                <a:cs typeface="Arial"/>
              </a:rPr>
              <a:t>[1] </a:t>
            </a:r>
            <a:r>
              <a:rPr lang="en-US" sz="1500">
                <a:solidFill>
                  <a:schemeClr val="bg1"/>
                </a:solidFill>
                <a:latin typeface="Century Gothic"/>
                <a:cs typeface="Arial"/>
              </a:rPr>
              <a:t>Overview of the ECD </a:t>
            </a:r>
            <a:r>
              <a:rPr lang="en-US" sz="1500" err="1">
                <a:solidFill>
                  <a:schemeClr val="bg1"/>
                </a:solidFill>
                <a:latin typeface="Century Gothic"/>
                <a:cs typeface="Arial"/>
              </a:rPr>
              <a:t>programme</a:t>
            </a:r>
            <a:r>
              <a:rPr lang="en-US" sz="1500">
                <a:solidFill>
                  <a:schemeClr val="bg1"/>
                </a:solidFill>
                <a:latin typeface="Century Gothic"/>
                <a:cs typeface="Arial"/>
              </a:rPr>
              <a:t>: Why does your </a:t>
            </a:r>
            <a:r>
              <a:rPr lang="en-US" sz="1500" err="1">
                <a:solidFill>
                  <a:schemeClr val="bg1"/>
                </a:solidFill>
                <a:latin typeface="Century Gothic"/>
                <a:cs typeface="Arial"/>
              </a:rPr>
              <a:t>programme</a:t>
            </a:r>
            <a:r>
              <a:rPr lang="en-US" sz="1500">
                <a:solidFill>
                  <a:schemeClr val="bg1"/>
                </a:solidFill>
                <a:latin typeface="Century Gothic"/>
                <a:cs typeface="Arial"/>
              </a:rPr>
              <a:t> exist and who does your </a:t>
            </a:r>
            <a:r>
              <a:rPr lang="en-US" sz="1500" err="1">
                <a:solidFill>
                  <a:schemeClr val="bg1"/>
                </a:solidFill>
                <a:latin typeface="Century Gothic"/>
                <a:cs typeface="Arial"/>
              </a:rPr>
              <a:t>programme</a:t>
            </a:r>
            <a:r>
              <a:rPr lang="en-US" sz="1500">
                <a:solidFill>
                  <a:schemeClr val="bg1"/>
                </a:solidFill>
                <a:latin typeface="Century Gothic"/>
                <a:cs typeface="Arial"/>
              </a:rPr>
              <a:t> benefit?</a:t>
            </a:r>
          </a:p>
          <a:p>
            <a:pPr marL="220980" indent="-219710">
              <a:spcBef>
                <a:spcPts val="770"/>
              </a:spcBef>
              <a:spcAft>
                <a:spcPts val="385"/>
              </a:spcAft>
              <a:buFont typeface="Arial" panose="020B0604020202020204" pitchFamily="34" charset="0"/>
              <a:buChar char="•"/>
            </a:pPr>
            <a:r>
              <a:rPr lang="en-US" sz="2050" b="1">
                <a:solidFill>
                  <a:srgbClr val="1F6233"/>
                </a:solidFill>
                <a:latin typeface="Century Gothic"/>
                <a:cs typeface="Arial"/>
              </a:rPr>
              <a:t>[2] </a:t>
            </a:r>
            <a:r>
              <a:rPr lang="en-US" sz="1500">
                <a:solidFill>
                  <a:schemeClr val="bg1"/>
                </a:solidFill>
                <a:latin typeface="Century Gothic"/>
                <a:cs typeface="Arial"/>
              </a:rPr>
              <a:t>Class groups and composition: How many classes do you have and what is the planned number of children and staff you aim to meet. </a:t>
            </a:r>
          </a:p>
          <a:p>
            <a:pPr marL="635">
              <a:spcBef>
                <a:spcPts val="770"/>
              </a:spcBef>
              <a:spcAft>
                <a:spcPts val="385"/>
              </a:spcAft>
            </a:pPr>
            <a:endParaRPr lang="en-US" sz="1796">
              <a:solidFill>
                <a:schemeClr val="bg1"/>
              </a:solidFill>
              <a:latin typeface="Century Gothic"/>
              <a:cs typeface="Arial"/>
            </a:endParaRPr>
          </a:p>
          <a:p>
            <a:pPr marL="220980" indent="-219710">
              <a:spcBef>
                <a:spcPts val="770"/>
              </a:spcBef>
              <a:spcAft>
                <a:spcPts val="385"/>
              </a:spcAft>
              <a:buFont typeface="Arial" panose="020B0604020202020204" pitchFamily="34" charset="0"/>
              <a:buChar char="•"/>
            </a:pPr>
            <a:endParaRPr lang="en-US" sz="1796">
              <a:solidFill>
                <a:schemeClr val="bg1"/>
              </a:solidFill>
              <a:latin typeface="Century Gothic"/>
              <a:cs typeface="Arial"/>
            </a:endParaRPr>
          </a:p>
          <a:p>
            <a:pPr marL="220980" indent="-219710">
              <a:spcBef>
                <a:spcPts val="770"/>
              </a:spcBef>
              <a:spcAft>
                <a:spcPts val="385"/>
              </a:spcAft>
              <a:buFont typeface="Arial" panose="020B0604020202020204" pitchFamily="34" charset="0"/>
              <a:buChar char="•"/>
            </a:pPr>
            <a:endParaRPr lang="en-US" sz="1796" b="1">
              <a:solidFill>
                <a:schemeClr val="bg1"/>
              </a:solidFill>
              <a:latin typeface="Century Gothic"/>
              <a:cs typeface="Arial"/>
            </a:endParaRPr>
          </a:p>
        </p:txBody>
      </p:sp>
      <p:sp>
        <p:nvSpPr>
          <p:cNvPr id="9" name="TextBox 8">
            <a:extLst>
              <a:ext uri="{FF2B5EF4-FFF2-40B4-BE49-F238E27FC236}">
                <a16:creationId xmlns:a16="http://schemas.microsoft.com/office/drawing/2014/main" id="{CEDAF9E0-1A30-1127-2D9A-A276F55CFA85}"/>
              </a:ext>
            </a:extLst>
          </p:cNvPr>
          <p:cNvSpPr txBox="1"/>
          <p:nvPr/>
        </p:nvSpPr>
        <p:spPr>
          <a:xfrm>
            <a:off x="270235" y="1595612"/>
            <a:ext cx="297897" cy="329193"/>
          </a:xfrm>
          <a:prstGeom prst="rect">
            <a:avLst/>
          </a:prstGeom>
          <a:noFill/>
        </p:spPr>
        <p:txBody>
          <a:bodyPr wrap="square" rtlCol="0">
            <a:spAutoFit/>
          </a:bodyPr>
          <a:lstStyle/>
          <a:p>
            <a:pPr algn="ctr"/>
            <a:r>
              <a:rPr lang="en-GB" sz="1539">
                <a:solidFill>
                  <a:schemeClr val="bg1"/>
                </a:solidFill>
                <a:latin typeface="Avenir Black" panose="020B0803020203020204" pitchFamily="34" charset="0"/>
              </a:rPr>
              <a:t>1</a:t>
            </a:r>
          </a:p>
        </p:txBody>
      </p:sp>
      <p:grpSp>
        <p:nvGrpSpPr>
          <p:cNvPr id="10" name="Group 9">
            <a:extLst>
              <a:ext uri="{FF2B5EF4-FFF2-40B4-BE49-F238E27FC236}">
                <a16:creationId xmlns:a16="http://schemas.microsoft.com/office/drawing/2014/main" id="{CEFE66D9-516B-B622-6BEF-69AE4FB8B47E}"/>
              </a:ext>
            </a:extLst>
          </p:cNvPr>
          <p:cNvGrpSpPr/>
          <p:nvPr/>
        </p:nvGrpSpPr>
        <p:grpSpPr>
          <a:xfrm>
            <a:off x="2271805" y="4975372"/>
            <a:ext cx="297897" cy="330966"/>
            <a:chOff x="13460437" y="11292466"/>
            <a:chExt cx="464430" cy="515984"/>
          </a:xfrm>
          <a:solidFill>
            <a:srgbClr val="1F6233"/>
          </a:solidFill>
        </p:grpSpPr>
        <p:sp>
          <p:nvSpPr>
            <p:cNvPr id="11" name="Oval 10">
              <a:extLst>
                <a:ext uri="{FF2B5EF4-FFF2-40B4-BE49-F238E27FC236}">
                  <a16:creationId xmlns:a16="http://schemas.microsoft.com/office/drawing/2014/main" id="{229BC76D-E439-1A86-D5EA-00FBFF591F2F}"/>
                </a:ext>
              </a:extLst>
            </p:cNvPr>
            <p:cNvSpPr/>
            <p:nvPr/>
          </p:nvSpPr>
          <p:spPr>
            <a:xfrm>
              <a:off x="13460438" y="11292466"/>
              <a:ext cx="464429" cy="46442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latin typeface="Century Gothic"/>
              </a:endParaRPr>
            </a:p>
          </p:txBody>
        </p:sp>
        <p:sp>
          <p:nvSpPr>
            <p:cNvPr id="12" name="TextBox 11">
              <a:extLst>
                <a:ext uri="{FF2B5EF4-FFF2-40B4-BE49-F238E27FC236}">
                  <a16:creationId xmlns:a16="http://schemas.microsoft.com/office/drawing/2014/main" id="{FEEE822A-ECFF-567D-1C32-BDBEFDA3A2BD}"/>
                </a:ext>
              </a:extLst>
            </p:cNvPr>
            <p:cNvSpPr txBox="1"/>
            <p:nvPr/>
          </p:nvSpPr>
          <p:spPr>
            <a:xfrm>
              <a:off x="13460437" y="11295230"/>
              <a:ext cx="464428" cy="513220"/>
            </a:xfrm>
            <a:prstGeom prst="rect">
              <a:avLst/>
            </a:prstGeom>
            <a:grpFill/>
          </p:spPr>
          <p:txBody>
            <a:bodyPr wrap="square" rtlCol="0">
              <a:spAutoFit/>
            </a:bodyPr>
            <a:lstStyle/>
            <a:p>
              <a:pPr algn="ctr"/>
              <a:r>
                <a:rPr lang="en-GB" sz="1539">
                  <a:solidFill>
                    <a:schemeClr val="bg1"/>
                  </a:solidFill>
                  <a:latin typeface="Century Gothic"/>
                </a:rPr>
                <a:t>2</a:t>
              </a:r>
            </a:p>
          </p:txBody>
        </p:sp>
      </p:grpSp>
      <p:sp>
        <p:nvSpPr>
          <p:cNvPr id="13" name="Rectangle 12">
            <a:extLst>
              <a:ext uri="{FF2B5EF4-FFF2-40B4-BE49-F238E27FC236}">
                <a16:creationId xmlns:a16="http://schemas.microsoft.com/office/drawing/2014/main" id="{FD42C293-A377-5B9D-0B28-8ACFB86B990E}"/>
              </a:ext>
            </a:extLst>
          </p:cNvPr>
          <p:cNvSpPr/>
          <p:nvPr/>
        </p:nvSpPr>
        <p:spPr>
          <a:xfrm>
            <a:off x="126497" y="702041"/>
            <a:ext cx="11952933" cy="551378"/>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635">
              <a:spcBef>
                <a:spcPts val="770"/>
              </a:spcBef>
              <a:spcAft>
                <a:spcPts val="385"/>
              </a:spcAft>
            </a:pPr>
            <a:r>
              <a:rPr lang="en-US" sz="1500" b="1">
                <a:solidFill>
                  <a:schemeClr val="bg1"/>
                </a:solidFill>
                <a:latin typeface="Century Gothic"/>
              </a:rPr>
              <a:t>Your </a:t>
            </a:r>
            <a:r>
              <a:rPr lang="en-US" sz="1750" b="1">
                <a:solidFill>
                  <a:schemeClr val="bg1"/>
                </a:solidFill>
                <a:latin typeface="Century Gothic"/>
              </a:rPr>
              <a:t>BUSINESS PLAN  </a:t>
            </a:r>
            <a:r>
              <a:rPr lang="en-US" sz="1500" b="1">
                <a:solidFill>
                  <a:schemeClr val="bg1"/>
                </a:solidFill>
                <a:latin typeface="Century Gothic"/>
              </a:rPr>
              <a:t>provides an overall picture of your </a:t>
            </a:r>
            <a:r>
              <a:rPr lang="en-US" sz="1500" b="1" err="1">
                <a:solidFill>
                  <a:schemeClr val="bg1"/>
                </a:solidFill>
                <a:latin typeface="Century Gothic"/>
              </a:rPr>
              <a:t>programme</a:t>
            </a:r>
            <a:r>
              <a:rPr lang="en-US" sz="1500" b="1">
                <a:solidFill>
                  <a:schemeClr val="bg1"/>
                </a:solidFill>
                <a:latin typeface="Century Gothic"/>
              </a:rPr>
              <a:t> and helps the Department of Basic Education (DBE) understand how your run your </a:t>
            </a:r>
            <a:r>
              <a:rPr lang="en-US" sz="1500" b="1" err="1">
                <a:solidFill>
                  <a:schemeClr val="bg1"/>
                </a:solidFill>
                <a:latin typeface="Century Gothic"/>
              </a:rPr>
              <a:t>programme</a:t>
            </a:r>
            <a:r>
              <a:rPr lang="en-US" sz="1500" b="1">
                <a:solidFill>
                  <a:schemeClr val="bg1"/>
                </a:solidFill>
                <a:latin typeface="Century Gothic"/>
              </a:rPr>
              <a:t>. </a:t>
            </a:r>
            <a:endParaRPr lang="en-US" sz="1500">
              <a:solidFill>
                <a:schemeClr val="bg1"/>
              </a:solidFill>
              <a:latin typeface="Century Gothic"/>
            </a:endParaRPr>
          </a:p>
        </p:txBody>
      </p:sp>
      <p:sp>
        <p:nvSpPr>
          <p:cNvPr id="16" name="TextBox 15">
            <a:extLst>
              <a:ext uri="{FF2B5EF4-FFF2-40B4-BE49-F238E27FC236}">
                <a16:creationId xmlns:a16="http://schemas.microsoft.com/office/drawing/2014/main" id="{82164FA0-4183-C6AC-C0F9-869203E0BE8A}"/>
              </a:ext>
            </a:extLst>
          </p:cNvPr>
          <p:cNvSpPr txBox="1"/>
          <p:nvPr/>
        </p:nvSpPr>
        <p:spPr>
          <a:xfrm>
            <a:off x="2271805" y="4271811"/>
            <a:ext cx="297897" cy="329193"/>
          </a:xfrm>
          <a:prstGeom prst="rect">
            <a:avLst/>
          </a:prstGeom>
          <a:noFill/>
        </p:spPr>
        <p:txBody>
          <a:bodyPr wrap="square" rtlCol="0">
            <a:spAutoFit/>
          </a:bodyPr>
          <a:lstStyle/>
          <a:p>
            <a:pPr algn="ctr"/>
            <a:r>
              <a:rPr lang="en-GB" sz="1539">
                <a:solidFill>
                  <a:schemeClr val="bg1"/>
                </a:solidFill>
                <a:latin typeface="Avenir Black" panose="020B0803020203020204" pitchFamily="34" charset="0"/>
              </a:rPr>
              <a:t>1</a:t>
            </a:r>
          </a:p>
        </p:txBody>
      </p:sp>
      <p:grpSp>
        <p:nvGrpSpPr>
          <p:cNvPr id="17" name="Group 16">
            <a:extLst>
              <a:ext uri="{FF2B5EF4-FFF2-40B4-BE49-F238E27FC236}">
                <a16:creationId xmlns:a16="http://schemas.microsoft.com/office/drawing/2014/main" id="{09E641DC-A77A-6576-8060-18B0C177F756}"/>
              </a:ext>
            </a:extLst>
          </p:cNvPr>
          <p:cNvGrpSpPr/>
          <p:nvPr/>
        </p:nvGrpSpPr>
        <p:grpSpPr>
          <a:xfrm>
            <a:off x="2262532" y="4310506"/>
            <a:ext cx="297897" cy="330966"/>
            <a:chOff x="13460437" y="11292466"/>
            <a:chExt cx="464430" cy="515984"/>
          </a:xfrm>
          <a:solidFill>
            <a:srgbClr val="1F6233"/>
          </a:solidFill>
        </p:grpSpPr>
        <p:sp>
          <p:nvSpPr>
            <p:cNvPr id="18" name="Oval 17">
              <a:extLst>
                <a:ext uri="{FF2B5EF4-FFF2-40B4-BE49-F238E27FC236}">
                  <a16:creationId xmlns:a16="http://schemas.microsoft.com/office/drawing/2014/main" id="{B0D4A7BA-9F86-A3B6-AC1B-04422E3F2D4B}"/>
                </a:ext>
              </a:extLst>
            </p:cNvPr>
            <p:cNvSpPr/>
            <p:nvPr/>
          </p:nvSpPr>
          <p:spPr>
            <a:xfrm>
              <a:off x="13460438" y="11292466"/>
              <a:ext cx="464429" cy="46442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latin typeface="Century Gothic"/>
              </a:endParaRPr>
            </a:p>
          </p:txBody>
        </p:sp>
        <p:sp>
          <p:nvSpPr>
            <p:cNvPr id="19" name="TextBox 18">
              <a:extLst>
                <a:ext uri="{FF2B5EF4-FFF2-40B4-BE49-F238E27FC236}">
                  <a16:creationId xmlns:a16="http://schemas.microsoft.com/office/drawing/2014/main" id="{0B1A55CA-A43A-56CC-9935-8C562025FADC}"/>
                </a:ext>
              </a:extLst>
            </p:cNvPr>
            <p:cNvSpPr txBox="1"/>
            <p:nvPr/>
          </p:nvSpPr>
          <p:spPr>
            <a:xfrm>
              <a:off x="13460437" y="11295230"/>
              <a:ext cx="464428" cy="513220"/>
            </a:xfrm>
            <a:prstGeom prst="rect">
              <a:avLst/>
            </a:prstGeom>
            <a:grpFill/>
          </p:spPr>
          <p:txBody>
            <a:bodyPr wrap="square" rtlCol="0">
              <a:spAutoFit/>
            </a:bodyPr>
            <a:lstStyle/>
            <a:p>
              <a:pPr algn="ctr"/>
              <a:r>
                <a:rPr lang="en-GB" sz="1539">
                  <a:solidFill>
                    <a:schemeClr val="bg1"/>
                  </a:solidFill>
                  <a:latin typeface="Century Gothic"/>
                </a:rPr>
                <a:t>1</a:t>
              </a:r>
            </a:p>
          </p:txBody>
        </p:sp>
      </p:grpSp>
    </p:spTree>
    <p:extLst>
      <p:ext uri="{BB962C8B-B14F-4D97-AF65-F5344CB8AC3E}">
        <p14:creationId xmlns:p14="http://schemas.microsoft.com/office/powerpoint/2010/main" val="2769922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2C4C5-6898-5AC6-8C9F-D8DBE97DB75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C22A39F-4ACE-8D7A-D047-7241D21D217C}"/>
              </a:ext>
            </a:extLst>
          </p:cNvPr>
          <p:cNvPicPr>
            <a:picLocks noChangeAspect="1"/>
          </p:cNvPicPr>
          <p:nvPr/>
        </p:nvPicPr>
        <p:blipFill>
          <a:blip r:embed="rId2"/>
          <a:stretch>
            <a:fillRect/>
          </a:stretch>
        </p:blipFill>
        <p:spPr>
          <a:xfrm>
            <a:off x="2195631" y="721981"/>
            <a:ext cx="3721291" cy="5245370"/>
          </a:xfrm>
          <a:prstGeom prst="rect">
            <a:avLst/>
          </a:prstGeom>
        </p:spPr>
      </p:pic>
      <p:sp>
        <p:nvSpPr>
          <p:cNvPr id="2" name="Title 1">
            <a:extLst>
              <a:ext uri="{FF2B5EF4-FFF2-40B4-BE49-F238E27FC236}">
                <a16:creationId xmlns:a16="http://schemas.microsoft.com/office/drawing/2014/main" id="{25F8DCDD-CE96-7860-54DF-38469B378773}"/>
              </a:ext>
            </a:extLst>
          </p:cNvPr>
          <p:cNvSpPr>
            <a:spLocks noGrp="1"/>
          </p:cNvSpPr>
          <p:nvPr>
            <p:ph type="title"/>
          </p:nvPr>
        </p:nvSpPr>
        <p:spPr>
          <a:xfrm>
            <a:off x="568132" y="102038"/>
            <a:ext cx="11055736" cy="938719"/>
          </a:xfrm>
          <a:noFill/>
        </p:spPr>
        <p:txBody>
          <a:bodyPr wrap="square" rtlCol="0">
            <a:spAutoFit/>
          </a:bodyPr>
          <a:lstStyle/>
          <a:p>
            <a:pPr defTabSz="293248">
              <a:lnSpc>
                <a:spcPts val="3300"/>
              </a:lnSpc>
            </a:pPr>
            <a:r>
              <a:rPr lang="en-US"/>
              <a:t>BUSINESS PLAN: FEES AND FINANCES</a:t>
            </a:r>
            <a:br>
              <a:rPr lang="en-US"/>
            </a:br>
            <a:endParaRPr lang="en-ZA"/>
          </a:p>
        </p:txBody>
      </p:sp>
      <p:sp>
        <p:nvSpPr>
          <p:cNvPr id="7" name="Slide Number Placeholder 6">
            <a:extLst>
              <a:ext uri="{FF2B5EF4-FFF2-40B4-BE49-F238E27FC236}">
                <a16:creationId xmlns:a16="http://schemas.microsoft.com/office/drawing/2014/main" id="{F5096722-4763-4F68-140D-FEA6F1CF5051}"/>
              </a:ext>
            </a:extLst>
          </p:cNvPr>
          <p:cNvSpPr>
            <a:spLocks noGrp="1"/>
          </p:cNvSpPr>
          <p:nvPr>
            <p:ph type="sldNum" sz="quarter" idx="4294967295"/>
          </p:nvPr>
        </p:nvSpPr>
        <p:spPr>
          <a:xfrm>
            <a:off x="11714265" y="6318321"/>
            <a:ext cx="477566" cy="365556"/>
          </a:xfrm>
        </p:spPr>
        <p:txBody>
          <a:bodyPr/>
          <a:lstStyle/>
          <a:p>
            <a:fld id="{379CA0B4-C81F-4BFB-80F1-11A7402164B5}" type="slidenum">
              <a:rPr lang="en-GB" smtClean="0"/>
              <a:pPr/>
              <a:t>21</a:t>
            </a:fld>
            <a:endParaRPr lang="en-GB"/>
          </a:p>
        </p:txBody>
      </p:sp>
      <p:sp>
        <p:nvSpPr>
          <p:cNvPr id="23" name="TextBox 22">
            <a:extLst>
              <a:ext uri="{FF2B5EF4-FFF2-40B4-BE49-F238E27FC236}">
                <a16:creationId xmlns:a16="http://schemas.microsoft.com/office/drawing/2014/main" id="{6443A2D2-413B-E482-E60A-794D10118625}"/>
              </a:ext>
            </a:extLst>
          </p:cNvPr>
          <p:cNvSpPr txBox="1"/>
          <p:nvPr/>
        </p:nvSpPr>
        <p:spPr>
          <a:xfrm>
            <a:off x="3685572" y="5026493"/>
            <a:ext cx="3529092" cy="526619"/>
          </a:xfrm>
          <a:prstGeom prst="rect">
            <a:avLst/>
          </a:prstGeom>
          <a:noFill/>
        </p:spPr>
        <p:txBody>
          <a:bodyPr wrap="square">
            <a:spAutoFit/>
          </a:bodyPr>
          <a:lstStyle/>
          <a:p>
            <a:pPr algn="ctr">
              <a:spcBef>
                <a:spcPts val="64"/>
              </a:spcBef>
            </a:pPr>
            <a:r>
              <a:rPr lang="en-US" sz="1539" b="1" spc="-3">
                <a:solidFill>
                  <a:srgbClr val="FFFFFF"/>
                </a:solidFill>
                <a:latin typeface="Avenir Black" panose="020B0803020203020204" pitchFamily="34" charset="0"/>
                <a:cs typeface="Arial"/>
              </a:rPr>
              <a:t>Registration</a:t>
            </a:r>
            <a:r>
              <a:rPr lang="en-US" sz="1539" b="1" spc="-35">
                <a:solidFill>
                  <a:srgbClr val="FFFFFF"/>
                </a:solidFill>
                <a:latin typeface="Avenir Black" panose="020B0803020203020204" pitchFamily="34" charset="0"/>
                <a:cs typeface="Arial"/>
              </a:rPr>
              <a:t> </a:t>
            </a:r>
            <a:r>
              <a:rPr lang="en-US" sz="1539" b="1">
                <a:solidFill>
                  <a:srgbClr val="FFFFFF"/>
                </a:solidFill>
                <a:latin typeface="Avenir Black" panose="020B0803020203020204" pitchFamily="34" charset="0"/>
                <a:cs typeface="Arial"/>
              </a:rPr>
              <a:t>Certificate</a:t>
            </a:r>
            <a:r>
              <a:rPr lang="en-US" sz="1539" b="1" spc="-35">
                <a:solidFill>
                  <a:srgbClr val="FFFFFF"/>
                </a:solidFill>
                <a:latin typeface="Avenir Black" panose="020B0803020203020204" pitchFamily="34" charset="0"/>
                <a:cs typeface="Arial"/>
              </a:rPr>
              <a:t> </a:t>
            </a:r>
            <a:r>
              <a:rPr lang="en-US" sz="1539" b="1" spc="-3">
                <a:solidFill>
                  <a:srgbClr val="FFFFFF"/>
                </a:solidFill>
                <a:latin typeface="Avenir Black" panose="020B0803020203020204" pitchFamily="34" charset="0"/>
                <a:cs typeface="Arial"/>
              </a:rPr>
              <a:t>Generator</a:t>
            </a:r>
            <a:endParaRPr lang="en-US" sz="1539">
              <a:latin typeface="Avenir Black" panose="020B0803020203020204" pitchFamily="34" charset="0"/>
              <a:cs typeface="Arial"/>
            </a:endParaRPr>
          </a:p>
          <a:p>
            <a:pPr algn="ctr">
              <a:spcBef>
                <a:spcPts val="3"/>
              </a:spcBef>
            </a:pPr>
            <a:r>
              <a:rPr lang="en-US" sz="1283" spc="-3">
                <a:solidFill>
                  <a:srgbClr val="FFFFFF"/>
                </a:solidFill>
                <a:latin typeface="Avenir" panose="020B0503020203020204" pitchFamily="34" charset="0"/>
                <a:cs typeface="Arial"/>
              </a:rPr>
              <a:t>Can </a:t>
            </a:r>
            <a:r>
              <a:rPr lang="en-US" sz="1283">
                <a:solidFill>
                  <a:srgbClr val="FFFFFF"/>
                </a:solidFill>
                <a:latin typeface="Avenir" panose="020B0503020203020204" pitchFamily="34" charset="0"/>
                <a:cs typeface="Arial"/>
              </a:rPr>
              <a:t>generate</a:t>
            </a:r>
            <a:r>
              <a:rPr lang="en-US" sz="1283" spc="-29">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certificates</a:t>
            </a:r>
            <a:r>
              <a:rPr lang="en-US" sz="1283" spc="-16">
                <a:solidFill>
                  <a:srgbClr val="FFFFFF"/>
                </a:solidFill>
                <a:latin typeface="Avenir" panose="020B0503020203020204" pitchFamily="34" charset="0"/>
                <a:cs typeface="Arial"/>
              </a:rPr>
              <a:t> </a:t>
            </a:r>
            <a:r>
              <a:rPr lang="en-US" sz="1283">
                <a:solidFill>
                  <a:srgbClr val="FFFFFF"/>
                </a:solidFill>
                <a:latin typeface="Avenir" panose="020B0503020203020204" pitchFamily="34" charset="0"/>
                <a:cs typeface="Arial"/>
              </a:rPr>
              <a:t>for</a:t>
            </a:r>
            <a:r>
              <a:rPr lang="en-US" sz="1283" spc="-10">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approved</a:t>
            </a:r>
            <a:r>
              <a:rPr lang="en-US" sz="1283" spc="-16">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ECDs</a:t>
            </a:r>
            <a:endParaRPr lang="en-US" sz="1283">
              <a:latin typeface="Avenir" panose="020B0503020203020204" pitchFamily="34" charset="0"/>
              <a:cs typeface="Arial"/>
            </a:endParaRPr>
          </a:p>
        </p:txBody>
      </p:sp>
      <p:sp>
        <p:nvSpPr>
          <p:cNvPr id="6" name="Rectangle 5">
            <a:extLst>
              <a:ext uri="{FF2B5EF4-FFF2-40B4-BE49-F238E27FC236}">
                <a16:creationId xmlns:a16="http://schemas.microsoft.com/office/drawing/2014/main" id="{61D7FC15-B4C2-A8F7-CA61-B27E387A6419}"/>
              </a:ext>
            </a:extLst>
          </p:cNvPr>
          <p:cNvSpPr/>
          <p:nvPr/>
        </p:nvSpPr>
        <p:spPr>
          <a:xfrm>
            <a:off x="7098528" y="946436"/>
            <a:ext cx="5093302" cy="4287122"/>
          </a:xfrm>
          <a:prstGeom prst="rect">
            <a:avLst/>
          </a:prstGeom>
          <a:solidFill>
            <a:srgbClr val="D27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endParaRPr>
          </a:p>
        </p:txBody>
      </p:sp>
      <p:sp>
        <p:nvSpPr>
          <p:cNvPr id="8" name="object 3">
            <a:extLst>
              <a:ext uri="{FF2B5EF4-FFF2-40B4-BE49-F238E27FC236}">
                <a16:creationId xmlns:a16="http://schemas.microsoft.com/office/drawing/2014/main" id="{0C656317-9C3C-7C93-CE9F-A3A6F5C459B5}"/>
              </a:ext>
            </a:extLst>
          </p:cNvPr>
          <p:cNvSpPr txBox="1"/>
          <p:nvPr/>
        </p:nvSpPr>
        <p:spPr>
          <a:xfrm>
            <a:off x="7343635" y="1027910"/>
            <a:ext cx="4719225" cy="4800243"/>
          </a:xfrm>
          <a:prstGeom prst="rect">
            <a:avLst/>
          </a:prstGeom>
        </p:spPr>
        <p:txBody>
          <a:bodyPr vert="horz" wrap="square" lIns="0" tIns="8146" rIns="0" bIns="0" rtlCol="0" anchor="t">
            <a:spAutoFit/>
          </a:bodyPr>
          <a:lstStyle/>
          <a:p>
            <a:pPr marL="1222">
              <a:spcBef>
                <a:spcPts val="770"/>
              </a:spcBef>
              <a:spcAft>
                <a:spcPts val="385"/>
              </a:spcAft>
            </a:pPr>
            <a:r>
              <a:rPr lang="en-US" sz="2052" b="1">
                <a:solidFill>
                  <a:srgbClr val="382C15"/>
                </a:solidFill>
                <a:latin typeface="Century Gothic"/>
                <a:cs typeface="Arial"/>
              </a:rPr>
              <a:t>Shows how money is managed, including fees charged, income and monthly expenses </a:t>
            </a:r>
          </a:p>
          <a:p>
            <a:pPr marL="221158" indent="-219936">
              <a:spcBef>
                <a:spcPts val="770"/>
              </a:spcBef>
              <a:spcAft>
                <a:spcPts val="385"/>
              </a:spcAft>
              <a:buFont typeface="Arial" panose="020B0604020202020204" pitchFamily="34" charset="0"/>
              <a:buChar char="•"/>
            </a:pPr>
            <a:r>
              <a:rPr lang="en-US" sz="1796" b="1">
                <a:solidFill>
                  <a:srgbClr val="1F6233"/>
                </a:solidFill>
                <a:latin typeface="Century Gothic"/>
                <a:cs typeface="Arial"/>
              </a:rPr>
              <a:t>[3] </a:t>
            </a:r>
            <a:r>
              <a:rPr lang="en-US" sz="1539" b="1">
                <a:solidFill>
                  <a:schemeClr val="bg1"/>
                </a:solidFill>
                <a:latin typeface="Century Gothic"/>
                <a:cs typeface="Arial"/>
              </a:rPr>
              <a:t>Monthly fee structure: </a:t>
            </a:r>
            <a:r>
              <a:rPr lang="en-US" sz="1539">
                <a:solidFill>
                  <a:schemeClr val="bg1"/>
                </a:solidFill>
                <a:latin typeface="Century Gothic"/>
                <a:cs typeface="Arial"/>
              </a:rPr>
              <a:t>Include fees charged per age group</a:t>
            </a:r>
          </a:p>
          <a:p>
            <a:pPr marL="221158" indent="-219936">
              <a:spcBef>
                <a:spcPts val="770"/>
              </a:spcBef>
              <a:spcAft>
                <a:spcPts val="385"/>
              </a:spcAft>
              <a:buFont typeface="Arial" panose="020B0604020202020204" pitchFamily="34" charset="0"/>
              <a:buChar char="•"/>
            </a:pPr>
            <a:r>
              <a:rPr lang="en-US" sz="1796" b="1">
                <a:solidFill>
                  <a:srgbClr val="1F6233"/>
                </a:solidFill>
                <a:latin typeface="Century Gothic"/>
                <a:cs typeface="Arial"/>
              </a:rPr>
              <a:t>[4] </a:t>
            </a:r>
            <a:r>
              <a:rPr lang="en-US" sz="1539" b="1">
                <a:solidFill>
                  <a:schemeClr val="bg1"/>
                </a:solidFill>
                <a:latin typeface="Century Gothic"/>
                <a:cs typeface="Arial"/>
              </a:rPr>
              <a:t>Monthly income</a:t>
            </a:r>
            <a:r>
              <a:rPr lang="en-US" sz="1539">
                <a:solidFill>
                  <a:schemeClr val="bg1"/>
                </a:solidFill>
                <a:latin typeface="Century Gothic"/>
                <a:cs typeface="Arial"/>
              </a:rPr>
              <a:t>: Include where money is received and  how much</a:t>
            </a:r>
          </a:p>
          <a:p>
            <a:pPr marL="221158" indent="-219936">
              <a:spcBef>
                <a:spcPts val="770"/>
              </a:spcBef>
              <a:spcAft>
                <a:spcPts val="385"/>
              </a:spcAft>
              <a:buFont typeface="Arial" panose="020B0604020202020204" pitchFamily="34" charset="0"/>
              <a:buChar char="•"/>
            </a:pPr>
            <a:r>
              <a:rPr lang="en-US" sz="2052" b="1">
                <a:solidFill>
                  <a:srgbClr val="1F6233"/>
                </a:solidFill>
                <a:latin typeface="Century Gothic"/>
                <a:cs typeface="Arial"/>
              </a:rPr>
              <a:t>[5] </a:t>
            </a:r>
            <a:r>
              <a:rPr lang="en-US" sz="1539" b="1">
                <a:solidFill>
                  <a:schemeClr val="bg1"/>
                </a:solidFill>
                <a:latin typeface="Century Gothic"/>
                <a:cs typeface="Arial"/>
              </a:rPr>
              <a:t>Monthly expenses: </a:t>
            </a:r>
            <a:r>
              <a:rPr lang="en-US" sz="1539">
                <a:solidFill>
                  <a:schemeClr val="bg1"/>
                </a:solidFill>
                <a:latin typeface="Century Gothic"/>
                <a:cs typeface="Arial"/>
              </a:rPr>
              <a:t> Include the things money is spent on and how much to ensure the programme keeps running</a:t>
            </a:r>
          </a:p>
          <a:p>
            <a:pPr marL="221158" indent="-219936">
              <a:spcBef>
                <a:spcPts val="770"/>
              </a:spcBef>
              <a:spcAft>
                <a:spcPts val="385"/>
              </a:spcAft>
              <a:buFont typeface="Arial" panose="020B0604020202020204" pitchFamily="34" charset="0"/>
              <a:buChar char="•"/>
            </a:pPr>
            <a:r>
              <a:rPr lang="en-US" sz="2052" b="1">
                <a:solidFill>
                  <a:srgbClr val="1F6233"/>
                </a:solidFill>
                <a:latin typeface="Century Gothic"/>
                <a:cs typeface="Arial"/>
              </a:rPr>
              <a:t>[6] </a:t>
            </a:r>
            <a:r>
              <a:rPr lang="en-US" sz="1539" b="1">
                <a:solidFill>
                  <a:schemeClr val="bg1"/>
                </a:solidFill>
                <a:latin typeface="Century Gothic"/>
                <a:cs typeface="Arial"/>
              </a:rPr>
              <a:t>Profit: </a:t>
            </a:r>
            <a:r>
              <a:rPr lang="en-US" sz="1539">
                <a:solidFill>
                  <a:schemeClr val="bg1"/>
                </a:solidFill>
                <a:latin typeface="Century Gothic"/>
                <a:cs typeface="Arial"/>
              </a:rPr>
              <a:t>Money the programme receives – money the programme spends</a:t>
            </a:r>
            <a:endParaRPr lang="en-US" sz="1796">
              <a:solidFill>
                <a:schemeClr val="bg1"/>
              </a:solidFill>
              <a:latin typeface="Century Gothic"/>
              <a:cs typeface="Arial"/>
            </a:endParaRPr>
          </a:p>
          <a:p>
            <a:pPr marL="221158" indent="-219936">
              <a:spcBef>
                <a:spcPts val="770"/>
              </a:spcBef>
              <a:spcAft>
                <a:spcPts val="385"/>
              </a:spcAft>
              <a:buFont typeface="Arial" panose="020B0604020202020204" pitchFamily="34" charset="0"/>
              <a:buChar char="•"/>
            </a:pPr>
            <a:endParaRPr lang="en-US" sz="1796">
              <a:solidFill>
                <a:schemeClr val="bg1"/>
              </a:solidFill>
              <a:latin typeface="Century Gothic"/>
              <a:cs typeface="Arial"/>
            </a:endParaRPr>
          </a:p>
          <a:p>
            <a:pPr marL="221158" indent="-219936">
              <a:spcBef>
                <a:spcPts val="770"/>
              </a:spcBef>
              <a:spcAft>
                <a:spcPts val="385"/>
              </a:spcAft>
              <a:buFont typeface="Arial" panose="020B0604020202020204" pitchFamily="34" charset="0"/>
              <a:buChar char="•"/>
            </a:pPr>
            <a:endParaRPr lang="en-US" sz="1796" b="1">
              <a:solidFill>
                <a:schemeClr val="bg1"/>
              </a:solidFill>
              <a:latin typeface="Century Gothic"/>
              <a:cs typeface="Arial"/>
            </a:endParaRPr>
          </a:p>
        </p:txBody>
      </p:sp>
      <p:sp>
        <p:nvSpPr>
          <p:cNvPr id="15" name="TextBox 14">
            <a:extLst>
              <a:ext uri="{FF2B5EF4-FFF2-40B4-BE49-F238E27FC236}">
                <a16:creationId xmlns:a16="http://schemas.microsoft.com/office/drawing/2014/main" id="{39F7A936-1DC9-4C38-FD27-0063153A0E06}"/>
              </a:ext>
            </a:extLst>
          </p:cNvPr>
          <p:cNvSpPr txBox="1"/>
          <p:nvPr/>
        </p:nvSpPr>
        <p:spPr>
          <a:xfrm>
            <a:off x="2262532" y="4312273"/>
            <a:ext cx="297897"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5</a:t>
            </a:r>
          </a:p>
        </p:txBody>
      </p:sp>
      <p:sp>
        <p:nvSpPr>
          <p:cNvPr id="16" name="TextBox 15">
            <a:extLst>
              <a:ext uri="{FF2B5EF4-FFF2-40B4-BE49-F238E27FC236}">
                <a16:creationId xmlns:a16="http://schemas.microsoft.com/office/drawing/2014/main" id="{F9DEBF45-0DA7-56CB-7404-FEF38E301BDC}"/>
              </a:ext>
            </a:extLst>
          </p:cNvPr>
          <p:cNvSpPr txBox="1"/>
          <p:nvPr/>
        </p:nvSpPr>
        <p:spPr>
          <a:xfrm>
            <a:off x="2195631" y="2897600"/>
            <a:ext cx="297897"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4</a:t>
            </a:r>
          </a:p>
        </p:txBody>
      </p:sp>
      <p:sp>
        <p:nvSpPr>
          <p:cNvPr id="17" name="TextBox 16">
            <a:extLst>
              <a:ext uri="{FF2B5EF4-FFF2-40B4-BE49-F238E27FC236}">
                <a16:creationId xmlns:a16="http://schemas.microsoft.com/office/drawing/2014/main" id="{CEBC3B7D-7FA1-D2EA-B4E7-11FCACEC073F}"/>
              </a:ext>
            </a:extLst>
          </p:cNvPr>
          <p:cNvSpPr txBox="1"/>
          <p:nvPr/>
        </p:nvSpPr>
        <p:spPr>
          <a:xfrm>
            <a:off x="2195631" y="1779051"/>
            <a:ext cx="297897"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3</a:t>
            </a:r>
          </a:p>
        </p:txBody>
      </p:sp>
      <p:sp>
        <p:nvSpPr>
          <p:cNvPr id="29" name="TextBox 28">
            <a:extLst>
              <a:ext uri="{FF2B5EF4-FFF2-40B4-BE49-F238E27FC236}">
                <a16:creationId xmlns:a16="http://schemas.microsoft.com/office/drawing/2014/main" id="{54DE37DB-4324-367A-67A9-FBF5424C4765}"/>
              </a:ext>
            </a:extLst>
          </p:cNvPr>
          <p:cNvSpPr txBox="1"/>
          <p:nvPr/>
        </p:nvSpPr>
        <p:spPr>
          <a:xfrm>
            <a:off x="2291008" y="5648575"/>
            <a:ext cx="297897"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6</a:t>
            </a:r>
          </a:p>
        </p:txBody>
      </p:sp>
    </p:spTree>
    <p:extLst>
      <p:ext uri="{BB962C8B-B14F-4D97-AF65-F5344CB8AC3E}">
        <p14:creationId xmlns:p14="http://schemas.microsoft.com/office/powerpoint/2010/main" val="99355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88267-9A7B-56CA-9973-76FCC80FC6D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C0FD9EF-3E63-D01C-B044-4212188C1A67}"/>
              </a:ext>
            </a:extLst>
          </p:cNvPr>
          <p:cNvPicPr>
            <a:picLocks noChangeAspect="1"/>
          </p:cNvPicPr>
          <p:nvPr/>
        </p:nvPicPr>
        <p:blipFill>
          <a:blip r:embed="rId3"/>
          <a:srcRect b="12728"/>
          <a:stretch>
            <a:fillRect/>
          </a:stretch>
        </p:blipFill>
        <p:spPr>
          <a:xfrm>
            <a:off x="1835840" y="878838"/>
            <a:ext cx="3835597" cy="4553133"/>
          </a:xfrm>
          <a:prstGeom prst="rect">
            <a:avLst/>
          </a:prstGeom>
        </p:spPr>
      </p:pic>
      <p:sp>
        <p:nvSpPr>
          <p:cNvPr id="2" name="Title 1">
            <a:extLst>
              <a:ext uri="{FF2B5EF4-FFF2-40B4-BE49-F238E27FC236}">
                <a16:creationId xmlns:a16="http://schemas.microsoft.com/office/drawing/2014/main" id="{4ABE262F-028C-9D21-E464-74DAA35A1231}"/>
              </a:ext>
            </a:extLst>
          </p:cNvPr>
          <p:cNvSpPr>
            <a:spLocks noGrp="1"/>
          </p:cNvSpPr>
          <p:nvPr>
            <p:ph type="title"/>
          </p:nvPr>
        </p:nvSpPr>
        <p:spPr>
          <a:xfrm>
            <a:off x="568132" y="102038"/>
            <a:ext cx="11055736" cy="938719"/>
          </a:xfrm>
          <a:noFill/>
        </p:spPr>
        <p:txBody>
          <a:bodyPr wrap="square" rtlCol="0">
            <a:spAutoFit/>
          </a:bodyPr>
          <a:lstStyle/>
          <a:p>
            <a:pPr defTabSz="293248">
              <a:lnSpc>
                <a:spcPts val="3300"/>
              </a:lnSpc>
            </a:pPr>
            <a:r>
              <a:rPr lang="en-US"/>
              <a:t>BUSINESS PLAN: MANAGEMENT COMMITTEE STRUCTURE</a:t>
            </a:r>
            <a:br>
              <a:rPr lang="en-US"/>
            </a:br>
            <a:endParaRPr lang="en-ZA"/>
          </a:p>
        </p:txBody>
      </p:sp>
      <p:sp>
        <p:nvSpPr>
          <p:cNvPr id="7" name="Slide Number Placeholder 6">
            <a:extLst>
              <a:ext uri="{FF2B5EF4-FFF2-40B4-BE49-F238E27FC236}">
                <a16:creationId xmlns:a16="http://schemas.microsoft.com/office/drawing/2014/main" id="{9246F7F3-3914-3011-A2B4-C5EC9DD47F02}"/>
              </a:ext>
            </a:extLst>
          </p:cNvPr>
          <p:cNvSpPr>
            <a:spLocks noGrp="1"/>
          </p:cNvSpPr>
          <p:nvPr>
            <p:ph type="sldNum" sz="quarter" idx="4294967295"/>
          </p:nvPr>
        </p:nvSpPr>
        <p:spPr>
          <a:xfrm>
            <a:off x="11714265" y="6318321"/>
            <a:ext cx="477566" cy="365556"/>
          </a:xfrm>
        </p:spPr>
        <p:txBody>
          <a:bodyPr/>
          <a:lstStyle/>
          <a:p>
            <a:fld id="{379CA0B4-C81F-4BFB-80F1-11A7402164B5}" type="slidenum">
              <a:rPr lang="en-GB" smtClean="0"/>
              <a:pPr/>
              <a:t>22</a:t>
            </a:fld>
            <a:endParaRPr lang="en-GB"/>
          </a:p>
        </p:txBody>
      </p:sp>
      <p:sp>
        <p:nvSpPr>
          <p:cNvPr id="23" name="TextBox 22">
            <a:extLst>
              <a:ext uri="{FF2B5EF4-FFF2-40B4-BE49-F238E27FC236}">
                <a16:creationId xmlns:a16="http://schemas.microsoft.com/office/drawing/2014/main" id="{55563D07-4B22-FE5C-5847-795CB248590C}"/>
              </a:ext>
            </a:extLst>
          </p:cNvPr>
          <p:cNvSpPr txBox="1"/>
          <p:nvPr/>
        </p:nvSpPr>
        <p:spPr>
          <a:xfrm>
            <a:off x="3685572" y="5026493"/>
            <a:ext cx="3529092" cy="526619"/>
          </a:xfrm>
          <a:prstGeom prst="rect">
            <a:avLst/>
          </a:prstGeom>
          <a:noFill/>
        </p:spPr>
        <p:txBody>
          <a:bodyPr wrap="square">
            <a:spAutoFit/>
          </a:bodyPr>
          <a:lstStyle/>
          <a:p>
            <a:pPr algn="ctr">
              <a:spcBef>
                <a:spcPts val="64"/>
              </a:spcBef>
            </a:pPr>
            <a:r>
              <a:rPr lang="en-US" sz="1539" b="1" spc="-3">
                <a:solidFill>
                  <a:srgbClr val="FFFFFF"/>
                </a:solidFill>
                <a:latin typeface="Avenir Black" panose="020B0803020203020204" pitchFamily="34" charset="0"/>
                <a:cs typeface="Arial"/>
              </a:rPr>
              <a:t>Registration</a:t>
            </a:r>
            <a:r>
              <a:rPr lang="en-US" sz="1539" b="1" spc="-35">
                <a:solidFill>
                  <a:srgbClr val="FFFFFF"/>
                </a:solidFill>
                <a:latin typeface="Avenir Black" panose="020B0803020203020204" pitchFamily="34" charset="0"/>
                <a:cs typeface="Arial"/>
              </a:rPr>
              <a:t> </a:t>
            </a:r>
            <a:r>
              <a:rPr lang="en-US" sz="1539" b="1">
                <a:solidFill>
                  <a:srgbClr val="FFFFFF"/>
                </a:solidFill>
                <a:latin typeface="Avenir Black" panose="020B0803020203020204" pitchFamily="34" charset="0"/>
                <a:cs typeface="Arial"/>
              </a:rPr>
              <a:t>Certificate</a:t>
            </a:r>
            <a:r>
              <a:rPr lang="en-US" sz="1539" b="1" spc="-35">
                <a:solidFill>
                  <a:srgbClr val="FFFFFF"/>
                </a:solidFill>
                <a:latin typeface="Avenir Black" panose="020B0803020203020204" pitchFamily="34" charset="0"/>
                <a:cs typeface="Arial"/>
              </a:rPr>
              <a:t> </a:t>
            </a:r>
            <a:r>
              <a:rPr lang="en-US" sz="1539" b="1" spc="-3">
                <a:solidFill>
                  <a:srgbClr val="FFFFFF"/>
                </a:solidFill>
                <a:latin typeface="Avenir Black" panose="020B0803020203020204" pitchFamily="34" charset="0"/>
                <a:cs typeface="Arial"/>
              </a:rPr>
              <a:t>Generator</a:t>
            </a:r>
            <a:endParaRPr lang="en-US" sz="1539">
              <a:latin typeface="Avenir Black" panose="020B0803020203020204" pitchFamily="34" charset="0"/>
              <a:cs typeface="Arial"/>
            </a:endParaRPr>
          </a:p>
          <a:p>
            <a:pPr algn="ctr">
              <a:spcBef>
                <a:spcPts val="3"/>
              </a:spcBef>
            </a:pPr>
            <a:r>
              <a:rPr lang="en-US" sz="1283" spc="-3">
                <a:solidFill>
                  <a:srgbClr val="FFFFFF"/>
                </a:solidFill>
                <a:latin typeface="Avenir" panose="020B0503020203020204" pitchFamily="34" charset="0"/>
                <a:cs typeface="Arial"/>
              </a:rPr>
              <a:t>Can </a:t>
            </a:r>
            <a:r>
              <a:rPr lang="en-US" sz="1283">
                <a:solidFill>
                  <a:srgbClr val="FFFFFF"/>
                </a:solidFill>
                <a:latin typeface="Avenir" panose="020B0503020203020204" pitchFamily="34" charset="0"/>
                <a:cs typeface="Arial"/>
              </a:rPr>
              <a:t>generate</a:t>
            </a:r>
            <a:r>
              <a:rPr lang="en-US" sz="1283" spc="-29">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certificates</a:t>
            </a:r>
            <a:r>
              <a:rPr lang="en-US" sz="1283" spc="-16">
                <a:solidFill>
                  <a:srgbClr val="FFFFFF"/>
                </a:solidFill>
                <a:latin typeface="Avenir" panose="020B0503020203020204" pitchFamily="34" charset="0"/>
                <a:cs typeface="Arial"/>
              </a:rPr>
              <a:t> </a:t>
            </a:r>
            <a:r>
              <a:rPr lang="en-US" sz="1283">
                <a:solidFill>
                  <a:srgbClr val="FFFFFF"/>
                </a:solidFill>
                <a:latin typeface="Avenir" panose="020B0503020203020204" pitchFamily="34" charset="0"/>
                <a:cs typeface="Arial"/>
              </a:rPr>
              <a:t>for</a:t>
            </a:r>
            <a:r>
              <a:rPr lang="en-US" sz="1283" spc="-10">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approved</a:t>
            </a:r>
            <a:r>
              <a:rPr lang="en-US" sz="1283" spc="-16">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ECDs</a:t>
            </a:r>
            <a:endParaRPr lang="en-US" sz="1283">
              <a:latin typeface="Avenir" panose="020B0503020203020204" pitchFamily="34" charset="0"/>
              <a:cs typeface="Arial"/>
            </a:endParaRPr>
          </a:p>
        </p:txBody>
      </p:sp>
      <p:sp>
        <p:nvSpPr>
          <p:cNvPr id="3" name="Rectangle 2">
            <a:extLst>
              <a:ext uri="{FF2B5EF4-FFF2-40B4-BE49-F238E27FC236}">
                <a16:creationId xmlns:a16="http://schemas.microsoft.com/office/drawing/2014/main" id="{3034DB00-DCA7-B715-C67C-714340578424}"/>
              </a:ext>
            </a:extLst>
          </p:cNvPr>
          <p:cNvSpPr/>
          <p:nvPr/>
        </p:nvSpPr>
        <p:spPr>
          <a:xfrm>
            <a:off x="6939144" y="1020351"/>
            <a:ext cx="5282794" cy="4006308"/>
          </a:xfrm>
          <a:prstGeom prst="rect">
            <a:avLst/>
          </a:prstGeom>
          <a:solidFill>
            <a:srgbClr val="D27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endParaRPr>
          </a:p>
        </p:txBody>
      </p:sp>
      <p:sp>
        <p:nvSpPr>
          <p:cNvPr id="5" name="object 3">
            <a:extLst>
              <a:ext uri="{FF2B5EF4-FFF2-40B4-BE49-F238E27FC236}">
                <a16:creationId xmlns:a16="http://schemas.microsoft.com/office/drawing/2014/main" id="{E384B78F-4A6F-FDA8-7AB7-E5BE26345B98}"/>
              </a:ext>
            </a:extLst>
          </p:cNvPr>
          <p:cNvSpPr txBox="1"/>
          <p:nvPr/>
        </p:nvSpPr>
        <p:spPr>
          <a:xfrm>
            <a:off x="7277237" y="1203002"/>
            <a:ext cx="4814256" cy="4133073"/>
          </a:xfrm>
          <a:prstGeom prst="rect">
            <a:avLst/>
          </a:prstGeom>
        </p:spPr>
        <p:txBody>
          <a:bodyPr vert="horz" wrap="square" lIns="0" tIns="8146" rIns="0" bIns="0" rtlCol="0" anchor="t">
            <a:spAutoFit/>
          </a:bodyPr>
          <a:lstStyle/>
          <a:p>
            <a:pPr marL="1222">
              <a:spcBef>
                <a:spcPts val="770"/>
              </a:spcBef>
              <a:spcAft>
                <a:spcPts val="385"/>
              </a:spcAft>
            </a:pPr>
            <a:r>
              <a:rPr lang="en-US" sz="2052" b="1">
                <a:solidFill>
                  <a:srgbClr val="382C15"/>
                </a:solidFill>
                <a:latin typeface="Century Gothic"/>
                <a:cs typeface="Arial"/>
              </a:rPr>
              <a:t>People who run or are responsible for the programme.</a:t>
            </a:r>
            <a:endParaRPr lang="en-US" sz="1796" b="1">
              <a:solidFill>
                <a:srgbClr val="0C3936"/>
              </a:solidFill>
              <a:latin typeface="Century Gothic"/>
              <a:cs typeface="Arial"/>
            </a:endParaRPr>
          </a:p>
          <a:p>
            <a:pPr marL="294470" indent="-293248">
              <a:spcBef>
                <a:spcPts val="770"/>
              </a:spcBef>
              <a:spcAft>
                <a:spcPts val="385"/>
              </a:spcAft>
              <a:buFont typeface="Arial" panose="020B0604020202020204" pitchFamily="34" charset="0"/>
              <a:buChar char="•"/>
            </a:pPr>
            <a:r>
              <a:rPr lang="en-US" sz="2052" b="1">
                <a:solidFill>
                  <a:srgbClr val="1F6233"/>
                </a:solidFill>
                <a:latin typeface="Century Gothic"/>
                <a:cs typeface="Arial"/>
              </a:rPr>
              <a:t>[7] </a:t>
            </a:r>
            <a:r>
              <a:rPr lang="en-US" sz="1539">
                <a:solidFill>
                  <a:schemeClr val="bg1"/>
                </a:solidFill>
                <a:latin typeface="Century Gothic"/>
                <a:cs typeface="Arial"/>
              </a:rPr>
              <a:t>Indicate whether the programme has a management committee or board</a:t>
            </a:r>
          </a:p>
          <a:p>
            <a:pPr marL="294470" indent="-293248">
              <a:spcBef>
                <a:spcPts val="770"/>
              </a:spcBef>
              <a:spcAft>
                <a:spcPts val="385"/>
              </a:spcAft>
              <a:buFont typeface="Arial" panose="020B0604020202020204" pitchFamily="34" charset="0"/>
              <a:buChar char="•"/>
            </a:pPr>
            <a:r>
              <a:rPr lang="en-US" sz="2052" b="1">
                <a:solidFill>
                  <a:srgbClr val="1F6233"/>
                </a:solidFill>
                <a:latin typeface="Century Gothic"/>
                <a:cs typeface="Arial"/>
              </a:rPr>
              <a:t>[8] </a:t>
            </a:r>
            <a:r>
              <a:rPr lang="en-US" sz="1539">
                <a:solidFill>
                  <a:schemeClr val="bg1"/>
                </a:solidFill>
                <a:latin typeface="Century Gothic"/>
                <a:cs typeface="Arial"/>
              </a:rPr>
              <a:t>If your programme has a structure committee/board – add names of the board members to the table</a:t>
            </a:r>
          </a:p>
          <a:p>
            <a:pPr marL="294470" indent="-293248">
              <a:spcBef>
                <a:spcPts val="770"/>
              </a:spcBef>
              <a:spcAft>
                <a:spcPts val="385"/>
              </a:spcAft>
              <a:buFont typeface="Arial" panose="020B0604020202020204" pitchFamily="34" charset="0"/>
              <a:buChar char="•"/>
            </a:pPr>
            <a:r>
              <a:rPr lang="en-US" sz="2052" b="1">
                <a:solidFill>
                  <a:srgbClr val="1F6233"/>
                </a:solidFill>
                <a:latin typeface="Century Gothic"/>
                <a:cs typeface="Arial"/>
              </a:rPr>
              <a:t>[8] </a:t>
            </a:r>
            <a:r>
              <a:rPr lang="en-US" sz="1539">
                <a:solidFill>
                  <a:schemeClr val="bg1"/>
                </a:solidFill>
                <a:latin typeface="Century Gothic"/>
                <a:cs typeface="Arial"/>
              </a:rPr>
              <a:t>If your programme does not structure committee/board – add names of responsible person </a:t>
            </a:r>
          </a:p>
          <a:p>
            <a:pPr marL="294470" indent="-293248">
              <a:spcBef>
                <a:spcPts val="770"/>
              </a:spcBef>
              <a:spcAft>
                <a:spcPts val="385"/>
              </a:spcAft>
              <a:buFont typeface="Arial" panose="020B0604020202020204" pitchFamily="34" charset="0"/>
              <a:buChar char="•"/>
            </a:pPr>
            <a:r>
              <a:rPr lang="en-US" sz="2052" b="1">
                <a:solidFill>
                  <a:srgbClr val="1F6233"/>
                </a:solidFill>
                <a:latin typeface="Century Gothic"/>
                <a:cs typeface="Arial"/>
              </a:rPr>
              <a:t>[9] </a:t>
            </a:r>
            <a:r>
              <a:rPr lang="en-US" sz="1539">
                <a:solidFill>
                  <a:schemeClr val="bg1"/>
                </a:solidFill>
                <a:latin typeface="Century Gothic"/>
                <a:cs typeface="Arial"/>
              </a:rPr>
              <a:t>Examples of roles is provided </a:t>
            </a:r>
            <a:endParaRPr lang="en-US" sz="1796">
              <a:solidFill>
                <a:schemeClr val="bg1"/>
              </a:solidFill>
              <a:latin typeface="Century Gothic"/>
              <a:cs typeface="Arial"/>
            </a:endParaRPr>
          </a:p>
          <a:p>
            <a:pPr marL="294470" indent="-293248">
              <a:spcBef>
                <a:spcPts val="770"/>
              </a:spcBef>
              <a:spcAft>
                <a:spcPts val="385"/>
              </a:spcAft>
              <a:buFont typeface="Arial" panose="020B0604020202020204" pitchFamily="34" charset="0"/>
              <a:buChar char="•"/>
            </a:pPr>
            <a:endParaRPr lang="en-US" sz="1796">
              <a:solidFill>
                <a:schemeClr val="bg1"/>
              </a:solidFill>
              <a:latin typeface="Century Gothic"/>
              <a:cs typeface="Arial"/>
            </a:endParaRPr>
          </a:p>
        </p:txBody>
      </p:sp>
      <p:sp>
        <p:nvSpPr>
          <p:cNvPr id="12" name="TextBox 11">
            <a:extLst>
              <a:ext uri="{FF2B5EF4-FFF2-40B4-BE49-F238E27FC236}">
                <a16:creationId xmlns:a16="http://schemas.microsoft.com/office/drawing/2014/main" id="{0B6AC43A-527C-B675-28A5-7E210B708A50}"/>
              </a:ext>
            </a:extLst>
          </p:cNvPr>
          <p:cNvSpPr txBox="1"/>
          <p:nvPr/>
        </p:nvSpPr>
        <p:spPr>
          <a:xfrm>
            <a:off x="1971714" y="2958083"/>
            <a:ext cx="297897"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8</a:t>
            </a:r>
          </a:p>
        </p:txBody>
      </p:sp>
      <p:sp>
        <p:nvSpPr>
          <p:cNvPr id="13" name="TextBox 12">
            <a:extLst>
              <a:ext uri="{FF2B5EF4-FFF2-40B4-BE49-F238E27FC236}">
                <a16:creationId xmlns:a16="http://schemas.microsoft.com/office/drawing/2014/main" id="{E1CAE1FB-0C3D-C8E1-AD10-8482ACBF8E44}"/>
              </a:ext>
            </a:extLst>
          </p:cNvPr>
          <p:cNvSpPr txBox="1"/>
          <p:nvPr/>
        </p:nvSpPr>
        <p:spPr>
          <a:xfrm>
            <a:off x="1971714" y="4470095"/>
            <a:ext cx="297897"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9</a:t>
            </a:r>
          </a:p>
        </p:txBody>
      </p:sp>
      <p:sp>
        <p:nvSpPr>
          <p:cNvPr id="14" name="TextBox 13">
            <a:extLst>
              <a:ext uri="{FF2B5EF4-FFF2-40B4-BE49-F238E27FC236}">
                <a16:creationId xmlns:a16="http://schemas.microsoft.com/office/drawing/2014/main" id="{F360795F-94A7-A891-83E2-6DAF634F3ABB}"/>
              </a:ext>
            </a:extLst>
          </p:cNvPr>
          <p:cNvSpPr txBox="1"/>
          <p:nvPr/>
        </p:nvSpPr>
        <p:spPr>
          <a:xfrm>
            <a:off x="1971714" y="2097340"/>
            <a:ext cx="297897"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7</a:t>
            </a:r>
          </a:p>
        </p:txBody>
      </p:sp>
    </p:spTree>
    <p:extLst>
      <p:ext uri="{BB962C8B-B14F-4D97-AF65-F5344CB8AC3E}">
        <p14:creationId xmlns:p14="http://schemas.microsoft.com/office/powerpoint/2010/main" val="1775182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66F2A-68A3-39EF-37FE-B09B808A746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7DB58E2-0F3E-2E4C-BA90-B5B7B506FD20}"/>
              </a:ext>
            </a:extLst>
          </p:cNvPr>
          <p:cNvPicPr>
            <a:picLocks noChangeAspect="1"/>
          </p:cNvPicPr>
          <p:nvPr/>
        </p:nvPicPr>
        <p:blipFill>
          <a:blip r:embed="rId2"/>
          <a:srcRect t="2406"/>
          <a:stretch>
            <a:fillRect/>
          </a:stretch>
        </p:blipFill>
        <p:spPr>
          <a:xfrm>
            <a:off x="1970265" y="696685"/>
            <a:ext cx="3835597" cy="5081979"/>
          </a:xfrm>
          <a:prstGeom prst="rect">
            <a:avLst/>
          </a:prstGeom>
        </p:spPr>
      </p:pic>
      <p:sp>
        <p:nvSpPr>
          <p:cNvPr id="2" name="Title 1">
            <a:extLst>
              <a:ext uri="{FF2B5EF4-FFF2-40B4-BE49-F238E27FC236}">
                <a16:creationId xmlns:a16="http://schemas.microsoft.com/office/drawing/2014/main" id="{25AF72F0-6FD5-FD43-9FBB-104E6B493005}"/>
              </a:ext>
            </a:extLst>
          </p:cNvPr>
          <p:cNvSpPr>
            <a:spLocks noGrp="1"/>
          </p:cNvSpPr>
          <p:nvPr>
            <p:ph type="title"/>
          </p:nvPr>
        </p:nvSpPr>
        <p:spPr>
          <a:xfrm>
            <a:off x="568132" y="102038"/>
            <a:ext cx="11055736" cy="938719"/>
          </a:xfrm>
          <a:noFill/>
        </p:spPr>
        <p:txBody>
          <a:bodyPr wrap="square" rtlCol="0">
            <a:spAutoFit/>
          </a:bodyPr>
          <a:lstStyle/>
          <a:p>
            <a:pPr defTabSz="293248">
              <a:lnSpc>
                <a:spcPts val="3300"/>
              </a:lnSpc>
            </a:pPr>
            <a:r>
              <a:rPr lang="en-US"/>
              <a:t>BUSINESS PLAN: DAILY PROGRAMME</a:t>
            </a:r>
            <a:br>
              <a:rPr lang="en-US"/>
            </a:br>
            <a:endParaRPr lang="en-ZA"/>
          </a:p>
        </p:txBody>
      </p:sp>
      <p:sp>
        <p:nvSpPr>
          <p:cNvPr id="7" name="Slide Number Placeholder 6">
            <a:extLst>
              <a:ext uri="{FF2B5EF4-FFF2-40B4-BE49-F238E27FC236}">
                <a16:creationId xmlns:a16="http://schemas.microsoft.com/office/drawing/2014/main" id="{A47D80E7-9A63-83BA-3B21-F8DD9C115401}"/>
              </a:ext>
            </a:extLst>
          </p:cNvPr>
          <p:cNvSpPr>
            <a:spLocks noGrp="1"/>
          </p:cNvSpPr>
          <p:nvPr>
            <p:ph type="sldNum" sz="quarter" idx="4294967295"/>
          </p:nvPr>
        </p:nvSpPr>
        <p:spPr>
          <a:xfrm>
            <a:off x="11714265" y="6318321"/>
            <a:ext cx="477566" cy="365556"/>
          </a:xfrm>
        </p:spPr>
        <p:txBody>
          <a:bodyPr/>
          <a:lstStyle/>
          <a:p>
            <a:fld id="{379CA0B4-C81F-4BFB-80F1-11A7402164B5}" type="slidenum">
              <a:rPr lang="en-GB" smtClean="0"/>
              <a:pPr/>
              <a:t>23</a:t>
            </a:fld>
            <a:endParaRPr lang="en-GB"/>
          </a:p>
        </p:txBody>
      </p:sp>
      <p:sp>
        <p:nvSpPr>
          <p:cNvPr id="23" name="TextBox 22">
            <a:extLst>
              <a:ext uri="{FF2B5EF4-FFF2-40B4-BE49-F238E27FC236}">
                <a16:creationId xmlns:a16="http://schemas.microsoft.com/office/drawing/2014/main" id="{DBB87A48-9A06-EC44-F916-4660C58AC91C}"/>
              </a:ext>
            </a:extLst>
          </p:cNvPr>
          <p:cNvSpPr txBox="1"/>
          <p:nvPr/>
        </p:nvSpPr>
        <p:spPr>
          <a:xfrm>
            <a:off x="3685572" y="5026493"/>
            <a:ext cx="3529092" cy="526619"/>
          </a:xfrm>
          <a:prstGeom prst="rect">
            <a:avLst/>
          </a:prstGeom>
          <a:noFill/>
        </p:spPr>
        <p:txBody>
          <a:bodyPr wrap="square">
            <a:spAutoFit/>
          </a:bodyPr>
          <a:lstStyle/>
          <a:p>
            <a:pPr algn="ctr">
              <a:spcBef>
                <a:spcPts val="64"/>
              </a:spcBef>
            </a:pPr>
            <a:r>
              <a:rPr lang="en-US" sz="1539" b="1" spc="-3">
                <a:solidFill>
                  <a:srgbClr val="FFFFFF"/>
                </a:solidFill>
                <a:latin typeface="Avenir Black" panose="020B0803020203020204" pitchFamily="34" charset="0"/>
                <a:cs typeface="Arial"/>
              </a:rPr>
              <a:t>Registration</a:t>
            </a:r>
            <a:r>
              <a:rPr lang="en-US" sz="1539" b="1" spc="-35">
                <a:solidFill>
                  <a:srgbClr val="FFFFFF"/>
                </a:solidFill>
                <a:latin typeface="Avenir Black" panose="020B0803020203020204" pitchFamily="34" charset="0"/>
                <a:cs typeface="Arial"/>
              </a:rPr>
              <a:t> </a:t>
            </a:r>
            <a:r>
              <a:rPr lang="en-US" sz="1539" b="1">
                <a:solidFill>
                  <a:srgbClr val="FFFFFF"/>
                </a:solidFill>
                <a:latin typeface="Avenir Black" panose="020B0803020203020204" pitchFamily="34" charset="0"/>
                <a:cs typeface="Arial"/>
              </a:rPr>
              <a:t>Certificate</a:t>
            </a:r>
            <a:r>
              <a:rPr lang="en-US" sz="1539" b="1" spc="-35">
                <a:solidFill>
                  <a:srgbClr val="FFFFFF"/>
                </a:solidFill>
                <a:latin typeface="Avenir Black" panose="020B0803020203020204" pitchFamily="34" charset="0"/>
                <a:cs typeface="Arial"/>
              </a:rPr>
              <a:t> </a:t>
            </a:r>
            <a:r>
              <a:rPr lang="en-US" sz="1539" b="1" spc="-3">
                <a:solidFill>
                  <a:srgbClr val="FFFFFF"/>
                </a:solidFill>
                <a:latin typeface="Avenir Black" panose="020B0803020203020204" pitchFamily="34" charset="0"/>
                <a:cs typeface="Arial"/>
              </a:rPr>
              <a:t>Generator</a:t>
            </a:r>
            <a:endParaRPr lang="en-US" sz="1539">
              <a:latin typeface="Avenir Black" panose="020B0803020203020204" pitchFamily="34" charset="0"/>
              <a:cs typeface="Arial"/>
            </a:endParaRPr>
          </a:p>
          <a:p>
            <a:pPr algn="ctr">
              <a:spcBef>
                <a:spcPts val="3"/>
              </a:spcBef>
            </a:pPr>
            <a:r>
              <a:rPr lang="en-US" sz="1283" spc="-3">
                <a:solidFill>
                  <a:srgbClr val="FFFFFF"/>
                </a:solidFill>
                <a:latin typeface="Avenir" panose="020B0503020203020204" pitchFamily="34" charset="0"/>
                <a:cs typeface="Arial"/>
              </a:rPr>
              <a:t>Can </a:t>
            </a:r>
            <a:r>
              <a:rPr lang="en-US" sz="1283">
                <a:solidFill>
                  <a:srgbClr val="FFFFFF"/>
                </a:solidFill>
                <a:latin typeface="Avenir" panose="020B0503020203020204" pitchFamily="34" charset="0"/>
                <a:cs typeface="Arial"/>
              </a:rPr>
              <a:t>generate</a:t>
            </a:r>
            <a:r>
              <a:rPr lang="en-US" sz="1283" spc="-29">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certificates</a:t>
            </a:r>
            <a:r>
              <a:rPr lang="en-US" sz="1283" spc="-16">
                <a:solidFill>
                  <a:srgbClr val="FFFFFF"/>
                </a:solidFill>
                <a:latin typeface="Avenir" panose="020B0503020203020204" pitchFamily="34" charset="0"/>
                <a:cs typeface="Arial"/>
              </a:rPr>
              <a:t> </a:t>
            </a:r>
            <a:r>
              <a:rPr lang="en-US" sz="1283">
                <a:solidFill>
                  <a:srgbClr val="FFFFFF"/>
                </a:solidFill>
                <a:latin typeface="Avenir" panose="020B0503020203020204" pitchFamily="34" charset="0"/>
                <a:cs typeface="Arial"/>
              </a:rPr>
              <a:t>for</a:t>
            </a:r>
            <a:r>
              <a:rPr lang="en-US" sz="1283" spc="-10">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approved</a:t>
            </a:r>
            <a:r>
              <a:rPr lang="en-US" sz="1283" spc="-16">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ECDs</a:t>
            </a:r>
            <a:endParaRPr lang="en-US" sz="1283">
              <a:latin typeface="Avenir" panose="020B0503020203020204" pitchFamily="34" charset="0"/>
              <a:cs typeface="Arial"/>
            </a:endParaRPr>
          </a:p>
        </p:txBody>
      </p:sp>
      <p:sp>
        <p:nvSpPr>
          <p:cNvPr id="4" name="Rectangle 3">
            <a:extLst>
              <a:ext uri="{FF2B5EF4-FFF2-40B4-BE49-F238E27FC236}">
                <a16:creationId xmlns:a16="http://schemas.microsoft.com/office/drawing/2014/main" id="{881FE8A1-2530-331C-4301-1D23CEB84C91}"/>
              </a:ext>
            </a:extLst>
          </p:cNvPr>
          <p:cNvSpPr/>
          <p:nvPr/>
        </p:nvSpPr>
        <p:spPr>
          <a:xfrm>
            <a:off x="6939144" y="1020351"/>
            <a:ext cx="5282794" cy="4006308"/>
          </a:xfrm>
          <a:prstGeom prst="rect">
            <a:avLst/>
          </a:prstGeom>
          <a:solidFill>
            <a:srgbClr val="D27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latin typeface="Century Gothic"/>
            </a:endParaRPr>
          </a:p>
        </p:txBody>
      </p:sp>
      <p:sp>
        <p:nvSpPr>
          <p:cNvPr id="8" name="object 3">
            <a:extLst>
              <a:ext uri="{FF2B5EF4-FFF2-40B4-BE49-F238E27FC236}">
                <a16:creationId xmlns:a16="http://schemas.microsoft.com/office/drawing/2014/main" id="{A1EEC9C4-511F-C9A6-ABA7-706B4AEAC505}"/>
              </a:ext>
            </a:extLst>
          </p:cNvPr>
          <p:cNvSpPr txBox="1"/>
          <p:nvPr/>
        </p:nvSpPr>
        <p:spPr>
          <a:xfrm>
            <a:off x="7177846" y="1092566"/>
            <a:ext cx="4814256" cy="3935711"/>
          </a:xfrm>
          <a:prstGeom prst="rect">
            <a:avLst/>
          </a:prstGeom>
        </p:spPr>
        <p:txBody>
          <a:bodyPr vert="horz" wrap="square" lIns="0" tIns="8146" rIns="0" bIns="0" rtlCol="0" anchor="t">
            <a:spAutoFit/>
          </a:bodyPr>
          <a:lstStyle/>
          <a:p>
            <a:pPr marL="1222">
              <a:spcBef>
                <a:spcPts val="770"/>
              </a:spcBef>
              <a:spcAft>
                <a:spcPts val="385"/>
              </a:spcAft>
            </a:pPr>
            <a:r>
              <a:rPr lang="en-US" sz="2052" b="1">
                <a:solidFill>
                  <a:srgbClr val="382C15"/>
                </a:solidFill>
                <a:latin typeface="Century Gothic"/>
                <a:cs typeface="Arial"/>
              </a:rPr>
              <a:t>Show what you do (activities) and when you do it </a:t>
            </a:r>
          </a:p>
          <a:p>
            <a:pPr marL="1222">
              <a:spcBef>
                <a:spcPts val="770"/>
              </a:spcBef>
              <a:spcAft>
                <a:spcPts val="385"/>
              </a:spcAft>
            </a:pPr>
            <a:r>
              <a:rPr lang="en-US" sz="1539">
                <a:solidFill>
                  <a:schemeClr val="bg1"/>
                </a:solidFill>
                <a:latin typeface="Century Gothic"/>
                <a:cs typeface="Arial"/>
              </a:rPr>
              <a:t>Its is important to provide a variety of different activities </a:t>
            </a:r>
          </a:p>
          <a:p>
            <a:pPr marL="294470" indent="-293248">
              <a:spcBef>
                <a:spcPts val="770"/>
              </a:spcBef>
              <a:spcAft>
                <a:spcPts val="385"/>
              </a:spcAft>
              <a:buFont typeface="Arial" panose="020B0604020202020204" pitchFamily="34" charset="0"/>
              <a:buChar char="•"/>
            </a:pPr>
            <a:r>
              <a:rPr lang="en-US" sz="2052" b="1">
                <a:solidFill>
                  <a:srgbClr val="1F6233"/>
                </a:solidFill>
                <a:latin typeface="Century Gothic"/>
                <a:cs typeface="Arial"/>
              </a:rPr>
              <a:t>[10] </a:t>
            </a:r>
            <a:r>
              <a:rPr lang="en-US" sz="1539">
                <a:solidFill>
                  <a:schemeClr val="bg1"/>
                </a:solidFill>
                <a:latin typeface="Century Gothic"/>
                <a:cs typeface="Arial"/>
              </a:rPr>
              <a:t>Include the age group and the activities that are planned on a daily basis </a:t>
            </a:r>
          </a:p>
          <a:p>
            <a:pPr marL="294470" indent="-293248">
              <a:spcBef>
                <a:spcPts val="770"/>
              </a:spcBef>
              <a:spcAft>
                <a:spcPts val="385"/>
              </a:spcAft>
              <a:buFont typeface="Arial" panose="020B0604020202020204" pitchFamily="34" charset="0"/>
              <a:buChar char="•"/>
            </a:pPr>
            <a:r>
              <a:rPr lang="en-US" sz="2052" b="1">
                <a:solidFill>
                  <a:srgbClr val="1F6233"/>
                </a:solidFill>
                <a:latin typeface="Century Gothic"/>
                <a:cs typeface="Arial"/>
              </a:rPr>
              <a:t>[11] </a:t>
            </a:r>
            <a:r>
              <a:rPr lang="en-US" sz="1539">
                <a:solidFill>
                  <a:schemeClr val="bg1"/>
                </a:solidFill>
                <a:latin typeface="Century Gothic"/>
                <a:cs typeface="Arial"/>
              </a:rPr>
              <a:t>Examples of the types of activities are listed</a:t>
            </a:r>
          </a:p>
          <a:p>
            <a:pPr marL="294470" indent="-293248">
              <a:spcBef>
                <a:spcPts val="770"/>
              </a:spcBef>
              <a:spcAft>
                <a:spcPts val="385"/>
              </a:spcAft>
              <a:buFont typeface="Arial" panose="020B0604020202020204" pitchFamily="34" charset="0"/>
              <a:buChar char="•"/>
            </a:pPr>
            <a:r>
              <a:rPr lang="en-US" sz="1539">
                <a:solidFill>
                  <a:schemeClr val="bg1"/>
                </a:solidFill>
                <a:latin typeface="Century Gothic"/>
                <a:cs typeface="Arial"/>
              </a:rPr>
              <a:t>Remember for full day </a:t>
            </a:r>
            <a:r>
              <a:rPr lang="en-US" sz="1539" err="1">
                <a:solidFill>
                  <a:schemeClr val="bg1"/>
                </a:solidFill>
                <a:latin typeface="Century Gothic"/>
                <a:cs typeface="Arial"/>
              </a:rPr>
              <a:t>programmes</a:t>
            </a:r>
            <a:r>
              <a:rPr lang="en-US" sz="1539">
                <a:solidFill>
                  <a:schemeClr val="bg1"/>
                </a:solidFill>
                <a:latin typeface="Century Gothic"/>
                <a:cs typeface="Arial"/>
              </a:rPr>
              <a:t>, its important to include rest times.</a:t>
            </a:r>
          </a:p>
          <a:p>
            <a:pPr marL="294470" indent="-293248">
              <a:spcBef>
                <a:spcPts val="770"/>
              </a:spcBef>
              <a:spcAft>
                <a:spcPts val="385"/>
              </a:spcAft>
              <a:buFont typeface="Arial" panose="020B0604020202020204" pitchFamily="34" charset="0"/>
              <a:buChar char="•"/>
            </a:pPr>
            <a:r>
              <a:rPr lang="en-US" sz="1539">
                <a:solidFill>
                  <a:schemeClr val="bg1"/>
                </a:solidFill>
                <a:latin typeface="Century Gothic"/>
                <a:cs typeface="Arial"/>
              </a:rPr>
              <a:t>Snack and meals times should be included for all </a:t>
            </a:r>
            <a:r>
              <a:rPr lang="en-US" sz="1539" err="1">
                <a:solidFill>
                  <a:schemeClr val="bg1"/>
                </a:solidFill>
                <a:latin typeface="Century Gothic"/>
                <a:cs typeface="Arial"/>
              </a:rPr>
              <a:t>programmes</a:t>
            </a:r>
            <a:endParaRPr lang="en-US" sz="1796">
              <a:solidFill>
                <a:schemeClr val="bg1"/>
              </a:solidFill>
              <a:latin typeface="Century Gothic"/>
              <a:cs typeface="Arial"/>
            </a:endParaRPr>
          </a:p>
        </p:txBody>
      </p:sp>
      <p:sp>
        <p:nvSpPr>
          <p:cNvPr id="9" name="TextBox 8">
            <a:extLst>
              <a:ext uri="{FF2B5EF4-FFF2-40B4-BE49-F238E27FC236}">
                <a16:creationId xmlns:a16="http://schemas.microsoft.com/office/drawing/2014/main" id="{2B517D4D-3824-D762-0960-7E0E7AE44F6D}"/>
              </a:ext>
            </a:extLst>
          </p:cNvPr>
          <p:cNvSpPr txBox="1"/>
          <p:nvPr/>
        </p:nvSpPr>
        <p:spPr>
          <a:xfrm>
            <a:off x="1914879" y="1803091"/>
            <a:ext cx="408669"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10</a:t>
            </a:r>
          </a:p>
        </p:txBody>
      </p:sp>
      <p:sp>
        <p:nvSpPr>
          <p:cNvPr id="10" name="TextBox 9">
            <a:extLst>
              <a:ext uri="{FF2B5EF4-FFF2-40B4-BE49-F238E27FC236}">
                <a16:creationId xmlns:a16="http://schemas.microsoft.com/office/drawing/2014/main" id="{AC671A5A-32C6-43DB-433B-35D61C4B0318}"/>
              </a:ext>
            </a:extLst>
          </p:cNvPr>
          <p:cNvSpPr txBox="1"/>
          <p:nvPr/>
        </p:nvSpPr>
        <p:spPr>
          <a:xfrm>
            <a:off x="1970265" y="4610724"/>
            <a:ext cx="408669"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11</a:t>
            </a:r>
          </a:p>
        </p:txBody>
      </p:sp>
    </p:spTree>
    <p:extLst>
      <p:ext uri="{BB962C8B-B14F-4D97-AF65-F5344CB8AC3E}">
        <p14:creationId xmlns:p14="http://schemas.microsoft.com/office/powerpoint/2010/main" val="3920996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A092F-5ED7-248C-C49C-581C60EFE0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645216-324E-F337-0475-AA6777AD5E51}"/>
              </a:ext>
            </a:extLst>
          </p:cNvPr>
          <p:cNvSpPr>
            <a:spLocks noGrp="1"/>
          </p:cNvSpPr>
          <p:nvPr>
            <p:ph type="title"/>
          </p:nvPr>
        </p:nvSpPr>
        <p:spPr>
          <a:xfrm>
            <a:off x="568132" y="102038"/>
            <a:ext cx="11055736" cy="938719"/>
          </a:xfrm>
          <a:noFill/>
        </p:spPr>
        <p:txBody>
          <a:bodyPr wrap="square" rtlCol="0">
            <a:spAutoFit/>
          </a:bodyPr>
          <a:lstStyle/>
          <a:p>
            <a:pPr defTabSz="293248">
              <a:lnSpc>
                <a:spcPts val="3300"/>
              </a:lnSpc>
            </a:pPr>
            <a:r>
              <a:rPr lang="en-US"/>
              <a:t>BUSINESS PLAN: DISCIPLINE POLICY</a:t>
            </a:r>
            <a:br>
              <a:rPr lang="en-US"/>
            </a:br>
            <a:endParaRPr lang="en-ZA"/>
          </a:p>
        </p:txBody>
      </p:sp>
      <p:sp>
        <p:nvSpPr>
          <p:cNvPr id="7" name="Slide Number Placeholder 6">
            <a:extLst>
              <a:ext uri="{FF2B5EF4-FFF2-40B4-BE49-F238E27FC236}">
                <a16:creationId xmlns:a16="http://schemas.microsoft.com/office/drawing/2014/main" id="{441372C0-9461-0C89-CFB6-78755E9A37F8}"/>
              </a:ext>
            </a:extLst>
          </p:cNvPr>
          <p:cNvSpPr>
            <a:spLocks noGrp="1"/>
          </p:cNvSpPr>
          <p:nvPr>
            <p:ph type="sldNum" sz="quarter" idx="4294967295"/>
          </p:nvPr>
        </p:nvSpPr>
        <p:spPr>
          <a:xfrm>
            <a:off x="11714265" y="6318321"/>
            <a:ext cx="477566" cy="365556"/>
          </a:xfrm>
        </p:spPr>
        <p:txBody>
          <a:bodyPr/>
          <a:lstStyle/>
          <a:p>
            <a:fld id="{379CA0B4-C81F-4BFB-80F1-11A7402164B5}" type="slidenum">
              <a:rPr lang="en-GB" smtClean="0"/>
              <a:pPr/>
              <a:t>24</a:t>
            </a:fld>
            <a:endParaRPr lang="en-GB"/>
          </a:p>
        </p:txBody>
      </p:sp>
      <p:sp>
        <p:nvSpPr>
          <p:cNvPr id="4" name="TextBox 3">
            <a:extLst>
              <a:ext uri="{FF2B5EF4-FFF2-40B4-BE49-F238E27FC236}">
                <a16:creationId xmlns:a16="http://schemas.microsoft.com/office/drawing/2014/main" id="{81D04DA2-7D3A-BE0C-B019-963FFFCAADAB}"/>
              </a:ext>
            </a:extLst>
          </p:cNvPr>
          <p:cNvSpPr txBox="1"/>
          <p:nvPr/>
        </p:nvSpPr>
        <p:spPr>
          <a:xfrm>
            <a:off x="1943194" y="5152127"/>
            <a:ext cx="408669" cy="329193"/>
          </a:xfrm>
          <a:prstGeom prst="rect">
            <a:avLst/>
          </a:prstGeom>
          <a:solidFill>
            <a:srgbClr val="1F6233"/>
          </a:solidFill>
        </p:spPr>
        <p:txBody>
          <a:bodyPr wrap="square" lIns="91440" tIns="45720" rIns="91440" bIns="45720" rtlCol="0" anchor="t">
            <a:spAutoFit/>
          </a:bodyPr>
          <a:lstStyle/>
          <a:p>
            <a:pPr algn="ctr"/>
            <a:r>
              <a:rPr lang="en-GB" sz="1500">
                <a:solidFill>
                  <a:schemeClr val="bg1"/>
                </a:solidFill>
                <a:latin typeface="Century Gothic"/>
              </a:rPr>
              <a:t>12</a:t>
            </a:r>
          </a:p>
        </p:txBody>
      </p:sp>
      <p:sp>
        <p:nvSpPr>
          <p:cNvPr id="8" name="Rectangle 7">
            <a:extLst>
              <a:ext uri="{FF2B5EF4-FFF2-40B4-BE49-F238E27FC236}">
                <a16:creationId xmlns:a16="http://schemas.microsoft.com/office/drawing/2014/main" id="{C229C1DE-B3D0-4AEE-BDEA-4EC67D2CD0B0}"/>
              </a:ext>
            </a:extLst>
          </p:cNvPr>
          <p:cNvSpPr/>
          <p:nvPr/>
        </p:nvSpPr>
        <p:spPr>
          <a:xfrm>
            <a:off x="6939144" y="1020351"/>
            <a:ext cx="5282794" cy="4247768"/>
          </a:xfrm>
          <a:prstGeom prst="rect">
            <a:avLst/>
          </a:prstGeom>
          <a:solidFill>
            <a:srgbClr val="D27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endParaRPr>
          </a:p>
        </p:txBody>
      </p:sp>
      <p:sp>
        <p:nvSpPr>
          <p:cNvPr id="9" name="object 3">
            <a:extLst>
              <a:ext uri="{FF2B5EF4-FFF2-40B4-BE49-F238E27FC236}">
                <a16:creationId xmlns:a16="http://schemas.microsoft.com/office/drawing/2014/main" id="{003503B0-D75F-79D7-4F4F-A7595FE52DBB}"/>
              </a:ext>
            </a:extLst>
          </p:cNvPr>
          <p:cNvSpPr txBox="1"/>
          <p:nvPr/>
        </p:nvSpPr>
        <p:spPr>
          <a:xfrm>
            <a:off x="7133672" y="1037349"/>
            <a:ext cx="5101386" cy="3915962"/>
          </a:xfrm>
          <a:prstGeom prst="rect">
            <a:avLst/>
          </a:prstGeom>
        </p:spPr>
        <p:txBody>
          <a:bodyPr vert="horz" wrap="square" lIns="0" tIns="8146" rIns="0" bIns="0" rtlCol="0" anchor="t">
            <a:spAutoFit/>
          </a:bodyPr>
          <a:lstStyle/>
          <a:p>
            <a:pPr marL="635">
              <a:spcBef>
                <a:spcPts val="770"/>
              </a:spcBef>
              <a:spcAft>
                <a:spcPts val="385"/>
              </a:spcAft>
            </a:pPr>
            <a:r>
              <a:rPr lang="en-US" sz="2052" b="1">
                <a:solidFill>
                  <a:srgbClr val="382C15"/>
                </a:solidFill>
                <a:latin typeface="Century Gothic"/>
                <a:cs typeface="Arial"/>
              </a:rPr>
              <a:t>Sets expectations of how children's </a:t>
            </a:r>
            <a:r>
              <a:rPr lang="en-US" sz="2052" b="1" err="1">
                <a:solidFill>
                  <a:srgbClr val="382C15"/>
                </a:solidFill>
                <a:latin typeface="Century Gothic"/>
                <a:cs typeface="Arial"/>
              </a:rPr>
              <a:t>behaviour</a:t>
            </a:r>
            <a:r>
              <a:rPr lang="en-US" sz="2052" b="1">
                <a:solidFill>
                  <a:srgbClr val="382C15"/>
                </a:solidFill>
                <a:latin typeface="Century Gothic"/>
                <a:cs typeface="Arial"/>
              </a:rPr>
              <a:t> is managed in a way that promotes positive guidance while avoiding harsh or physical punishment. </a:t>
            </a:r>
            <a:endParaRPr lang="en-US"/>
          </a:p>
          <a:p>
            <a:pPr marL="1222">
              <a:spcBef>
                <a:spcPts val="770"/>
              </a:spcBef>
              <a:spcAft>
                <a:spcPts val="385"/>
              </a:spcAft>
            </a:pPr>
            <a:endParaRPr lang="en-US" sz="898" b="1">
              <a:solidFill>
                <a:srgbClr val="382C15"/>
              </a:solidFill>
              <a:latin typeface="Century Gothic"/>
              <a:cs typeface="Arial"/>
            </a:endParaRPr>
          </a:p>
          <a:p>
            <a:pPr marL="294005" indent="-292735">
              <a:spcBef>
                <a:spcPts val="770"/>
              </a:spcBef>
              <a:spcAft>
                <a:spcPts val="385"/>
              </a:spcAft>
              <a:buFont typeface="Arial" panose="020B0604020202020204" pitchFamily="34" charset="0"/>
              <a:buChar char="•"/>
            </a:pPr>
            <a:r>
              <a:rPr lang="en-US" sz="2052" b="1">
                <a:solidFill>
                  <a:srgbClr val="1F6233"/>
                </a:solidFill>
                <a:latin typeface="Century Gothic"/>
                <a:cs typeface="Arial"/>
              </a:rPr>
              <a:t>[12] </a:t>
            </a:r>
            <a:r>
              <a:rPr lang="en-US" sz="1539">
                <a:solidFill>
                  <a:schemeClr val="bg1"/>
                </a:solidFill>
                <a:latin typeface="Century Gothic"/>
                <a:cs typeface="Arial"/>
              </a:rPr>
              <a:t>If this template will be used in your ECD programmes, adopt the policy by ticking the box</a:t>
            </a:r>
          </a:p>
          <a:p>
            <a:pPr marL="1222">
              <a:spcBef>
                <a:spcPts val="770"/>
              </a:spcBef>
              <a:spcAft>
                <a:spcPts val="385"/>
              </a:spcAft>
            </a:pPr>
            <a:endParaRPr lang="en-US" sz="1539">
              <a:solidFill>
                <a:schemeClr val="bg1"/>
              </a:solidFill>
              <a:latin typeface="Century Gothic"/>
              <a:cs typeface="Arial"/>
            </a:endParaRPr>
          </a:p>
          <a:p>
            <a:pPr marL="1222">
              <a:spcBef>
                <a:spcPts val="770"/>
              </a:spcBef>
              <a:spcAft>
                <a:spcPts val="385"/>
              </a:spcAft>
            </a:pPr>
            <a:r>
              <a:rPr lang="en-US" sz="1539">
                <a:solidFill>
                  <a:schemeClr val="bg1"/>
                </a:solidFill>
                <a:latin typeface="Century Gothic"/>
                <a:cs typeface="Arial"/>
              </a:rPr>
              <a:t>There should be a printed copy at the site that is accessible.</a:t>
            </a:r>
          </a:p>
          <a:p>
            <a:pPr marL="1222">
              <a:spcBef>
                <a:spcPts val="770"/>
              </a:spcBef>
              <a:spcAft>
                <a:spcPts val="385"/>
              </a:spcAft>
            </a:pPr>
            <a:r>
              <a:rPr lang="en-US" sz="1539">
                <a:solidFill>
                  <a:schemeClr val="bg1"/>
                </a:solidFill>
                <a:latin typeface="Century Gothic"/>
                <a:cs typeface="Arial"/>
              </a:rPr>
              <a:t>Own policies can be used, however, ensure that policies align with the content of the template</a:t>
            </a:r>
          </a:p>
        </p:txBody>
      </p:sp>
      <p:pic>
        <p:nvPicPr>
          <p:cNvPr id="11" name="Picture 10">
            <a:extLst>
              <a:ext uri="{FF2B5EF4-FFF2-40B4-BE49-F238E27FC236}">
                <a16:creationId xmlns:a16="http://schemas.microsoft.com/office/drawing/2014/main" id="{677E5239-9775-B4DB-0502-5DD4609D6ADE}"/>
              </a:ext>
            </a:extLst>
          </p:cNvPr>
          <p:cNvPicPr>
            <a:picLocks noChangeAspect="1"/>
          </p:cNvPicPr>
          <p:nvPr/>
        </p:nvPicPr>
        <p:blipFill>
          <a:blip r:embed="rId2"/>
          <a:srcRect t="3249"/>
          <a:stretch>
            <a:fillRect/>
          </a:stretch>
        </p:blipFill>
        <p:spPr>
          <a:xfrm>
            <a:off x="2351863" y="859971"/>
            <a:ext cx="3816546" cy="5068795"/>
          </a:xfrm>
          <a:prstGeom prst="rect">
            <a:avLst/>
          </a:prstGeom>
        </p:spPr>
      </p:pic>
    </p:spTree>
    <p:extLst>
      <p:ext uri="{BB962C8B-B14F-4D97-AF65-F5344CB8AC3E}">
        <p14:creationId xmlns:p14="http://schemas.microsoft.com/office/powerpoint/2010/main" val="1713374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A6025-BB11-91BF-15EA-CF6424A0BC19}"/>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2B8C2CC1-7272-6A33-8E3E-15643C8F0A76}"/>
              </a:ext>
            </a:extLst>
          </p:cNvPr>
          <p:cNvPicPr>
            <a:picLocks noChangeAspect="1"/>
          </p:cNvPicPr>
          <p:nvPr/>
        </p:nvPicPr>
        <p:blipFill>
          <a:blip r:embed="rId2"/>
          <a:stretch>
            <a:fillRect/>
          </a:stretch>
        </p:blipFill>
        <p:spPr>
          <a:xfrm>
            <a:off x="7420344" y="708678"/>
            <a:ext cx="4002480" cy="5989167"/>
          </a:xfrm>
          <a:prstGeom prst="rect">
            <a:avLst/>
          </a:prstGeom>
        </p:spPr>
      </p:pic>
      <p:sp>
        <p:nvSpPr>
          <p:cNvPr id="8" name="Rectangle 7">
            <a:extLst>
              <a:ext uri="{FF2B5EF4-FFF2-40B4-BE49-F238E27FC236}">
                <a16:creationId xmlns:a16="http://schemas.microsoft.com/office/drawing/2014/main" id="{D18B6958-7BF0-08B4-10BC-41EE81A250A5}"/>
              </a:ext>
            </a:extLst>
          </p:cNvPr>
          <p:cNvSpPr/>
          <p:nvPr/>
        </p:nvSpPr>
        <p:spPr>
          <a:xfrm>
            <a:off x="356046" y="2443856"/>
            <a:ext cx="5379137" cy="2478523"/>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latin typeface="Century Gothic"/>
            </a:endParaRPr>
          </a:p>
        </p:txBody>
      </p:sp>
      <p:sp>
        <p:nvSpPr>
          <p:cNvPr id="7" name="Slide Number Placeholder 6">
            <a:extLst>
              <a:ext uri="{FF2B5EF4-FFF2-40B4-BE49-F238E27FC236}">
                <a16:creationId xmlns:a16="http://schemas.microsoft.com/office/drawing/2014/main" id="{185E0708-B623-6863-2DE2-1B202D00A6EA}"/>
              </a:ext>
            </a:extLst>
          </p:cNvPr>
          <p:cNvSpPr>
            <a:spLocks noGrp="1"/>
          </p:cNvSpPr>
          <p:nvPr>
            <p:ph type="sldNum" sz="quarter" idx="12"/>
          </p:nvPr>
        </p:nvSpPr>
        <p:spPr/>
        <p:txBody>
          <a:bodyPr/>
          <a:lstStyle/>
          <a:p>
            <a:fld id="{379CA0B4-C81F-4BFB-80F1-11A7402164B5}" type="slidenum">
              <a:rPr lang="en-GB" smtClean="0"/>
              <a:pPr/>
              <a:t>25</a:t>
            </a:fld>
            <a:endParaRPr lang="en-GB"/>
          </a:p>
        </p:txBody>
      </p:sp>
      <p:sp>
        <p:nvSpPr>
          <p:cNvPr id="3" name="Rectangle 2">
            <a:extLst>
              <a:ext uri="{FF2B5EF4-FFF2-40B4-BE49-F238E27FC236}">
                <a16:creationId xmlns:a16="http://schemas.microsoft.com/office/drawing/2014/main" id="{CCD707B9-D4EC-279D-49EB-280D43DE0C8F}"/>
              </a:ext>
            </a:extLst>
          </p:cNvPr>
          <p:cNvSpPr/>
          <p:nvPr/>
        </p:nvSpPr>
        <p:spPr>
          <a:xfrm>
            <a:off x="356045" y="708678"/>
            <a:ext cx="5379137" cy="1718610"/>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latin typeface="Century Gothic"/>
            </a:endParaRPr>
          </a:p>
        </p:txBody>
      </p:sp>
      <p:sp>
        <p:nvSpPr>
          <p:cNvPr id="5" name="object 3">
            <a:extLst>
              <a:ext uri="{FF2B5EF4-FFF2-40B4-BE49-F238E27FC236}">
                <a16:creationId xmlns:a16="http://schemas.microsoft.com/office/drawing/2014/main" id="{8AD683C9-2538-582D-2F1A-6587AEA60285}"/>
              </a:ext>
            </a:extLst>
          </p:cNvPr>
          <p:cNvSpPr txBox="1"/>
          <p:nvPr/>
        </p:nvSpPr>
        <p:spPr>
          <a:xfrm>
            <a:off x="464215" y="932898"/>
            <a:ext cx="5211657" cy="1342373"/>
          </a:xfrm>
          <a:prstGeom prst="rect">
            <a:avLst/>
          </a:prstGeom>
        </p:spPr>
        <p:txBody>
          <a:bodyPr vert="horz" wrap="square" lIns="0" tIns="8146" rIns="0" bIns="0" rtlCol="0" anchor="t">
            <a:spAutoFit/>
          </a:bodyPr>
          <a:lstStyle/>
          <a:p>
            <a:pPr marL="1222" algn="ctr">
              <a:spcBef>
                <a:spcPts val="770"/>
              </a:spcBef>
              <a:spcAft>
                <a:spcPts val="385"/>
              </a:spcAft>
            </a:pPr>
            <a:r>
              <a:rPr lang="en-US" sz="2052" b="1">
                <a:solidFill>
                  <a:schemeClr val="bg1"/>
                </a:solidFill>
                <a:latin typeface="Century Gothic"/>
                <a:cs typeface="Arial"/>
              </a:rPr>
              <a:t>GOLD:APPROVED BUILDING PLAN</a:t>
            </a:r>
          </a:p>
          <a:p>
            <a:pPr marL="221158" indent="-219936">
              <a:spcBef>
                <a:spcPts val="770"/>
              </a:spcBef>
              <a:spcAft>
                <a:spcPts val="385"/>
              </a:spcAft>
              <a:buFont typeface="Arial" panose="020B0604020202020204" pitchFamily="34" charset="0"/>
              <a:buChar char="•"/>
            </a:pPr>
            <a:r>
              <a:rPr lang="en-US" sz="1539">
                <a:solidFill>
                  <a:schemeClr val="bg1"/>
                </a:solidFill>
                <a:latin typeface="Century Gothic"/>
                <a:cs typeface="Arial"/>
              </a:rPr>
              <a:t>To </a:t>
            </a:r>
            <a:r>
              <a:rPr lang="en-US" sz="1539" b="1">
                <a:solidFill>
                  <a:schemeClr val="bg1"/>
                </a:solidFill>
                <a:latin typeface="Century Gothic"/>
                <a:cs typeface="Arial"/>
              </a:rPr>
              <a:t>qualify </a:t>
            </a:r>
            <a:r>
              <a:rPr lang="en-US" sz="1539">
                <a:solidFill>
                  <a:schemeClr val="bg1"/>
                </a:solidFill>
                <a:latin typeface="Century Gothic"/>
                <a:cs typeface="Arial"/>
              </a:rPr>
              <a:t>for gold registration an approved building plan is required</a:t>
            </a:r>
          </a:p>
          <a:p>
            <a:pPr marL="221158" indent="-219936">
              <a:spcBef>
                <a:spcPts val="770"/>
              </a:spcBef>
              <a:spcAft>
                <a:spcPts val="385"/>
              </a:spcAft>
              <a:buFont typeface="Arial" panose="020B0604020202020204" pitchFamily="34" charset="0"/>
              <a:buChar char="•"/>
            </a:pPr>
            <a:r>
              <a:rPr lang="en-US" sz="1539">
                <a:solidFill>
                  <a:schemeClr val="bg1"/>
                </a:solidFill>
                <a:latin typeface="Century Gothic"/>
                <a:cs typeface="Arial"/>
              </a:rPr>
              <a:t>Submit this document if you have it available</a:t>
            </a:r>
            <a:endParaRPr lang="en-US" sz="1539">
              <a:solidFill>
                <a:srgbClr val="0C3936"/>
              </a:solidFill>
              <a:latin typeface="Century Gothic"/>
              <a:cs typeface="Arial"/>
            </a:endParaRPr>
          </a:p>
        </p:txBody>
      </p:sp>
      <p:sp>
        <p:nvSpPr>
          <p:cNvPr id="9" name="object 3">
            <a:extLst>
              <a:ext uri="{FF2B5EF4-FFF2-40B4-BE49-F238E27FC236}">
                <a16:creationId xmlns:a16="http://schemas.microsoft.com/office/drawing/2014/main" id="{0F272B6B-E582-4327-DD09-A0320C81B745}"/>
              </a:ext>
            </a:extLst>
          </p:cNvPr>
          <p:cNvSpPr txBox="1"/>
          <p:nvPr/>
        </p:nvSpPr>
        <p:spPr>
          <a:xfrm>
            <a:off x="464215" y="2570027"/>
            <a:ext cx="5211657" cy="2368744"/>
          </a:xfrm>
          <a:prstGeom prst="rect">
            <a:avLst/>
          </a:prstGeom>
        </p:spPr>
        <p:txBody>
          <a:bodyPr vert="horz" wrap="square" lIns="0" tIns="8146" rIns="0" bIns="0" rtlCol="0" anchor="t">
            <a:spAutoFit/>
          </a:bodyPr>
          <a:lstStyle/>
          <a:p>
            <a:pPr marL="1222" algn="ctr">
              <a:spcBef>
                <a:spcPts val="770"/>
              </a:spcBef>
              <a:spcAft>
                <a:spcPts val="385"/>
              </a:spcAft>
            </a:pPr>
            <a:r>
              <a:rPr lang="en-US" sz="2052" b="1">
                <a:solidFill>
                  <a:schemeClr val="bg1"/>
                </a:solidFill>
                <a:latin typeface="Century Gothic"/>
                <a:cs typeface="Arial"/>
              </a:rPr>
              <a:t>SILVER: APPLICATION FOR BUIDLING PLAN APPROVAL </a:t>
            </a:r>
            <a:endParaRPr lang="en-US" sz="1796">
              <a:solidFill>
                <a:schemeClr val="bg1"/>
              </a:solidFill>
              <a:latin typeface="Century Gothic"/>
              <a:cs typeface="Arial"/>
            </a:endParaRPr>
          </a:p>
          <a:p>
            <a:pPr marL="294470" indent="-293248">
              <a:spcBef>
                <a:spcPts val="770"/>
              </a:spcBef>
              <a:spcAft>
                <a:spcPts val="385"/>
              </a:spcAft>
              <a:buFont typeface="Arial" panose="020B0604020202020204" pitchFamily="34" charset="0"/>
              <a:buChar char="•"/>
            </a:pPr>
            <a:r>
              <a:rPr lang="en-US" sz="1539">
                <a:solidFill>
                  <a:schemeClr val="bg1"/>
                </a:solidFill>
                <a:latin typeface="Century Gothic"/>
                <a:cs typeface="Arial"/>
              </a:rPr>
              <a:t>Some ELP </a:t>
            </a:r>
            <a:r>
              <a:rPr lang="en-US" sz="1539" err="1">
                <a:solidFill>
                  <a:schemeClr val="bg1"/>
                </a:solidFill>
                <a:latin typeface="Century Gothic"/>
                <a:cs typeface="Arial"/>
              </a:rPr>
              <a:t>programmes</a:t>
            </a:r>
            <a:r>
              <a:rPr lang="en-US" sz="1539">
                <a:solidFill>
                  <a:schemeClr val="bg1"/>
                </a:solidFill>
                <a:latin typeface="Century Gothic"/>
                <a:cs typeface="Arial"/>
              </a:rPr>
              <a:t> may still be in the process of getting an approved building plan. </a:t>
            </a:r>
          </a:p>
          <a:p>
            <a:pPr marL="294470" indent="-293248">
              <a:spcBef>
                <a:spcPts val="770"/>
              </a:spcBef>
              <a:spcAft>
                <a:spcPts val="385"/>
              </a:spcAft>
              <a:buFont typeface="Arial" panose="020B0604020202020204" pitchFamily="34" charset="0"/>
              <a:buChar char="•"/>
            </a:pPr>
            <a:r>
              <a:rPr lang="en-US" sz="1539">
                <a:solidFill>
                  <a:schemeClr val="bg1"/>
                </a:solidFill>
                <a:latin typeface="Century Gothic"/>
                <a:cs typeface="Arial"/>
              </a:rPr>
              <a:t>In this case an application for approved building plan can be submitted – this would mean that the </a:t>
            </a:r>
            <a:r>
              <a:rPr lang="en-US" sz="1539" err="1">
                <a:solidFill>
                  <a:schemeClr val="bg1"/>
                </a:solidFill>
                <a:latin typeface="Century Gothic"/>
                <a:cs typeface="Arial"/>
              </a:rPr>
              <a:t>programme</a:t>
            </a:r>
            <a:r>
              <a:rPr lang="en-US" sz="1539">
                <a:solidFill>
                  <a:schemeClr val="bg1"/>
                </a:solidFill>
                <a:latin typeface="Century Gothic"/>
                <a:cs typeface="Arial"/>
              </a:rPr>
              <a:t> would  </a:t>
            </a:r>
            <a:r>
              <a:rPr lang="en-US" sz="1539" b="1">
                <a:solidFill>
                  <a:schemeClr val="bg1"/>
                </a:solidFill>
                <a:latin typeface="Century Gothic"/>
                <a:cs typeface="Arial"/>
              </a:rPr>
              <a:t>qualify </a:t>
            </a:r>
            <a:r>
              <a:rPr lang="en-US" sz="1539">
                <a:solidFill>
                  <a:schemeClr val="bg1"/>
                </a:solidFill>
                <a:latin typeface="Century Gothic"/>
                <a:cs typeface="Arial"/>
              </a:rPr>
              <a:t>to meet silver requirements </a:t>
            </a:r>
          </a:p>
        </p:txBody>
      </p:sp>
      <p:pic>
        <p:nvPicPr>
          <p:cNvPr id="4" name="Picture 3">
            <a:extLst>
              <a:ext uri="{FF2B5EF4-FFF2-40B4-BE49-F238E27FC236}">
                <a16:creationId xmlns:a16="http://schemas.microsoft.com/office/drawing/2014/main" id="{9CF80369-69C7-AE54-B98B-2F9C30899303}"/>
              </a:ext>
            </a:extLst>
          </p:cNvPr>
          <p:cNvPicPr>
            <a:picLocks noChangeAspect="1"/>
          </p:cNvPicPr>
          <p:nvPr/>
        </p:nvPicPr>
        <p:blipFill>
          <a:blip r:embed="rId3"/>
          <a:stretch>
            <a:fillRect/>
          </a:stretch>
        </p:blipFill>
        <p:spPr>
          <a:xfrm>
            <a:off x="7617540" y="1839335"/>
            <a:ext cx="3637394" cy="2130950"/>
          </a:xfrm>
          <a:prstGeom prst="rect">
            <a:avLst/>
          </a:prstGeom>
        </p:spPr>
      </p:pic>
      <p:sp>
        <p:nvSpPr>
          <p:cNvPr id="2" name="Title 1">
            <a:extLst>
              <a:ext uri="{FF2B5EF4-FFF2-40B4-BE49-F238E27FC236}">
                <a16:creationId xmlns:a16="http://schemas.microsoft.com/office/drawing/2014/main" id="{B87EA183-2284-0F42-AF0C-FE664EE3B417}"/>
              </a:ext>
            </a:extLst>
          </p:cNvPr>
          <p:cNvSpPr txBox="1">
            <a:spLocks/>
          </p:cNvSpPr>
          <p:nvPr/>
        </p:nvSpPr>
        <p:spPr>
          <a:xfrm>
            <a:off x="367088" y="123633"/>
            <a:ext cx="11055736" cy="938719"/>
          </a:xfrm>
          <a:prstGeom prst="rect">
            <a:avLst/>
          </a:prstGeom>
          <a:noFill/>
        </p:spPr>
        <p:txBody>
          <a:bodyPr wrap="square" rtlCol="0">
            <a:sp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pPr defTabSz="293248">
              <a:lnSpc>
                <a:spcPts val="3300"/>
              </a:lnSpc>
            </a:pPr>
            <a:r>
              <a:rPr lang="en-US" sz="3000" b="1">
                <a:solidFill>
                  <a:srgbClr val="1F6233"/>
                </a:solidFill>
                <a:latin typeface="Century Gothic" panose="020B0502020202020204" pitchFamily="34" charset="0"/>
              </a:rPr>
              <a:t>BUILDING PLANS/HAND-DRAWN SITE PLANS </a:t>
            </a:r>
            <a:br>
              <a:rPr lang="en-US" sz="3000" b="1">
                <a:solidFill>
                  <a:srgbClr val="1F6233"/>
                </a:solidFill>
                <a:latin typeface="Century Gothic" panose="020B0502020202020204" pitchFamily="34" charset="0"/>
              </a:rPr>
            </a:br>
            <a:endParaRPr lang="en-ZA" sz="3000" b="1">
              <a:solidFill>
                <a:srgbClr val="1F6233"/>
              </a:solidFill>
              <a:latin typeface="Century Gothic" panose="020B0502020202020204" pitchFamily="34" charset="0"/>
            </a:endParaRPr>
          </a:p>
        </p:txBody>
      </p:sp>
      <p:sp>
        <p:nvSpPr>
          <p:cNvPr id="16" name="Rectangle 15">
            <a:extLst>
              <a:ext uri="{FF2B5EF4-FFF2-40B4-BE49-F238E27FC236}">
                <a16:creationId xmlns:a16="http://schemas.microsoft.com/office/drawing/2014/main" id="{2683F3B8-4733-51E3-0CE6-3CD3D96BE295}"/>
              </a:ext>
            </a:extLst>
          </p:cNvPr>
          <p:cNvSpPr/>
          <p:nvPr/>
        </p:nvSpPr>
        <p:spPr>
          <a:xfrm>
            <a:off x="359663" y="4949160"/>
            <a:ext cx="5379137" cy="184961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latin typeface="Century Gothic"/>
            </a:endParaRPr>
          </a:p>
        </p:txBody>
      </p:sp>
      <p:sp>
        <p:nvSpPr>
          <p:cNvPr id="13" name="object 3">
            <a:extLst>
              <a:ext uri="{FF2B5EF4-FFF2-40B4-BE49-F238E27FC236}">
                <a16:creationId xmlns:a16="http://schemas.microsoft.com/office/drawing/2014/main" id="{0FAD592C-A009-8B2E-3E04-A88773F85101}"/>
              </a:ext>
            </a:extLst>
          </p:cNvPr>
          <p:cNvSpPr txBox="1"/>
          <p:nvPr/>
        </p:nvSpPr>
        <p:spPr>
          <a:xfrm>
            <a:off x="358708" y="5023583"/>
            <a:ext cx="5263802" cy="1658164"/>
          </a:xfrm>
          <a:prstGeom prst="rect">
            <a:avLst/>
          </a:prstGeom>
        </p:spPr>
        <p:txBody>
          <a:bodyPr vert="horz" wrap="square" lIns="0" tIns="8146" rIns="0" bIns="0" rtlCol="0" anchor="t">
            <a:spAutoFit/>
          </a:bodyPr>
          <a:lstStyle/>
          <a:p>
            <a:pPr marL="1222" algn="ctr">
              <a:spcBef>
                <a:spcPts val="770"/>
              </a:spcBef>
              <a:spcAft>
                <a:spcPts val="385"/>
              </a:spcAft>
            </a:pPr>
            <a:r>
              <a:rPr lang="en-US" sz="2052" b="1">
                <a:solidFill>
                  <a:schemeClr val="bg1"/>
                </a:solidFill>
                <a:latin typeface="Century Gothic"/>
                <a:cs typeface="Arial"/>
              </a:rPr>
              <a:t>SILVER: HAND-DRAWN SITE LAYOUT</a:t>
            </a:r>
            <a:endParaRPr lang="en-US" sz="1796">
              <a:solidFill>
                <a:schemeClr val="bg1"/>
              </a:solidFill>
              <a:latin typeface="Century Gothic"/>
              <a:cs typeface="Arial"/>
            </a:endParaRPr>
          </a:p>
          <a:p>
            <a:pPr marL="294470" indent="-293248">
              <a:spcBef>
                <a:spcPts val="770"/>
              </a:spcBef>
              <a:spcAft>
                <a:spcPts val="385"/>
              </a:spcAft>
              <a:buFont typeface="Arial" panose="020B0604020202020204" pitchFamily="34" charset="0"/>
              <a:buChar char="•"/>
            </a:pPr>
            <a:r>
              <a:rPr lang="en-US" sz="1539">
                <a:solidFill>
                  <a:schemeClr val="bg1"/>
                </a:solidFill>
                <a:latin typeface="Century Gothic"/>
                <a:cs typeface="Arial"/>
              </a:rPr>
              <a:t>For programmes can also submit a hand-drawn site plan </a:t>
            </a:r>
          </a:p>
          <a:p>
            <a:pPr marL="294470" indent="-293248">
              <a:spcBef>
                <a:spcPts val="770"/>
              </a:spcBef>
              <a:spcAft>
                <a:spcPts val="385"/>
              </a:spcAft>
              <a:buFont typeface="Arial" panose="020B0604020202020204" pitchFamily="34" charset="0"/>
              <a:buChar char="•"/>
            </a:pPr>
            <a:r>
              <a:rPr lang="en-US" sz="2052" b="1">
                <a:solidFill>
                  <a:srgbClr val="1F6233"/>
                </a:solidFill>
                <a:latin typeface="Century Gothic"/>
                <a:cs typeface="Arial"/>
              </a:rPr>
              <a:t>[13] </a:t>
            </a:r>
            <a:r>
              <a:rPr lang="en-US" sz="1539">
                <a:solidFill>
                  <a:schemeClr val="bg1"/>
                </a:solidFill>
                <a:latin typeface="Century Gothic"/>
                <a:cs typeface="Arial"/>
              </a:rPr>
              <a:t>Draw your site plan using the instructions </a:t>
            </a:r>
            <a:r>
              <a:rPr lang="en-US" sz="2052" b="1">
                <a:solidFill>
                  <a:srgbClr val="1F6233"/>
                </a:solidFill>
                <a:latin typeface="Century Gothic"/>
                <a:cs typeface="Arial"/>
              </a:rPr>
              <a:t>[14] </a:t>
            </a:r>
            <a:r>
              <a:rPr lang="en-US" sz="1539">
                <a:solidFill>
                  <a:schemeClr val="bg1"/>
                </a:solidFill>
                <a:latin typeface="Century Gothic"/>
                <a:cs typeface="Arial"/>
              </a:rPr>
              <a:t>provided. Show measurements in </a:t>
            </a:r>
            <a:r>
              <a:rPr lang="en-US" sz="1539" b="1">
                <a:solidFill>
                  <a:schemeClr val="bg1"/>
                </a:solidFill>
                <a:latin typeface="Century Gothic"/>
                <a:cs typeface="Arial"/>
              </a:rPr>
              <a:t>cm or meters</a:t>
            </a:r>
            <a:endParaRPr lang="en-US" sz="2052" b="1">
              <a:solidFill>
                <a:srgbClr val="1F6233"/>
              </a:solidFill>
              <a:latin typeface="Century Gothic"/>
              <a:cs typeface="Arial"/>
            </a:endParaRPr>
          </a:p>
        </p:txBody>
      </p:sp>
      <p:sp>
        <p:nvSpPr>
          <p:cNvPr id="14" name="TextBox 13">
            <a:extLst>
              <a:ext uri="{FF2B5EF4-FFF2-40B4-BE49-F238E27FC236}">
                <a16:creationId xmlns:a16="http://schemas.microsoft.com/office/drawing/2014/main" id="{354CB1FF-CA8A-6430-E698-E21B19A033D6}"/>
              </a:ext>
            </a:extLst>
          </p:cNvPr>
          <p:cNvSpPr txBox="1"/>
          <p:nvPr/>
        </p:nvSpPr>
        <p:spPr>
          <a:xfrm>
            <a:off x="2610000" y="4575733"/>
            <a:ext cx="893312" cy="625428"/>
          </a:xfrm>
          <a:prstGeom prst="rect">
            <a:avLst/>
          </a:prstGeom>
          <a:noFill/>
        </p:spPr>
        <p:txBody>
          <a:bodyPr wrap="square" rtlCol="0">
            <a:spAutoFit/>
          </a:bodyPr>
          <a:lstStyle/>
          <a:p>
            <a:r>
              <a:rPr lang="en-US" sz="3464" b="1">
                <a:solidFill>
                  <a:srgbClr val="1F6233"/>
                </a:solidFill>
                <a:latin typeface="Century Gothic"/>
              </a:rPr>
              <a:t>OR</a:t>
            </a:r>
            <a:endParaRPr lang="en-ZA" sz="3464" b="1">
              <a:solidFill>
                <a:srgbClr val="1F6233"/>
              </a:solidFill>
              <a:latin typeface="Century Gothic"/>
            </a:endParaRPr>
          </a:p>
        </p:txBody>
      </p:sp>
      <p:sp>
        <p:nvSpPr>
          <p:cNvPr id="19" name="TextBox 18">
            <a:extLst>
              <a:ext uri="{FF2B5EF4-FFF2-40B4-BE49-F238E27FC236}">
                <a16:creationId xmlns:a16="http://schemas.microsoft.com/office/drawing/2014/main" id="{40B2F03B-FA3F-9F03-CDD8-E083B2CDC804}"/>
              </a:ext>
            </a:extLst>
          </p:cNvPr>
          <p:cNvSpPr txBox="1"/>
          <p:nvPr/>
        </p:nvSpPr>
        <p:spPr>
          <a:xfrm>
            <a:off x="7223435" y="1498976"/>
            <a:ext cx="408669"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13</a:t>
            </a:r>
          </a:p>
        </p:txBody>
      </p:sp>
      <p:sp>
        <p:nvSpPr>
          <p:cNvPr id="20" name="TextBox 19">
            <a:extLst>
              <a:ext uri="{FF2B5EF4-FFF2-40B4-BE49-F238E27FC236}">
                <a16:creationId xmlns:a16="http://schemas.microsoft.com/office/drawing/2014/main" id="{CE89D122-5D92-D297-26E7-BFC01891B533}"/>
              </a:ext>
            </a:extLst>
          </p:cNvPr>
          <p:cNvSpPr txBox="1"/>
          <p:nvPr/>
        </p:nvSpPr>
        <p:spPr>
          <a:xfrm>
            <a:off x="7134203" y="4856413"/>
            <a:ext cx="408669"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14</a:t>
            </a:r>
          </a:p>
        </p:txBody>
      </p:sp>
    </p:spTree>
    <p:extLst>
      <p:ext uri="{BB962C8B-B14F-4D97-AF65-F5344CB8AC3E}">
        <p14:creationId xmlns:p14="http://schemas.microsoft.com/office/powerpoint/2010/main" val="32500643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2ECF6-CF8F-5889-EB58-EA0A65F4D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7425B9-9C5B-D50C-0E3B-9AAAFEC7627E}"/>
              </a:ext>
            </a:extLst>
          </p:cNvPr>
          <p:cNvSpPr>
            <a:spLocks noGrp="1"/>
          </p:cNvSpPr>
          <p:nvPr>
            <p:ph type="title"/>
          </p:nvPr>
        </p:nvSpPr>
        <p:spPr>
          <a:xfrm>
            <a:off x="568132" y="46900"/>
            <a:ext cx="11055736" cy="1361911"/>
          </a:xfrm>
          <a:noFill/>
        </p:spPr>
        <p:txBody>
          <a:bodyPr wrap="square" rtlCol="0">
            <a:spAutoFit/>
          </a:bodyPr>
          <a:lstStyle/>
          <a:p>
            <a:pPr defTabSz="293248">
              <a:lnSpc>
                <a:spcPts val="3300"/>
              </a:lnSpc>
            </a:pPr>
            <a:r>
              <a:rPr lang="en-US"/>
              <a:t>FOUNDING DOCUMENT (CONSTITUTION IF REGISTERED AS A LEGAL ENTITY)</a:t>
            </a:r>
            <a:br>
              <a:rPr lang="en-US"/>
            </a:br>
            <a:endParaRPr lang="en-ZA"/>
          </a:p>
        </p:txBody>
      </p:sp>
      <p:sp>
        <p:nvSpPr>
          <p:cNvPr id="7" name="Slide Number Placeholder 6">
            <a:extLst>
              <a:ext uri="{FF2B5EF4-FFF2-40B4-BE49-F238E27FC236}">
                <a16:creationId xmlns:a16="http://schemas.microsoft.com/office/drawing/2014/main" id="{C839713C-1AA7-F63F-A897-F49482726C13}"/>
              </a:ext>
            </a:extLst>
          </p:cNvPr>
          <p:cNvSpPr>
            <a:spLocks noGrp="1"/>
          </p:cNvSpPr>
          <p:nvPr>
            <p:ph type="sldNum" sz="quarter" idx="4294967295"/>
          </p:nvPr>
        </p:nvSpPr>
        <p:spPr>
          <a:xfrm>
            <a:off x="11714265" y="6318321"/>
            <a:ext cx="477566" cy="365556"/>
          </a:xfrm>
        </p:spPr>
        <p:txBody>
          <a:bodyPr/>
          <a:lstStyle/>
          <a:p>
            <a:fld id="{379CA0B4-C81F-4BFB-80F1-11A7402164B5}" type="slidenum">
              <a:rPr lang="en-GB" smtClean="0"/>
              <a:pPr/>
              <a:t>26</a:t>
            </a:fld>
            <a:endParaRPr lang="en-GB"/>
          </a:p>
        </p:txBody>
      </p:sp>
      <p:sp>
        <p:nvSpPr>
          <p:cNvPr id="23" name="TextBox 22">
            <a:extLst>
              <a:ext uri="{FF2B5EF4-FFF2-40B4-BE49-F238E27FC236}">
                <a16:creationId xmlns:a16="http://schemas.microsoft.com/office/drawing/2014/main" id="{A99CE610-A6C8-542A-6377-036A483CB351}"/>
              </a:ext>
            </a:extLst>
          </p:cNvPr>
          <p:cNvSpPr txBox="1"/>
          <p:nvPr/>
        </p:nvSpPr>
        <p:spPr>
          <a:xfrm>
            <a:off x="3685572" y="5026493"/>
            <a:ext cx="3529092" cy="526619"/>
          </a:xfrm>
          <a:prstGeom prst="rect">
            <a:avLst/>
          </a:prstGeom>
          <a:noFill/>
        </p:spPr>
        <p:txBody>
          <a:bodyPr wrap="square">
            <a:spAutoFit/>
          </a:bodyPr>
          <a:lstStyle/>
          <a:p>
            <a:pPr algn="ctr">
              <a:spcBef>
                <a:spcPts val="64"/>
              </a:spcBef>
            </a:pPr>
            <a:r>
              <a:rPr lang="en-US" sz="1539" b="1" spc="-3">
                <a:solidFill>
                  <a:srgbClr val="FFFFFF"/>
                </a:solidFill>
                <a:latin typeface="Avenir Black" panose="020B0803020203020204" pitchFamily="34" charset="0"/>
                <a:cs typeface="Arial"/>
              </a:rPr>
              <a:t>Registration</a:t>
            </a:r>
            <a:r>
              <a:rPr lang="en-US" sz="1539" b="1" spc="-35">
                <a:solidFill>
                  <a:srgbClr val="FFFFFF"/>
                </a:solidFill>
                <a:latin typeface="Avenir Black" panose="020B0803020203020204" pitchFamily="34" charset="0"/>
                <a:cs typeface="Arial"/>
              </a:rPr>
              <a:t> </a:t>
            </a:r>
            <a:r>
              <a:rPr lang="en-US" sz="1539" b="1">
                <a:solidFill>
                  <a:srgbClr val="FFFFFF"/>
                </a:solidFill>
                <a:latin typeface="Avenir Black" panose="020B0803020203020204" pitchFamily="34" charset="0"/>
                <a:cs typeface="Arial"/>
              </a:rPr>
              <a:t>Certificate</a:t>
            </a:r>
            <a:r>
              <a:rPr lang="en-US" sz="1539" b="1" spc="-35">
                <a:solidFill>
                  <a:srgbClr val="FFFFFF"/>
                </a:solidFill>
                <a:latin typeface="Avenir Black" panose="020B0803020203020204" pitchFamily="34" charset="0"/>
                <a:cs typeface="Arial"/>
              </a:rPr>
              <a:t> </a:t>
            </a:r>
            <a:r>
              <a:rPr lang="en-US" sz="1539" b="1" spc="-3">
                <a:solidFill>
                  <a:srgbClr val="FFFFFF"/>
                </a:solidFill>
                <a:latin typeface="Avenir Black" panose="020B0803020203020204" pitchFamily="34" charset="0"/>
                <a:cs typeface="Arial"/>
              </a:rPr>
              <a:t>Generator</a:t>
            </a:r>
            <a:endParaRPr lang="en-US" sz="1539">
              <a:latin typeface="Avenir Black" panose="020B0803020203020204" pitchFamily="34" charset="0"/>
              <a:cs typeface="Arial"/>
            </a:endParaRPr>
          </a:p>
          <a:p>
            <a:pPr algn="ctr">
              <a:spcBef>
                <a:spcPts val="3"/>
              </a:spcBef>
            </a:pPr>
            <a:r>
              <a:rPr lang="en-US" sz="1283" spc="-3">
                <a:solidFill>
                  <a:srgbClr val="FFFFFF"/>
                </a:solidFill>
                <a:latin typeface="Avenir" panose="020B0503020203020204" pitchFamily="34" charset="0"/>
                <a:cs typeface="Arial"/>
              </a:rPr>
              <a:t>Can </a:t>
            </a:r>
            <a:r>
              <a:rPr lang="en-US" sz="1283">
                <a:solidFill>
                  <a:srgbClr val="FFFFFF"/>
                </a:solidFill>
                <a:latin typeface="Avenir" panose="020B0503020203020204" pitchFamily="34" charset="0"/>
                <a:cs typeface="Arial"/>
              </a:rPr>
              <a:t>generate</a:t>
            </a:r>
            <a:r>
              <a:rPr lang="en-US" sz="1283" spc="-29">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certificates</a:t>
            </a:r>
            <a:r>
              <a:rPr lang="en-US" sz="1283" spc="-16">
                <a:solidFill>
                  <a:srgbClr val="FFFFFF"/>
                </a:solidFill>
                <a:latin typeface="Avenir" panose="020B0503020203020204" pitchFamily="34" charset="0"/>
                <a:cs typeface="Arial"/>
              </a:rPr>
              <a:t> </a:t>
            </a:r>
            <a:r>
              <a:rPr lang="en-US" sz="1283">
                <a:solidFill>
                  <a:srgbClr val="FFFFFF"/>
                </a:solidFill>
                <a:latin typeface="Avenir" panose="020B0503020203020204" pitchFamily="34" charset="0"/>
                <a:cs typeface="Arial"/>
              </a:rPr>
              <a:t>for</a:t>
            </a:r>
            <a:r>
              <a:rPr lang="en-US" sz="1283" spc="-10">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approved</a:t>
            </a:r>
            <a:r>
              <a:rPr lang="en-US" sz="1283" spc="-16">
                <a:solidFill>
                  <a:srgbClr val="FFFFFF"/>
                </a:solidFill>
                <a:latin typeface="Avenir" panose="020B0503020203020204" pitchFamily="34" charset="0"/>
                <a:cs typeface="Arial"/>
              </a:rPr>
              <a:t> </a:t>
            </a:r>
            <a:r>
              <a:rPr lang="en-US" sz="1283" spc="-3">
                <a:solidFill>
                  <a:srgbClr val="FFFFFF"/>
                </a:solidFill>
                <a:latin typeface="Avenir" panose="020B0503020203020204" pitchFamily="34" charset="0"/>
                <a:cs typeface="Arial"/>
              </a:rPr>
              <a:t>ECDs</a:t>
            </a:r>
            <a:endParaRPr lang="en-US" sz="1283">
              <a:latin typeface="Avenir" panose="020B0503020203020204" pitchFamily="34" charset="0"/>
              <a:cs typeface="Arial"/>
            </a:endParaRPr>
          </a:p>
        </p:txBody>
      </p:sp>
      <p:sp>
        <p:nvSpPr>
          <p:cNvPr id="3" name="Rectangle 2">
            <a:extLst>
              <a:ext uri="{FF2B5EF4-FFF2-40B4-BE49-F238E27FC236}">
                <a16:creationId xmlns:a16="http://schemas.microsoft.com/office/drawing/2014/main" id="{9C8E3EDA-F64E-E44A-A8F3-CF89E5AE9C9A}"/>
              </a:ext>
            </a:extLst>
          </p:cNvPr>
          <p:cNvSpPr/>
          <p:nvPr/>
        </p:nvSpPr>
        <p:spPr>
          <a:xfrm>
            <a:off x="685265" y="1549530"/>
            <a:ext cx="4773876" cy="3337194"/>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endParaRPr>
          </a:p>
        </p:txBody>
      </p:sp>
      <p:sp>
        <p:nvSpPr>
          <p:cNvPr id="4" name="object 3">
            <a:extLst>
              <a:ext uri="{FF2B5EF4-FFF2-40B4-BE49-F238E27FC236}">
                <a16:creationId xmlns:a16="http://schemas.microsoft.com/office/drawing/2014/main" id="{BD9DFDB2-CE6D-ECB5-2697-6FE561767278}"/>
              </a:ext>
            </a:extLst>
          </p:cNvPr>
          <p:cNvSpPr txBox="1"/>
          <p:nvPr/>
        </p:nvSpPr>
        <p:spPr>
          <a:xfrm>
            <a:off x="944528" y="1572575"/>
            <a:ext cx="4397478" cy="3695132"/>
          </a:xfrm>
          <a:prstGeom prst="rect">
            <a:avLst/>
          </a:prstGeom>
        </p:spPr>
        <p:txBody>
          <a:bodyPr vert="horz" wrap="square" lIns="0" tIns="8146" rIns="0" bIns="0" rtlCol="0" anchor="t">
            <a:spAutoFit/>
          </a:bodyPr>
          <a:lstStyle/>
          <a:p>
            <a:pPr marL="1222">
              <a:spcBef>
                <a:spcPts val="770"/>
              </a:spcBef>
              <a:spcAft>
                <a:spcPts val="385"/>
              </a:spcAft>
            </a:pPr>
            <a:r>
              <a:rPr lang="en-US" sz="1796" b="1">
                <a:solidFill>
                  <a:srgbClr val="CC9900"/>
                </a:solidFill>
                <a:latin typeface="Century Gothic"/>
                <a:cs typeface="Arial"/>
              </a:rPr>
              <a:t>Programmes registered as legal entities are required to submit a constitution or a founding document. This only applies to:</a:t>
            </a:r>
          </a:p>
          <a:p>
            <a:pPr marL="294470" indent="-293248">
              <a:spcBef>
                <a:spcPts val="770"/>
              </a:spcBef>
              <a:spcAft>
                <a:spcPts val="385"/>
              </a:spcAft>
              <a:buFont typeface="Arial" panose="020B0604020202020204" pitchFamily="34" charset="0"/>
              <a:buChar char="•"/>
            </a:pPr>
            <a:r>
              <a:rPr lang="en-US" sz="1796" b="1">
                <a:solidFill>
                  <a:srgbClr val="CC9900"/>
                </a:solidFill>
                <a:latin typeface="Century Gothic"/>
                <a:cs typeface="Arial"/>
              </a:rPr>
              <a:t>Voluntary association</a:t>
            </a:r>
          </a:p>
          <a:p>
            <a:pPr marL="294470" indent="-293248">
              <a:spcBef>
                <a:spcPts val="770"/>
              </a:spcBef>
              <a:spcAft>
                <a:spcPts val="385"/>
              </a:spcAft>
              <a:buFont typeface="Arial" panose="020B0604020202020204" pitchFamily="34" charset="0"/>
              <a:buChar char="•"/>
            </a:pPr>
            <a:r>
              <a:rPr lang="en-US" sz="1796" b="1">
                <a:solidFill>
                  <a:srgbClr val="CC9900"/>
                </a:solidFill>
                <a:latin typeface="Century Gothic"/>
                <a:cs typeface="Arial"/>
              </a:rPr>
              <a:t>Non-profit organisation</a:t>
            </a:r>
          </a:p>
          <a:p>
            <a:pPr marL="294470" indent="-293248">
              <a:spcBef>
                <a:spcPts val="770"/>
              </a:spcBef>
              <a:spcAft>
                <a:spcPts val="385"/>
              </a:spcAft>
              <a:buFont typeface="Arial" panose="020B0604020202020204" pitchFamily="34" charset="0"/>
              <a:buChar char="•"/>
            </a:pPr>
            <a:r>
              <a:rPr lang="en-US" sz="1796" b="1">
                <a:solidFill>
                  <a:srgbClr val="CC9900"/>
                </a:solidFill>
                <a:latin typeface="Century Gothic"/>
                <a:cs typeface="Arial"/>
              </a:rPr>
              <a:t>Trust</a:t>
            </a:r>
          </a:p>
          <a:p>
            <a:pPr marL="294470" indent="-293248">
              <a:spcBef>
                <a:spcPts val="770"/>
              </a:spcBef>
              <a:spcAft>
                <a:spcPts val="385"/>
              </a:spcAft>
              <a:buFont typeface="Arial" panose="020B0604020202020204" pitchFamily="34" charset="0"/>
              <a:buChar char="•"/>
            </a:pPr>
            <a:r>
              <a:rPr lang="en-US" sz="1796" b="1">
                <a:solidFill>
                  <a:srgbClr val="CC9900"/>
                </a:solidFill>
                <a:latin typeface="Century Gothic"/>
                <a:cs typeface="Arial"/>
              </a:rPr>
              <a:t>For-profit company</a:t>
            </a:r>
          </a:p>
          <a:p>
            <a:pPr marL="294470" indent="-293248">
              <a:spcBef>
                <a:spcPts val="770"/>
              </a:spcBef>
              <a:spcAft>
                <a:spcPts val="385"/>
              </a:spcAft>
              <a:buFont typeface="Arial" panose="020B0604020202020204" pitchFamily="34" charset="0"/>
              <a:buChar char="•"/>
            </a:pPr>
            <a:r>
              <a:rPr lang="en-US" sz="1796" b="1">
                <a:solidFill>
                  <a:srgbClr val="CC9900"/>
                </a:solidFill>
                <a:latin typeface="Century Gothic"/>
                <a:cs typeface="Arial"/>
              </a:rPr>
              <a:t>Partnership</a:t>
            </a:r>
          </a:p>
          <a:p>
            <a:pPr marL="1222">
              <a:spcBef>
                <a:spcPts val="770"/>
              </a:spcBef>
              <a:spcAft>
                <a:spcPts val="385"/>
              </a:spcAft>
            </a:pPr>
            <a:endParaRPr lang="en-US" sz="1796">
              <a:solidFill>
                <a:schemeClr val="bg1"/>
              </a:solidFill>
              <a:latin typeface="Century Gothic"/>
              <a:cs typeface="Arial"/>
            </a:endParaRPr>
          </a:p>
        </p:txBody>
      </p:sp>
      <p:sp>
        <p:nvSpPr>
          <p:cNvPr id="6" name="Rectangle 5">
            <a:extLst>
              <a:ext uri="{FF2B5EF4-FFF2-40B4-BE49-F238E27FC236}">
                <a16:creationId xmlns:a16="http://schemas.microsoft.com/office/drawing/2014/main" id="{B1AA7495-314C-CBC9-3605-24368F9791AE}"/>
              </a:ext>
            </a:extLst>
          </p:cNvPr>
          <p:cNvSpPr/>
          <p:nvPr/>
        </p:nvSpPr>
        <p:spPr>
          <a:xfrm>
            <a:off x="6159827" y="1513724"/>
            <a:ext cx="4773876" cy="3373000"/>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b="1">
              <a:solidFill>
                <a:srgbClr val="D27C25"/>
              </a:solidFill>
            </a:endParaRPr>
          </a:p>
        </p:txBody>
      </p:sp>
      <p:sp>
        <p:nvSpPr>
          <p:cNvPr id="8" name="object 3">
            <a:extLst>
              <a:ext uri="{FF2B5EF4-FFF2-40B4-BE49-F238E27FC236}">
                <a16:creationId xmlns:a16="http://schemas.microsoft.com/office/drawing/2014/main" id="{E9F963B7-E7A6-7053-791D-C26ABAF656FE}"/>
              </a:ext>
            </a:extLst>
          </p:cNvPr>
          <p:cNvSpPr txBox="1"/>
          <p:nvPr/>
        </p:nvSpPr>
        <p:spPr>
          <a:xfrm>
            <a:off x="6348026" y="1606055"/>
            <a:ext cx="4397478" cy="2834640"/>
          </a:xfrm>
          <a:prstGeom prst="rect">
            <a:avLst/>
          </a:prstGeom>
        </p:spPr>
        <p:txBody>
          <a:bodyPr vert="horz" wrap="square" lIns="0" tIns="8146" rIns="0" bIns="0" rtlCol="0" anchor="t">
            <a:spAutoFit/>
          </a:bodyPr>
          <a:lstStyle/>
          <a:p>
            <a:pPr marL="1222">
              <a:spcBef>
                <a:spcPts val="770"/>
              </a:spcBef>
              <a:spcAft>
                <a:spcPts val="385"/>
              </a:spcAft>
            </a:pPr>
            <a:r>
              <a:rPr lang="en-US" sz="1796" b="1">
                <a:solidFill>
                  <a:srgbClr val="382C15"/>
                </a:solidFill>
                <a:latin typeface="Century Gothic"/>
                <a:cs typeface="Arial"/>
              </a:rPr>
              <a:t>Key sections to include in a constitution:</a:t>
            </a:r>
          </a:p>
          <a:p>
            <a:pPr marL="1222">
              <a:spcBef>
                <a:spcPts val="770"/>
              </a:spcBef>
              <a:spcAft>
                <a:spcPts val="385"/>
              </a:spcAft>
            </a:pPr>
            <a:endParaRPr lang="en-US" sz="1796" b="1">
              <a:solidFill>
                <a:srgbClr val="382C15"/>
              </a:solidFill>
              <a:latin typeface="Century Gothic"/>
              <a:cs typeface="Arial"/>
            </a:endParaRPr>
          </a:p>
          <a:p>
            <a:pPr marL="294470" indent="-293248">
              <a:spcBef>
                <a:spcPts val="770"/>
              </a:spcBef>
              <a:spcAft>
                <a:spcPts val="385"/>
              </a:spcAft>
              <a:buFont typeface="Arial" panose="020B0604020202020204" pitchFamily="34" charset="0"/>
              <a:buChar char="•"/>
            </a:pPr>
            <a:r>
              <a:rPr lang="en-US" sz="1796" b="1" err="1">
                <a:solidFill>
                  <a:srgbClr val="382C15"/>
                </a:solidFill>
                <a:latin typeface="Century Gothic"/>
                <a:cs typeface="Arial"/>
              </a:rPr>
              <a:t>Organisation’s</a:t>
            </a:r>
            <a:r>
              <a:rPr lang="en-US" sz="1796" b="1">
                <a:solidFill>
                  <a:srgbClr val="382C15"/>
                </a:solidFill>
                <a:latin typeface="Century Gothic"/>
                <a:cs typeface="Arial"/>
              </a:rPr>
              <a:t> name and purpose </a:t>
            </a:r>
          </a:p>
          <a:p>
            <a:pPr marL="294470" indent="-293248">
              <a:spcBef>
                <a:spcPts val="770"/>
              </a:spcBef>
              <a:spcAft>
                <a:spcPts val="385"/>
              </a:spcAft>
              <a:buFont typeface="Arial" panose="020B0604020202020204" pitchFamily="34" charset="0"/>
              <a:buChar char="•"/>
            </a:pPr>
            <a:r>
              <a:rPr lang="en-US" sz="1796" b="1">
                <a:solidFill>
                  <a:srgbClr val="382C15"/>
                </a:solidFill>
                <a:latin typeface="Century Gothic"/>
                <a:cs typeface="Arial"/>
              </a:rPr>
              <a:t>How it is governed and the roles different people play</a:t>
            </a:r>
          </a:p>
          <a:p>
            <a:pPr marL="294470" indent="-293248">
              <a:spcBef>
                <a:spcPts val="770"/>
              </a:spcBef>
              <a:spcAft>
                <a:spcPts val="385"/>
              </a:spcAft>
              <a:buFont typeface="Arial" panose="020B0604020202020204" pitchFamily="34" charset="0"/>
              <a:buChar char="•"/>
            </a:pPr>
            <a:r>
              <a:rPr lang="en-US" sz="1796" b="1">
                <a:solidFill>
                  <a:srgbClr val="382C15"/>
                </a:solidFill>
                <a:latin typeface="Century Gothic"/>
                <a:cs typeface="Arial"/>
              </a:rPr>
              <a:t>Rules of decision-making and finances</a:t>
            </a:r>
          </a:p>
        </p:txBody>
      </p:sp>
    </p:spTree>
    <p:extLst>
      <p:ext uri="{BB962C8B-B14F-4D97-AF65-F5344CB8AC3E}">
        <p14:creationId xmlns:p14="http://schemas.microsoft.com/office/powerpoint/2010/main" val="2235104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D720C-1F4D-FCF3-02F0-C37C98922C1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BDFCE59-A4DB-AD70-1574-3BE21546F09A}"/>
              </a:ext>
            </a:extLst>
          </p:cNvPr>
          <p:cNvPicPr>
            <a:picLocks noChangeAspect="1"/>
          </p:cNvPicPr>
          <p:nvPr/>
        </p:nvPicPr>
        <p:blipFill>
          <a:blip r:embed="rId2"/>
          <a:stretch>
            <a:fillRect/>
          </a:stretch>
        </p:blipFill>
        <p:spPr>
          <a:xfrm>
            <a:off x="2200714" y="728406"/>
            <a:ext cx="3690094" cy="5600801"/>
          </a:xfrm>
          <a:prstGeom prst="rect">
            <a:avLst/>
          </a:prstGeom>
        </p:spPr>
      </p:pic>
      <p:sp>
        <p:nvSpPr>
          <p:cNvPr id="2" name="Title 1">
            <a:extLst>
              <a:ext uri="{FF2B5EF4-FFF2-40B4-BE49-F238E27FC236}">
                <a16:creationId xmlns:a16="http://schemas.microsoft.com/office/drawing/2014/main" id="{5741239C-00A0-1E4F-A549-9198C56877E0}"/>
              </a:ext>
            </a:extLst>
          </p:cNvPr>
          <p:cNvSpPr>
            <a:spLocks noGrp="1"/>
          </p:cNvSpPr>
          <p:nvPr>
            <p:ph type="title"/>
          </p:nvPr>
        </p:nvSpPr>
        <p:spPr>
          <a:xfrm>
            <a:off x="568132" y="102038"/>
            <a:ext cx="11055736" cy="938719"/>
          </a:xfrm>
          <a:noFill/>
        </p:spPr>
        <p:txBody>
          <a:bodyPr wrap="square" rtlCol="0">
            <a:spAutoFit/>
          </a:bodyPr>
          <a:lstStyle/>
          <a:p>
            <a:pPr defTabSz="293248">
              <a:lnSpc>
                <a:spcPts val="3300"/>
              </a:lnSpc>
            </a:pPr>
            <a:r>
              <a:rPr lang="en-US"/>
              <a:t>EMERGENCY PLAN</a:t>
            </a:r>
            <a:br>
              <a:rPr lang="en-US"/>
            </a:br>
            <a:endParaRPr lang="en-ZA"/>
          </a:p>
        </p:txBody>
      </p:sp>
      <p:sp>
        <p:nvSpPr>
          <p:cNvPr id="7" name="Slide Number Placeholder 6">
            <a:extLst>
              <a:ext uri="{FF2B5EF4-FFF2-40B4-BE49-F238E27FC236}">
                <a16:creationId xmlns:a16="http://schemas.microsoft.com/office/drawing/2014/main" id="{24681D84-4341-E240-1BA6-9FF4D117B6E4}"/>
              </a:ext>
            </a:extLst>
          </p:cNvPr>
          <p:cNvSpPr>
            <a:spLocks noGrp="1"/>
          </p:cNvSpPr>
          <p:nvPr>
            <p:ph type="sldNum" sz="quarter" idx="4294967295"/>
          </p:nvPr>
        </p:nvSpPr>
        <p:spPr>
          <a:xfrm>
            <a:off x="11714265" y="6318321"/>
            <a:ext cx="477566" cy="365556"/>
          </a:xfrm>
        </p:spPr>
        <p:txBody>
          <a:bodyPr/>
          <a:lstStyle/>
          <a:p>
            <a:fld id="{379CA0B4-C81F-4BFB-80F1-11A7402164B5}" type="slidenum">
              <a:rPr lang="en-GB" smtClean="0"/>
              <a:pPr/>
              <a:t>27</a:t>
            </a:fld>
            <a:endParaRPr lang="en-GB"/>
          </a:p>
        </p:txBody>
      </p:sp>
      <p:sp>
        <p:nvSpPr>
          <p:cNvPr id="4" name="Rectangle 3">
            <a:extLst>
              <a:ext uri="{FF2B5EF4-FFF2-40B4-BE49-F238E27FC236}">
                <a16:creationId xmlns:a16="http://schemas.microsoft.com/office/drawing/2014/main" id="{D9DD7FF3-6DFD-EF22-5D38-2C38CB67E96D}"/>
              </a:ext>
            </a:extLst>
          </p:cNvPr>
          <p:cNvSpPr/>
          <p:nvPr/>
        </p:nvSpPr>
        <p:spPr>
          <a:xfrm>
            <a:off x="6909206" y="582851"/>
            <a:ext cx="5282794" cy="4690097"/>
          </a:xfrm>
          <a:prstGeom prst="rect">
            <a:avLst/>
          </a:prstGeom>
          <a:solidFill>
            <a:srgbClr val="D27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endParaRPr>
          </a:p>
        </p:txBody>
      </p:sp>
      <p:sp>
        <p:nvSpPr>
          <p:cNvPr id="8" name="object 3">
            <a:extLst>
              <a:ext uri="{FF2B5EF4-FFF2-40B4-BE49-F238E27FC236}">
                <a16:creationId xmlns:a16="http://schemas.microsoft.com/office/drawing/2014/main" id="{12FA5697-AC37-774A-0B17-0B9ADF471B21}"/>
              </a:ext>
            </a:extLst>
          </p:cNvPr>
          <p:cNvSpPr txBox="1"/>
          <p:nvPr/>
        </p:nvSpPr>
        <p:spPr>
          <a:xfrm>
            <a:off x="7133672" y="750218"/>
            <a:ext cx="4814256" cy="4488363"/>
          </a:xfrm>
          <a:prstGeom prst="rect">
            <a:avLst/>
          </a:prstGeom>
        </p:spPr>
        <p:txBody>
          <a:bodyPr vert="horz" wrap="square" lIns="0" tIns="8146" rIns="0" bIns="0" rtlCol="0" anchor="t">
            <a:spAutoFit/>
          </a:bodyPr>
          <a:lstStyle/>
          <a:p>
            <a:pPr marL="635">
              <a:spcBef>
                <a:spcPts val="770"/>
              </a:spcBef>
              <a:spcAft>
                <a:spcPts val="385"/>
              </a:spcAft>
            </a:pPr>
            <a:r>
              <a:rPr lang="en-US" sz="2050" b="1">
                <a:solidFill>
                  <a:srgbClr val="382C15"/>
                </a:solidFill>
                <a:latin typeface="Century Gothic"/>
                <a:cs typeface="Arial"/>
              </a:rPr>
              <a:t>Shows what to do in an emergency, where the exits and assembling points are. </a:t>
            </a:r>
            <a:endParaRPr lang="en-US" sz="2050"/>
          </a:p>
          <a:p>
            <a:pPr marL="635">
              <a:spcBef>
                <a:spcPts val="770"/>
              </a:spcBef>
              <a:spcAft>
                <a:spcPts val="385"/>
              </a:spcAft>
            </a:pPr>
            <a:r>
              <a:rPr lang="en-US" sz="1500">
                <a:solidFill>
                  <a:schemeClr val="bg1"/>
                </a:solidFill>
                <a:latin typeface="Century Gothic"/>
                <a:cs typeface="Arial"/>
              </a:rPr>
              <a:t>Submitting own emergency plans are accepted, however ensure that it includes evacuation procedures, emergency numbers</a:t>
            </a:r>
          </a:p>
          <a:p>
            <a:pPr marL="294005" indent="-292735">
              <a:spcBef>
                <a:spcPts val="770"/>
              </a:spcBef>
              <a:spcAft>
                <a:spcPts val="385"/>
              </a:spcAft>
              <a:buFont typeface="Arial" panose="020B0604020202020204" pitchFamily="34" charset="0"/>
              <a:buChar char="•"/>
            </a:pPr>
            <a:r>
              <a:rPr lang="en-US" sz="2050" b="1">
                <a:solidFill>
                  <a:srgbClr val="1F6233"/>
                </a:solidFill>
                <a:latin typeface="Century Gothic"/>
                <a:cs typeface="Arial"/>
              </a:rPr>
              <a:t>[15] </a:t>
            </a:r>
            <a:r>
              <a:rPr lang="en-US" sz="1500">
                <a:solidFill>
                  <a:schemeClr val="bg1"/>
                </a:solidFill>
                <a:latin typeface="Century Gothic"/>
                <a:cs typeface="Arial"/>
              </a:rPr>
              <a:t>Draw emergency plan and evacuation procedures </a:t>
            </a:r>
          </a:p>
          <a:p>
            <a:pPr marL="294005" indent="-292735">
              <a:spcBef>
                <a:spcPts val="770"/>
              </a:spcBef>
              <a:spcAft>
                <a:spcPts val="385"/>
              </a:spcAft>
              <a:buFont typeface="Arial" panose="020B0604020202020204" pitchFamily="34" charset="0"/>
              <a:buChar char="•"/>
            </a:pPr>
            <a:r>
              <a:rPr lang="en-US" sz="2052" b="1">
                <a:solidFill>
                  <a:srgbClr val="1F6233"/>
                </a:solidFill>
                <a:latin typeface="Century Gothic"/>
                <a:cs typeface="Arial"/>
              </a:rPr>
              <a:t>[16] </a:t>
            </a:r>
            <a:r>
              <a:rPr lang="en-US" sz="1539">
                <a:solidFill>
                  <a:schemeClr val="bg1"/>
                </a:solidFill>
                <a:latin typeface="Century Gothic"/>
                <a:cs typeface="Arial"/>
              </a:rPr>
              <a:t>Add emergency numbers from your local community</a:t>
            </a:r>
          </a:p>
          <a:p>
            <a:pPr marL="635">
              <a:spcBef>
                <a:spcPts val="770"/>
              </a:spcBef>
              <a:spcAft>
                <a:spcPts val="385"/>
              </a:spcAft>
            </a:pPr>
            <a:endParaRPr lang="en-US" sz="1539">
              <a:solidFill>
                <a:schemeClr val="bg1"/>
              </a:solidFill>
              <a:latin typeface="Century Gothic"/>
              <a:cs typeface="Arial"/>
            </a:endParaRPr>
          </a:p>
          <a:p>
            <a:pPr marL="635">
              <a:spcBef>
                <a:spcPts val="770"/>
              </a:spcBef>
              <a:spcAft>
                <a:spcPts val="385"/>
              </a:spcAft>
            </a:pPr>
            <a:r>
              <a:rPr lang="en-US" sz="1500">
                <a:solidFill>
                  <a:schemeClr val="bg1"/>
                </a:solidFill>
                <a:latin typeface="Century Gothic"/>
                <a:cs typeface="Arial"/>
              </a:rPr>
              <a:t>An emergency plan must be displayed at the ECD </a:t>
            </a:r>
            <a:r>
              <a:rPr lang="en-US" sz="1500" err="1">
                <a:solidFill>
                  <a:schemeClr val="bg1"/>
                </a:solidFill>
                <a:latin typeface="Century Gothic"/>
                <a:cs typeface="Arial"/>
              </a:rPr>
              <a:t>programme</a:t>
            </a:r>
            <a:r>
              <a:rPr lang="en-US" sz="1500">
                <a:solidFill>
                  <a:schemeClr val="bg1"/>
                </a:solidFill>
                <a:latin typeface="Century Gothic"/>
                <a:cs typeface="Arial"/>
              </a:rPr>
              <a:t>. Ensure that the emergency plan is also displayed at the site.</a:t>
            </a:r>
          </a:p>
        </p:txBody>
      </p:sp>
      <p:sp>
        <p:nvSpPr>
          <p:cNvPr id="9" name="TextBox 8">
            <a:extLst>
              <a:ext uri="{FF2B5EF4-FFF2-40B4-BE49-F238E27FC236}">
                <a16:creationId xmlns:a16="http://schemas.microsoft.com/office/drawing/2014/main" id="{08A674DB-DCBF-DCCB-AD4E-46377EA43E50}"/>
              </a:ext>
            </a:extLst>
          </p:cNvPr>
          <p:cNvSpPr txBox="1"/>
          <p:nvPr/>
        </p:nvSpPr>
        <p:spPr>
          <a:xfrm>
            <a:off x="1922132" y="2875718"/>
            <a:ext cx="408669" cy="329193"/>
          </a:xfrm>
          <a:prstGeom prst="rect">
            <a:avLst/>
          </a:prstGeom>
          <a:solidFill>
            <a:srgbClr val="1F6233"/>
          </a:solidFill>
        </p:spPr>
        <p:txBody>
          <a:bodyPr wrap="square" lIns="91440" tIns="45720" rIns="91440" bIns="45720" rtlCol="0" anchor="t">
            <a:spAutoFit/>
          </a:bodyPr>
          <a:lstStyle/>
          <a:p>
            <a:pPr algn="ctr"/>
            <a:r>
              <a:rPr lang="en-GB" sz="1500">
                <a:solidFill>
                  <a:schemeClr val="bg1"/>
                </a:solidFill>
                <a:latin typeface="Century Gothic"/>
              </a:rPr>
              <a:t>15</a:t>
            </a:r>
          </a:p>
        </p:txBody>
      </p:sp>
      <p:sp>
        <p:nvSpPr>
          <p:cNvPr id="10" name="TextBox 9">
            <a:extLst>
              <a:ext uri="{FF2B5EF4-FFF2-40B4-BE49-F238E27FC236}">
                <a16:creationId xmlns:a16="http://schemas.microsoft.com/office/drawing/2014/main" id="{272261B0-D615-0B44-4016-AF32AFF206A5}"/>
              </a:ext>
            </a:extLst>
          </p:cNvPr>
          <p:cNvSpPr txBox="1"/>
          <p:nvPr/>
        </p:nvSpPr>
        <p:spPr>
          <a:xfrm>
            <a:off x="2711047" y="5619290"/>
            <a:ext cx="408669" cy="329193"/>
          </a:xfrm>
          <a:prstGeom prst="rect">
            <a:avLst/>
          </a:prstGeom>
          <a:solidFill>
            <a:srgbClr val="1F6233"/>
          </a:solidFill>
        </p:spPr>
        <p:txBody>
          <a:bodyPr wrap="square" lIns="91440" tIns="45720" rIns="91440" bIns="45720" rtlCol="0" anchor="t">
            <a:spAutoFit/>
          </a:bodyPr>
          <a:lstStyle/>
          <a:p>
            <a:pPr algn="ctr"/>
            <a:r>
              <a:rPr lang="en-GB" sz="1500">
                <a:solidFill>
                  <a:schemeClr val="bg1"/>
                </a:solidFill>
                <a:latin typeface="Century Gothic"/>
              </a:rPr>
              <a:t>16</a:t>
            </a:r>
          </a:p>
        </p:txBody>
      </p:sp>
      <p:pic>
        <p:nvPicPr>
          <p:cNvPr id="3" name="Picture 2" descr="Escape Plan | Clay Fire Territory, IN - Official Website">
            <a:extLst>
              <a:ext uri="{FF2B5EF4-FFF2-40B4-BE49-F238E27FC236}">
                <a16:creationId xmlns:a16="http://schemas.microsoft.com/office/drawing/2014/main" id="{40161D78-9C53-DA4E-7F13-7FA9D6C24A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0323" y="2987111"/>
            <a:ext cx="1676460" cy="129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123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FFFA9-1D26-3815-CA49-5A82777DD59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41B7A8B-0310-55F5-83C8-CEFA7AEB3A9D}"/>
              </a:ext>
            </a:extLst>
          </p:cNvPr>
          <p:cNvPicPr>
            <a:picLocks noChangeAspect="1"/>
          </p:cNvPicPr>
          <p:nvPr/>
        </p:nvPicPr>
        <p:blipFill>
          <a:blip r:embed="rId2"/>
          <a:stretch>
            <a:fillRect/>
          </a:stretch>
        </p:blipFill>
        <p:spPr>
          <a:xfrm>
            <a:off x="1621427" y="824820"/>
            <a:ext cx="3549832" cy="5010407"/>
          </a:xfrm>
          <a:prstGeom prst="rect">
            <a:avLst/>
          </a:prstGeom>
        </p:spPr>
      </p:pic>
      <p:sp>
        <p:nvSpPr>
          <p:cNvPr id="2" name="Title 1">
            <a:extLst>
              <a:ext uri="{FF2B5EF4-FFF2-40B4-BE49-F238E27FC236}">
                <a16:creationId xmlns:a16="http://schemas.microsoft.com/office/drawing/2014/main" id="{A789AC1F-B376-C0D9-EC82-3D920B1B3D97}"/>
              </a:ext>
            </a:extLst>
          </p:cNvPr>
          <p:cNvSpPr>
            <a:spLocks noGrp="1"/>
          </p:cNvSpPr>
          <p:nvPr>
            <p:ph type="title"/>
          </p:nvPr>
        </p:nvSpPr>
        <p:spPr>
          <a:xfrm>
            <a:off x="568132" y="102038"/>
            <a:ext cx="11055736" cy="938719"/>
          </a:xfrm>
          <a:noFill/>
        </p:spPr>
        <p:txBody>
          <a:bodyPr wrap="square" rtlCol="0">
            <a:spAutoFit/>
          </a:bodyPr>
          <a:lstStyle/>
          <a:p>
            <a:pPr defTabSz="293248">
              <a:lnSpc>
                <a:spcPts val="3300"/>
              </a:lnSpc>
            </a:pPr>
            <a:r>
              <a:rPr lang="en-US"/>
              <a:t>IMPLEMENTATION PLAN</a:t>
            </a:r>
            <a:br>
              <a:rPr lang="en-US"/>
            </a:br>
            <a:endParaRPr lang="en-ZA"/>
          </a:p>
        </p:txBody>
      </p:sp>
      <p:sp>
        <p:nvSpPr>
          <p:cNvPr id="7" name="Slide Number Placeholder 6">
            <a:extLst>
              <a:ext uri="{FF2B5EF4-FFF2-40B4-BE49-F238E27FC236}">
                <a16:creationId xmlns:a16="http://schemas.microsoft.com/office/drawing/2014/main" id="{F65FA562-8E32-120F-680C-8E98586878D8}"/>
              </a:ext>
            </a:extLst>
          </p:cNvPr>
          <p:cNvSpPr>
            <a:spLocks noGrp="1"/>
          </p:cNvSpPr>
          <p:nvPr>
            <p:ph type="sldNum" sz="quarter" idx="4294967295"/>
          </p:nvPr>
        </p:nvSpPr>
        <p:spPr>
          <a:xfrm>
            <a:off x="11714265" y="6318321"/>
            <a:ext cx="477566" cy="365556"/>
          </a:xfrm>
        </p:spPr>
        <p:txBody>
          <a:bodyPr/>
          <a:lstStyle/>
          <a:p>
            <a:fld id="{379CA0B4-C81F-4BFB-80F1-11A7402164B5}" type="slidenum">
              <a:rPr lang="en-GB" smtClean="0"/>
              <a:pPr/>
              <a:t>28</a:t>
            </a:fld>
            <a:endParaRPr lang="en-GB"/>
          </a:p>
        </p:txBody>
      </p:sp>
      <p:sp>
        <p:nvSpPr>
          <p:cNvPr id="4" name="Rectangle 3">
            <a:extLst>
              <a:ext uri="{FF2B5EF4-FFF2-40B4-BE49-F238E27FC236}">
                <a16:creationId xmlns:a16="http://schemas.microsoft.com/office/drawing/2014/main" id="{9A82367F-E0A1-E494-55AC-CC7215ABE2A4}"/>
              </a:ext>
            </a:extLst>
          </p:cNvPr>
          <p:cNvSpPr/>
          <p:nvPr/>
        </p:nvSpPr>
        <p:spPr>
          <a:xfrm>
            <a:off x="6898162" y="2007461"/>
            <a:ext cx="5282794" cy="2503488"/>
          </a:xfrm>
          <a:prstGeom prst="rect">
            <a:avLst/>
          </a:prstGeom>
          <a:solidFill>
            <a:srgbClr val="D27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latin typeface="Century Gothic"/>
            </a:endParaRPr>
          </a:p>
        </p:txBody>
      </p:sp>
      <p:sp>
        <p:nvSpPr>
          <p:cNvPr id="8" name="object 3">
            <a:extLst>
              <a:ext uri="{FF2B5EF4-FFF2-40B4-BE49-F238E27FC236}">
                <a16:creationId xmlns:a16="http://schemas.microsoft.com/office/drawing/2014/main" id="{37FAF8D4-05F8-DE78-FC4D-3B359AE448D8}"/>
              </a:ext>
            </a:extLst>
          </p:cNvPr>
          <p:cNvSpPr txBox="1"/>
          <p:nvPr/>
        </p:nvSpPr>
        <p:spPr>
          <a:xfrm>
            <a:off x="7266194" y="2174827"/>
            <a:ext cx="4814256" cy="2030318"/>
          </a:xfrm>
          <a:prstGeom prst="rect">
            <a:avLst/>
          </a:prstGeom>
        </p:spPr>
        <p:txBody>
          <a:bodyPr vert="horz" wrap="square" lIns="0" tIns="8146" rIns="0" bIns="0" rtlCol="0" anchor="t">
            <a:spAutoFit/>
          </a:bodyPr>
          <a:lstStyle/>
          <a:p>
            <a:r>
              <a:rPr lang="en-US" sz="2000" b="1">
                <a:latin typeface="Century Gothic"/>
              </a:rPr>
              <a:t>An implementation plan shows the broad learning and development areas/themes and concepts that would be covered in a year. </a:t>
            </a:r>
          </a:p>
          <a:p>
            <a:endParaRPr lang="en-US" sz="1540" b="1">
              <a:solidFill>
                <a:srgbClr val="1F6233"/>
              </a:solidFill>
              <a:latin typeface="Century Gothic"/>
              <a:cs typeface="Arial"/>
            </a:endParaRPr>
          </a:p>
          <a:p>
            <a:r>
              <a:rPr lang="en-US" b="1">
                <a:solidFill>
                  <a:srgbClr val="1F6233"/>
                </a:solidFill>
                <a:latin typeface="Century Gothic"/>
                <a:cs typeface="Arial"/>
              </a:rPr>
              <a:t>[17]   </a:t>
            </a:r>
            <a:r>
              <a:rPr lang="en-US">
                <a:solidFill>
                  <a:schemeClr val="bg1"/>
                </a:solidFill>
                <a:latin typeface="Century Gothic"/>
                <a:cs typeface="Arial"/>
              </a:rPr>
              <a:t>Add ECD identifier number</a:t>
            </a:r>
          </a:p>
          <a:p>
            <a:r>
              <a:rPr lang="en-US" b="1">
                <a:solidFill>
                  <a:srgbClr val="1F6233"/>
                </a:solidFill>
                <a:latin typeface="Century Gothic"/>
                <a:cs typeface="Arial"/>
              </a:rPr>
              <a:t>[18] </a:t>
            </a:r>
            <a:r>
              <a:rPr lang="en-US">
                <a:solidFill>
                  <a:schemeClr val="bg1"/>
                </a:solidFill>
                <a:latin typeface="Century Gothic"/>
                <a:cs typeface="Arial"/>
              </a:rPr>
              <a:t>Complete implementation plan</a:t>
            </a:r>
          </a:p>
        </p:txBody>
      </p:sp>
      <p:sp>
        <p:nvSpPr>
          <p:cNvPr id="9" name="TextBox 8">
            <a:extLst>
              <a:ext uri="{FF2B5EF4-FFF2-40B4-BE49-F238E27FC236}">
                <a16:creationId xmlns:a16="http://schemas.microsoft.com/office/drawing/2014/main" id="{8038279B-0A00-1062-F03E-933D3F635593}"/>
              </a:ext>
            </a:extLst>
          </p:cNvPr>
          <p:cNvSpPr txBox="1"/>
          <p:nvPr/>
        </p:nvSpPr>
        <p:spPr>
          <a:xfrm>
            <a:off x="1417092" y="1022773"/>
            <a:ext cx="408669"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17</a:t>
            </a:r>
          </a:p>
        </p:txBody>
      </p:sp>
      <p:sp>
        <p:nvSpPr>
          <p:cNvPr id="10" name="TextBox 9">
            <a:extLst>
              <a:ext uri="{FF2B5EF4-FFF2-40B4-BE49-F238E27FC236}">
                <a16:creationId xmlns:a16="http://schemas.microsoft.com/office/drawing/2014/main" id="{8651B935-F3DE-3B5D-7015-619083EAD1E0}"/>
              </a:ext>
            </a:extLst>
          </p:cNvPr>
          <p:cNvSpPr txBox="1"/>
          <p:nvPr/>
        </p:nvSpPr>
        <p:spPr>
          <a:xfrm>
            <a:off x="1417091" y="2272701"/>
            <a:ext cx="408669" cy="329193"/>
          </a:xfrm>
          <a:prstGeom prst="rect">
            <a:avLst/>
          </a:prstGeom>
          <a:solidFill>
            <a:srgbClr val="1F6233"/>
          </a:solidFill>
        </p:spPr>
        <p:txBody>
          <a:bodyPr wrap="square" rtlCol="0">
            <a:spAutoFit/>
          </a:bodyPr>
          <a:lstStyle/>
          <a:p>
            <a:pPr algn="ctr"/>
            <a:r>
              <a:rPr lang="en-GB" sz="1539">
                <a:solidFill>
                  <a:schemeClr val="bg1"/>
                </a:solidFill>
                <a:latin typeface="Century Gothic"/>
              </a:rPr>
              <a:t>18</a:t>
            </a:r>
          </a:p>
        </p:txBody>
      </p:sp>
    </p:spTree>
    <p:extLst>
      <p:ext uri="{BB962C8B-B14F-4D97-AF65-F5344CB8AC3E}">
        <p14:creationId xmlns:p14="http://schemas.microsoft.com/office/powerpoint/2010/main" val="821031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ACE74-D50A-4E67-CB58-65F471ABE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C6298A-11C9-748B-5146-6DB9F9911A23}"/>
              </a:ext>
            </a:extLst>
          </p:cNvPr>
          <p:cNvSpPr>
            <a:spLocks noGrp="1"/>
          </p:cNvSpPr>
          <p:nvPr>
            <p:ph type="title"/>
          </p:nvPr>
        </p:nvSpPr>
        <p:spPr>
          <a:xfrm>
            <a:off x="568132" y="102038"/>
            <a:ext cx="11055736" cy="938719"/>
          </a:xfrm>
          <a:noFill/>
        </p:spPr>
        <p:txBody>
          <a:bodyPr wrap="square" rtlCol="0">
            <a:spAutoFit/>
          </a:bodyPr>
          <a:lstStyle/>
          <a:p>
            <a:pPr defTabSz="293248">
              <a:lnSpc>
                <a:spcPts val="3300"/>
              </a:lnSpc>
            </a:pPr>
            <a:r>
              <a:rPr lang="en-US"/>
              <a:t>QUALIFICATIONS </a:t>
            </a:r>
            <a:br>
              <a:rPr lang="en-US"/>
            </a:br>
            <a:endParaRPr lang="en-ZA"/>
          </a:p>
        </p:txBody>
      </p:sp>
      <p:sp>
        <p:nvSpPr>
          <p:cNvPr id="7" name="Slide Number Placeholder 6">
            <a:extLst>
              <a:ext uri="{FF2B5EF4-FFF2-40B4-BE49-F238E27FC236}">
                <a16:creationId xmlns:a16="http://schemas.microsoft.com/office/drawing/2014/main" id="{C3AE93C4-71DE-3008-9331-198ACAABA593}"/>
              </a:ext>
            </a:extLst>
          </p:cNvPr>
          <p:cNvSpPr>
            <a:spLocks noGrp="1"/>
          </p:cNvSpPr>
          <p:nvPr>
            <p:ph type="sldNum" sz="quarter" idx="4294967295"/>
          </p:nvPr>
        </p:nvSpPr>
        <p:spPr>
          <a:xfrm>
            <a:off x="11714265" y="6318321"/>
            <a:ext cx="477566" cy="365556"/>
          </a:xfrm>
        </p:spPr>
        <p:txBody>
          <a:bodyPr/>
          <a:lstStyle/>
          <a:p>
            <a:fld id="{379CA0B4-C81F-4BFB-80F1-11A7402164B5}" type="slidenum">
              <a:rPr lang="en-GB" smtClean="0"/>
              <a:pPr/>
              <a:t>29</a:t>
            </a:fld>
            <a:endParaRPr lang="en-GB"/>
          </a:p>
        </p:txBody>
      </p:sp>
      <p:sp>
        <p:nvSpPr>
          <p:cNvPr id="11" name="TextBox 10">
            <a:extLst>
              <a:ext uri="{FF2B5EF4-FFF2-40B4-BE49-F238E27FC236}">
                <a16:creationId xmlns:a16="http://schemas.microsoft.com/office/drawing/2014/main" id="{47820D3D-4DC4-E06A-7949-14B1A72CBEC6}"/>
              </a:ext>
            </a:extLst>
          </p:cNvPr>
          <p:cNvSpPr txBox="1"/>
          <p:nvPr/>
        </p:nvSpPr>
        <p:spPr>
          <a:xfrm>
            <a:off x="526920" y="3520561"/>
            <a:ext cx="10829211" cy="1692771"/>
          </a:xfrm>
          <a:prstGeom prst="rect">
            <a:avLst/>
          </a:prstGeom>
          <a:noFill/>
        </p:spPr>
        <p:txBody>
          <a:bodyPr wrap="square" rtlCol="0">
            <a:spAutoFit/>
          </a:bodyPr>
          <a:lstStyle/>
          <a:p>
            <a:pPr algn="ctr"/>
            <a:r>
              <a:rPr lang="en-ZA" sz="2800" b="1">
                <a:solidFill>
                  <a:srgbClr val="382C15"/>
                </a:solidFill>
                <a:latin typeface="Century Gothic"/>
                <a:ea typeface="+mn-lt"/>
                <a:cs typeface="+mn-lt"/>
              </a:rPr>
              <a:t>OR</a:t>
            </a:r>
          </a:p>
          <a:p>
            <a:pPr algn="ctr"/>
            <a:endParaRPr lang="en-ZA" sz="2400" b="1">
              <a:solidFill>
                <a:srgbClr val="382C15"/>
              </a:solidFill>
              <a:latin typeface="Century Gothic"/>
              <a:ea typeface="+mn-lt"/>
              <a:cs typeface="+mn-lt"/>
            </a:endParaRPr>
          </a:p>
          <a:p>
            <a:pPr algn="ctr"/>
            <a:r>
              <a:rPr lang="en-ZA" sz="2400" b="1">
                <a:solidFill>
                  <a:srgbClr val="382C15"/>
                </a:solidFill>
                <a:latin typeface="Century Gothic"/>
                <a:ea typeface="+mn-lt"/>
                <a:cs typeface="+mn-lt"/>
              </a:rPr>
              <a:t> proof of 3 years experience (work contract or CV)  in the ECD field </a:t>
            </a:r>
            <a:endParaRPr lang="en-ZA" sz="2400" b="1">
              <a:solidFill>
                <a:srgbClr val="382C15"/>
              </a:solidFill>
              <a:latin typeface="Century Gothic"/>
              <a:ea typeface="Calibri"/>
              <a:cs typeface="Calibri"/>
            </a:endParaRPr>
          </a:p>
          <a:p>
            <a:pPr algn="ctr"/>
            <a:endParaRPr lang="en-ZA" sz="2400">
              <a:solidFill>
                <a:srgbClr val="382C15"/>
              </a:solidFill>
              <a:latin typeface="Century Gothic"/>
            </a:endParaRPr>
          </a:p>
        </p:txBody>
      </p:sp>
      <p:sp>
        <p:nvSpPr>
          <p:cNvPr id="4" name="Rectangle 3">
            <a:extLst>
              <a:ext uri="{FF2B5EF4-FFF2-40B4-BE49-F238E27FC236}">
                <a16:creationId xmlns:a16="http://schemas.microsoft.com/office/drawing/2014/main" id="{332D7B46-B59E-DFA6-A38F-F6E3C1D6BC97}"/>
              </a:ext>
            </a:extLst>
          </p:cNvPr>
          <p:cNvSpPr/>
          <p:nvPr/>
        </p:nvSpPr>
        <p:spPr>
          <a:xfrm>
            <a:off x="6253261" y="1459634"/>
            <a:ext cx="5511658" cy="1851132"/>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latin typeface="Century Gothic"/>
            </a:endParaRPr>
          </a:p>
        </p:txBody>
      </p:sp>
      <p:sp>
        <p:nvSpPr>
          <p:cNvPr id="6" name="TextBox 5">
            <a:extLst>
              <a:ext uri="{FF2B5EF4-FFF2-40B4-BE49-F238E27FC236}">
                <a16:creationId xmlns:a16="http://schemas.microsoft.com/office/drawing/2014/main" id="{609EDEC6-DFE4-85E8-2CFD-77642F33A17E}"/>
              </a:ext>
            </a:extLst>
          </p:cNvPr>
          <p:cNvSpPr txBox="1"/>
          <p:nvPr/>
        </p:nvSpPr>
        <p:spPr>
          <a:xfrm>
            <a:off x="6250475" y="1458686"/>
            <a:ext cx="5223068" cy="2369880"/>
          </a:xfrm>
          <a:prstGeom prst="rect">
            <a:avLst/>
          </a:prstGeom>
          <a:noFill/>
        </p:spPr>
        <p:txBody>
          <a:bodyPr wrap="square" lIns="91440" tIns="45720" rIns="91440" bIns="45720" rtlCol="0" anchor="t">
            <a:spAutoFit/>
          </a:bodyPr>
          <a:lstStyle/>
          <a:p>
            <a:r>
              <a:rPr lang="en-ZA" sz="2800" b="1">
                <a:solidFill>
                  <a:schemeClr val="bg1"/>
                </a:solidFill>
                <a:latin typeface="Century Gothic"/>
                <a:ea typeface="+mn-lt"/>
                <a:cs typeface="+mn-lt"/>
              </a:rPr>
              <a:t>GOLD:</a:t>
            </a:r>
          </a:p>
          <a:p>
            <a:endParaRPr lang="en-ZA" b="1">
              <a:solidFill>
                <a:schemeClr val="bg1"/>
              </a:solidFill>
              <a:latin typeface="Century Gothic"/>
              <a:ea typeface="+mn-lt"/>
              <a:cs typeface="+mn-lt"/>
            </a:endParaRPr>
          </a:p>
          <a:p>
            <a:r>
              <a:rPr lang="en-ZA" sz="2400" b="1">
                <a:solidFill>
                  <a:schemeClr val="bg1"/>
                </a:solidFill>
                <a:latin typeface="Century Gothic"/>
                <a:ea typeface="+mn-lt"/>
                <a:cs typeface="+mn-lt"/>
              </a:rPr>
              <a:t>ECD Qualifications NQF 1-6  of the </a:t>
            </a:r>
            <a:r>
              <a:rPr lang="en-ZA" sz="2400" b="1" u="sng">
                <a:solidFill>
                  <a:schemeClr val="bg1"/>
                </a:solidFill>
                <a:latin typeface="Century Gothic"/>
                <a:ea typeface="+mn-lt"/>
                <a:cs typeface="+mn-lt"/>
              </a:rPr>
              <a:t>applicant</a:t>
            </a:r>
            <a:endParaRPr lang="en-ZA" sz="2400" b="1">
              <a:solidFill>
                <a:schemeClr val="bg1"/>
              </a:solidFill>
              <a:latin typeface="Century Gothic"/>
              <a:ea typeface="+mn-lt"/>
              <a:cs typeface="+mn-lt"/>
            </a:endParaRPr>
          </a:p>
          <a:p>
            <a:endParaRPr lang="en-ZA" b="1">
              <a:solidFill>
                <a:srgbClr val="382C15"/>
              </a:solidFill>
              <a:latin typeface="Century Gothic"/>
              <a:ea typeface="+mn-lt"/>
              <a:cs typeface="+mn-lt"/>
            </a:endParaRPr>
          </a:p>
          <a:p>
            <a:r>
              <a:rPr lang="en-ZA" b="1">
                <a:solidFill>
                  <a:srgbClr val="382C15"/>
                </a:solidFill>
                <a:latin typeface="Century Gothic"/>
                <a:ea typeface="+mn-lt"/>
                <a:cs typeface="+mn-lt"/>
              </a:rPr>
              <a:t> </a:t>
            </a:r>
            <a:endParaRPr lang="en-ZA" b="1">
              <a:solidFill>
                <a:srgbClr val="382C15"/>
              </a:solidFill>
              <a:latin typeface="Century Gothic"/>
              <a:ea typeface="Calibri"/>
              <a:cs typeface="Calibri"/>
            </a:endParaRPr>
          </a:p>
          <a:p>
            <a:endParaRPr lang="en-ZA">
              <a:solidFill>
                <a:srgbClr val="382C15"/>
              </a:solidFill>
              <a:latin typeface="Century Gothic"/>
            </a:endParaRPr>
          </a:p>
        </p:txBody>
      </p:sp>
      <p:sp>
        <p:nvSpPr>
          <p:cNvPr id="9" name="Rectangle 8">
            <a:extLst>
              <a:ext uri="{FF2B5EF4-FFF2-40B4-BE49-F238E27FC236}">
                <a16:creationId xmlns:a16="http://schemas.microsoft.com/office/drawing/2014/main" id="{DA7B3EB2-5B90-3651-21BA-330AAF5D0C39}"/>
              </a:ext>
            </a:extLst>
          </p:cNvPr>
          <p:cNvSpPr/>
          <p:nvPr/>
        </p:nvSpPr>
        <p:spPr>
          <a:xfrm>
            <a:off x="414880" y="1459421"/>
            <a:ext cx="5379137" cy="184961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55">
              <a:solidFill>
                <a:srgbClr val="D27C25"/>
              </a:solidFill>
              <a:latin typeface="Century Gothic"/>
            </a:endParaRPr>
          </a:p>
        </p:txBody>
      </p:sp>
      <p:sp>
        <p:nvSpPr>
          <p:cNvPr id="5" name="TextBox 4">
            <a:extLst>
              <a:ext uri="{FF2B5EF4-FFF2-40B4-BE49-F238E27FC236}">
                <a16:creationId xmlns:a16="http://schemas.microsoft.com/office/drawing/2014/main" id="{698115A7-BB23-01DD-C0B2-4DF90ECE1252}"/>
              </a:ext>
            </a:extLst>
          </p:cNvPr>
          <p:cNvSpPr txBox="1"/>
          <p:nvPr/>
        </p:nvSpPr>
        <p:spPr>
          <a:xfrm>
            <a:off x="568132" y="1458686"/>
            <a:ext cx="5223068" cy="2739211"/>
          </a:xfrm>
          <a:prstGeom prst="rect">
            <a:avLst/>
          </a:prstGeom>
          <a:noFill/>
        </p:spPr>
        <p:txBody>
          <a:bodyPr wrap="square" lIns="91440" tIns="45720" rIns="91440" bIns="45720" rtlCol="0" anchor="t">
            <a:spAutoFit/>
          </a:bodyPr>
          <a:lstStyle/>
          <a:p>
            <a:r>
              <a:rPr lang="en-ZA" sz="2800" b="1">
                <a:solidFill>
                  <a:schemeClr val="bg1"/>
                </a:solidFill>
                <a:latin typeface="Century Gothic"/>
                <a:ea typeface="+mn-lt"/>
                <a:cs typeface="+mn-lt"/>
              </a:rPr>
              <a:t>SILVER:</a:t>
            </a:r>
          </a:p>
          <a:p>
            <a:endParaRPr lang="en-ZA" b="1">
              <a:solidFill>
                <a:schemeClr val="bg1"/>
              </a:solidFill>
              <a:latin typeface="Century Gothic"/>
              <a:ea typeface="+mn-lt"/>
              <a:cs typeface="+mn-lt"/>
            </a:endParaRPr>
          </a:p>
          <a:p>
            <a:r>
              <a:rPr lang="en-ZA" sz="2400" b="1">
                <a:solidFill>
                  <a:schemeClr val="bg1"/>
                </a:solidFill>
                <a:latin typeface="Century Gothic"/>
                <a:ea typeface="+mn-lt"/>
                <a:cs typeface="+mn-lt"/>
              </a:rPr>
              <a:t>ECD Qualification NQF Level 1- 6 of the </a:t>
            </a:r>
            <a:r>
              <a:rPr lang="en-ZA" sz="2400" b="1" u="sng">
                <a:solidFill>
                  <a:schemeClr val="bg1"/>
                </a:solidFill>
                <a:latin typeface="Century Gothic"/>
                <a:ea typeface="+mn-lt"/>
                <a:cs typeface="+mn-lt"/>
              </a:rPr>
              <a:t>supervisor or any staff member </a:t>
            </a:r>
          </a:p>
          <a:p>
            <a:endParaRPr lang="en-ZA" b="1">
              <a:solidFill>
                <a:srgbClr val="382C15"/>
              </a:solidFill>
              <a:latin typeface="Century Gothic"/>
              <a:ea typeface="+mn-lt"/>
              <a:cs typeface="+mn-lt"/>
            </a:endParaRPr>
          </a:p>
          <a:p>
            <a:endParaRPr lang="en-ZA" b="1">
              <a:solidFill>
                <a:srgbClr val="382C15"/>
              </a:solidFill>
              <a:latin typeface="Century Gothic"/>
              <a:ea typeface="+mn-lt"/>
              <a:cs typeface="+mn-lt"/>
            </a:endParaRPr>
          </a:p>
          <a:p>
            <a:r>
              <a:rPr lang="en-ZA" b="1">
                <a:solidFill>
                  <a:srgbClr val="382C15"/>
                </a:solidFill>
                <a:latin typeface="Century Gothic"/>
                <a:ea typeface="+mn-lt"/>
                <a:cs typeface="+mn-lt"/>
              </a:rPr>
              <a:t> </a:t>
            </a:r>
            <a:endParaRPr lang="en-ZA">
              <a:solidFill>
                <a:srgbClr val="382C15"/>
              </a:solidFill>
              <a:latin typeface="Century Gothic"/>
            </a:endParaRPr>
          </a:p>
        </p:txBody>
      </p:sp>
    </p:spTree>
    <p:extLst>
      <p:ext uri="{BB962C8B-B14F-4D97-AF65-F5344CB8AC3E}">
        <p14:creationId xmlns:p14="http://schemas.microsoft.com/office/powerpoint/2010/main" val="858880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a:extLst>
            <a:ext uri="{FF2B5EF4-FFF2-40B4-BE49-F238E27FC236}">
              <a16:creationId xmlns:a16="http://schemas.microsoft.com/office/drawing/2014/main" id="{22EC3E84-82B9-085B-1A63-E4B10D45A710}"/>
            </a:ext>
          </a:extLst>
        </p:cNvPr>
        <p:cNvGrpSpPr/>
        <p:nvPr/>
      </p:nvGrpSpPr>
      <p:grpSpPr>
        <a:xfrm>
          <a:off x="0" y="0"/>
          <a:ext cx="0" cy="0"/>
          <a:chOff x="0" y="0"/>
          <a:chExt cx="0" cy="0"/>
        </a:xfrm>
      </p:grpSpPr>
      <p:pic>
        <p:nvPicPr>
          <p:cNvPr id="171" name="Google Shape;171;p26">
            <a:extLst>
              <a:ext uri="{FF2B5EF4-FFF2-40B4-BE49-F238E27FC236}">
                <a16:creationId xmlns:a16="http://schemas.microsoft.com/office/drawing/2014/main" id="{16BD882F-D854-38E1-A9F9-60D08D39786F}"/>
              </a:ext>
            </a:extLst>
          </p:cNvPr>
          <p:cNvPicPr preferRelativeResize="0"/>
          <p:nvPr/>
        </p:nvPicPr>
        <p:blipFill rotWithShape="1">
          <a:blip r:embed="rId3">
            <a:alphaModFix/>
          </a:blip>
          <a:srcRect b="32912"/>
          <a:stretch/>
        </p:blipFill>
        <p:spPr>
          <a:xfrm flipH="1">
            <a:off x="3" y="5637571"/>
            <a:ext cx="12217397" cy="1242516"/>
          </a:xfrm>
          <a:prstGeom prst="rect">
            <a:avLst/>
          </a:prstGeom>
          <a:noFill/>
          <a:ln>
            <a:noFill/>
          </a:ln>
        </p:spPr>
      </p:pic>
      <p:sp>
        <p:nvSpPr>
          <p:cNvPr id="172" name="Google Shape;172;p26">
            <a:extLst>
              <a:ext uri="{FF2B5EF4-FFF2-40B4-BE49-F238E27FC236}">
                <a16:creationId xmlns:a16="http://schemas.microsoft.com/office/drawing/2014/main" id="{B148CD05-F601-42DB-537F-78E3C965D228}"/>
              </a:ext>
            </a:extLst>
          </p:cNvPr>
          <p:cNvSpPr txBox="1"/>
          <p:nvPr/>
        </p:nvSpPr>
        <p:spPr>
          <a:xfrm>
            <a:off x="240761" y="204250"/>
            <a:ext cx="10977000" cy="600124"/>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US" sz="3000" b="1">
                <a:solidFill>
                  <a:srgbClr val="1B1A18"/>
                </a:solidFill>
                <a:latin typeface="Century Gothic"/>
                <a:ea typeface="Century Gothic"/>
                <a:cs typeface="Century Gothic"/>
                <a:sym typeface="Century Gothic"/>
              </a:rPr>
              <a:t>CONTEXT</a:t>
            </a:r>
            <a:r>
              <a:rPr lang="en-US" sz="3000" b="1" i="0" u="none" strike="noStrike" cap="none">
                <a:solidFill>
                  <a:srgbClr val="1B1A18"/>
                </a:solidFill>
                <a:latin typeface="Century Gothic"/>
                <a:ea typeface="Century Gothic"/>
                <a:cs typeface="Century Gothic"/>
                <a:sym typeface="Century Gothic"/>
              </a:rPr>
              <a:t> </a:t>
            </a:r>
            <a:endParaRPr lang="en-US" sz="1400" b="0" i="0" u="none" strike="noStrike" cap="none">
              <a:solidFill>
                <a:srgbClr val="1B1A18"/>
              </a:solidFill>
              <a:latin typeface="Arial"/>
              <a:ea typeface="Arial"/>
              <a:cs typeface="Arial"/>
              <a:sym typeface="Arial"/>
            </a:endParaRPr>
          </a:p>
        </p:txBody>
      </p:sp>
      <p:pic>
        <p:nvPicPr>
          <p:cNvPr id="173" name="Google Shape;173;p26">
            <a:extLst>
              <a:ext uri="{FF2B5EF4-FFF2-40B4-BE49-F238E27FC236}">
                <a16:creationId xmlns:a16="http://schemas.microsoft.com/office/drawing/2014/main" id="{7A57D78B-D498-24D2-E7A1-13C43D5ED84B}"/>
              </a:ext>
            </a:extLst>
          </p:cNvPr>
          <p:cNvPicPr preferRelativeResize="0"/>
          <p:nvPr/>
        </p:nvPicPr>
        <p:blipFill rotWithShape="1">
          <a:blip r:embed="rId4">
            <a:alphaModFix/>
          </a:blip>
          <a:srcRect/>
          <a:stretch/>
        </p:blipFill>
        <p:spPr>
          <a:xfrm>
            <a:off x="886551" y="5740399"/>
            <a:ext cx="1370767" cy="479089"/>
          </a:xfrm>
          <a:prstGeom prst="rect">
            <a:avLst/>
          </a:prstGeom>
          <a:noFill/>
          <a:ln>
            <a:noFill/>
          </a:ln>
        </p:spPr>
      </p:pic>
      <p:pic>
        <p:nvPicPr>
          <p:cNvPr id="174" name="Google Shape;174;p26">
            <a:extLst>
              <a:ext uri="{FF2B5EF4-FFF2-40B4-BE49-F238E27FC236}">
                <a16:creationId xmlns:a16="http://schemas.microsoft.com/office/drawing/2014/main" id="{8E4083BC-FAED-7182-AE64-2694EA49106D}"/>
              </a:ext>
            </a:extLst>
          </p:cNvPr>
          <p:cNvPicPr preferRelativeResize="0"/>
          <p:nvPr/>
        </p:nvPicPr>
        <p:blipFill rotWithShape="1">
          <a:blip r:embed="rId5">
            <a:alphaModFix/>
          </a:blip>
          <a:srcRect/>
          <a:stretch/>
        </p:blipFill>
        <p:spPr>
          <a:xfrm>
            <a:off x="9039236" y="5096191"/>
            <a:ext cx="2301864" cy="986447"/>
          </a:xfrm>
          <a:prstGeom prst="rect">
            <a:avLst/>
          </a:prstGeom>
          <a:noFill/>
          <a:ln>
            <a:noFill/>
          </a:ln>
        </p:spPr>
      </p:pic>
      <p:sp>
        <p:nvSpPr>
          <p:cNvPr id="3" name="Google Shape;175;p26">
            <a:extLst>
              <a:ext uri="{FF2B5EF4-FFF2-40B4-BE49-F238E27FC236}">
                <a16:creationId xmlns:a16="http://schemas.microsoft.com/office/drawing/2014/main" id="{38CB3895-15D7-E604-A88D-FD1D8939823B}"/>
              </a:ext>
            </a:extLst>
          </p:cNvPr>
          <p:cNvSpPr txBox="1"/>
          <p:nvPr/>
        </p:nvSpPr>
        <p:spPr>
          <a:xfrm>
            <a:off x="240761" y="588085"/>
            <a:ext cx="11991842" cy="5001329"/>
          </a:xfrm>
          <a:prstGeom prst="rect">
            <a:avLst/>
          </a:prstGeom>
          <a:noFill/>
          <a:ln>
            <a:noFill/>
          </a:ln>
        </p:spPr>
        <p:txBody>
          <a:bodyPr spcFirstLastPara="1" wrap="square" lIns="91425" tIns="45700" rIns="91425" bIns="45700" anchor="t" anchorCtr="0">
            <a:spAutoFit/>
          </a:bodyPr>
          <a:lstStyle/>
          <a:p>
            <a:r>
              <a:rPr lang="en-ZA" sz="2200"/>
              <a:t>	</a:t>
            </a:r>
          </a:p>
          <a:p>
            <a:pPr marL="342900" indent="-342900">
              <a:lnSpc>
                <a:spcPct val="150000"/>
              </a:lnSpc>
              <a:buFont typeface="Arial" panose="020B0604020202020204" pitchFamily="34" charset="0"/>
              <a:buChar char="•"/>
            </a:pPr>
            <a:r>
              <a:rPr lang="en-US" sz="2200">
                <a:solidFill>
                  <a:srgbClr val="000000"/>
                </a:solidFill>
                <a:latin typeface="Century Gothic"/>
                <a:ea typeface="Arial"/>
                <a:cs typeface="Arial"/>
                <a:sym typeface="Arial"/>
              </a:rPr>
              <a:t>Nationally, at least half of all ECD </a:t>
            </a:r>
            <a:r>
              <a:rPr lang="en-US" sz="2200" err="1">
                <a:solidFill>
                  <a:srgbClr val="000000"/>
                </a:solidFill>
                <a:latin typeface="Century Gothic"/>
                <a:ea typeface="Arial"/>
                <a:cs typeface="Arial"/>
                <a:sym typeface="Arial"/>
              </a:rPr>
              <a:t>programmes</a:t>
            </a:r>
            <a:r>
              <a:rPr lang="en-US" sz="2200">
                <a:solidFill>
                  <a:srgbClr val="000000"/>
                </a:solidFill>
                <a:latin typeface="Century Gothic"/>
                <a:ea typeface="Arial"/>
                <a:cs typeface="Arial"/>
                <a:sym typeface="Arial"/>
              </a:rPr>
              <a:t> are currently not registered in terms of the children’s Act and operate in diverse contexts.</a:t>
            </a:r>
          </a:p>
          <a:p>
            <a:pPr marL="342900" indent="-342900">
              <a:lnSpc>
                <a:spcPct val="150000"/>
              </a:lnSpc>
              <a:buFont typeface="Arial" panose="020B0604020202020204" pitchFamily="34" charset="0"/>
              <a:buChar char="•"/>
            </a:pPr>
            <a:r>
              <a:rPr lang="en-US" sz="2200">
                <a:solidFill>
                  <a:srgbClr val="000000"/>
                </a:solidFill>
                <a:latin typeface="Century Gothic"/>
                <a:ea typeface="Arial"/>
                <a:cs typeface="Arial"/>
                <a:sym typeface="Arial"/>
              </a:rPr>
              <a:t>Every child young child in South Africa should have access to quality early learning</a:t>
            </a:r>
          </a:p>
          <a:p>
            <a:pPr marL="342900" indent="-342900">
              <a:lnSpc>
                <a:spcPct val="150000"/>
              </a:lnSpc>
              <a:buFont typeface="Arial" panose="020B0604020202020204" pitchFamily="34" charset="0"/>
              <a:buChar char="•"/>
            </a:pPr>
            <a:r>
              <a:rPr lang="en-US" sz="2200" i="0" u="none" strike="noStrike" cap="none">
                <a:solidFill>
                  <a:srgbClr val="000000"/>
                </a:solidFill>
                <a:latin typeface="Century Gothic"/>
                <a:ea typeface="Arial"/>
                <a:cs typeface="Arial"/>
                <a:sym typeface="Arial"/>
              </a:rPr>
              <a:t>The Bana Pele Mass Registration Drive is the first step to m</a:t>
            </a:r>
            <a:r>
              <a:rPr lang="en-US" sz="2200">
                <a:solidFill>
                  <a:srgbClr val="000000"/>
                </a:solidFill>
                <a:latin typeface="Century Gothic"/>
                <a:ea typeface="Arial"/>
                <a:cs typeface="Arial"/>
                <a:sym typeface="Arial"/>
              </a:rPr>
              <a:t>aking this vision possible through:</a:t>
            </a:r>
          </a:p>
          <a:p>
            <a:pPr marL="342900" indent="-342900">
              <a:lnSpc>
                <a:spcPct val="150000"/>
              </a:lnSpc>
              <a:buFont typeface="Arial" panose="020B0604020202020204" pitchFamily="34" charset="0"/>
              <a:buChar char="•"/>
            </a:pPr>
            <a:r>
              <a:rPr lang="en-US" sz="2200" i="0" u="none" strike="noStrike" cap="none">
                <a:solidFill>
                  <a:srgbClr val="000000"/>
                </a:solidFill>
                <a:latin typeface="Century Gothic"/>
                <a:ea typeface="Arial"/>
                <a:cs typeface="Arial"/>
                <a:sym typeface="Arial"/>
              </a:rPr>
              <a:t>Pulling every out-of</a:t>
            </a:r>
            <a:r>
              <a:rPr lang="en-US" sz="2200">
                <a:solidFill>
                  <a:srgbClr val="000000"/>
                </a:solidFill>
                <a:latin typeface="Century Gothic"/>
                <a:ea typeface="Arial"/>
                <a:cs typeface="Arial"/>
                <a:sym typeface="Arial"/>
              </a:rPr>
              <a:t>-home ECD </a:t>
            </a:r>
            <a:r>
              <a:rPr lang="en-US" sz="2200" err="1">
                <a:solidFill>
                  <a:srgbClr val="000000"/>
                </a:solidFill>
                <a:latin typeface="Century Gothic"/>
                <a:ea typeface="Arial"/>
                <a:cs typeface="Arial"/>
                <a:sym typeface="Arial"/>
              </a:rPr>
              <a:t>programme</a:t>
            </a:r>
            <a:r>
              <a:rPr lang="en-US" sz="2200">
                <a:solidFill>
                  <a:srgbClr val="000000"/>
                </a:solidFill>
                <a:latin typeface="Century Gothic"/>
                <a:ea typeface="Arial"/>
                <a:cs typeface="Arial"/>
                <a:sym typeface="Arial"/>
              </a:rPr>
              <a:t> into the regulatory net to allow proper oversight by government</a:t>
            </a:r>
          </a:p>
          <a:p>
            <a:pPr marL="342900" indent="-342900">
              <a:lnSpc>
                <a:spcPct val="150000"/>
              </a:lnSpc>
              <a:buFont typeface="Arial" panose="020B0604020202020204" pitchFamily="34" charset="0"/>
              <a:buChar char="•"/>
            </a:pPr>
            <a:r>
              <a:rPr lang="en-US" sz="2200" i="0" u="none" strike="noStrike" cap="none">
                <a:solidFill>
                  <a:srgbClr val="000000"/>
                </a:solidFill>
                <a:latin typeface="Century Gothic"/>
                <a:ea typeface="Arial"/>
                <a:cs typeface="Arial"/>
                <a:sym typeface="Arial"/>
              </a:rPr>
              <a:t>The </a:t>
            </a:r>
            <a:r>
              <a:rPr lang="en-US" sz="2200">
                <a:solidFill>
                  <a:srgbClr val="000000"/>
                </a:solidFill>
                <a:latin typeface="Century Gothic"/>
                <a:ea typeface="Arial"/>
                <a:cs typeface="Arial"/>
                <a:sym typeface="Arial"/>
              </a:rPr>
              <a:t>Children’s Act gives wide-ranging powers to provinces to adopt a developmental approach</a:t>
            </a:r>
            <a:endParaRPr lang="en-ZA" sz="2200" i="0" u="none" strike="noStrike" cap="none">
              <a:solidFill>
                <a:srgbClr val="000000"/>
              </a:solidFill>
              <a:latin typeface="Century Gothic"/>
              <a:ea typeface="Arial"/>
              <a:cs typeface="Arial"/>
              <a:sym typeface="Arial"/>
            </a:endParaRPr>
          </a:p>
        </p:txBody>
      </p:sp>
    </p:spTree>
    <p:extLst>
      <p:ext uri="{BB962C8B-B14F-4D97-AF65-F5344CB8AC3E}">
        <p14:creationId xmlns:p14="http://schemas.microsoft.com/office/powerpoint/2010/main" val="4022786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44EA9-1955-EDCB-3834-8AA483653E75}"/>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A2B6201-C4D9-1224-AE36-7CFDF8F43C03}"/>
              </a:ext>
            </a:extLst>
          </p:cNvPr>
          <p:cNvSpPr>
            <a:spLocks noGrp="1"/>
          </p:cNvSpPr>
          <p:nvPr>
            <p:ph type="sldNum" sz="quarter" idx="12"/>
          </p:nvPr>
        </p:nvSpPr>
        <p:spPr/>
        <p:txBody>
          <a:bodyPr/>
          <a:lstStyle/>
          <a:p>
            <a:fld id="{379CA0B4-C81F-4BFB-80F1-11A7402164B5}" type="slidenum">
              <a:rPr lang="en-GB" smtClean="0"/>
              <a:pPr/>
              <a:t>30</a:t>
            </a:fld>
            <a:endParaRPr lang="en-GB"/>
          </a:p>
        </p:txBody>
      </p:sp>
      <p:sp>
        <p:nvSpPr>
          <p:cNvPr id="4" name="Rectangle 3">
            <a:extLst>
              <a:ext uri="{FF2B5EF4-FFF2-40B4-BE49-F238E27FC236}">
                <a16:creationId xmlns:a16="http://schemas.microsoft.com/office/drawing/2014/main" id="{9E076E31-9B23-8C3F-2E96-BC2E67A1D2FA}"/>
              </a:ext>
            </a:extLst>
          </p:cNvPr>
          <p:cNvSpPr/>
          <p:nvPr/>
        </p:nvSpPr>
        <p:spPr>
          <a:xfrm>
            <a:off x="0" y="1"/>
            <a:ext cx="5834743" cy="6857999"/>
          </a:xfrm>
          <a:prstGeom prst="rect">
            <a:avLst/>
          </a:prstGeom>
          <a:solidFill>
            <a:srgbClr val="1F6233"/>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5AB1A"/>
              </a:solidFill>
            </a:endParaRPr>
          </a:p>
        </p:txBody>
      </p:sp>
      <p:sp>
        <p:nvSpPr>
          <p:cNvPr id="12" name="Google Shape;175;p26">
            <a:extLst>
              <a:ext uri="{FF2B5EF4-FFF2-40B4-BE49-F238E27FC236}">
                <a16:creationId xmlns:a16="http://schemas.microsoft.com/office/drawing/2014/main" id="{B950DCD3-BE7A-6600-8A05-3AF667CDE431}"/>
              </a:ext>
            </a:extLst>
          </p:cNvPr>
          <p:cNvSpPr txBox="1"/>
          <p:nvPr/>
        </p:nvSpPr>
        <p:spPr>
          <a:xfrm>
            <a:off x="555173" y="170081"/>
            <a:ext cx="4919892" cy="6740266"/>
          </a:xfrm>
          <a:prstGeom prst="rect">
            <a:avLst/>
          </a:prstGeom>
          <a:noFill/>
          <a:ln>
            <a:noFill/>
          </a:ln>
        </p:spPr>
        <p:txBody>
          <a:bodyPr spcFirstLastPara="1" wrap="square" lIns="91425" tIns="45700" rIns="91425" bIns="45700" anchor="t" anchorCtr="0">
            <a:spAutoFit/>
          </a:bodyPr>
          <a:lstStyle/>
          <a:p>
            <a:pPr marR="0" lvl="0" algn="l" rtl="0">
              <a:lnSpc>
                <a:spcPct val="150000"/>
              </a:lnSpc>
              <a:spcBef>
                <a:spcPts val="0"/>
              </a:spcBef>
              <a:spcAft>
                <a:spcPts val="0"/>
              </a:spcAft>
            </a:pPr>
            <a:r>
              <a:rPr lang="en-US" sz="2400">
                <a:solidFill>
                  <a:schemeClr val="bg1"/>
                </a:solidFill>
                <a:latin typeface="Century Gothic"/>
                <a:ea typeface="Arial"/>
                <a:cs typeface="Arial"/>
                <a:sym typeface="Arial"/>
              </a:rPr>
              <a:t>Health certificate:</a:t>
            </a:r>
          </a:p>
          <a:p>
            <a:pPr marL="342900" marR="0" lvl="0" indent="-342900" algn="l" rtl="0">
              <a:lnSpc>
                <a:spcPct val="150000"/>
              </a:lnSpc>
              <a:spcBef>
                <a:spcPts val="0"/>
              </a:spcBef>
              <a:spcAft>
                <a:spcPts val="0"/>
              </a:spcAft>
              <a:buFont typeface="Arial" panose="020B0604020202020204" pitchFamily="34" charset="0"/>
              <a:buChar char="•"/>
            </a:pPr>
            <a:r>
              <a:rPr lang="en-US" sz="2400">
                <a:solidFill>
                  <a:schemeClr val="bg1"/>
                </a:solidFill>
                <a:latin typeface="Century Gothic"/>
                <a:ea typeface="Arial"/>
                <a:cs typeface="Arial"/>
                <a:sym typeface="Arial"/>
              </a:rPr>
              <a:t>Space and </a:t>
            </a:r>
            <a:r>
              <a:rPr lang="en-US" sz="2400" b="1" u="sng">
                <a:solidFill>
                  <a:schemeClr val="bg1"/>
                </a:solidFill>
                <a:latin typeface="Century Gothic"/>
                <a:ea typeface="Arial"/>
                <a:cs typeface="Arial"/>
                <a:sym typeface="Arial"/>
              </a:rPr>
              <a:t>capacity of children must be provided </a:t>
            </a:r>
          </a:p>
          <a:p>
            <a:pPr marL="342900" marR="0" lvl="0" indent="-342900" algn="l" rtl="0">
              <a:lnSpc>
                <a:spcPct val="150000"/>
              </a:lnSpc>
              <a:spcBef>
                <a:spcPts val="0"/>
              </a:spcBef>
              <a:spcAft>
                <a:spcPts val="0"/>
              </a:spcAft>
              <a:buFont typeface="Arial" panose="020B0604020202020204" pitchFamily="34" charset="0"/>
              <a:buChar char="•"/>
            </a:pPr>
            <a:r>
              <a:rPr lang="en-US" sz="2400">
                <a:solidFill>
                  <a:schemeClr val="bg1"/>
                </a:solidFill>
                <a:latin typeface="Century Gothic"/>
                <a:ea typeface="Arial"/>
                <a:cs typeface="Arial"/>
                <a:sym typeface="Arial"/>
              </a:rPr>
              <a:t>Operating hours</a:t>
            </a:r>
          </a:p>
          <a:p>
            <a:pPr marR="0" lvl="0" algn="l" rtl="0">
              <a:lnSpc>
                <a:spcPct val="150000"/>
              </a:lnSpc>
              <a:spcBef>
                <a:spcPts val="0"/>
              </a:spcBef>
              <a:spcAft>
                <a:spcPts val="0"/>
              </a:spcAft>
            </a:pPr>
            <a:endParaRPr lang="en-US" sz="2400">
              <a:solidFill>
                <a:schemeClr val="bg1"/>
              </a:solidFill>
              <a:latin typeface="Century Gothic"/>
              <a:ea typeface="Arial"/>
              <a:cs typeface="Arial"/>
              <a:sym typeface="Arial"/>
            </a:endParaRPr>
          </a:p>
          <a:p>
            <a:pPr marR="0" lvl="0" algn="l" rtl="0">
              <a:lnSpc>
                <a:spcPct val="150000"/>
              </a:lnSpc>
              <a:spcBef>
                <a:spcPts val="0"/>
              </a:spcBef>
              <a:spcAft>
                <a:spcPts val="0"/>
              </a:spcAft>
            </a:pPr>
            <a:r>
              <a:rPr lang="en-US" sz="2400" b="1" u="sng">
                <a:solidFill>
                  <a:schemeClr val="bg1"/>
                </a:solidFill>
                <a:latin typeface="Century Gothic"/>
                <a:ea typeface="Arial"/>
                <a:cs typeface="Arial"/>
                <a:sym typeface="Arial"/>
              </a:rPr>
              <a:t>Check expiry date </a:t>
            </a:r>
          </a:p>
          <a:p>
            <a:pPr marR="0" lvl="0" algn="l" rtl="0">
              <a:lnSpc>
                <a:spcPct val="150000"/>
              </a:lnSpc>
              <a:spcBef>
                <a:spcPts val="0"/>
              </a:spcBef>
              <a:spcAft>
                <a:spcPts val="0"/>
              </a:spcAft>
            </a:pPr>
            <a:endParaRPr lang="en-US" sz="2400">
              <a:solidFill>
                <a:schemeClr val="bg1"/>
              </a:solidFill>
              <a:latin typeface="Century Gothic"/>
              <a:ea typeface="Arial"/>
              <a:cs typeface="Arial"/>
              <a:sym typeface="Arial"/>
            </a:endParaRPr>
          </a:p>
          <a:p>
            <a:pPr marR="0" lvl="0" algn="l" rtl="0">
              <a:lnSpc>
                <a:spcPct val="150000"/>
              </a:lnSpc>
              <a:spcBef>
                <a:spcPts val="0"/>
              </a:spcBef>
              <a:spcAft>
                <a:spcPts val="0"/>
              </a:spcAft>
            </a:pPr>
            <a:r>
              <a:rPr lang="en-US" sz="2400">
                <a:solidFill>
                  <a:schemeClr val="bg1"/>
                </a:solidFill>
                <a:latin typeface="Century Gothic"/>
                <a:ea typeface="Arial"/>
                <a:cs typeface="Arial"/>
                <a:sym typeface="Arial"/>
              </a:rPr>
              <a:t>Named differently in across provinces:</a:t>
            </a:r>
          </a:p>
          <a:p>
            <a:pPr marL="800100" lvl="1" indent="-342900">
              <a:lnSpc>
                <a:spcPct val="150000"/>
              </a:lnSpc>
              <a:buFont typeface="Arial" panose="020B0604020202020204" pitchFamily="34" charset="0"/>
              <a:buChar char="•"/>
            </a:pPr>
            <a:r>
              <a:rPr lang="en-US" sz="2400">
                <a:solidFill>
                  <a:schemeClr val="bg1"/>
                </a:solidFill>
                <a:latin typeface="Century Gothic"/>
                <a:ea typeface="Arial"/>
                <a:cs typeface="Arial"/>
                <a:sym typeface="Arial"/>
              </a:rPr>
              <a:t>Health certificate</a:t>
            </a:r>
          </a:p>
          <a:p>
            <a:pPr marL="800100" lvl="1" indent="-342900">
              <a:lnSpc>
                <a:spcPct val="150000"/>
              </a:lnSpc>
              <a:buFont typeface="Arial" panose="020B0604020202020204" pitchFamily="34" charset="0"/>
              <a:buChar char="•"/>
            </a:pPr>
            <a:r>
              <a:rPr lang="en-US" sz="2400">
                <a:solidFill>
                  <a:schemeClr val="bg1"/>
                </a:solidFill>
                <a:latin typeface="Century Gothic"/>
                <a:ea typeface="Arial"/>
                <a:cs typeface="Arial"/>
                <a:sym typeface="Arial"/>
              </a:rPr>
              <a:t>Health Permit</a:t>
            </a:r>
          </a:p>
          <a:p>
            <a:pPr marL="342900" marR="0" lvl="0" indent="-342900" algn="l" rtl="0">
              <a:lnSpc>
                <a:spcPct val="150000"/>
              </a:lnSpc>
              <a:spcBef>
                <a:spcPts val="0"/>
              </a:spcBef>
              <a:spcAft>
                <a:spcPts val="0"/>
              </a:spcAft>
              <a:buFont typeface="Arial" panose="020B0604020202020204" pitchFamily="34" charset="0"/>
              <a:buChar char="•"/>
            </a:pPr>
            <a:endParaRPr lang="en-US" sz="2400">
              <a:solidFill>
                <a:schemeClr val="bg1"/>
              </a:solidFill>
              <a:latin typeface="Century Gothic"/>
              <a:ea typeface="Arial"/>
              <a:cs typeface="Arial"/>
              <a:sym typeface="Arial"/>
            </a:endParaRPr>
          </a:p>
        </p:txBody>
      </p:sp>
      <p:pic>
        <p:nvPicPr>
          <p:cNvPr id="2" name="Picture 1" descr="A close-up of a certificate&#10;&#10;AI-generated content may be incorrect.">
            <a:extLst>
              <a:ext uri="{FF2B5EF4-FFF2-40B4-BE49-F238E27FC236}">
                <a16:creationId xmlns:a16="http://schemas.microsoft.com/office/drawing/2014/main" id="{D8EE3934-91CE-2E54-0061-13F88ED1A241}"/>
              </a:ext>
            </a:extLst>
          </p:cNvPr>
          <p:cNvPicPr>
            <a:picLocks noChangeAspect="1"/>
          </p:cNvPicPr>
          <p:nvPr/>
        </p:nvPicPr>
        <p:blipFill>
          <a:blip r:embed="rId2"/>
          <a:stretch>
            <a:fillRect/>
          </a:stretch>
        </p:blipFill>
        <p:spPr>
          <a:xfrm>
            <a:off x="6863725" y="0"/>
            <a:ext cx="5170150" cy="6858000"/>
          </a:xfrm>
          <a:prstGeom prst="rect">
            <a:avLst/>
          </a:prstGeom>
        </p:spPr>
      </p:pic>
    </p:spTree>
    <p:extLst>
      <p:ext uri="{BB962C8B-B14F-4D97-AF65-F5344CB8AC3E}">
        <p14:creationId xmlns:p14="http://schemas.microsoft.com/office/powerpoint/2010/main" val="911453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CF170-B23D-F3B5-9575-8068EB40B08E}"/>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E221E33-00FB-FEF3-82C1-7F008F2FE5FC}"/>
              </a:ext>
            </a:extLst>
          </p:cNvPr>
          <p:cNvSpPr>
            <a:spLocks noGrp="1"/>
          </p:cNvSpPr>
          <p:nvPr>
            <p:ph type="sldNum" sz="quarter" idx="12"/>
          </p:nvPr>
        </p:nvSpPr>
        <p:spPr/>
        <p:txBody>
          <a:bodyPr/>
          <a:lstStyle/>
          <a:p>
            <a:fld id="{379CA0B4-C81F-4BFB-80F1-11A7402164B5}" type="slidenum">
              <a:rPr lang="en-GB" smtClean="0"/>
              <a:pPr/>
              <a:t>31</a:t>
            </a:fld>
            <a:endParaRPr lang="en-GB"/>
          </a:p>
        </p:txBody>
      </p:sp>
      <p:pic>
        <p:nvPicPr>
          <p:cNvPr id="10" name="Picture 9">
            <a:extLst>
              <a:ext uri="{FF2B5EF4-FFF2-40B4-BE49-F238E27FC236}">
                <a16:creationId xmlns:a16="http://schemas.microsoft.com/office/drawing/2014/main" id="{C40E5C5C-3EA8-17A4-F3F8-7F6E92B72D0B}"/>
              </a:ext>
            </a:extLst>
          </p:cNvPr>
          <p:cNvPicPr>
            <a:picLocks noChangeAspect="1"/>
          </p:cNvPicPr>
          <p:nvPr/>
        </p:nvPicPr>
        <p:blipFill>
          <a:blip r:embed="rId2"/>
          <a:stretch>
            <a:fillRect/>
          </a:stretch>
        </p:blipFill>
        <p:spPr>
          <a:xfrm>
            <a:off x="-976635" y="-146824"/>
            <a:ext cx="6103806" cy="7215302"/>
          </a:xfrm>
          <a:prstGeom prst="rect">
            <a:avLst/>
          </a:prstGeom>
        </p:spPr>
      </p:pic>
      <p:sp>
        <p:nvSpPr>
          <p:cNvPr id="9" name="Rectangle 8">
            <a:extLst>
              <a:ext uri="{FF2B5EF4-FFF2-40B4-BE49-F238E27FC236}">
                <a16:creationId xmlns:a16="http://schemas.microsoft.com/office/drawing/2014/main" id="{DBC3C369-4B8B-60E3-981A-B35FF11D357F}"/>
              </a:ext>
            </a:extLst>
          </p:cNvPr>
          <p:cNvSpPr/>
          <p:nvPr/>
        </p:nvSpPr>
        <p:spPr>
          <a:xfrm>
            <a:off x="370114" y="1382486"/>
            <a:ext cx="1208315" cy="522514"/>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Picture 11">
            <a:extLst>
              <a:ext uri="{FF2B5EF4-FFF2-40B4-BE49-F238E27FC236}">
                <a16:creationId xmlns:a16="http://schemas.microsoft.com/office/drawing/2014/main" id="{6DD402D4-6CE8-987C-4260-6CC41D8C2815}"/>
              </a:ext>
            </a:extLst>
          </p:cNvPr>
          <p:cNvPicPr>
            <a:picLocks noChangeAspect="1"/>
          </p:cNvPicPr>
          <p:nvPr/>
        </p:nvPicPr>
        <p:blipFill>
          <a:blip r:embed="rId3"/>
          <a:stretch>
            <a:fillRect/>
          </a:stretch>
        </p:blipFill>
        <p:spPr>
          <a:xfrm>
            <a:off x="5039056" y="2876608"/>
            <a:ext cx="7340385" cy="1278177"/>
          </a:xfrm>
          <a:prstGeom prst="rect">
            <a:avLst/>
          </a:prstGeom>
        </p:spPr>
      </p:pic>
      <p:sp>
        <p:nvSpPr>
          <p:cNvPr id="13" name="Arrow: Down 12">
            <a:extLst>
              <a:ext uri="{FF2B5EF4-FFF2-40B4-BE49-F238E27FC236}">
                <a16:creationId xmlns:a16="http://schemas.microsoft.com/office/drawing/2014/main" id="{56859099-983E-1997-CDDE-2593B454DC77}"/>
              </a:ext>
            </a:extLst>
          </p:cNvPr>
          <p:cNvSpPr/>
          <p:nvPr/>
        </p:nvSpPr>
        <p:spPr>
          <a:xfrm>
            <a:off x="6487886" y="816429"/>
            <a:ext cx="947057" cy="1654628"/>
          </a:xfrm>
          <a:prstGeom prst="down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TextBox 13">
            <a:extLst>
              <a:ext uri="{FF2B5EF4-FFF2-40B4-BE49-F238E27FC236}">
                <a16:creationId xmlns:a16="http://schemas.microsoft.com/office/drawing/2014/main" id="{410F3B86-6041-19F2-28A5-EE7CAB492ACD}"/>
              </a:ext>
            </a:extLst>
          </p:cNvPr>
          <p:cNvSpPr txBox="1"/>
          <p:nvPr/>
        </p:nvSpPr>
        <p:spPr>
          <a:xfrm>
            <a:off x="5704115" y="354764"/>
            <a:ext cx="3853540" cy="461665"/>
          </a:xfrm>
          <a:prstGeom prst="rect">
            <a:avLst/>
          </a:prstGeom>
          <a:noFill/>
        </p:spPr>
        <p:txBody>
          <a:bodyPr wrap="square" rtlCol="0">
            <a:spAutoFit/>
          </a:bodyPr>
          <a:lstStyle/>
          <a:p>
            <a:r>
              <a:rPr lang="en-US" sz="2400" b="1">
                <a:latin typeface="Century Gothic"/>
              </a:rPr>
              <a:t>Action taken</a:t>
            </a:r>
            <a:endParaRPr lang="en-ZA" sz="2400" b="1">
              <a:latin typeface="Century Gothic"/>
            </a:endParaRPr>
          </a:p>
        </p:txBody>
      </p:sp>
      <p:sp>
        <p:nvSpPr>
          <p:cNvPr id="15" name="Arrow: Down 14">
            <a:extLst>
              <a:ext uri="{FF2B5EF4-FFF2-40B4-BE49-F238E27FC236}">
                <a16:creationId xmlns:a16="http://schemas.microsoft.com/office/drawing/2014/main" id="{9609861A-E58E-C421-B6BE-19AA38AEC6F2}"/>
              </a:ext>
            </a:extLst>
          </p:cNvPr>
          <p:cNvSpPr/>
          <p:nvPr/>
        </p:nvSpPr>
        <p:spPr>
          <a:xfrm rot="3701191">
            <a:off x="2780523" y="-231554"/>
            <a:ext cx="383296" cy="1522811"/>
          </a:xfrm>
          <a:prstGeom prst="down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Arrow: Down 15">
            <a:extLst>
              <a:ext uri="{FF2B5EF4-FFF2-40B4-BE49-F238E27FC236}">
                <a16:creationId xmlns:a16="http://schemas.microsoft.com/office/drawing/2014/main" id="{115703CB-F910-B454-A822-3AE828C2B750}"/>
              </a:ext>
            </a:extLst>
          </p:cNvPr>
          <p:cNvSpPr/>
          <p:nvPr/>
        </p:nvSpPr>
        <p:spPr>
          <a:xfrm rot="3701191">
            <a:off x="3483146" y="1451342"/>
            <a:ext cx="363551" cy="2211041"/>
          </a:xfrm>
          <a:prstGeom prst="down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TextBox 16">
            <a:extLst>
              <a:ext uri="{FF2B5EF4-FFF2-40B4-BE49-F238E27FC236}">
                <a16:creationId xmlns:a16="http://schemas.microsoft.com/office/drawing/2014/main" id="{1270D2C4-7206-3508-A816-2A5D5A21581E}"/>
              </a:ext>
            </a:extLst>
          </p:cNvPr>
          <p:cNvSpPr txBox="1"/>
          <p:nvPr/>
        </p:nvSpPr>
        <p:spPr>
          <a:xfrm>
            <a:off x="3200401" y="1465254"/>
            <a:ext cx="3853540" cy="461665"/>
          </a:xfrm>
          <a:prstGeom prst="rect">
            <a:avLst/>
          </a:prstGeom>
          <a:noFill/>
        </p:spPr>
        <p:txBody>
          <a:bodyPr wrap="square" rtlCol="0">
            <a:spAutoFit/>
          </a:bodyPr>
          <a:lstStyle/>
          <a:p>
            <a:r>
              <a:rPr lang="en-US" sz="2400" b="1">
                <a:latin typeface="Century Gothic"/>
              </a:rPr>
              <a:t>Capacity provided</a:t>
            </a:r>
            <a:endParaRPr lang="en-ZA" sz="2400" b="1">
              <a:latin typeface="Century Gothic"/>
            </a:endParaRPr>
          </a:p>
        </p:txBody>
      </p:sp>
    </p:spTree>
    <p:extLst>
      <p:ext uri="{BB962C8B-B14F-4D97-AF65-F5344CB8AC3E}">
        <p14:creationId xmlns:p14="http://schemas.microsoft.com/office/powerpoint/2010/main" val="1964380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455A93-40CB-A2C7-7C2D-C89EC424016F}"/>
              </a:ext>
            </a:extLst>
          </p:cNvPr>
          <p:cNvPicPr>
            <a:picLocks noChangeAspect="1"/>
          </p:cNvPicPr>
          <p:nvPr/>
        </p:nvPicPr>
        <p:blipFill>
          <a:blip r:embed="rId2"/>
          <a:stretch>
            <a:fillRect/>
          </a:stretch>
        </p:blipFill>
        <p:spPr>
          <a:xfrm>
            <a:off x="0" y="623121"/>
            <a:ext cx="4572000" cy="6257330"/>
          </a:xfrm>
          <a:prstGeom prst="rect">
            <a:avLst/>
          </a:prstGeom>
        </p:spPr>
      </p:pic>
      <p:pic>
        <p:nvPicPr>
          <p:cNvPr id="5" name="Picture 4">
            <a:extLst>
              <a:ext uri="{FF2B5EF4-FFF2-40B4-BE49-F238E27FC236}">
                <a16:creationId xmlns:a16="http://schemas.microsoft.com/office/drawing/2014/main" id="{00B2D7B3-E360-6E4B-5886-B940789898A7}"/>
              </a:ext>
            </a:extLst>
          </p:cNvPr>
          <p:cNvPicPr>
            <a:picLocks noChangeAspect="1"/>
          </p:cNvPicPr>
          <p:nvPr/>
        </p:nvPicPr>
        <p:blipFill>
          <a:blip r:embed="rId3"/>
          <a:stretch>
            <a:fillRect/>
          </a:stretch>
        </p:blipFill>
        <p:spPr>
          <a:xfrm>
            <a:off x="4572000" y="463899"/>
            <a:ext cx="5238923" cy="6257330"/>
          </a:xfrm>
          <a:prstGeom prst="rect">
            <a:avLst/>
          </a:prstGeom>
        </p:spPr>
      </p:pic>
      <p:sp>
        <p:nvSpPr>
          <p:cNvPr id="6" name="Arrow: Down 5">
            <a:extLst>
              <a:ext uri="{FF2B5EF4-FFF2-40B4-BE49-F238E27FC236}">
                <a16:creationId xmlns:a16="http://schemas.microsoft.com/office/drawing/2014/main" id="{9CE0FC0A-28B1-D868-BA81-65C193E5C91B}"/>
              </a:ext>
            </a:extLst>
          </p:cNvPr>
          <p:cNvSpPr/>
          <p:nvPr/>
        </p:nvSpPr>
        <p:spPr>
          <a:xfrm rot="3701191">
            <a:off x="9862175" y="3007851"/>
            <a:ext cx="363551" cy="2211041"/>
          </a:xfrm>
          <a:prstGeom prst="down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TextBox 6">
            <a:extLst>
              <a:ext uri="{FF2B5EF4-FFF2-40B4-BE49-F238E27FC236}">
                <a16:creationId xmlns:a16="http://schemas.microsoft.com/office/drawing/2014/main" id="{4BD2901B-CA46-84B2-F928-ADBEAF936657}"/>
              </a:ext>
            </a:extLst>
          </p:cNvPr>
          <p:cNvSpPr txBox="1"/>
          <p:nvPr/>
        </p:nvSpPr>
        <p:spPr>
          <a:xfrm>
            <a:off x="9579430" y="3021763"/>
            <a:ext cx="3853540" cy="461665"/>
          </a:xfrm>
          <a:prstGeom prst="rect">
            <a:avLst/>
          </a:prstGeom>
          <a:noFill/>
        </p:spPr>
        <p:txBody>
          <a:bodyPr wrap="square" rtlCol="0">
            <a:spAutoFit/>
          </a:bodyPr>
          <a:lstStyle/>
          <a:p>
            <a:r>
              <a:rPr lang="en-US" sz="2400" b="1">
                <a:latin typeface="Century Gothic"/>
              </a:rPr>
              <a:t>Capacity provided</a:t>
            </a:r>
            <a:endParaRPr lang="en-ZA" sz="2400" b="1">
              <a:latin typeface="Century Gothic"/>
            </a:endParaRPr>
          </a:p>
        </p:txBody>
      </p:sp>
      <p:sp>
        <p:nvSpPr>
          <p:cNvPr id="8" name="Rectangle 7">
            <a:extLst>
              <a:ext uri="{FF2B5EF4-FFF2-40B4-BE49-F238E27FC236}">
                <a16:creationId xmlns:a16="http://schemas.microsoft.com/office/drawing/2014/main" id="{E2703C98-20F2-807D-8E0D-03A97C975EC9}"/>
              </a:ext>
            </a:extLst>
          </p:cNvPr>
          <p:cNvSpPr/>
          <p:nvPr/>
        </p:nvSpPr>
        <p:spPr>
          <a:xfrm>
            <a:off x="130629" y="1828800"/>
            <a:ext cx="1545771" cy="522514"/>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4221313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3D834A-D3EE-AE4F-524A-94A05768ED62}"/>
              </a:ext>
            </a:extLst>
          </p:cNvPr>
          <p:cNvPicPr>
            <a:picLocks noChangeAspect="1"/>
          </p:cNvPicPr>
          <p:nvPr/>
        </p:nvPicPr>
        <p:blipFill>
          <a:blip r:embed="rId2"/>
          <a:stretch>
            <a:fillRect/>
          </a:stretch>
        </p:blipFill>
        <p:spPr>
          <a:xfrm>
            <a:off x="269336" y="157264"/>
            <a:ext cx="4618350" cy="6750577"/>
          </a:xfrm>
          <a:prstGeom prst="rect">
            <a:avLst/>
          </a:prstGeom>
        </p:spPr>
      </p:pic>
      <p:sp>
        <p:nvSpPr>
          <p:cNvPr id="4" name="Rectangle 3">
            <a:extLst>
              <a:ext uri="{FF2B5EF4-FFF2-40B4-BE49-F238E27FC236}">
                <a16:creationId xmlns:a16="http://schemas.microsoft.com/office/drawing/2014/main" id="{5D194691-E220-F3F9-949F-EB89770A670C}"/>
              </a:ext>
            </a:extLst>
          </p:cNvPr>
          <p:cNvSpPr/>
          <p:nvPr/>
        </p:nvSpPr>
        <p:spPr>
          <a:xfrm>
            <a:off x="391885" y="1632857"/>
            <a:ext cx="1774372" cy="522514"/>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Arrow: Down 4">
            <a:extLst>
              <a:ext uri="{FF2B5EF4-FFF2-40B4-BE49-F238E27FC236}">
                <a16:creationId xmlns:a16="http://schemas.microsoft.com/office/drawing/2014/main" id="{EF2C2810-012A-C6DA-4236-1B9132B19D45}"/>
              </a:ext>
            </a:extLst>
          </p:cNvPr>
          <p:cNvSpPr/>
          <p:nvPr/>
        </p:nvSpPr>
        <p:spPr>
          <a:xfrm rot="3701191">
            <a:off x="3940345" y="5068106"/>
            <a:ext cx="363551" cy="2211041"/>
          </a:xfrm>
          <a:prstGeom prst="down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TextBox 5">
            <a:extLst>
              <a:ext uri="{FF2B5EF4-FFF2-40B4-BE49-F238E27FC236}">
                <a16:creationId xmlns:a16="http://schemas.microsoft.com/office/drawing/2014/main" id="{651E9843-DC93-0A97-D46F-A6537A01FA21}"/>
              </a:ext>
            </a:extLst>
          </p:cNvPr>
          <p:cNvSpPr txBox="1"/>
          <p:nvPr/>
        </p:nvSpPr>
        <p:spPr>
          <a:xfrm>
            <a:off x="4757057" y="4113190"/>
            <a:ext cx="3853540" cy="1569660"/>
          </a:xfrm>
          <a:prstGeom prst="rect">
            <a:avLst/>
          </a:prstGeom>
          <a:noFill/>
        </p:spPr>
        <p:txBody>
          <a:bodyPr wrap="square" rtlCol="0">
            <a:spAutoFit/>
          </a:bodyPr>
          <a:lstStyle/>
          <a:p>
            <a:r>
              <a:rPr lang="en-US" sz="2400" b="1">
                <a:latin typeface="Century Gothic"/>
              </a:rPr>
              <a:t>Action Taken: prohibition notice will be served and recommend </a:t>
            </a:r>
            <a:r>
              <a:rPr lang="en-US" sz="2400" b="1" err="1">
                <a:latin typeface="Century Gothic"/>
              </a:rPr>
              <a:t>centre</a:t>
            </a:r>
            <a:r>
              <a:rPr lang="en-US" sz="2400" b="1">
                <a:latin typeface="Century Gothic"/>
              </a:rPr>
              <a:t> closure</a:t>
            </a:r>
            <a:endParaRPr lang="en-ZA" sz="2400" b="1">
              <a:latin typeface="Century Gothic"/>
            </a:endParaRPr>
          </a:p>
        </p:txBody>
      </p:sp>
    </p:spTree>
    <p:extLst>
      <p:ext uri="{BB962C8B-B14F-4D97-AF65-F5344CB8AC3E}">
        <p14:creationId xmlns:p14="http://schemas.microsoft.com/office/powerpoint/2010/main" val="3923883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0293E4-408E-C509-6FEF-00B5E758AA5A}"/>
              </a:ext>
            </a:extLst>
          </p:cNvPr>
          <p:cNvPicPr>
            <a:picLocks noChangeAspect="1"/>
          </p:cNvPicPr>
          <p:nvPr/>
        </p:nvPicPr>
        <p:blipFill>
          <a:blip r:embed="rId2"/>
          <a:stretch>
            <a:fillRect/>
          </a:stretch>
        </p:blipFill>
        <p:spPr>
          <a:xfrm>
            <a:off x="217643" y="180432"/>
            <a:ext cx="4928569" cy="6274797"/>
          </a:xfrm>
          <a:prstGeom prst="rect">
            <a:avLst/>
          </a:prstGeom>
        </p:spPr>
      </p:pic>
      <p:pic>
        <p:nvPicPr>
          <p:cNvPr id="5" name="Picture 4">
            <a:extLst>
              <a:ext uri="{FF2B5EF4-FFF2-40B4-BE49-F238E27FC236}">
                <a16:creationId xmlns:a16="http://schemas.microsoft.com/office/drawing/2014/main" id="{531818F8-A5E9-025D-88C5-DE15AB9F86FA}"/>
              </a:ext>
            </a:extLst>
          </p:cNvPr>
          <p:cNvPicPr>
            <a:picLocks noChangeAspect="1"/>
          </p:cNvPicPr>
          <p:nvPr/>
        </p:nvPicPr>
        <p:blipFill>
          <a:blip r:embed="rId3"/>
          <a:stretch>
            <a:fillRect/>
          </a:stretch>
        </p:blipFill>
        <p:spPr>
          <a:xfrm>
            <a:off x="5027776" y="291602"/>
            <a:ext cx="5678616" cy="6274796"/>
          </a:xfrm>
          <a:prstGeom prst="rect">
            <a:avLst/>
          </a:prstGeom>
        </p:spPr>
      </p:pic>
      <p:sp>
        <p:nvSpPr>
          <p:cNvPr id="6" name="Arrow: Down 5">
            <a:extLst>
              <a:ext uri="{FF2B5EF4-FFF2-40B4-BE49-F238E27FC236}">
                <a16:creationId xmlns:a16="http://schemas.microsoft.com/office/drawing/2014/main" id="{5F471AA2-EE01-7EAB-F01A-7E205F5005AA}"/>
              </a:ext>
            </a:extLst>
          </p:cNvPr>
          <p:cNvSpPr/>
          <p:nvPr/>
        </p:nvSpPr>
        <p:spPr>
          <a:xfrm rot="6807540">
            <a:off x="7314918" y="4621791"/>
            <a:ext cx="363551" cy="2211041"/>
          </a:xfrm>
          <a:prstGeom prst="down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TextBox 6">
            <a:extLst>
              <a:ext uri="{FF2B5EF4-FFF2-40B4-BE49-F238E27FC236}">
                <a16:creationId xmlns:a16="http://schemas.microsoft.com/office/drawing/2014/main" id="{3891B9F2-A77F-A68E-0E3A-1A42AEDBB08D}"/>
              </a:ext>
            </a:extLst>
          </p:cNvPr>
          <p:cNvSpPr txBox="1"/>
          <p:nvPr/>
        </p:nvSpPr>
        <p:spPr>
          <a:xfrm>
            <a:off x="8665029" y="5366069"/>
            <a:ext cx="3853540" cy="1015663"/>
          </a:xfrm>
          <a:prstGeom prst="rect">
            <a:avLst/>
          </a:prstGeom>
          <a:noFill/>
        </p:spPr>
        <p:txBody>
          <a:bodyPr wrap="square" rtlCol="0">
            <a:spAutoFit/>
          </a:bodyPr>
          <a:lstStyle/>
          <a:p>
            <a:r>
              <a:rPr lang="en-US" sz="2000" b="1">
                <a:latin typeface="Century Gothic"/>
              </a:rPr>
              <a:t>Recommendation: public health permit and certificate of acceptability </a:t>
            </a:r>
            <a:endParaRPr lang="en-ZA" sz="2000" b="1">
              <a:latin typeface="Century Gothic"/>
            </a:endParaRPr>
          </a:p>
        </p:txBody>
      </p:sp>
    </p:spTree>
    <p:extLst>
      <p:ext uri="{BB962C8B-B14F-4D97-AF65-F5344CB8AC3E}">
        <p14:creationId xmlns:p14="http://schemas.microsoft.com/office/powerpoint/2010/main" val="1465502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9BBAE-497F-C9DD-413F-AC4D19A43FE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7E04A36-3530-BA17-35A9-9864DFE32B51}"/>
              </a:ext>
            </a:extLst>
          </p:cNvPr>
          <p:cNvSpPr/>
          <p:nvPr/>
        </p:nvSpPr>
        <p:spPr>
          <a:xfrm>
            <a:off x="-13252" y="1"/>
            <a:ext cx="12205252" cy="6857999"/>
          </a:xfrm>
          <a:prstGeom prst="rect">
            <a:avLst/>
          </a:prstGeom>
          <a:solidFill>
            <a:srgbClr val="382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82C15"/>
              </a:solidFill>
            </a:endParaRPr>
          </a:p>
        </p:txBody>
      </p:sp>
      <p:sp>
        <p:nvSpPr>
          <p:cNvPr id="10" name="TextBox 9">
            <a:extLst>
              <a:ext uri="{FF2B5EF4-FFF2-40B4-BE49-F238E27FC236}">
                <a16:creationId xmlns:a16="http://schemas.microsoft.com/office/drawing/2014/main" id="{247D02F6-8E8C-8B08-F54F-C5D8312297AB}"/>
              </a:ext>
            </a:extLst>
          </p:cNvPr>
          <p:cNvSpPr txBox="1"/>
          <p:nvPr/>
        </p:nvSpPr>
        <p:spPr>
          <a:xfrm>
            <a:off x="1905275" y="903224"/>
            <a:ext cx="8368198" cy="1569660"/>
          </a:xfrm>
          <a:prstGeom prst="rect">
            <a:avLst/>
          </a:prstGeom>
          <a:noFill/>
        </p:spPr>
        <p:txBody>
          <a:bodyPr wrap="square" rtlCol="0">
            <a:spAutoFit/>
          </a:bodyPr>
          <a:lstStyle/>
          <a:p>
            <a:pPr algn="ctr"/>
            <a:r>
              <a:rPr lang="en-US" sz="4800" b="1">
                <a:solidFill>
                  <a:schemeClr val="bg1"/>
                </a:solidFill>
                <a:latin typeface="Century Gothic" charset="0"/>
                <a:ea typeface="Century Gothic" charset="0"/>
                <a:cs typeface="Century Gothic" charset="0"/>
              </a:rPr>
              <a:t>REGISTRATION FRAMEWORK OVERVIEW</a:t>
            </a:r>
          </a:p>
        </p:txBody>
      </p:sp>
      <p:pic>
        <p:nvPicPr>
          <p:cNvPr id="5" name="Picture 4">
            <a:extLst>
              <a:ext uri="{FF2B5EF4-FFF2-40B4-BE49-F238E27FC236}">
                <a16:creationId xmlns:a16="http://schemas.microsoft.com/office/drawing/2014/main" id="{6FA80DF7-1A80-38A7-1B87-3965582F97D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pic>
        <p:nvPicPr>
          <p:cNvPr id="7" name="Graphic 6" descr="Clipboard with solid fill">
            <a:extLst>
              <a:ext uri="{FF2B5EF4-FFF2-40B4-BE49-F238E27FC236}">
                <a16:creationId xmlns:a16="http://schemas.microsoft.com/office/drawing/2014/main" id="{7678A262-9A09-FC05-F96E-74CDF5C05B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93755" y="2571129"/>
            <a:ext cx="2519740" cy="2519740"/>
          </a:xfrm>
          <a:prstGeom prst="rect">
            <a:avLst/>
          </a:prstGeom>
        </p:spPr>
      </p:pic>
      <p:pic>
        <p:nvPicPr>
          <p:cNvPr id="3" name="Graphic 2" descr="Male profile with solid fill">
            <a:extLst>
              <a:ext uri="{FF2B5EF4-FFF2-40B4-BE49-F238E27FC236}">
                <a16:creationId xmlns:a16="http://schemas.microsoft.com/office/drawing/2014/main" id="{C6664CD6-7886-E488-7AD4-924AEAB1754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97550" y="2792105"/>
            <a:ext cx="2347960" cy="2347960"/>
          </a:xfrm>
          <a:prstGeom prst="rect">
            <a:avLst/>
          </a:prstGeom>
        </p:spPr>
      </p:pic>
    </p:spTree>
    <p:extLst>
      <p:ext uri="{BB962C8B-B14F-4D97-AF65-F5344CB8AC3E}">
        <p14:creationId xmlns:p14="http://schemas.microsoft.com/office/powerpoint/2010/main" val="134879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8897BEBA-2BB8-94E6-CDB6-25F207BD37CE}"/>
              </a:ext>
            </a:extLst>
          </p:cNvPr>
          <p:cNvSpPr/>
          <p:nvPr/>
        </p:nvSpPr>
        <p:spPr>
          <a:xfrm>
            <a:off x="256211" y="1109141"/>
            <a:ext cx="1679043" cy="1569620"/>
          </a:xfrm>
          <a:prstGeom prst="ellipse">
            <a:avLst/>
          </a:prstGeom>
          <a:solidFill>
            <a:srgbClr val="1F62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 name="Graphic 2" descr="Hourglass Finished with solid fill">
            <a:extLst>
              <a:ext uri="{FF2B5EF4-FFF2-40B4-BE49-F238E27FC236}">
                <a16:creationId xmlns:a16="http://schemas.microsoft.com/office/drawing/2014/main" id="{B9B8643D-8D98-B872-B5B6-CBC30303981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8532" y="1369379"/>
            <a:ext cx="914400" cy="914400"/>
          </a:xfrm>
          <a:prstGeom prst="rect">
            <a:avLst/>
          </a:prstGeom>
        </p:spPr>
      </p:pic>
      <p:sp>
        <p:nvSpPr>
          <p:cNvPr id="4" name="Oval 3">
            <a:extLst>
              <a:ext uri="{FF2B5EF4-FFF2-40B4-BE49-F238E27FC236}">
                <a16:creationId xmlns:a16="http://schemas.microsoft.com/office/drawing/2014/main" id="{92028C60-AF1C-9B3B-004E-A1FD9FB15EF7}"/>
              </a:ext>
            </a:extLst>
          </p:cNvPr>
          <p:cNvSpPr/>
          <p:nvPr/>
        </p:nvSpPr>
        <p:spPr>
          <a:xfrm>
            <a:off x="285015" y="3146084"/>
            <a:ext cx="1679043" cy="1569620"/>
          </a:xfrm>
          <a:prstGeom prst="ellipse">
            <a:avLst/>
          </a:prstGeom>
          <a:solidFill>
            <a:srgbClr val="1F62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Oval 4">
            <a:extLst>
              <a:ext uri="{FF2B5EF4-FFF2-40B4-BE49-F238E27FC236}">
                <a16:creationId xmlns:a16="http://schemas.microsoft.com/office/drawing/2014/main" id="{CFE36288-876C-46A8-51A2-475AE8E61C8F}"/>
              </a:ext>
            </a:extLst>
          </p:cNvPr>
          <p:cNvSpPr/>
          <p:nvPr/>
        </p:nvSpPr>
        <p:spPr>
          <a:xfrm>
            <a:off x="285015" y="5090019"/>
            <a:ext cx="1679043" cy="1569620"/>
          </a:xfrm>
          <a:prstGeom prst="ellipse">
            <a:avLst/>
          </a:prstGeom>
          <a:solidFill>
            <a:srgbClr val="1F62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Graphic 5" descr="Gears with solid fill">
            <a:extLst>
              <a:ext uri="{FF2B5EF4-FFF2-40B4-BE49-F238E27FC236}">
                <a16:creationId xmlns:a16="http://schemas.microsoft.com/office/drawing/2014/main" id="{67D36521-3CE5-4E9F-4F32-1EC90398F96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328654">
            <a:off x="353397" y="3311392"/>
            <a:ext cx="1090041" cy="1090041"/>
          </a:xfrm>
          <a:prstGeom prst="rect">
            <a:avLst/>
          </a:prstGeom>
        </p:spPr>
      </p:pic>
      <p:pic>
        <p:nvPicPr>
          <p:cNvPr id="7" name="Graphic 6" descr="Gears with solid fill">
            <a:extLst>
              <a:ext uri="{FF2B5EF4-FFF2-40B4-BE49-F238E27FC236}">
                <a16:creationId xmlns:a16="http://schemas.microsoft.com/office/drawing/2014/main" id="{9BBF7CD7-52AC-AF3B-B8CB-EF5FFB05FD9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7099484">
            <a:off x="902298" y="3272121"/>
            <a:ext cx="1122130" cy="1122130"/>
          </a:xfrm>
          <a:prstGeom prst="rect">
            <a:avLst/>
          </a:prstGeom>
        </p:spPr>
      </p:pic>
      <p:pic>
        <p:nvPicPr>
          <p:cNvPr id="8" name="Graphic 7" descr="Arrow Down with solid fill">
            <a:extLst>
              <a:ext uri="{FF2B5EF4-FFF2-40B4-BE49-F238E27FC236}">
                <a16:creationId xmlns:a16="http://schemas.microsoft.com/office/drawing/2014/main" id="{05B6F980-A64B-66A4-88C3-07A47113C2F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7336" y="5417629"/>
            <a:ext cx="914400" cy="914400"/>
          </a:xfrm>
          <a:prstGeom prst="rect">
            <a:avLst/>
          </a:prstGeom>
        </p:spPr>
      </p:pic>
      <p:sp>
        <p:nvSpPr>
          <p:cNvPr id="9" name="TextBox 8">
            <a:extLst>
              <a:ext uri="{FF2B5EF4-FFF2-40B4-BE49-F238E27FC236}">
                <a16:creationId xmlns:a16="http://schemas.microsoft.com/office/drawing/2014/main" id="{F0CD13D6-F88B-F9CB-ADB3-8A28A4CD7BE4}"/>
              </a:ext>
            </a:extLst>
          </p:cNvPr>
          <p:cNvSpPr txBox="1"/>
          <p:nvPr/>
        </p:nvSpPr>
        <p:spPr>
          <a:xfrm>
            <a:off x="2150465" y="1360449"/>
            <a:ext cx="4293878" cy="646331"/>
          </a:xfrm>
          <a:prstGeom prst="rect">
            <a:avLst/>
          </a:prstGeom>
          <a:noFill/>
        </p:spPr>
        <p:txBody>
          <a:bodyPr wrap="square" lIns="91440" tIns="45720" rIns="91440" bIns="45720" rtlCol="0" anchor="t">
            <a:spAutoFit/>
          </a:bodyPr>
          <a:lstStyle/>
          <a:p>
            <a:r>
              <a:rPr lang="en-US" b="1"/>
              <a:t>Reduce time taken by social workers assessing an ELP</a:t>
            </a:r>
            <a:endParaRPr lang="en-ZA" b="1">
              <a:latin typeface="Arial"/>
              <a:cs typeface="Arial"/>
            </a:endParaRPr>
          </a:p>
        </p:txBody>
      </p:sp>
      <p:sp>
        <p:nvSpPr>
          <p:cNvPr id="10" name="TextBox 9">
            <a:extLst>
              <a:ext uri="{FF2B5EF4-FFF2-40B4-BE49-F238E27FC236}">
                <a16:creationId xmlns:a16="http://schemas.microsoft.com/office/drawing/2014/main" id="{44A11F94-FF38-AABD-47EA-B586C27B6CCA}"/>
              </a:ext>
            </a:extLst>
          </p:cNvPr>
          <p:cNvSpPr txBox="1"/>
          <p:nvPr/>
        </p:nvSpPr>
        <p:spPr>
          <a:xfrm>
            <a:off x="2222369" y="3648520"/>
            <a:ext cx="2075035" cy="369332"/>
          </a:xfrm>
          <a:prstGeom prst="rect">
            <a:avLst/>
          </a:prstGeom>
          <a:noFill/>
        </p:spPr>
        <p:txBody>
          <a:bodyPr wrap="square" lIns="91440" tIns="45720" rIns="91440" bIns="45720" rtlCol="0" anchor="t">
            <a:spAutoFit/>
          </a:bodyPr>
          <a:lstStyle/>
          <a:p>
            <a:r>
              <a:rPr lang="en-US" b="1"/>
              <a:t>Reduce complexity</a:t>
            </a:r>
            <a:endParaRPr lang="en-ZA" b="1">
              <a:latin typeface="Arial"/>
              <a:cs typeface="Arial"/>
            </a:endParaRPr>
          </a:p>
        </p:txBody>
      </p:sp>
      <p:sp>
        <p:nvSpPr>
          <p:cNvPr id="11" name="TextBox 10">
            <a:extLst>
              <a:ext uri="{FF2B5EF4-FFF2-40B4-BE49-F238E27FC236}">
                <a16:creationId xmlns:a16="http://schemas.microsoft.com/office/drawing/2014/main" id="{B5A987B3-C95F-C048-AD7B-1BBF1CC259E9}"/>
              </a:ext>
            </a:extLst>
          </p:cNvPr>
          <p:cNvSpPr txBox="1"/>
          <p:nvPr/>
        </p:nvSpPr>
        <p:spPr>
          <a:xfrm>
            <a:off x="2222369" y="5408699"/>
            <a:ext cx="3971602" cy="646331"/>
          </a:xfrm>
          <a:prstGeom prst="rect">
            <a:avLst/>
          </a:prstGeom>
          <a:noFill/>
        </p:spPr>
        <p:txBody>
          <a:bodyPr wrap="square" lIns="91440" tIns="45720" rIns="91440" bIns="45720" rtlCol="0" anchor="t">
            <a:spAutoFit/>
          </a:bodyPr>
          <a:lstStyle/>
          <a:p>
            <a:r>
              <a:rPr lang="en-US" b="1">
                <a:latin typeface="Calibri"/>
                <a:ea typeface="Calibri"/>
                <a:cs typeface="Arial"/>
              </a:rPr>
              <a:t>To ensure that the threshold for meeting registration is lower</a:t>
            </a:r>
            <a:endParaRPr lang="en-ZA" b="1">
              <a:latin typeface="Calibri"/>
              <a:ea typeface="Calibri"/>
              <a:cs typeface="Arial"/>
            </a:endParaRPr>
          </a:p>
        </p:txBody>
      </p:sp>
      <p:sp>
        <p:nvSpPr>
          <p:cNvPr id="12" name="Google Shape;175;p26">
            <a:extLst>
              <a:ext uri="{FF2B5EF4-FFF2-40B4-BE49-F238E27FC236}">
                <a16:creationId xmlns:a16="http://schemas.microsoft.com/office/drawing/2014/main" id="{1FA0C103-7BA1-2949-F2DF-3D810361CF79}"/>
              </a:ext>
            </a:extLst>
          </p:cNvPr>
          <p:cNvSpPr txBox="1"/>
          <p:nvPr/>
        </p:nvSpPr>
        <p:spPr>
          <a:xfrm>
            <a:off x="7894598" y="1451681"/>
            <a:ext cx="3937550" cy="4893607"/>
          </a:xfrm>
          <a:prstGeom prst="rect">
            <a:avLst/>
          </a:prstGeom>
          <a:noFill/>
          <a:ln>
            <a:noFill/>
          </a:ln>
        </p:spPr>
        <p:txBody>
          <a:bodyPr spcFirstLastPara="1" wrap="square" lIns="91425" tIns="45700" rIns="91425" bIns="45700" anchor="t" anchorCtr="0">
            <a:spAutoFit/>
          </a:bodyPr>
          <a:lstStyle/>
          <a:p>
            <a:pPr marR="0" lvl="0" rtl="0">
              <a:lnSpc>
                <a:spcPct val="100000"/>
              </a:lnSpc>
              <a:spcBef>
                <a:spcPts val="0"/>
              </a:spcBef>
              <a:spcAft>
                <a:spcPts val="0"/>
              </a:spcAft>
            </a:pPr>
            <a:endParaRPr lang="en-US" sz="2400">
              <a:latin typeface="Century Gothic"/>
            </a:endParaRPr>
          </a:p>
          <a:p>
            <a:pPr marL="76200" marR="0" lvl="0" rtl="0">
              <a:lnSpc>
                <a:spcPct val="100000"/>
              </a:lnSpc>
              <a:spcBef>
                <a:spcPts val="0"/>
              </a:spcBef>
              <a:spcAft>
                <a:spcPts val="0"/>
              </a:spcAft>
              <a:buClr>
                <a:srgbClr val="000000"/>
              </a:buClr>
              <a:buSzPts val="2400"/>
            </a:pPr>
            <a:r>
              <a:rPr lang="en-US" sz="2400" b="1">
                <a:solidFill>
                  <a:schemeClr val="accent2">
                    <a:lumMod val="75000"/>
                  </a:schemeClr>
                </a:solidFill>
                <a:latin typeface="Century Gothic"/>
              </a:rPr>
              <a:t>Research shows that while previous Registration Frameworks aimed to provide a developmental approach, their minimum requirements were still too high for many ECD </a:t>
            </a:r>
            <a:r>
              <a:rPr lang="en-US" sz="2400" b="1" err="1">
                <a:solidFill>
                  <a:schemeClr val="accent2">
                    <a:lumMod val="75000"/>
                  </a:schemeClr>
                </a:solidFill>
                <a:latin typeface="Century Gothic"/>
              </a:rPr>
              <a:t>programmes</a:t>
            </a:r>
            <a:r>
              <a:rPr lang="en-US" sz="2400" b="1">
                <a:solidFill>
                  <a:schemeClr val="accent2">
                    <a:lumMod val="75000"/>
                  </a:schemeClr>
                </a:solidFill>
                <a:latin typeface="Century Gothic"/>
              </a:rPr>
              <a:t>, given the challenging contexts they operate in.</a:t>
            </a:r>
            <a:endParaRPr lang="en-ZA" sz="2400" b="1" i="0" u="none" strike="noStrike" cap="none">
              <a:solidFill>
                <a:schemeClr val="accent2">
                  <a:lumMod val="75000"/>
                </a:schemeClr>
              </a:solidFill>
              <a:latin typeface="Century Gothic"/>
              <a:ea typeface="Arial"/>
              <a:cs typeface="Arial"/>
              <a:sym typeface="Arial"/>
            </a:endParaRPr>
          </a:p>
        </p:txBody>
      </p:sp>
      <p:sp>
        <p:nvSpPr>
          <p:cNvPr id="13" name="Google Shape;172;p26">
            <a:extLst>
              <a:ext uri="{FF2B5EF4-FFF2-40B4-BE49-F238E27FC236}">
                <a16:creationId xmlns:a16="http://schemas.microsoft.com/office/drawing/2014/main" id="{F27BED43-59B8-DFAD-AB76-42A69081ADC2}"/>
              </a:ext>
            </a:extLst>
          </p:cNvPr>
          <p:cNvSpPr txBox="1"/>
          <p:nvPr/>
        </p:nvSpPr>
        <p:spPr>
          <a:xfrm>
            <a:off x="955843" y="180978"/>
            <a:ext cx="10977000" cy="600124"/>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US" sz="3000" b="1" i="0" u="none" strike="noStrike" cap="none">
                <a:solidFill>
                  <a:srgbClr val="1B1A18"/>
                </a:solidFill>
                <a:latin typeface="Century Gothic"/>
                <a:ea typeface="Century Gothic"/>
                <a:cs typeface="Century Gothic"/>
                <a:sym typeface="Century Gothic"/>
              </a:rPr>
              <a:t>WHY THE CHANGE TO THE REGISTRATION FRAMEWORK</a:t>
            </a:r>
            <a:r>
              <a:rPr lang="en-US" sz="3000" b="1">
                <a:solidFill>
                  <a:srgbClr val="1B1A18"/>
                </a:solidFill>
                <a:latin typeface="Century Gothic"/>
                <a:ea typeface="Century Gothic"/>
                <a:cs typeface="Century Gothic"/>
                <a:sym typeface="Century Gothic"/>
              </a:rPr>
              <a:t>?</a:t>
            </a:r>
            <a:r>
              <a:rPr lang="en-US" sz="3000" b="1" i="0" u="none" strike="noStrike" cap="none">
                <a:solidFill>
                  <a:srgbClr val="1B1A18"/>
                </a:solidFill>
                <a:latin typeface="Century Gothic"/>
                <a:ea typeface="Century Gothic"/>
                <a:cs typeface="Century Gothic"/>
                <a:sym typeface="Century Gothic"/>
              </a:rPr>
              <a:t> </a:t>
            </a:r>
            <a:endParaRPr sz="1400" b="0" i="0" u="none" strike="noStrike" cap="none">
              <a:solidFill>
                <a:srgbClr val="1B1A18"/>
              </a:solidFill>
              <a:latin typeface="Arial"/>
              <a:ea typeface="Arial"/>
              <a:cs typeface="Arial"/>
              <a:sym typeface="Arial"/>
            </a:endParaRPr>
          </a:p>
        </p:txBody>
      </p:sp>
    </p:spTree>
    <p:extLst>
      <p:ext uri="{BB962C8B-B14F-4D97-AF65-F5344CB8AC3E}">
        <p14:creationId xmlns:p14="http://schemas.microsoft.com/office/powerpoint/2010/main" val="16360136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rrow: Pentagon 18">
            <a:extLst>
              <a:ext uri="{FF2B5EF4-FFF2-40B4-BE49-F238E27FC236}">
                <a16:creationId xmlns:a16="http://schemas.microsoft.com/office/drawing/2014/main" id="{03E140E9-EEFB-848B-32B9-B1EF04F745FB}"/>
              </a:ext>
            </a:extLst>
          </p:cNvPr>
          <p:cNvSpPr/>
          <p:nvPr/>
        </p:nvSpPr>
        <p:spPr>
          <a:xfrm>
            <a:off x="740230" y="2928259"/>
            <a:ext cx="3515450" cy="2804689"/>
          </a:xfrm>
          <a:prstGeom prst="homePlate">
            <a:avLst/>
          </a:prstGeom>
          <a:solidFill>
            <a:schemeClr val="accent1">
              <a:lumMod val="40000"/>
              <a:lumOff val="60000"/>
            </a:schemeClr>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b="1">
                <a:solidFill>
                  <a:srgbClr val="C00000"/>
                </a:solidFill>
                <a:latin typeface="Century Gothic"/>
              </a:rPr>
              <a:t>Partial Care </a:t>
            </a:r>
          </a:p>
          <a:p>
            <a:pPr algn="ctr"/>
            <a:r>
              <a:rPr lang="en-ZA" sz="2400" b="1">
                <a:solidFill>
                  <a:srgbClr val="C00000"/>
                </a:solidFill>
                <a:latin typeface="Century Gothic"/>
              </a:rPr>
              <a:t>Standards</a:t>
            </a:r>
          </a:p>
          <a:p>
            <a:pPr algn="ctr"/>
            <a:r>
              <a:rPr lang="en-ZA" sz="2400" b="1">
                <a:solidFill>
                  <a:srgbClr val="C00000"/>
                </a:solidFill>
                <a:latin typeface="Century Gothic"/>
              </a:rPr>
              <a:t>(Chapter 5) </a:t>
            </a:r>
          </a:p>
        </p:txBody>
      </p:sp>
      <p:sp>
        <p:nvSpPr>
          <p:cNvPr id="3" name="Text 2">
            <a:extLst>
              <a:ext uri="{FF2B5EF4-FFF2-40B4-BE49-F238E27FC236}">
                <a16:creationId xmlns:a16="http://schemas.microsoft.com/office/drawing/2014/main" id="{9BE0BA53-564E-5C5F-7494-7D2D3E1167E6}"/>
              </a:ext>
            </a:extLst>
          </p:cNvPr>
          <p:cNvSpPr/>
          <p:nvPr/>
        </p:nvSpPr>
        <p:spPr>
          <a:xfrm>
            <a:off x="2021985" y="124791"/>
            <a:ext cx="8048625" cy="578048"/>
          </a:xfrm>
          <a:prstGeom prst="rect">
            <a:avLst/>
          </a:prstGeom>
          <a:noFill/>
          <a:ln/>
        </p:spPr>
        <p:txBody>
          <a:bodyPr wrap="none" rtlCol="0" anchor="t"/>
          <a:lstStyle/>
          <a:p>
            <a:pPr>
              <a:lnSpc>
                <a:spcPts val="4551"/>
              </a:lnSpc>
            </a:pPr>
            <a:r>
              <a:rPr lang="en-US" sz="2800" b="1" kern="0" spc="-109">
                <a:solidFill>
                  <a:srgbClr val="1B1A18"/>
                </a:solidFill>
                <a:latin typeface="Century Gothic" panose="020B0502020202020204" pitchFamily="34" charset="0"/>
                <a:ea typeface="Bitter" pitchFamily="34" charset="-122"/>
                <a:cs typeface="Calibri" panose="020F0502020204030204" pitchFamily="34" charset="0"/>
              </a:rPr>
              <a:t>REGISTRATION FRAMEWORK DESIGN PROCESS </a:t>
            </a:r>
            <a:endParaRPr lang="en-US" sz="2800" b="1">
              <a:solidFill>
                <a:srgbClr val="1B1A18"/>
              </a:solidFill>
              <a:latin typeface="Century Gothic" panose="020B0502020202020204" pitchFamily="34" charset="0"/>
              <a:cs typeface="Calibri" panose="020F0502020204030204" pitchFamily="34" charset="0"/>
            </a:endParaRPr>
          </a:p>
        </p:txBody>
      </p:sp>
      <p:sp>
        <p:nvSpPr>
          <p:cNvPr id="13" name="Text 3">
            <a:extLst>
              <a:ext uri="{FF2B5EF4-FFF2-40B4-BE49-F238E27FC236}">
                <a16:creationId xmlns:a16="http://schemas.microsoft.com/office/drawing/2014/main" id="{1FD4C7B1-084F-4978-53C3-83E747F49097}"/>
              </a:ext>
            </a:extLst>
          </p:cNvPr>
          <p:cNvSpPr/>
          <p:nvPr/>
        </p:nvSpPr>
        <p:spPr>
          <a:xfrm>
            <a:off x="211455" y="1417443"/>
            <a:ext cx="11478359" cy="1221019"/>
          </a:xfrm>
          <a:prstGeom prst="rect">
            <a:avLst/>
          </a:prstGeom>
          <a:noFill/>
          <a:ln/>
        </p:spPr>
        <p:txBody>
          <a:bodyPr wrap="square" rtlCol="0" anchor="t"/>
          <a:lstStyle/>
          <a:p>
            <a:pPr algn="ctr">
              <a:lnSpc>
                <a:spcPct val="110000"/>
              </a:lnSpc>
              <a:spcAft>
                <a:spcPts val="1200"/>
              </a:spcAft>
            </a:pPr>
            <a:r>
              <a:rPr lang="en-GB" sz="2400" b="1" kern="0" spc="-29">
                <a:solidFill>
                  <a:srgbClr val="1F6233"/>
                </a:solidFill>
                <a:latin typeface="Century Gothic"/>
                <a:ea typeface="Open Sans" pitchFamily="34" charset="-122"/>
                <a:cs typeface="Arial" panose="020B0604020202020204" pitchFamily="34" charset="0"/>
              </a:rPr>
              <a:t>Objective: </a:t>
            </a:r>
            <a:r>
              <a:rPr lang="en-GB" sz="2400" b="1" kern="0" spc="-29">
                <a:solidFill>
                  <a:schemeClr val="accent2">
                    <a:lumMod val="75000"/>
                  </a:schemeClr>
                </a:solidFill>
                <a:latin typeface="Century Gothic"/>
                <a:ea typeface="Open Sans" pitchFamily="34" charset="-122"/>
                <a:cs typeface="Arial" panose="020B0604020202020204" pitchFamily="34" charset="0"/>
              </a:rPr>
              <a:t>Simplify and streamline the registration framework by satisfying the standards in multiple ways  </a:t>
            </a:r>
            <a:endParaRPr lang="en-US" sz="2400" b="1">
              <a:solidFill>
                <a:schemeClr val="accent2">
                  <a:lumMod val="75000"/>
                </a:schemeClr>
              </a:solidFill>
              <a:latin typeface="Century Gothic"/>
              <a:cs typeface="Arial" panose="020B0604020202020204" pitchFamily="34" charset="0"/>
            </a:endParaRPr>
          </a:p>
        </p:txBody>
      </p:sp>
      <p:sp>
        <p:nvSpPr>
          <p:cNvPr id="10" name="Rectangle 9">
            <a:extLst>
              <a:ext uri="{FF2B5EF4-FFF2-40B4-BE49-F238E27FC236}">
                <a16:creationId xmlns:a16="http://schemas.microsoft.com/office/drawing/2014/main" id="{7A003A74-364F-715E-68B4-499571B28A49}"/>
              </a:ext>
            </a:extLst>
          </p:cNvPr>
          <p:cNvSpPr/>
          <p:nvPr/>
        </p:nvSpPr>
        <p:spPr>
          <a:xfrm>
            <a:off x="3096005" y="3169197"/>
            <a:ext cx="2335806" cy="633070"/>
          </a:xfrm>
          <a:prstGeom prst="rect">
            <a:avLst/>
          </a:prstGeom>
          <a:solidFill>
            <a:schemeClr val="accent6">
              <a:lumMod val="40000"/>
              <a:lumOff val="60000"/>
            </a:schemeClr>
          </a:solid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a:solidFill>
                  <a:schemeClr val="tx1"/>
                </a:solidFill>
                <a:latin typeface="Century Gothic"/>
              </a:rPr>
              <a:t>Reduced NEHNS</a:t>
            </a:r>
          </a:p>
        </p:txBody>
      </p:sp>
      <p:sp>
        <p:nvSpPr>
          <p:cNvPr id="11" name="Rectangle 10">
            <a:extLst>
              <a:ext uri="{FF2B5EF4-FFF2-40B4-BE49-F238E27FC236}">
                <a16:creationId xmlns:a16="http://schemas.microsoft.com/office/drawing/2014/main" id="{D66B51D1-4711-6582-8F22-3398B02CE55C}"/>
              </a:ext>
            </a:extLst>
          </p:cNvPr>
          <p:cNvSpPr/>
          <p:nvPr/>
        </p:nvSpPr>
        <p:spPr>
          <a:xfrm>
            <a:off x="3096005" y="3931114"/>
            <a:ext cx="2335806" cy="633070"/>
          </a:xfrm>
          <a:prstGeom prst="rect">
            <a:avLst/>
          </a:prstGeom>
          <a:solidFill>
            <a:schemeClr val="accent6">
              <a:lumMod val="40000"/>
              <a:lumOff val="60000"/>
            </a:schemeClr>
          </a:solid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a:solidFill>
                  <a:schemeClr val="tx1"/>
                </a:solidFill>
                <a:latin typeface="Century Gothic"/>
              </a:rPr>
              <a:t>Removed duplication </a:t>
            </a:r>
          </a:p>
        </p:txBody>
      </p:sp>
      <p:sp>
        <p:nvSpPr>
          <p:cNvPr id="12" name="Rectangle 11">
            <a:extLst>
              <a:ext uri="{FF2B5EF4-FFF2-40B4-BE49-F238E27FC236}">
                <a16:creationId xmlns:a16="http://schemas.microsoft.com/office/drawing/2014/main" id="{D0328846-3978-D141-C40A-714CB33C0C86}"/>
              </a:ext>
            </a:extLst>
          </p:cNvPr>
          <p:cNvSpPr/>
          <p:nvPr/>
        </p:nvSpPr>
        <p:spPr>
          <a:xfrm>
            <a:off x="3096005" y="4693464"/>
            <a:ext cx="2335806" cy="633070"/>
          </a:xfrm>
          <a:prstGeom prst="rect">
            <a:avLst/>
          </a:prstGeom>
          <a:solidFill>
            <a:schemeClr val="accent6">
              <a:lumMod val="40000"/>
              <a:lumOff val="60000"/>
            </a:schemeClr>
          </a:solid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ZA" sz="1550">
                <a:solidFill>
                  <a:schemeClr val="tx1"/>
                </a:solidFill>
                <a:latin typeface="Century Gothic"/>
              </a:rPr>
              <a:t>Addressed elsewhere: EHP, bronze application </a:t>
            </a:r>
          </a:p>
        </p:txBody>
      </p:sp>
      <p:sp>
        <p:nvSpPr>
          <p:cNvPr id="28" name="Arrow: Pentagon 27">
            <a:extLst>
              <a:ext uri="{FF2B5EF4-FFF2-40B4-BE49-F238E27FC236}">
                <a16:creationId xmlns:a16="http://schemas.microsoft.com/office/drawing/2014/main" id="{FB1A3842-4812-1891-8880-BEC750908178}"/>
              </a:ext>
            </a:extLst>
          </p:cNvPr>
          <p:cNvSpPr/>
          <p:nvPr/>
        </p:nvSpPr>
        <p:spPr>
          <a:xfrm>
            <a:off x="6561718" y="2930225"/>
            <a:ext cx="3508892" cy="2804153"/>
          </a:xfrm>
          <a:prstGeom prst="homePlate">
            <a:avLst/>
          </a:prstGeom>
          <a:solidFill>
            <a:schemeClr val="accent1">
              <a:lumMod val="40000"/>
              <a:lumOff val="60000"/>
            </a:schemeClr>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b="1">
                <a:solidFill>
                  <a:srgbClr val="C00000"/>
                </a:solidFill>
                <a:latin typeface="Century Gothic"/>
              </a:rPr>
              <a:t>Programme </a:t>
            </a:r>
          </a:p>
          <a:p>
            <a:pPr algn="ctr"/>
            <a:r>
              <a:rPr lang="en-ZA" sz="2400" b="1">
                <a:solidFill>
                  <a:srgbClr val="C00000"/>
                </a:solidFill>
                <a:latin typeface="Century Gothic"/>
              </a:rPr>
              <a:t>standards </a:t>
            </a:r>
          </a:p>
          <a:p>
            <a:pPr algn="ctr"/>
            <a:r>
              <a:rPr lang="en-ZA" sz="2400" b="1">
                <a:solidFill>
                  <a:srgbClr val="C00000"/>
                </a:solidFill>
                <a:latin typeface="Century Gothic"/>
              </a:rPr>
              <a:t>(Chapter 6)</a:t>
            </a:r>
          </a:p>
        </p:txBody>
      </p:sp>
      <p:sp>
        <p:nvSpPr>
          <p:cNvPr id="15" name="Rectangle 14">
            <a:extLst>
              <a:ext uri="{FF2B5EF4-FFF2-40B4-BE49-F238E27FC236}">
                <a16:creationId xmlns:a16="http://schemas.microsoft.com/office/drawing/2014/main" id="{6B19A1DE-FA0A-E4BD-01B5-91E346BF5E94}"/>
              </a:ext>
            </a:extLst>
          </p:cNvPr>
          <p:cNvSpPr/>
          <p:nvPr/>
        </p:nvSpPr>
        <p:spPr>
          <a:xfrm>
            <a:off x="9010326" y="3198002"/>
            <a:ext cx="2335806" cy="633070"/>
          </a:xfrm>
          <a:prstGeom prst="rect">
            <a:avLst/>
          </a:prstGeom>
          <a:solidFill>
            <a:schemeClr val="accent6">
              <a:lumMod val="40000"/>
              <a:lumOff val="60000"/>
            </a:schemeClr>
          </a:solid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a:solidFill>
                  <a:schemeClr val="tx1"/>
                </a:solidFill>
                <a:latin typeface="Century Gothic"/>
              </a:rPr>
              <a:t>Cross-referenced (Where applicable)</a:t>
            </a:r>
          </a:p>
        </p:txBody>
      </p:sp>
      <p:sp>
        <p:nvSpPr>
          <p:cNvPr id="17" name="Rectangle 16">
            <a:extLst>
              <a:ext uri="{FF2B5EF4-FFF2-40B4-BE49-F238E27FC236}">
                <a16:creationId xmlns:a16="http://schemas.microsoft.com/office/drawing/2014/main" id="{8D70DED3-96B8-A734-A4C4-4A213CE50B1D}"/>
              </a:ext>
            </a:extLst>
          </p:cNvPr>
          <p:cNvSpPr/>
          <p:nvPr/>
        </p:nvSpPr>
        <p:spPr>
          <a:xfrm>
            <a:off x="9010326" y="3929470"/>
            <a:ext cx="2335806" cy="633070"/>
          </a:xfrm>
          <a:prstGeom prst="rect">
            <a:avLst/>
          </a:prstGeom>
          <a:solidFill>
            <a:schemeClr val="accent6">
              <a:lumMod val="40000"/>
              <a:lumOff val="60000"/>
            </a:schemeClr>
          </a:solid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a:solidFill>
                  <a:schemeClr val="tx1"/>
                </a:solidFill>
                <a:latin typeface="Century Gothic"/>
              </a:rPr>
              <a:t>Removed duplication </a:t>
            </a:r>
          </a:p>
        </p:txBody>
      </p:sp>
      <p:sp>
        <p:nvSpPr>
          <p:cNvPr id="18" name="Rectangle 17">
            <a:extLst>
              <a:ext uri="{FF2B5EF4-FFF2-40B4-BE49-F238E27FC236}">
                <a16:creationId xmlns:a16="http://schemas.microsoft.com/office/drawing/2014/main" id="{B744C045-3574-6F26-1CAE-F8F70F947646}"/>
              </a:ext>
            </a:extLst>
          </p:cNvPr>
          <p:cNvSpPr/>
          <p:nvPr/>
        </p:nvSpPr>
        <p:spPr>
          <a:xfrm>
            <a:off x="9010326" y="4671692"/>
            <a:ext cx="2335806" cy="633070"/>
          </a:xfrm>
          <a:prstGeom prst="rect">
            <a:avLst/>
          </a:prstGeom>
          <a:solidFill>
            <a:schemeClr val="accent6">
              <a:lumMod val="40000"/>
              <a:lumOff val="60000"/>
            </a:schemeClr>
          </a:solid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a:solidFill>
                  <a:schemeClr val="tx1"/>
                </a:solidFill>
                <a:latin typeface="Century Gothic"/>
              </a:rPr>
              <a:t>Declaration </a:t>
            </a:r>
          </a:p>
        </p:txBody>
      </p:sp>
    </p:spTree>
    <p:extLst>
      <p:ext uri="{BB962C8B-B14F-4D97-AF65-F5344CB8AC3E}">
        <p14:creationId xmlns:p14="http://schemas.microsoft.com/office/powerpoint/2010/main" val="3143497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0">
          <a:extLst>
            <a:ext uri="{FF2B5EF4-FFF2-40B4-BE49-F238E27FC236}">
              <a16:creationId xmlns:a16="http://schemas.microsoft.com/office/drawing/2014/main" id="{21EF5C25-5FB1-9434-D2AF-E20FBF426591}"/>
            </a:ext>
          </a:extLst>
        </p:cNvPr>
        <p:cNvGrpSpPr/>
        <p:nvPr/>
      </p:nvGrpSpPr>
      <p:grpSpPr>
        <a:xfrm>
          <a:off x="0" y="0"/>
          <a:ext cx="0" cy="0"/>
          <a:chOff x="0" y="0"/>
          <a:chExt cx="0" cy="0"/>
        </a:xfrm>
      </p:grpSpPr>
      <p:pic>
        <p:nvPicPr>
          <p:cNvPr id="171" name="Google Shape;171;p26">
            <a:extLst>
              <a:ext uri="{FF2B5EF4-FFF2-40B4-BE49-F238E27FC236}">
                <a16:creationId xmlns:a16="http://schemas.microsoft.com/office/drawing/2014/main" id="{B71712D3-33DC-E68F-B8A0-9B4CD20424C1}"/>
              </a:ext>
            </a:extLst>
          </p:cNvPr>
          <p:cNvPicPr preferRelativeResize="0"/>
          <p:nvPr/>
        </p:nvPicPr>
        <p:blipFill rotWithShape="1">
          <a:blip r:embed="rId3">
            <a:alphaModFix/>
          </a:blip>
          <a:srcRect b="32912"/>
          <a:stretch/>
        </p:blipFill>
        <p:spPr>
          <a:xfrm flipH="1">
            <a:off x="3" y="5637571"/>
            <a:ext cx="12217397" cy="1242516"/>
          </a:xfrm>
          <a:prstGeom prst="rect">
            <a:avLst/>
          </a:prstGeom>
          <a:noFill/>
          <a:ln>
            <a:noFill/>
          </a:ln>
        </p:spPr>
      </p:pic>
      <p:sp>
        <p:nvSpPr>
          <p:cNvPr id="172" name="Google Shape;172;p26">
            <a:extLst>
              <a:ext uri="{FF2B5EF4-FFF2-40B4-BE49-F238E27FC236}">
                <a16:creationId xmlns:a16="http://schemas.microsoft.com/office/drawing/2014/main" id="{5E7E2E2C-848A-6810-5DBA-E6EB6393DF72}"/>
              </a:ext>
            </a:extLst>
          </p:cNvPr>
          <p:cNvSpPr txBox="1"/>
          <p:nvPr/>
        </p:nvSpPr>
        <p:spPr>
          <a:xfrm>
            <a:off x="240761" y="204250"/>
            <a:ext cx="10977000" cy="600124"/>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US" sz="3000" b="1" i="0" u="none" strike="noStrike" cap="none">
                <a:solidFill>
                  <a:srgbClr val="1B1A18"/>
                </a:solidFill>
                <a:latin typeface="Century Gothic"/>
                <a:ea typeface="Century Gothic"/>
                <a:cs typeface="Century Gothic"/>
                <a:sym typeface="Century Gothic"/>
              </a:rPr>
              <a:t>REGISTRATION FRAMEWORK – KEY SHIFTS </a:t>
            </a:r>
            <a:endParaRPr sz="1400" b="0" i="0" u="none" strike="noStrike" cap="none">
              <a:solidFill>
                <a:srgbClr val="1B1A18"/>
              </a:solidFill>
              <a:latin typeface="Arial"/>
              <a:ea typeface="Arial"/>
              <a:cs typeface="Arial"/>
              <a:sym typeface="Arial"/>
            </a:endParaRPr>
          </a:p>
        </p:txBody>
      </p:sp>
      <p:pic>
        <p:nvPicPr>
          <p:cNvPr id="173" name="Google Shape;173;p26">
            <a:extLst>
              <a:ext uri="{FF2B5EF4-FFF2-40B4-BE49-F238E27FC236}">
                <a16:creationId xmlns:a16="http://schemas.microsoft.com/office/drawing/2014/main" id="{F22FE50D-66DA-7A20-AED2-28C5640BAAF4}"/>
              </a:ext>
            </a:extLst>
          </p:cNvPr>
          <p:cNvPicPr preferRelativeResize="0"/>
          <p:nvPr/>
        </p:nvPicPr>
        <p:blipFill rotWithShape="1">
          <a:blip r:embed="rId4">
            <a:alphaModFix/>
          </a:blip>
          <a:srcRect/>
          <a:stretch/>
        </p:blipFill>
        <p:spPr>
          <a:xfrm>
            <a:off x="886551" y="5740399"/>
            <a:ext cx="1370767" cy="479089"/>
          </a:xfrm>
          <a:prstGeom prst="rect">
            <a:avLst/>
          </a:prstGeom>
          <a:noFill/>
          <a:ln>
            <a:noFill/>
          </a:ln>
        </p:spPr>
      </p:pic>
      <p:pic>
        <p:nvPicPr>
          <p:cNvPr id="174" name="Google Shape;174;p26">
            <a:extLst>
              <a:ext uri="{FF2B5EF4-FFF2-40B4-BE49-F238E27FC236}">
                <a16:creationId xmlns:a16="http://schemas.microsoft.com/office/drawing/2014/main" id="{F050AFC5-BD72-BF4B-0F20-D6C712C9939C}"/>
              </a:ext>
            </a:extLst>
          </p:cNvPr>
          <p:cNvPicPr preferRelativeResize="0"/>
          <p:nvPr/>
        </p:nvPicPr>
        <p:blipFill rotWithShape="1">
          <a:blip r:embed="rId5">
            <a:alphaModFix/>
          </a:blip>
          <a:srcRect/>
          <a:stretch/>
        </p:blipFill>
        <p:spPr>
          <a:xfrm>
            <a:off x="9039236" y="5096191"/>
            <a:ext cx="2301864" cy="986447"/>
          </a:xfrm>
          <a:prstGeom prst="rect">
            <a:avLst/>
          </a:prstGeom>
          <a:noFill/>
          <a:ln>
            <a:noFill/>
          </a:ln>
        </p:spPr>
      </p:pic>
      <p:sp>
        <p:nvSpPr>
          <p:cNvPr id="175" name="Google Shape;175;p26">
            <a:extLst>
              <a:ext uri="{FF2B5EF4-FFF2-40B4-BE49-F238E27FC236}">
                <a16:creationId xmlns:a16="http://schemas.microsoft.com/office/drawing/2014/main" id="{DC5B5ABB-C645-5E9F-FFDC-C50D9FF65914}"/>
              </a:ext>
            </a:extLst>
          </p:cNvPr>
          <p:cNvSpPr txBox="1"/>
          <p:nvPr/>
        </p:nvSpPr>
        <p:spPr>
          <a:xfrm>
            <a:off x="452828" y="4287212"/>
            <a:ext cx="10896164" cy="2000507"/>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pPr>
            <a:endParaRPr lang="en-US" sz="2000" b="1">
              <a:solidFill>
                <a:srgbClr val="1F6233"/>
              </a:solidFill>
              <a:latin typeface="Century Gothic"/>
            </a:endParaRPr>
          </a:p>
          <a:p>
            <a:r>
              <a:rPr lang="en-US" sz="2000" b="1">
                <a:solidFill>
                  <a:srgbClr val="1F6233"/>
                </a:solidFill>
                <a:latin typeface="Century Gothic"/>
              </a:rPr>
              <a:t>The standards are framed as statements that you will need to observe or ask the practitioner </a:t>
            </a:r>
          </a:p>
          <a:p>
            <a:endParaRPr lang="en-US" sz="2000" b="1">
              <a:solidFill>
                <a:srgbClr val="1F6233"/>
              </a:solidFill>
              <a:latin typeface="Century Gothic"/>
            </a:endParaRPr>
          </a:p>
          <a:p>
            <a:pPr marL="76200" marR="0" lvl="0" algn="l" rtl="0">
              <a:lnSpc>
                <a:spcPct val="100000"/>
              </a:lnSpc>
              <a:spcBef>
                <a:spcPts val="0"/>
              </a:spcBef>
              <a:spcAft>
                <a:spcPts val="0"/>
              </a:spcAft>
              <a:buClr>
                <a:srgbClr val="000000"/>
              </a:buClr>
              <a:buSzPts val="2400"/>
            </a:pPr>
            <a:endParaRPr lang="en-US" sz="2400" b="1">
              <a:solidFill>
                <a:srgbClr val="1F6233"/>
              </a:solidFill>
              <a:latin typeface="Century Gothic"/>
            </a:endParaRPr>
          </a:p>
          <a:p>
            <a:pPr marL="76200" marR="0" lvl="0" algn="l" rtl="0">
              <a:lnSpc>
                <a:spcPct val="100000"/>
              </a:lnSpc>
              <a:spcBef>
                <a:spcPts val="0"/>
              </a:spcBef>
              <a:spcAft>
                <a:spcPts val="0"/>
              </a:spcAft>
              <a:buClr>
                <a:srgbClr val="000000"/>
              </a:buClr>
              <a:buSzPts val="2400"/>
            </a:pPr>
            <a:endParaRPr lang="en-ZA" sz="2000" b="1" i="0" u="none" strike="noStrike" cap="none">
              <a:solidFill>
                <a:srgbClr val="1F6233"/>
              </a:solidFill>
              <a:latin typeface="Century Gothic"/>
              <a:ea typeface="Arial"/>
              <a:cs typeface="Arial"/>
              <a:sym typeface="Arial"/>
            </a:endParaRPr>
          </a:p>
        </p:txBody>
      </p:sp>
      <p:graphicFrame>
        <p:nvGraphicFramePr>
          <p:cNvPr id="2" name="Diagram 1">
            <a:extLst>
              <a:ext uri="{FF2B5EF4-FFF2-40B4-BE49-F238E27FC236}">
                <a16:creationId xmlns:a16="http://schemas.microsoft.com/office/drawing/2014/main" id="{5C84BCD7-0F8A-CB26-F181-3434CC1DC32D}"/>
              </a:ext>
            </a:extLst>
          </p:cNvPr>
          <p:cNvGraphicFramePr/>
          <p:nvPr/>
        </p:nvGraphicFramePr>
        <p:xfrm>
          <a:off x="444936" y="975159"/>
          <a:ext cx="5119914" cy="342779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6" name="Diagram 5">
            <a:extLst>
              <a:ext uri="{FF2B5EF4-FFF2-40B4-BE49-F238E27FC236}">
                <a16:creationId xmlns:a16="http://schemas.microsoft.com/office/drawing/2014/main" id="{0A9623F2-5757-D6A1-CEE1-602A0BE29B13}"/>
              </a:ext>
            </a:extLst>
          </p:cNvPr>
          <p:cNvGraphicFramePr/>
          <p:nvPr/>
        </p:nvGraphicFramePr>
        <p:xfrm>
          <a:off x="6221186" y="975159"/>
          <a:ext cx="5119914" cy="342779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2718808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0">
          <a:extLst>
            <a:ext uri="{FF2B5EF4-FFF2-40B4-BE49-F238E27FC236}">
              <a16:creationId xmlns:a16="http://schemas.microsoft.com/office/drawing/2014/main" id="{0E68FCC0-CB61-6476-2999-8740DD184861}"/>
            </a:ext>
          </a:extLst>
        </p:cNvPr>
        <p:cNvGrpSpPr/>
        <p:nvPr/>
      </p:nvGrpSpPr>
      <p:grpSpPr>
        <a:xfrm>
          <a:off x="0" y="0"/>
          <a:ext cx="0" cy="0"/>
          <a:chOff x="0" y="0"/>
          <a:chExt cx="0" cy="0"/>
        </a:xfrm>
      </p:grpSpPr>
      <p:pic>
        <p:nvPicPr>
          <p:cNvPr id="171" name="Google Shape;171;p26">
            <a:extLst>
              <a:ext uri="{FF2B5EF4-FFF2-40B4-BE49-F238E27FC236}">
                <a16:creationId xmlns:a16="http://schemas.microsoft.com/office/drawing/2014/main" id="{D5DE990E-A941-A8DC-5B8F-410A727B3095}"/>
              </a:ext>
            </a:extLst>
          </p:cNvPr>
          <p:cNvPicPr preferRelativeResize="0"/>
          <p:nvPr/>
        </p:nvPicPr>
        <p:blipFill rotWithShape="1">
          <a:blip r:embed="rId3">
            <a:alphaModFix/>
          </a:blip>
          <a:srcRect b="32912"/>
          <a:stretch/>
        </p:blipFill>
        <p:spPr>
          <a:xfrm flipH="1">
            <a:off x="3" y="5637571"/>
            <a:ext cx="12217397" cy="1242516"/>
          </a:xfrm>
          <a:prstGeom prst="rect">
            <a:avLst/>
          </a:prstGeom>
          <a:noFill/>
          <a:ln>
            <a:noFill/>
          </a:ln>
        </p:spPr>
      </p:pic>
      <p:sp>
        <p:nvSpPr>
          <p:cNvPr id="172" name="Google Shape;172;p26">
            <a:extLst>
              <a:ext uri="{FF2B5EF4-FFF2-40B4-BE49-F238E27FC236}">
                <a16:creationId xmlns:a16="http://schemas.microsoft.com/office/drawing/2014/main" id="{79D0AFF8-432D-CDB6-3F0C-57388ADDD5A5}"/>
              </a:ext>
            </a:extLst>
          </p:cNvPr>
          <p:cNvSpPr txBox="1"/>
          <p:nvPr/>
        </p:nvSpPr>
        <p:spPr>
          <a:xfrm>
            <a:off x="199320" y="38388"/>
            <a:ext cx="10977000" cy="600124"/>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US" sz="3000" b="1">
                <a:solidFill>
                  <a:srgbClr val="1B1A18"/>
                </a:solidFill>
                <a:latin typeface="Century Gothic"/>
                <a:ea typeface="Century Gothic"/>
                <a:cs typeface="Century Gothic"/>
                <a:sym typeface="Century Gothic"/>
              </a:rPr>
              <a:t>REGISTRATION FRAMEWORK – KEY SHIFTS</a:t>
            </a:r>
            <a:endParaRPr lang="en-US" sz="1400" b="0" i="0" u="none" strike="noStrike" cap="none">
              <a:solidFill>
                <a:srgbClr val="1B1A18"/>
              </a:solidFill>
              <a:latin typeface="Arial"/>
              <a:ea typeface="Arial"/>
              <a:cs typeface="Arial"/>
              <a:sym typeface="Arial"/>
            </a:endParaRPr>
          </a:p>
        </p:txBody>
      </p:sp>
      <p:pic>
        <p:nvPicPr>
          <p:cNvPr id="173" name="Google Shape;173;p26">
            <a:extLst>
              <a:ext uri="{FF2B5EF4-FFF2-40B4-BE49-F238E27FC236}">
                <a16:creationId xmlns:a16="http://schemas.microsoft.com/office/drawing/2014/main" id="{686A8877-7A2F-BAA0-DE48-79FA510D172A}"/>
              </a:ext>
            </a:extLst>
          </p:cNvPr>
          <p:cNvPicPr preferRelativeResize="0"/>
          <p:nvPr/>
        </p:nvPicPr>
        <p:blipFill rotWithShape="1">
          <a:blip r:embed="rId4">
            <a:alphaModFix/>
          </a:blip>
          <a:srcRect/>
          <a:stretch/>
        </p:blipFill>
        <p:spPr>
          <a:xfrm>
            <a:off x="886551" y="5740399"/>
            <a:ext cx="1370767" cy="479089"/>
          </a:xfrm>
          <a:prstGeom prst="rect">
            <a:avLst/>
          </a:prstGeom>
          <a:noFill/>
          <a:ln>
            <a:noFill/>
          </a:ln>
        </p:spPr>
      </p:pic>
      <p:pic>
        <p:nvPicPr>
          <p:cNvPr id="174" name="Google Shape;174;p26">
            <a:extLst>
              <a:ext uri="{FF2B5EF4-FFF2-40B4-BE49-F238E27FC236}">
                <a16:creationId xmlns:a16="http://schemas.microsoft.com/office/drawing/2014/main" id="{7FC704C3-F44F-752F-C07E-FDE82031F5EE}"/>
              </a:ext>
            </a:extLst>
          </p:cNvPr>
          <p:cNvPicPr preferRelativeResize="0"/>
          <p:nvPr/>
        </p:nvPicPr>
        <p:blipFill rotWithShape="1">
          <a:blip r:embed="rId5">
            <a:alphaModFix/>
          </a:blip>
          <a:srcRect/>
          <a:stretch/>
        </p:blipFill>
        <p:spPr>
          <a:xfrm>
            <a:off x="9039236" y="5096191"/>
            <a:ext cx="2301864" cy="986447"/>
          </a:xfrm>
          <a:prstGeom prst="rect">
            <a:avLst/>
          </a:prstGeom>
          <a:noFill/>
          <a:ln>
            <a:noFill/>
          </a:ln>
        </p:spPr>
      </p:pic>
      <p:sp>
        <p:nvSpPr>
          <p:cNvPr id="2" name="Flowchart: Connector 1">
            <a:extLst>
              <a:ext uri="{FF2B5EF4-FFF2-40B4-BE49-F238E27FC236}">
                <a16:creationId xmlns:a16="http://schemas.microsoft.com/office/drawing/2014/main" id="{D0017584-4D6C-6CD5-69EF-42F298517848}"/>
              </a:ext>
            </a:extLst>
          </p:cNvPr>
          <p:cNvSpPr/>
          <p:nvPr/>
        </p:nvSpPr>
        <p:spPr>
          <a:xfrm>
            <a:off x="548759" y="1866564"/>
            <a:ext cx="1914322" cy="1917561"/>
          </a:xfrm>
          <a:prstGeom prst="flowChartConnector">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Flowchart: Connector 2">
            <a:extLst>
              <a:ext uri="{FF2B5EF4-FFF2-40B4-BE49-F238E27FC236}">
                <a16:creationId xmlns:a16="http://schemas.microsoft.com/office/drawing/2014/main" id="{138E5BAD-5455-85CD-1E34-888FEB0D9B44}"/>
              </a:ext>
            </a:extLst>
          </p:cNvPr>
          <p:cNvSpPr/>
          <p:nvPr/>
        </p:nvSpPr>
        <p:spPr>
          <a:xfrm>
            <a:off x="7191368" y="1909454"/>
            <a:ext cx="1914322" cy="1917561"/>
          </a:xfrm>
          <a:prstGeom prst="flowChartConnector">
            <a:avLst/>
          </a:prstGeom>
          <a:solidFill>
            <a:srgbClr val="EFA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2" descr="Checkmark PNG, Checkmark Transparent Background - FreeIconsPNG">
            <a:extLst>
              <a:ext uri="{FF2B5EF4-FFF2-40B4-BE49-F238E27FC236}">
                <a16:creationId xmlns:a16="http://schemas.microsoft.com/office/drawing/2014/main" id="{89251375-A8EC-4992-CE97-06A29CCB96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2729" y="2213656"/>
            <a:ext cx="1371600" cy="12644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heckmark PNG, Checkmark Transparent Background - FreeIconsPNG">
            <a:extLst>
              <a:ext uri="{FF2B5EF4-FFF2-40B4-BE49-F238E27FC236}">
                <a16:creationId xmlns:a16="http://schemas.microsoft.com/office/drawing/2014/main" id="{C313A53A-00E4-F787-D575-75EA49688C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120" y="2098541"/>
            <a:ext cx="1371600" cy="12644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C23F6BF-2945-CD77-4919-BBF8BCB2ABC4}"/>
              </a:ext>
            </a:extLst>
          </p:cNvPr>
          <p:cNvSpPr txBox="1"/>
          <p:nvPr/>
        </p:nvSpPr>
        <p:spPr>
          <a:xfrm>
            <a:off x="9343921" y="2347793"/>
            <a:ext cx="2846768" cy="954107"/>
          </a:xfrm>
          <a:prstGeom prst="rect">
            <a:avLst/>
          </a:prstGeom>
          <a:noFill/>
        </p:spPr>
        <p:txBody>
          <a:bodyPr wrap="square" rtlCol="0">
            <a:spAutoFit/>
          </a:bodyPr>
          <a:lstStyle/>
          <a:p>
            <a:r>
              <a:rPr lang="en-ZA" sz="2800" b="1">
                <a:solidFill>
                  <a:srgbClr val="EFA92C"/>
                </a:solidFill>
                <a:latin typeface="Century Gothic"/>
              </a:rPr>
              <a:t>GOLD (FULL REGISTRATION)</a:t>
            </a:r>
          </a:p>
        </p:txBody>
      </p:sp>
      <p:sp>
        <p:nvSpPr>
          <p:cNvPr id="7" name="TextBox 6">
            <a:extLst>
              <a:ext uri="{FF2B5EF4-FFF2-40B4-BE49-F238E27FC236}">
                <a16:creationId xmlns:a16="http://schemas.microsoft.com/office/drawing/2014/main" id="{E3947C07-3699-4FAE-9C75-840DCA5CDCAF}"/>
              </a:ext>
            </a:extLst>
          </p:cNvPr>
          <p:cNvSpPr txBox="1"/>
          <p:nvPr/>
        </p:nvSpPr>
        <p:spPr>
          <a:xfrm>
            <a:off x="2734442" y="2114277"/>
            <a:ext cx="3254241" cy="1384995"/>
          </a:xfrm>
          <a:prstGeom prst="rect">
            <a:avLst/>
          </a:prstGeom>
          <a:noFill/>
        </p:spPr>
        <p:txBody>
          <a:bodyPr wrap="square" rtlCol="0">
            <a:spAutoFit/>
          </a:bodyPr>
          <a:lstStyle/>
          <a:p>
            <a:r>
              <a:rPr lang="en-ZA" sz="2800" b="1">
                <a:solidFill>
                  <a:schemeClr val="bg1">
                    <a:lumMod val="65000"/>
                  </a:schemeClr>
                </a:solidFill>
                <a:latin typeface="Century Gothic"/>
              </a:rPr>
              <a:t>SILVER (CONDITIONAL REGISTRATION)</a:t>
            </a:r>
          </a:p>
        </p:txBody>
      </p:sp>
      <p:sp>
        <p:nvSpPr>
          <p:cNvPr id="8" name="Text 3">
            <a:extLst>
              <a:ext uri="{FF2B5EF4-FFF2-40B4-BE49-F238E27FC236}">
                <a16:creationId xmlns:a16="http://schemas.microsoft.com/office/drawing/2014/main" id="{E1D3A15F-32C8-0CBA-7670-C5795906FF26}"/>
              </a:ext>
            </a:extLst>
          </p:cNvPr>
          <p:cNvSpPr/>
          <p:nvPr/>
        </p:nvSpPr>
        <p:spPr>
          <a:xfrm>
            <a:off x="548759" y="3934019"/>
            <a:ext cx="5970368" cy="2092439"/>
          </a:xfrm>
          <a:prstGeom prst="rect">
            <a:avLst/>
          </a:prstGeom>
          <a:noFill/>
          <a:ln/>
        </p:spPr>
        <p:txBody>
          <a:bodyPr wrap="square" lIns="91440" tIns="45720" rIns="91440" bIns="45720" rtlCol="0" anchor="t"/>
          <a:lstStyle/>
          <a:p>
            <a:pPr>
              <a:lnSpc>
                <a:spcPct val="110000"/>
              </a:lnSpc>
            </a:pPr>
            <a:r>
              <a:rPr lang="en-US" sz="1600">
                <a:latin typeface="Century Gothic"/>
              </a:rPr>
              <a:t>For Silver there are non-negotiable standards. These standards must be met, unless they do not apply. </a:t>
            </a:r>
          </a:p>
          <a:p>
            <a:pPr>
              <a:lnSpc>
                <a:spcPct val="110000"/>
              </a:lnSpc>
            </a:pPr>
            <a:endParaRPr lang="en-US" sz="1600">
              <a:latin typeface="Century Gothic"/>
            </a:endParaRPr>
          </a:p>
          <a:p>
            <a:pPr>
              <a:lnSpc>
                <a:spcPct val="110000"/>
              </a:lnSpc>
            </a:pPr>
            <a:r>
              <a:rPr lang="en-US" sz="1600">
                <a:latin typeface="Century Gothic"/>
              </a:rPr>
              <a:t>Standards with conditions: There are also standards that may not be met at the time of assessment but can be addressed within a week without incurring significant costs.</a:t>
            </a:r>
          </a:p>
        </p:txBody>
      </p:sp>
      <p:sp>
        <p:nvSpPr>
          <p:cNvPr id="9" name="Text 3">
            <a:extLst>
              <a:ext uri="{FF2B5EF4-FFF2-40B4-BE49-F238E27FC236}">
                <a16:creationId xmlns:a16="http://schemas.microsoft.com/office/drawing/2014/main" id="{4A8CD076-B53F-20A4-7D20-0F918B161FA9}"/>
              </a:ext>
            </a:extLst>
          </p:cNvPr>
          <p:cNvSpPr/>
          <p:nvPr/>
        </p:nvSpPr>
        <p:spPr>
          <a:xfrm>
            <a:off x="7157100" y="3941536"/>
            <a:ext cx="4626943" cy="1437663"/>
          </a:xfrm>
          <a:prstGeom prst="rect">
            <a:avLst/>
          </a:prstGeom>
          <a:noFill/>
          <a:ln/>
        </p:spPr>
        <p:txBody>
          <a:bodyPr wrap="square" rtlCol="0" anchor="t"/>
          <a:lstStyle/>
          <a:p>
            <a:pPr>
              <a:lnSpc>
                <a:spcPct val="110000"/>
              </a:lnSpc>
              <a:spcAft>
                <a:spcPts val="1200"/>
              </a:spcAft>
            </a:pPr>
            <a:r>
              <a:rPr lang="en-GB" sz="1600" kern="0" spc="-29">
                <a:solidFill>
                  <a:srgbClr val="2B2E3C"/>
                </a:solidFill>
                <a:latin typeface="Century Gothic"/>
                <a:ea typeface="Open Sans" pitchFamily="34" charset="-122"/>
                <a:cs typeface="Open Sans" pitchFamily="34" charset="-120"/>
              </a:rPr>
              <a:t>All standards are non-negotiable and must be met for Gold, unless the standard does not apply.</a:t>
            </a:r>
            <a:endParaRPr lang="en-US" sz="1600">
              <a:latin typeface="Century Gothic"/>
            </a:endParaRPr>
          </a:p>
          <a:p>
            <a:pPr marL="285750" indent="-285750">
              <a:lnSpc>
                <a:spcPct val="110000"/>
              </a:lnSpc>
              <a:buFont typeface="Arial" panose="020B0604020202020204" pitchFamily="34" charset="0"/>
              <a:buChar char="•"/>
            </a:pPr>
            <a:endParaRPr lang="en-US" sz="1600">
              <a:latin typeface="Century Gothic"/>
            </a:endParaRPr>
          </a:p>
        </p:txBody>
      </p:sp>
      <p:sp>
        <p:nvSpPr>
          <p:cNvPr id="10" name="Google Shape;176;p26">
            <a:extLst>
              <a:ext uri="{FF2B5EF4-FFF2-40B4-BE49-F238E27FC236}">
                <a16:creationId xmlns:a16="http://schemas.microsoft.com/office/drawing/2014/main" id="{0FDA5B14-B2D4-D945-04BC-EF757B235015}"/>
              </a:ext>
            </a:extLst>
          </p:cNvPr>
          <p:cNvSpPr txBox="1"/>
          <p:nvPr/>
        </p:nvSpPr>
        <p:spPr>
          <a:xfrm>
            <a:off x="268442" y="756936"/>
            <a:ext cx="11040000" cy="1107965"/>
          </a:xfrm>
          <a:prstGeom prst="rect">
            <a:avLst/>
          </a:prstGeom>
          <a:noFill/>
          <a:ln>
            <a:noFill/>
          </a:ln>
        </p:spPr>
        <p:txBody>
          <a:bodyPr spcFirstLastPara="1" wrap="square" lIns="91425" tIns="91425" rIns="91425" bIns="91425" anchor="t" anchorCtr="0">
            <a:spAutoFit/>
          </a:bodyPr>
          <a:lstStyle/>
          <a:p>
            <a:r>
              <a:rPr lang="en-US" sz="2000" b="1">
                <a:solidFill>
                  <a:srgbClr val="1F6233"/>
                </a:solidFill>
                <a:latin typeface="Century Gothic"/>
              </a:rPr>
              <a:t>The Registration Framework is designed to assess ECD </a:t>
            </a:r>
            <a:r>
              <a:rPr lang="en-US" sz="2000" b="1" err="1">
                <a:solidFill>
                  <a:srgbClr val="1F6233"/>
                </a:solidFill>
                <a:latin typeface="Century Gothic"/>
              </a:rPr>
              <a:t>programmes</a:t>
            </a:r>
            <a:r>
              <a:rPr lang="en-US" sz="2000" b="1">
                <a:solidFill>
                  <a:srgbClr val="1F6233"/>
                </a:solidFill>
                <a:latin typeface="Century Gothic"/>
              </a:rPr>
              <a:t> using the norms and standards to be able to determine conditional (silver) or full registration (gold) or failed silver.</a:t>
            </a:r>
            <a:endParaRPr lang="en-ZA" sz="2000">
              <a:solidFill>
                <a:srgbClr val="1F6233"/>
              </a:solidFill>
              <a:latin typeface="Century Gothic"/>
            </a:endParaRPr>
          </a:p>
        </p:txBody>
      </p:sp>
    </p:spTree>
    <p:extLst>
      <p:ext uri="{BB962C8B-B14F-4D97-AF65-F5344CB8AC3E}">
        <p14:creationId xmlns:p14="http://schemas.microsoft.com/office/powerpoint/2010/main" val="3743000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01075-0444-8DCF-2BBE-546CB1790C9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C1188B6-D8B9-8CB6-BD07-F9BF594ADCD6}"/>
              </a:ext>
            </a:extLst>
          </p:cNvPr>
          <p:cNvSpPr/>
          <p:nvPr/>
        </p:nvSpPr>
        <p:spPr>
          <a:xfrm>
            <a:off x="-13252" y="1"/>
            <a:ext cx="12205252" cy="6857999"/>
          </a:xfrm>
          <a:prstGeom prst="rect">
            <a:avLst/>
          </a:prstGeom>
          <a:solidFill>
            <a:srgbClr val="382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82C15"/>
              </a:solidFill>
            </a:endParaRPr>
          </a:p>
        </p:txBody>
      </p:sp>
      <p:sp>
        <p:nvSpPr>
          <p:cNvPr id="10" name="TextBox 9">
            <a:extLst>
              <a:ext uri="{FF2B5EF4-FFF2-40B4-BE49-F238E27FC236}">
                <a16:creationId xmlns:a16="http://schemas.microsoft.com/office/drawing/2014/main" id="{87280E71-AFB5-DBB0-EFB1-9A815D317CA8}"/>
              </a:ext>
            </a:extLst>
          </p:cNvPr>
          <p:cNvSpPr txBox="1"/>
          <p:nvPr/>
        </p:nvSpPr>
        <p:spPr>
          <a:xfrm>
            <a:off x="1905275" y="903224"/>
            <a:ext cx="8368198" cy="1569660"/>
          </a:xfrm>
          <a:prstGeom prst="rect">
            <a:avLst/>
          </a:prstGeom>
          <a:noFill/>
        </p:spPr>
        <p:txBody>
          <a:bodyPr wrap="square" rtlCol="0">
            <a:spAutoFit/>
          </a:bodyPr>
          <a:lstStyle/>
          <a:p>
            <a:pPr algn="ctr"/>
            <a:r>
              <a:rPr lang="en-US" sz="4800" b="1">
                <a:solidFill>
                  <a:schemeClr val="bg1"/>
                </a:solidFill>
                <a:latin typeface="Century Gothic" charset="0"/>
                <a:ea typeface="Century Gothic" charset="0"/>
                <a:cs typeface="Century Gothic" charset="0"/>
              </a:rPr>
              <a:t>THROUGH THE LENS OF THE ECD PROGRAMME</a:t>
            </a:r>
          </a:p>
        </p:txBody>
      </p:sp>
      <p:pic>
        <p:nvPicPr>
          <p:cNvPr id="5" name="Picture 4">
            <a:extLst>
              <a:ext uri="{FF2B5EF4-FFF2-40B4-BE49-F238E27FC236}">
                <a16:creationId xmlns:a16="http://schemas.microsoft.com/office/drawing/2014/main" id="{F4F93283-3EB4-7CE6-3A1B-30ECC10013D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spTree>
    <p:extLst>
      <p:ext uri="{BB962C8B-B14F-4D97-AF65-F5344CB8AC3E}">
        <p14:creationId xmlns:p14="http://schemas.microsoft.com/office/powerpoint/2010/main" val="17593759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480D497-0B33-59B0-F0C2-885322CEBE4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1CC35EF-60F7-DC3D-8937-67D70968FC8B}"/>
              </a:ext>
            </a:extLst>
          </p:cNvPr>
          <p:cNvSpPr/>
          <p:nvPr/>
        </p:nvSpPr>
        <p:spPr>
          <a:xfrm>
            <a:off x="-13252" y="1"/>
            <a:ext cx="12205252" cy="6857999"/>
          </a:xfrm>
          <a:prstGeom prst="rect">
            <a:avLst/>
          </a:prstGeom>
          <a:solidFill>
            <a:srgbClr val="382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82C15"/>
              </a:solidFill>
            </a:endParaRPr>
          </a:p>
        </p:txBody>
      </p:sp>
      <p:sp>
        <p:nvSpPr>
          <p:cNvPr id="10" name="TextBox 9">
            <a:extLst>
              <a:ext uri="{FF2B5EF4-FFF2-40B4-BE49-F238E27FC236}">
                <a16:creationId xmlns:a16="http://schemas.microsoft.com/office/drawing/2014/main" id="{009C5BA9-7663-6DC2-8F63-DDE16B773D0D}"/>
              </a:ext>
            </a:extLst>
          </p:cNvPr>
          <p:cNvSpPr txBox="1"/>
          <p:nvPr/>
        </p:nvSpPr>
        <p:spPr>
          <a:xfrm>
            <a:off x="1905275" y="903224"/>
            <a:ext cx="8368198" cy="830997"/>
          </a:xfrm>
          <a:prstGeom prst="rect">
            <a:avLst/>
          </a:prstGeom>
          <a:noFill/>
        </p:spPr>
        <p:txBody>
          <a:bodyPr wrap="square" rtlCol="0">
            <a:spAutoFit/>
          </a:bodyPr>
          <a:lstStyle/>
          <a:p>
            <a:pPr algn="ctr"/>
            <a:r>
              <a:rPr lang="en-US" sz="4800" b="1">
                <a:solidFill>
                  <a:schemeClr val="bg1"/>
                </a:solidFill>
                <a:latin typeface="Century Gothic" charset="0"/>
                <a:ea typeface="Century Gothic" charset="0"/>
                <a:cs typeface="Century Gothic" charset="0"/>
              </a:rPr>
              <a:t>SITE ASSESSMENT</a:t>
            </a:r>
          </a:p>
        </p:txBody>
      </p:sp>
      <p:pic>
        <p:nvPicPr>
          <p:cNvPr id="5" name="Picture 4">
            <a:extLst>
              <a:ext uri="{FF2B5EF4-FFF2-40B4-BE49-F238E27FC236}">
                <a16:creationId xmlns:a16="http://schemas.microsoft.com/office/drawing/2014/main" id="{A7682EE0-FED9-FC62-EEF6-B2F34C9A121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pic>
        <p:nvPicPr>
          <p:cNvPr id="7" name="Graphic 6" descr="Clipboard with solid fill">
            <a:extLst>
              <a:ext uri="{FF2B5EF4-FFF2-40B4-BE49-F238E27FC236}">
                <a16:creationId xmlns:a16="http://schemas.microsoft.com/office/drawing/2014/main" id="{DFED6979-9238-6905-F504-447DC310B4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71530" y="2472884"/>
            <a:ext cx="2519740" cy="2519740"/>
          </a:xfrm>
          <a:prstGeom prst="rect">
            <a:avLst/>
          </a:prstGeom>
        </p:spPr>
      </p:pic>
      <p:pic>
        <p:nvPicPr>
          <p:cNvPr id="3" name="Graphic 2" descr="Male profile with solid fill">
            <a:extLst>
              <a:ext uri="{FF2B5EF4-FFF2-40B4-BE49-F238E27FC236}">
                <a16:creationId xmlns:a16="http://schemas.microsoft.com/office/drawing/2014/main" id="{5D0B8B0C-953D-0C15-98B9-556EB969D83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97550" y="2792105"/>
            <a:ext cx="2347960" cy="2347960"/>
          </a:xfrm>
          <a:prstGeom prst="rect">
            <a:avLst/>
          </a:prstGeom>
        </p:spPr>
      </p:pic>
    </p:spTree>
    <p:extLst>
      <p:ext uri="{BB962C8B-B14F-4D97-AF65-F5344CB8AC3E}">
        <p14:creationId xmlns:p14="http://schemas.microsoft.com/office/powerpoint/2010/main" val="15867924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170">
          <a:extLst>
            <a:ext uri="{FF2B5EF4-FFF2-40B4-BE49-F238E27FC236}">
              <a16:creationId xmlns:a16="http://schemas.microsoft.com/office/drawing/2014/main" id="{CE5FBA35-5DC1-AA82-7426-0E9033B2C2B7}"/>
            </a:ext>
          </a:extLst>
        </p:cNvPr>
        <p:cNvGrpSpPr/>
        <p:nvPr/>
      </p:nvGrpSpPr>
      <p:grpSpPr>
        <a:xfrm>
          <a:off x="0" y="0"/>
          <a:ext cx="0" cy="0"/>
          <a:chOff x="0" y="0"/>
          <a:chExt cx="0" cy="0"/>
        </a:xfrm>
      </p:grpSpPr>
      <p:pic>
        <p:nvPicPr>
          <p:cNvPr id="171" name="Google Shape;171;p26">
            <a:extLst>
              <a:ext uri="{FF2B5EF4-FFF2-40B4-BE49-F238E27FC236}">
                <a16:creationId xmlns:a16="http://schemas.microsoft.com/office/drawing/2014/main" id="{F527139B-C382-F6DC-093F-EAE6D497F18C}"/>
              </a:ext>
            </a:extLst>
          </p:cNvPr>
          <p:cNvPicPr preferRelativeResize="0"/>
          <p:nvPr/>
        </p:nvPicPr>
        <p:blipFill rotWithShape="1">
          <a:blip r:embed="rId4">
            <a:alphaModFix/>
          </a:blip>
          <a:srcRect b="32912"/>
          <a:stretch/>
        </p:blipFill>
        <p:spPr>
          <a:xfrm flipH="1">
            <a:off x="3" y="5615484"/>
            <a:ext cx="12217397" cy="1242516"/>
          </a:xfrm>
          <a:prstGeom prst="rect">
            <a:avLst/>
          </a:prstGeom>
          <a:noFill/>
          <a:ln>
            <a:noFill/>
          </a:ln>
        </p:spPr>
      </p:pic>
      <p:sp>
        <p:nvSpPr>
          <p:cNvPr id="172" name="Google Shape;172;p26">
            <a:extLst>
              <a:ext uri="{FF2B5EF4-FFF2-40B4-BE49-F238E27FC236}">
                <a16:creationId xmlns:a16="http://schemas.microsoft.com/office/drawing/2014/main" id="{16C6B5DA-EDFE-6EE4-273A-F46AA026EAE7}"/>
              </a:ext>
            </a:extLst>
          </p:cNvPr>
          <p:cNvSpPr txBox="1"/>
          <p:nvPr/>
        </p:nvSpPr>
        <p:spPr>
          <a:xfrm>
            <a:off x="4497792" y="13885"/>
            <a:ext cx="10977000" cy="701690"/>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US" sz="3600" b="1">
                <a:solidFill>
                  <a:srgbClr val="1F6233"/>
                </a:solidFill>
                <a:latin typeface="Century Gothic"/>
                <a:ea typeface="Century Gothic"/>
                <a:cs typeface="Century Gothic"/>
                <a:sym typeface="Century Gothic"/>
              </a:rPr>
              <a:t>Journey App</a:t>
            </a:r>
            <a:endParaRPr lang="en-US" sz="3600" b="0" i="0" u="none" strike="noStrike" cap="none">
              <a:solidFill>
                <a:srgbClr val="000000"/>
              </a:solidFill>
              <a:latin typeface="Arial"/>
              <a:ea typeface="Arial"/>
              <a:cs typeface="Arial"/>
              <a:sym typeface="Arial"/>
            </a:endParaRPr>
          </a:p>
        </p:txBody>
      </p:sp>
      <p:pic>
        <p:nvPicPr>
          <p:cNvPr id="173" name="Google Shape;173;p26">
            <a:extLst>
              <a:ext uri="{FF2B5EF4-FFF2-40B4-BE49-F238E27FC236}">
                <a16:creationId xmlns:a16="http://schemas.microsoft.com/office/drawing/2014/main" id="{A71AA151-BCFD-9CD1-654A-1BCA80C4BCC8}"/>
              </a:ext>
            </a:extLst>
          </p:cNvPr>
          <p:cNvPicPr preferRelativeResize="0"/>
          <p:nvPr/>
        </p:nvPicPr>
        <p:blipFill rotWithShape="1">
          <a:blip r:embed="rId5">
            <a:alphaModFix/>
          </a:blip>
          <a:srcRect/>
          <a:stretch/>
        </p:blipFill>
        <p:spPr>
          <a:xfrm>
            <a:off x="886551" y="5740399"/>
            <a:ext cx="1370767" cy="479089"/>
          </a:xfrm>
          <a:prstGeom prst="rect">
            <a:avLst/>
          </a:prstGeom>
          <a:noFill/>
          <a:ln>
            <a:noFill/>
          </a:ln>
        </p:spPr>
      </p:pic>
      <p:pic>
        <p:nvPicPr>
          <p:cNvPr id="174" name="Google Shape;174;p26">
            <a:extLst>
              <a:ext uri="{FF2B5EF4-FFF2-40B4-BE49-F238E27FC236}">
                <a16:creationId xmlns:a16="http://schemas.microsoft.com/office/drawing/2014/main" id="{85AF0A12-08DA-7199-DFE2-3B905A549434}"/>
              </a:ext>
            </a:extLst>
          </p:cNvPr>
          <p:cNvPicPr preferRelativeResize="0"/>
          <p:nvPr/>
        </p:nvPicPr>
        <p:blipFill rotWithShape="1">
          <a:blip r:embed="rId6">
            <a:alphaModFix/>
          </a:blip>
          <a:srcRect/>
          <a:stretch/>
        </p:blipFill>
        <p:spPr>
          <a:xfrm>
            <a:off x="9039236" y="5096191"/>
            <a:ext cx="2301864" cy="986447"/>
          </a:xfrm>
          <a:prstGeom prst="rect">
            <a:avLst/>
          </a:prstGeom>
          <a:noFill/>
          <a:ln>
            <a:noFill/>
          </a:ln>
        </p:spPr>
      </p:pic>
      <p:sp>
        <p:nvSpPr>
          <p:cNvPr id="175" name="Google Shape;175;p26">
            <a:extLst>
              <a:ext uri="{FF2B5EF4-FFF2-40B4-BE49-F238E27FC236}">
                <a16:creationId xmlns:a16="http://schemas.microsoft.com/office/drawing/2014/main" id="{7999EB23-B51E-90B0-54CF-9DA463619D53}"/>
              </a:ext>
            </a:extLst>
          </p:cNvPr>
          <p:cNvSpPr txBox="1"/>
          <p:nvPr/>
        </p:nvSpPr>
        <p:spPr>
          <a:xfrm>
            <a:off x="405426" y="1836082"/>
            <a:ext cx="9119574" cy="50167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a:latin typeface="Century Gothic"/>
              </a:rPr>
              <a:t>How will the Journey app enable and support my site assessment?</a:t>
            </a:r>
          </a:p>
          <a:p>
            <a:pPr marL="0" marR="0" lvl="0" indent="0" algn="l" rtl="0">
              <a:lnSpc>
                <a:spcPct val="100000"/>
              </a:lnSpc>
              <a:spcBef>
                <a:spcPts val="0"/>
              </a:spcBef>
              <a:spcAft>
                <a:spcPts val="0"/>
              </a:spcAft>
              <a:buNone/>
            </a:pPr>
            <a:endParaRPr lang="en-US" sz="2000">
              <a:latin typeface="Century Gothic"/>
            </a:endParaRPr>
          </a:p>
          <a:p>
            <a:pPr marL="342900" lvl="2" indent="-342900">
              <a:buFont typeface="Arial" panose="020B0604020202020204" pitchFamily="34" charset="0"/>
              <a:buChar char="•"/>
            </a:pPr>
            <a:r>
              <a:rPr lang="en-US" sz="2000">
                <a:latin typeface="Century Gothic"/>
              </a:rPr>
              <a:t>Capture GPS location </a:t>
            </a:r>
          </a:p>
          <a:p>
            <a:pPr marL="342900" lvl="2" indent="-342900">
              <a:buFont typeface="Arial" panose="020B0604020202020204" pitchFamily="34" charset="0"/>
              <a:buChar char="•"/>
            </a:pPr>
            <a:r>
              <a:rPr lang="en-US" sz="2000">
                <a:latin typeface="Century Gothic"/>
              </a:rPr>
              <a:t>Capture/change any missing contact details</a:t>
            </a:r>
          </a:p>
          <a:p>
            <a:pPr marL="342900" lvl="2" indent="-342900">
              <a:buFont typeface="Arial" panose="020B0604020202020204" pitchFamily="34" charset="0"/>
              <a:buChar char="•"/>
            </a:pPr>
            <a:r>
              <a:rPr lang="en-US" sz="2000">
                <a:latin typeface="Century Gothic"/>
              </a:rPr>
              <a:t>Change </a:t>
            </a:r>
            <a:r>
              <a:rPr lang="en-US" sz="2000" err="1">
                <a:latin typeface="Century Gothic"/>
              </a:rPr>
              <a:t>programme</a:t>
            </a:r>
            <a:r>
              <a:rPr lang="en-US" sz="2000">
                <a:latin typeface="Century Gothic"/>
              </a:rPr>
              <a:t> type </a:t>
            </a:r>
            <a:r>
              <a:rPr lang="en-US" sz="2000" b="1">
                <a:latin typeface="Century Gothic"/>
              </a:rPr>
              <a:t>ONLY if required (</a:t>
            </a:r>
            <a:r>
              <a:rPr lang="en-US" sz="2000" b="1" err="1">
                <a:latin typeface="Century Gothic"/>
              </a:rPr>
              <a:t>centre</a:t>
            </a:r>
            <a:r>
              <a:rPr lang="en-US" sz="2000" b="1">
                <a:latin typeface="Century Gothic"/>
              </a:rPr>
              <a:t>-based vs Non-Centre-Based)</a:t>
            </a:r>
          </a:p>
          <a:p>
            <a:pPr marL="342900" lvl="2" indent="-342900">
              <a:buFont typeface="Arial" panose="020B0604020202020204" pitchFamily="34" charset="0"/>
              <a:buChar char="•"/>
            </a:pPr>
            <a:r>
              <a:rPr lang="en-US" sz="2000">
                <a:latin typeface="Century Gothic"/>
              </a:rPr>
              <a:t>View document status </a:t>
            </a:r>
          </a:p>
          <a:p>
            <a:pPr marL="800100" lvl="3" indent="-342900">
              <a:buFont typeface="Arial" panose="020B0604020202020204" pitchFamily="34" charset="0"/>
              <a:buChar char="•"/>
            </a:pPr>
            <a:r>
              <a:rPr lang="en-US" sz="2000">
                <a:latin typeface="Century Gothic"/>
              </a:rPr>
              <a:t>If there are missing documents, you can help the ECD </a:t>
            </a:r>
            <a:r>
              <a:rPr lang="en-US" sz="2000" err="1">
                <a:latin typeface="Century Gothic"/>
              </a:rPr>
              <a:t>programme</a:t>
            </a:r>
            <a:r>
              <a:rPr lang="en-US" sz="2000">
                <a:latin typeface="Century Gothic"/>
              </a:rPr>
              <a:t> by uploading them to the ECD </a:t>
            </a:r>
            <a:r>
              <a:rPr lang="en-US" sz="2000" err="1">
                <a:latin typeface="Century Gothic"/>
              </a:rPr>
              <a:t>programme</a:t>
            </a:r>
            <a:r>
              <a:rPr lang="en-US" sz="2000">
                <a:latin typeface="Century Gothic"/>
              </a:rPr>
              <a:t> profile</a:t>
            </a:r>
          </a:p>
          <a:p>
            <a:pPr marL="800100" lvl="3" indent="-342900">
              <a:buFont typeface="Arial" panose="020B0604020202020204" pitchFamily="34" charset="0"/>
              <a:buChar char="•"/>
            </a:pPr>
            <a:endParaRPr lang="en-US" sz="2000">
              <a:latin typeface="Century Gothic"/>
            </a:endParaRPr>
          </a:p>
          <a:p>
            <a:pPr marL="342900" lvl="2" indent="-342900">
              <a:buFont typeface="Arial" panose="020B0604020202020204" pitchFamily="34" charset="0"/>
              <a:buChar char="•"/>
            </a:pPr>
            <a:r>
              <a:rPr lang="en-US" sz="2000">
                <a:latin typeface="Century Gothic"/>
              </a:rPr>
              <a:t>Assess the ECD </a:t>
            </a:r>
            <a:r>
              <a:rPr lang="en-US" sz="2000" err="1">
                <a:latin typeface="Century Gothic"/>
              </a:rPr>
              <a:t>programme</a:t>
            </a:r>
            <a:r>
              <a:rPr lang="en-US" sz="2000">
                <a:latin typeface="Century Gothic"/>
              </a:rPr>
              <a:t> with the Registration Framework </a:t>
            </a:r>
          </a:p>
          <a:p>
            <a:pPr marL="342900" lvl="2" indent="-342900">
              <a:buFont typeface="Arial" panose="020B0604020202020204" pitchFamily="34" charset="0"/>
              <a:buChar char="•"/>
            </a:pPr>
            <a:endParaRPr lang="en-US" sz="2000">
              <a:latin typeface="Century Gothic"/>
            </a:endParaRPr>
          </a:p>
          <a:p>
            <a:pPr marL="342900" lvl="2" indent="-342900">
              <a:buFont typeface="Arial" panose="020B0604020202020204" pitchFamily="34" charset="0"/>
              <a:buChar char="•"/>
            </a:pPr>
            <a:endParaRPr lang="en-US" sz="2000">
              <a:latin typeface="Century Gothic"/>
            </a:endParaRPr>
          </a:p>
          <a:p>
            <a:pPr marL="342900" marR="0" lvl="0" indent="-342900" algn="l" rtl="0">
              <a:lnSpc>
                <a:spcPct val="100000"/>
              </a:lnSpc>
              <a:spcBef>
                <a:spcPts val="0"/>
              </a:spcBef>
              <a:spcAft>
                <a:spcPts val="0"/>
              </a:spcAft>
              <a:buFont typeface="Arial" panose="020B0604020202020204" pitchFamily="34" charset="0"/>
              <a:buChar char="•"/>
            </a:pPr>
            <a:endParaRPr lang="en-US" sz="2000">
              <a:latin typeface="Century Gothic"/>
            </a:endParaRPr>
          </a:p>
          <a:p>
            <a:pPr marL="76200" marR="0" lvl="0" algn="l" rtl="0">
              <a:lnSpc>
                <a:spcPct val="100000"/>
              </a:lnSpc>
              <a:spcBef>
                <a:spcPts val="0"/>
              </a:spcBef>
              <a:spcAft>
                <a:spcPts val="0"/>
              </a:spcAft>
              <a:buClr>
                <a:srgbClr val="000000"/>
              </a:buClr>
              <a:buSzPts val="2400"/>
            </a:pPr>
            <a:endParaRPr lang="en-US" sz="2000">
              <a:latin typeface="Century Gothic"/>
            </a:endParaRPr>
          </a:p>
          <a:p>
            <a:pPr marL="76200" marR="0" lvl="0" algn="l" rtl="0">
              <a:lnSpc>
                <a:spcPct val="100000"/>
              </a:lnSpc>
              <a:spcBef>
                <a:spcPts val="0"/>
              </a:spcBef>
              <a:spcAft>
                <a:spcPts val="0"/>
              </a:spcAft>
              <a:buClr>
                <a:srgbClr val="000000"/>
              </a:buClr>
              <a:buSzPts val="2400"/>
            </a:pPr>
            <a:endParaRPr lang="en-ZA" sz="2000" b="0" i="0" u="none" strike="noStrike" cap="none">
              <a:solidFill>
                <a:srgbClr val="000000"/>
              </a:solidFill>
              <a:latin typeface="Century Gothic"/>
              <a:ea typeface="Arial"/>
              <a:cs typeface="Arial"/>
              <a:sym typeface="Arial"/>
            </a:endParaRPr>
          </a:p>
        </p:txBody>
      </p:sp>
      <p:sp>
        <p:nvSpPr>
          <p:cNvPr id="176" name="Google Shape;176;p26">
            <a:extLst>
              <a:ext uri="{FF2B5EF4-FFF2-40B4-BE49-F238E27FC236}">
                <a16:creationId xmlns:a16="http://schemas.microsoft.com/office/drawing/2014/main" id="{D692BD69-9340-D492-3D30-5166E9846714}"/>
              </a:ext>
            </a:extLst>
          </p:cNvPr>
          <p:cNvSpPr txBox="1"/>
          <p:nvPr/>
        </p:nvSpPr>
        <p:spPr>
          <a:xfrm>
            <a:off x="-100360" y="808933"/>
            <a:ext cx="12154828" cy="120029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rgbClr val="1F6233"/>
                </a:solidFill>
              </a:rPr>
              <a:t>The Journey App is an application that can be used offline on a mobile device  to conduct the site assessment </a:t>
            </a:r>
          </a:p>
          <a:p>
            <a:pPr marL="0" lvl="0" indent="0" algn="ctr" rtl="0">
              <a:spcBef>
                <a:spcPts val="0"/>
              </a:spcBef>
              <a:spcAft>
                <a:spcPts val="0"/>
              </a:spcAft>
              <a:buNone/>
            </a:pPr>
            <a:endParaRPr lang="en-ZA" sz="2200" b="1">
              <a:solidFill>
                <a:srgbClr val="1F6233"/>
              </a:solidFill>
            </a:endParaRPr>
          </a:p>
        </p:txBody>
      </p:sp>
      <p:sp>
        <p:nvSpPr>
          <p:cNvPr id="2" name="Google Shape;176;p26">
            <a:extLst>
              <a:ext uri="{FF2B5EF4-FFF2-40B4-BE49-F238E27FC236}">
                <a16:creationId xmlns:a16="http://schemas.microsoft.com/office/drawing/2014/main" id="{A94B9859-FEA5-D96B-009A-66DC1813D8DA}"/>
              </a:ext>
            </a:extLst>
          </p:cNvPr>
          <p:cNvSpPr txBox="1"/>
          <p:nvPr/>
        </p:nvSpPr>
        <p:spPr>
          <a:xfrm>
            <a:off x="9731829" y="3552401"/>
            <a:ext cx="2322639" cy="1538853"/>
          </a:xfrm>
          <a:prstGeom prst="rect">
            <a:avLst/>
          </a:prstGeom>
          <a:noFill/>
          <a:ln w="57150">
            <a:solidFill>
              <a:srgbClr val="ED7D31"/>
            </a:solid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rgbClr val="1F6233"/>
                </a:solidFill>
              </a:rPr>
              <a:t>The Journey App will generate the result of the assessment </a:t>
            </a:r>
            <a:endParaRPr lang="en-ZA" sz="2200" b="1">
              <a:solidFill>
                <a:srgbClr val="1F6233"/>
              </a:solidFill>
            </a:endParaRPr>
          </a:p>
        </p:txBody>
      </p:sp>
    </p:spTree>
    <p:extLst>
      <p:ext uri="{BB962C8B-B14F-4D97-AF65-F5344CB8AC3E}">
        <p14:creationId xmlns:p14="http://schemas.microsoft.com/office/powerpoint/2010/main" val="2519056416"/>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45367-D811-C459-450A-8B5A5270B9D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7A50107-2E28-AAD2-51F7-03F058D990D2}"/>
              </a:ext>
            </a:extLst>
          </p:cNvPr>
          <p:cNvSpPr/>
          <p:nvPr/>
        </p:nvSpPr>
        <p:spPr>
          <a:xfrm>
            <a:off x="4114800" y="1"/>
            <a:ext cx="8077199" cy="6857999"/>
          </a:xfrm>
          <a:prstGeom prst="rect">
            <a:avLst/>
          </a:prstGeom>
          <a:solidFill>
            <a:srgbClr val="382C1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5AB1A"/>
              </a:solidFill>
            </a:endParaRPr>
          </a:p>
        </p:txBody>
      </p:sp>
      <p:sp>
        <p:nvSpPr>
          <p:cNvPr id="10" name="TextBox 9">
            <a:extLst>
              <a:ext uri="{FF2B5EF4-FFF2-40B4-BE49-F238E27FC236}">
                <a16:creationId xmlns:a16="http://schemas.microsoft.com/office/drawing/2014/main" id="{78074875-2601-ECD7-CE8B-3F59C592403B}"/>
              </a:ext>
            </a:extLst>
          </p:cNvPr>
          <p:cNvSpPr txBox="1"/>
          <p:nvPr/>
        </p:nvSpPr>
        <p:spPr>
          <a:xfrm>
            <a:off x="3823802" y="1689632"/>
            <a:ext cx="8368198" cy="3139321"/>
          </a:xfrm>
          <a:prstGeom prst="rect">
            <a:avLst/>
          </a:prstGeom>
          <a:noFill/>
        </p:spPr>
        <p:txBody>
          <a:bodyPr wrap="square" rtlCol="0">
            <a:spAutoFit/>
          </a:bodyPr>
          <a:lstStyle/>
          <a:p>
            <a:pPr algn="ctr"/>
            <a:r>
              <a:rPr lang="en-US" sz="6600" b="1">
                <a:solidFill>
                  <a:schemeClr val="bg1"/>
                </a:solidFill>
                <a:latin typeface="Century Gothic" charset="0"/>
                <a:ea typeface="Century Gothic" charset="0"/>
                <a:cs typeface="Century Gothic" charset="0"/>
              </a:rPr>
              <a:t>REGISTRATION FRAMEWORK ASSESSMENT</a:t>
            </a:r>
          </a:p>
        </p:txBody>
      </p:sp>
      <p:pic>
        <p:nvPicPr>
          <p:cNvPr id="5" name="Picture 4">
            <a:extLst>
              <a:ext uri="{FF2B5EF4-FFF2-40B4-BE49-F238E27FC236}">
                <a16:creationId xmlns:a16="http://schemas.microsoft.com/office/drawing/2014/main" id="{CC1349B4-A12C-0D08-8784-8AC0E1BC257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pic>
        <p:nvPicPr>
          <p:cNvPr id="4" name="Graphic 3" descr="Badge Tick1 outline">
            <a:extLst>
              <a:ext uri="{FF2B5EF4-FFF2-40B4-BE49-F238E27FC236}">
                <a16:creationId xmlns:a16="http://schemas.microsoft.com/office/drawing/2014/main" id="{A5C7A586-872E-9C33-A722-B28697AFF48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0999" y="1689632"/>
            <a:ext cx="2884715" cy="2884715"/>
          </a:xfrm>
          <a:prstGeom prst="rect">
            <a:avLst/>
          </a:prstGeom>
        </p:spPr>
      </p:pic>
    </p:spTree>
    <p:extLst>
      <p:ext uri="{BB962C8B-B14F-4D97-AF65-F5344CB8AC3E}">
        <p14:creationId xmlns:p14="http://schemas.microsoft.com/office/powerpoint/2010/main" val="41374492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4DB4006-8C28-8DA9-A14A-8232DD2849C8}"/>
              </a:ext>
            </a:extLst>
          </p:cNvPr>
          <p:cNvSpPr/>
          <p:nvPr/>
        </p:nvSpPr>
        <p:spPr>
          <a:xfrm>
            <a:off x="2939146" y="2715415"/>
            <a:ext cx="9252855" cy="2391844"/>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9" name="Straight Connector 8">
            <a:extLst>
              <a:ext uri="{FF2B5EF4-FFF2-40B4-BE49-F238E27FC236}">
                <a16:creationId xmlns:a16="http://schemas.microsoft.com/office/drawing/2014/main" id="{609C7E57-4F64-ABBD-145C-9712EF4D1469}"/>
              </a:ext>
            </a:extLst>
          </p:cNvPr>
          <p:cNvCxnSpPr>
            <a:cxnSpLocks/>
          </p:cNvCxnSpPr>
          <p:nvPr/>
        </p:nvCxnSpPr>
        <p:spPr>
          <a:xfrm>
            <a:off x="9437915" y="0"/>
            <a:ext cx="0" cy="2715413"/>
          </a:xfrm>
          <a:prstGeom prst="line">
            <a:avLst/>
          </a:prstGeom>
          <a:ln w="152400">
            <a:solidFill>
              <a:srgbClr val="1F623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BE0719E-D3EA-61B6-F168-0E05C743EB14}"/>
              </a:ext>
            </a:extLst>
          </p:cNvPr>
          <p:cNvCxnSpPr/>
          <p:nvPr/>
        </p:nvCxnSpPr>
        <p:spPr>
          <a:xfrm>
            <a:off x="6357258" y="0"/>
            <a:ext cx="0" cy="2715413"/>
          </a:xfrm>
          <a:prstGeom prst="line">
            <a:avLst/>
          </a:prstGeom>
          <a:ln w="152400">
            <a:solidFill>
              <a:srgbClr val="1F623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D54C4AF-7C8F-5D3F-4D04-E8F95ADB6A6A}"/>
              </a:ext>
            </a:extLst>
          </p:cNvPr>
          <p:cNvCxnSpPr>
            <a:cxnSpLocks/>
          </p:cNvCxnSpPr>
          <p:nvPr/>
        </p:nvCxnSpPr>
        <p:spPr>
          <a:xfrm>
            <a:off x="3022148" y="0"/>
            <a:ext cx="0" cy="2764972"/>
          </a:xfrm>
          <a:prstGeom prst="line">
            <a:avLst/>
          </a:prstGeom>
          <a:ln w="152400">
            <a:solidFill>
              <a:srgbClr val="1F623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302FD02-ADA1-6ACB-B82E-E9791D6587D3}"/>
              </a:ext>
            </a:extLst>
          </p:cNvPr>
          <p:cNvCxnSpPr>
            <a:cxnSpLocks/>
          </p:cNvCxnSpPr>
          <p:nvPr/>
        </p:nvCxnSpPr>
        <p:spPr>
          <a:xfrm>
            <a:off x="0" y="2764972"/>
            <a:ext cx="2939146" cy="0"/>
          </a:xfrm>
          <a:prstGeom prst="line">
            <a:avLst/>
          </a:prstGeom>
          <a:ln w="152400">
            <a:solidFill>
              <a:srgbClr val="1F6233"/>
            </a:solidFill>
          </a:ln>
        </p:spPr>
        <p:style>
          <a:lnRef idx="1">
            <a:schemeClr val="accent1"/>
          </a:lnRef>
          <a:fillRef idx="0">
            <a:schemeClr val="accent1"/>
          </a:fillRef>
          <a:effectRef idx="0">
            <a:schemeClr val="accent1"/>
          </a:effectRef>
          <a:fontRef idx="minor">
            <a:schemeClr val="tx1"/>
          </a:fontRef>
        </p:style>
      </p:cxnSp>
      <p:pic>
        <p:nvPicPr>
          <p:cNvPr id="3" name="Graphic 2" descr="Home with solid fill">
            <a:extLst>
              <a:ext uri="{FF2B5EF4-FFF2-40B4-BE49-F238E27FC236}">
                <a16:creationId xmlns:a16="http://schemas.microsoft.com/office/drawing/2014/main" id="{36DFB24D-DB91-8463-3BC2-D62DE129A5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93397" y="271571"/>
            <a:ext cx="1987215" cy="1987215"/>
          </a:xfrm>
          <a:prstGeom prst="rect">
            <a:avLst/>
          </a:prstGeom>
        </p:spPr>
      </p:pic>
      <p:pic>
        <p:nvPicPr>
          <p:cNvPr id="5" name="Graphic 4" descr="Children with solid fill">
            <a:extLst>
              <a:ext uri="{FF2B5EF4-FFF2-40B4-BE49-F238E27FC236}">
                <a16:creationId xmlns:a16="http://schemas.microsoft.com/office/drawing/2014/main" id="{F6130D04-2E8A-C105-C479-422B2D79A6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27475" y="378852"/>
            <a:ext cx="2007268" cy="2007268"/>
          </a:xfrm>
          <a:prstGeom prst="rect">
            <a:avLst/>
          </a:prstGeom>
        </p:spPr>
      </p:pic>
      <p:pic>
        <p:nvPicPr>
          <p:cNvPr id="8" name="Graphic 7" descr="Link with solid fill">
            <a:extLst>
              <a:ext uri="{FF2B5EF4-FFF2-40B4-BE49-F238E27FC236}">
                <a16:creationId xmlns:a16="http://schemas.microsoft.com/office/drawing/2014/main" id="{23932093-C3F0-352B-4C9E-6E809EA63B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2300" y="442398"/>
            <a:ext cx="1796715" cy="1846847"/>
          </a:xfrm>
          <a:prstGeom prst="rect">
            <a:avLst/>
          </a:prstGeom>
        </p:spPr>
      </p:pic>
      <p:pic>
        <p:nvPicPr>
          <p:cNvPr id="2" name="Graphic 1" descr="Double Tap Gesture with solid fill">
            <a:extLst>
              <a:ext uri="{FF2B5EF4-FFF2-40B4-BE49-F238E27FC236}">
                <a16:creationId xmlns:a16="http://schemas.microsoft.com/office/drawing/2014/main" id="{ACC9DC07-1E12-979B-5FD8-3C0EF9F5202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197" y="3389236"/>
            <a:ext cx="1370005" cy="1273687"/>
          </a:xfrm>
          <a:prstGeom prst="rect">
            <a:avLst/>
          </a:prstGeom>
        </p:spPr>
      </p:pic>
      <p:pic>
        <p:nvPicPr>
          <p:cNvPr id="4" name="Graphic 3" descr="Smart Phone with solid fill">
            <a:extLst>
              <a:ext uri="{FF2B5EF4-FFF2-40B4-BE49-F238E27FC236}">
                <a16:creationId xmlns:a16="http://schemas.microsoft.com/office/drawing/2014/main" id="{79DA5503-515A-0BEC-9EEE-A2694F3824B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30901" y="2933867"/>
            <a:ext cx="1428727" cy="1332409"/>
          </a:xfrm>
          <a:prstGeom prst="rect">
            <a:avLst/>
          </a:prstGeom>
        </p:spPr>
      </p:pic>
      <p:sp>
        <p:nvSpPr>
          <p:cNvPr id="6" name="Plus Sign 5">
            <a:extLst>
              <a:ext uri="{FF2B5EF4-FFF2-40B4-BE49-F238E27FC236}">
                <a16:creationId xmlns:a16="http://schemas.microsoft.com/office/drawing/2014/main" id="{FA58C6AF-96F2-758E-606E-A428A859D2E4}"/>
              </a:ext>
            </a:extLst>
          </p:cNvPr>
          <p:cNvSpPr/>
          <p:nvPr/>
        </p:nvSpPr>
        <p:spPr>
          <a:xfrm>
            <a:off x="7062922" y="365287"/>
            <a:ext cx="1669329" cy="1566751"/>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TextBox 17">
            <a:extLst>
              <a:ext uri="{FF2B5EF4-FFF2-40B4-BE49-F238E27FC236}">
                <a16:creationId xmlns:a16="http://schemas.microsoft.com/office/drawing/2014/main" id="{092236D5-43C4-450D-4307-C06C30957EF5}"/>
              </a:ext>
            </a:extLst>
          </p:cNvPr>
          <p:cNvSpPr txBox="1"/>
          <p:nvPr/>
        </p:nvSpPr>
        <p:spPr>
          <a:xfrm>
            <a:off x="3522676" y="3155954"/>
            <a:ext cx="8085794" cy="1200329"/>
          </a:xfrm>
          <a:prstGeom prst="rect">
            <a:avLst/>
          </a:prstGeom>
          <a:noFill/>
        </p:spPr>
        <p:txBody>
          <a:bodyPr wrap="square" lIns="91440" tIns="45720" rIns="91440" bIns="45720" rtlCol="0" anchor="t">
            <a:spAutoFit/>
          </a:bodyPr>
          <a:lstStyle/>
          <a:p>
            <a:pPr algn="ctr"/>
            <a:r>
              <a:rPr lang="en-US" sz="3600" b="1">
                <a:solidFill>
                  <a:schemeClr val="bg1"/>
                </a:solidFill>
                <a:ea typeface="Calibri" panose="020F0502020204030204"/>
                <a:cs typeface="Calibri" panose="020F0502020204030204"/>
              </a:rPr>
              <a:t>ICONS AND COLOURS</a:t>
            </a:r>
            <a:endParaRPr lang="en-US" sz="3600">
              <a:solidFill>
                <a:schemeClr val="bg1"/>
              </a:solidFill>
              <a:ea typeface="Calibri" panose="020F0502020204030204"/>
              <a:cs typeface="Calibri" panose="020F0502020204030204"/>
            </a:endParaRPr>
          </a:p>
          <a:p>
            <a:pPr algn="ctr"/>
            <a:r>
              <a:rPr lang="en-US" sz="3600">
                <a:solidFill>
                  <a:schemeClr val="bg1"/>
                </a:solidFill>
                <a:ea typeface="Calibri" panose="020F0502020204030204"/>
                <a:cs typeface="Calibri" panose="020F0502020204030204"/>
              </a:rPr>
              <a:t>These icons will help navigate the slides </a:t>
            </a:r>
          </a:p>
        </p:txBody>
      </p:sp>
      <p:sp>
        <p:nvSpPr>
          <p:cNvPr id="19" name="TextBox 18">
            <a:extLst>
              <a:ext uri="{FF2B5EF4-FFF2-40B4-BE49-F238E27FC236}">
                <a16:creationId xmlns:a16="http://schemas.microsoft.com/office/drawing/2014/main" id="{475D7794-645B-CA15-6145-F400542FE418}"/>
              </a:ext>
            </a:extLst>
          </p:cNvPr>
          <p:cNvSpPr txBox="1"/>
          <p:nvPr/>
        </p:nvSpPr>
        <p:spPr>
          <a:xfrm>
            <a:off x="136855" y="3036101"/>
            <a:ext cx="3820886" cy="830997"/>
          </a:xfrm>
          <a:prstGeom prst="rect">
            <a:avLst/>
          </a:prstGeom>
          <a:noFill/>
        </p:spPr>
        <p:txBody>
          <a:bodyPr wrap="square" lIns="91440" tIns="45720" rIns="91440" bIns="45720" rtlCol="0" anchor="t">
            <a:spAutoFit/>
          </a:bodyPr>
          <a:lstStyle/>
          <a:p>
            <a:pPr algn="ctr"/>
            <a:r>
              <a:rPr lang="en-US" sz="2400" b="1" u="sng">
                <a:latin typeface="Century Gothic"/>
                <a:ea typeface="Calibri"/>
                <a:cs typeface="Calibri"/>
              </a:rPr>
              <a:t>Response </a:t>
            </a:r>
          </a:p>
          <a:p>
            <a:pPr algn="ctr"/>
            <a:r>
              <a:rPr lang="en-US" sz="2400" b="1" u="sng">
                <a:latin typeface="Century Gothic"/>
                <a:ea typeface="Calibri"/>
                <a:cs typeface="Calibri"/>
              </a:rPr>
              <a:t>options</a:t>
            </a:r>
          </a:p>
        </p:txBody>
      </p:sp>
      <p:sp>
        <p:nvSpPr>
          <p:cNvPr id="20" name="TextBox 19">
            <a:extLst>
              <a:ext uri="{FF2B5EF4-FFF2-40B4-BE49-F238E27FC236}">
                <a16:creationId xmlns:a16="http://schemas.microsoft.com/office/drawing/2014/main" id="{6831CAEC-B73C-8418-0909-667913837538}"/>
              </a:ext>
            </a:extLst>
          </p:cNvPr>
          <p:cNvSpPr txBox="1"/>
          <p:nvPr/>
        </p:nvSpPr>
        <p:spPr>
          <a:xfrm>
            <a:off x="349133" y="111212"/>
            <a:ext cx="3820886" cy="830997"/>
          </a:xfrm>
          <a:prstGeom prst="rect">
            <a:avLst/>
          </a:prstGeom>
          <a:noFill/>
        </p:spPr>
        <p:txBody>
          <a:bodyPr wrap="square" lIns="91440" tIns="45720" rIns="91440" bIns="45720" rtlCol="0" anchor="t">
            <a:spAutoFit/>
          </a:bodyPr>
          <a:lstStyle/>
          <a:p>
            <a:pPr algn="ctr"/>
            <a:r>
              <a:rPr lang="en-US" sz="2400" b="1" u="sng">
                <a:latin typeface="Century Gothic"/>
                <a:ea typeface="Calibri"/>
                <a:cs typeface="Calibri"/>
              </a:rPr>
              <a:t>Link or </a:t>
            </a:r>
          </a:p>
          <a:p>
            <a:pPr algn="ctr"/>
            <a:r>
              <a:rPr lang="en-US" sz="2400" b="1" u="sng">
                <a:latin typeface="Century Gothic"/>
                <a:ea typeface="Calibri"/>
                <a:cs typeface="Calibri"/>
              </a:rPr>
              <a:t>take note</a:t>
            </a:r>
          </a:p>
        </p:txBody>
      </p:sp>
      <p:sp>
        <p:nvSpPr>
          <p:cNvPr id="21" name="TextBox 20">
            <a:extLst>
              <a:ext uri="{FF2B5EF4-FFF2-40B4-BE49-F238E27FC236}">
                <a16:creationId xmlns:a16="http://schemas.microsoft.com/office/drawing/2014/main" id="{2C6EAB07-76F2-26A2-17D2-17722179762A}"/>
              </a:ext>
            </a:extLst>
          </p:cNvPr>
          <p:cNvSpPr txBox="1"/>
          <p:nvPr/>
        </p:nvSpPr>
        <p:spPr>
          <a:xfrm>
            <a:off x="2602643" y="2019722"/>
            <a:ext cx="4321627" cy="461665"/>
          </a:xfrm>
          <a:prstGeom prst="rect">
            <a:avLst/>
          </a:prstGeom>
          <a:noFill/>
        </p:spPr>
        <p:txBody>
          <a:bodyPr wrap="square" lIns="91440" tIns="45720" rIns="91440" bIns="45720" rtlCol="0" anchor="t">
            <a:spAutoFit/>
          </a:bodyPr>
          <a:lstStyle/>
          <a:p>
            <a:pPr algn="ctr"/>
            <a:r>
              <a:rPr lang="en-US" sz="2400" b="1" u="sng">
                <a:latin typeface="Century Gothic"/>
                <a:ea typeface="Calibri"/>
                <a:cs typeface="Calibri"/>
              </a:rPr>
              <a:t>Non-</a:t>
            </a:r>
            <a:r>
              <a:rPr lang="en-US" sz="2400" b="1" u="sng" err="1">
                <a:latin typeface="Century Gothic"/>
                <a:ea typeface="Calibri"/>
                <a:cs typeface="Calibri"/>
              </a:rPr>
              <a:t>centre</a:t>
            </a:r>
            <a:r>
              <a:rPr lang="en-US" sz="2400" b="1" u="sng">
                <a:latin typeface="Century Gothic"/>
                <a:ea typeface="Calibri"/>
                <a:cs typeface="Calibri"/>
              </a:rPr>
              <a:t> based</a:t>
            </a:r>
          </a:p>
        </p:txBody>
      </p:sp>
      <p:sp>
        <p:nvSpPr>
          <p:cNvPr id="22" name="TextBox 21">
            <a:extLst>
              <a:ext uri="{FF2B5EF4-FFF2-40B4-BE49-F238E27FC236}">
                <a16:creationId xmlns:a16="http://schemas.microsoft.com/office/drawing/2014/main" id="{9571A07F-EBB2-5E25-C854-55769A8D8812}"/>
              </a:ext>
            </a:extLst>
          </p:cNvPr>
          <p:cNvSpPr txBox="1"/>
          <p:nvPr/>
        </p:nvSpPr>
        <p:spPr>
          <a:xfrm>
            <a:off x="5810525" y="2012312"/>
            <a:ext cx="4321627" cy="461665"/>
          </a:xfrm>
          <a:prstGeom prst="rect">
            <a:avLst/>
          </a:prstGeom>
          <a:noFill/>
        </p:spPr>
        <p:txBody>
          <a:bodyPr wrap="square" lIns="91440" tIns="45720" rIns="91440" bIns="45720" rtlCol="0" anchor="t">
            <a:spAutoFit/>
          </a:bodyPr>
          <a:lstStyle/>
          <a:p>
            <a:pPr algn="ctr"/>
            <a:r>
              <a:rPr lang="en-US" sz="2400" b="1" u="sng">
                <a:latin typeface="Century Gothic"/>
                <a:ea typeface="Calibri"/>
                <a:cs typeface="Calibri"/>
              </a:rPr>
              <a:t>And </a:t>
            </a:r>
          </a:p>
        </p:txBody>
      </p:sp>
      <p:sp>
        <p:nvSpPr>
          <p:cNvPr id="23" name="TextBox 22">
            <a:extLst>
              <a:ext uri="{FF2B5EF4-FFF2-40B4-BE49-F238E27FC236}">
                <a16:creationId xmlns:a16="http://schemas.microsoft.com/office/drawing/2014/main" id="{C6CCB849-E56E-1D24-2FE0-D0CFC98B2101}"/>
              </a:ext>
            </a:extLst>
          </p:cNvPr>
          <p:cNvSpPr txBox="1"/>
          <p:nvPr/>
        </p:nvSpPr>
        <p:spPr>
          <a:xfrm>
            <a:off x="8623119" y="2133030"/>
            <a:ext cx="4321627" cy="461665"/>
          </a:xfrm>
          <a:prstGeom prst="rect">
            <a:avLst/>
          </a:prstGeom>
          <a:noFill/>
        </p:spPr>
        <p:txBody>
          <a:bodyPr wrap="square" lIns="91440" tIns="45720" rIns="91440" bIns="45720" rtlCol="0" anchor="t">
            <a:spAutoFit/>
          </a:bodyPr>
          <a:lstStyle/>
          <a:p>
            <a:pPr algn="ctr"/>
            <a:r>
              <a:rPr lang="en-US" sz="2400" b="1" u="sng">
                <a:latin typeface="Century Gothic"/>
                <a:ea typeface="Calibri"/>
                <a:cs typeface="Calibri"/>
              </a:rPr>
              <a:t>Centre based </a:t>
            </a:r>
          </a:p>
        </p:txBody>
      </p:sp>
      <p:cxnSp>
        <p:nvCxnSpPr>
          <p:cNvPr id="24" name="Straight Connector 23">
            <a:extLst>
              <a:ext uri="{FF2B5EF4-FFF2-40B4-BE49-F238E27FC236}">
                <a16:creationId xmlns:a16="http://schemas.microsoft.com/office/drawing/2014/main" id="{E5F79BF3-BC9B-377B-C5DC-A86BCD48AF17}"/>
              </a:ext>
            </a:extLst>
          </p:cNvPr>
          <p:cNvCxnSpPr>
            <a:cxnSpLocks/>
          </p:cNvCxnSpPr>
          <p:nvPr/>
        </p:nvCxnSpPr>
        <p:spPr>
          <a:xfrm>
            <a:off x="-9980" y="5107259"/>
            <a:ext cx="3032128" cy="0"/>
          </a:xfrm>
          <a:prstGeom prst="line">
            <a:avLst/>
          </a:prstGeom>
          <a:ln w="152400">
            <a:solidFill>
              <a:srgbClr val="1F6233"/>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B109A4D-A1BA-A202-7638-6A7C6D036B2C}"/>
              </a:ext>
            </a:extLst>
          </p:cNvPr>
          <p:cNvCxnSpPr/>
          <p:nvPr/>
        </p:nvCxnSpPr>
        <p:spPr>
          <a:xfrm>
            <a:off x="3022148" y="4245081"/>
            <a:ext cx="0" cy="2715413"/>
          </a:xfrm>
          <a:prstGeom prst="line">
            <a:avLst/>
          </a:prstGeom>
          <a:ln w="152400">
            <a:solidFill>
              <a:srgbClr val="1F6233"/>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2999695-0D2D-59FF-1F36-E221F001DAB8}"/>
              </a:ext>
            </a:extLst>
          </p:cNvPr>
          <p:cNvCxnSpPr/>
          <p:nvPr/>
        </p:nvCxnSpPr>
        <p:spPr>
          <a:xfrm>
            <a:off x="6357258" y="4142587"/>
            <a:ext cx="0" cy="2715413"/>
          </a:xfrm>
          <a:prstGeom prst="line">
            <a:avLst/>
          </a:prstGeom>
          <a:ln w="152400">
            <a:solidFill>
              <a:srgbClr val="1F623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9303B72-8AA6-2D71-C0E2-5D2233802931}"/>
              </a:ext>
            </a:extLst>
          </p:cNvPr>
          <p:cNvCxnSpPr/>
          <p:nvPr/>
        </p:nvCxnSpPr>
        <p:spPr>
          <a:xfrm>
            <a:off x="9437915" y="4142587"/>
            <a:ext cx="0" cy="2715413"/>
          </a:xfrm>
          <a:prstGeom prst="line">
            <a:avLst/>
          </a:prstGeom>
          <a:ln w="152400">
            <a:solidFill>
              <a:srgbClr val="1F6233"/>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4B8582DA-7897-BDB8-6301-07C4B2BD814B}"/>
              </a:ext>
            </a:extLst>
          </p:cNvPr>
          <p:cNvSpPr/>
          <p:nvPr/>
        </p:nvSpPr>
        <p:spPr>
          <a:xfrm>
            <a:off x="4170019" y="5391903"/>
            <a:ext cx="1326990" cy="1237786"/>
          </a:xfrm>
          <a:prstGeom prst="ellipse">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0" name="Oval 29">
            <a:extLst>
              <a:ext uri="{FF2B5EF4-FFF2-40B4-BE49-F238E27FC236}">
                <a16:creationId xmlns:a16="http://schemas.microsoft.com/office/drawing/2014/main" id="{C169A9DA-7E74-C701-D8A9-BC54542309F0}"/>
              </a:ext>
            </a:extLst>
          </p:cNvPr>
          <p:cNvSpPr/>
          <p:nvPr/>
        </p:nvSpPr>
        <p:spPr>
          <a:xfrm>
            <a:off x="7296129" y="5363736"/>
            <a:ext cx="1326990" cy="1237786"/>
          </a:xfrm>
          <a:prstGeom prst="ellipse">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Oval 30">
            <a:extLst>
              <a:ext uri="{FF2B5EF4-FFF2-40B4-BE49-F238E27FC236}">
                <a16:creationId xmlns:a16="http://schemas.microsoft.com/office/drawing/2014/main" id="{9FEDD89E-56D9-F8BD-2696-30C028818B14}"/>
              </a:ext>
            </a:extLst>
          </p:cNvPr>
          <p:cNvSpPr/>
          <p:nvPr/>
        </p:nvSpPr>
        <p:spPr>
          <a:xfrm>
            <a:off x="10120437" y="5391903"/>
            <a:ext cx="1326990" cy="1237786"/>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2" name="TextBox 31">
            <a:extLst>
              <a:ext uri="{FF2B5EF4-FFF2-40B4-BE49-F238E27FC236}">
                <a16:creationId xmlns:a16="http://schemas.microsoft.com/office/drawing/2014/main" id="{13FE5ABB-B759-8625-333D-CB1FCF506FF1}"/>
              </a:ext>
            </a:extLst>
          </p:cNvPr>
          <p:cNvSpPr txBox="1"/>
          <p:nvPr/>
        </p:nvSpPr>
        <p:spPr>
          <a:xfrm>
            <a:off x="1853851" y="5254409"/>
            <a:ext cx="3820886" cy="461665"/>
          </a:xfrm>
          <a:prstGeom prst="rect">
            <a:avLst/>
          </a:prstGeom>
          <a:noFill/>
        </p:spPr>
        <p:txBody>
          <a:bodyPr wrap="square" lIns="91440" tIns="45720" rIns="91440" bIns="45720" rtlCol="0" anchor="t">
            <a:spAutoFit/>
          </a:bodyPr>
          <a:lstStyle/>
          <a:p>
            <a:pPr algn="ctr"/>
            <a:r>
              <a:rPr lang="en-US" sz="2400" b="1" u="sng">
                <a:latin typeface="Century Gothic"/>
                <a:ea typeface="Calibri"/>
                <a:cs typeface="Calibri"/>
              </a:rPr>
              <a:t>Silver</a:t>
            </a:r>
          </a:p>
        </p:txBody>
      </p:sp>
      <p:sp>
        <p:nvSpPr>
          <p:cNvPr id="33" name="TextBox 32">
            <a:extLst>
              <a:ext uri="{FF2B5EF4-FFF2-40B4-BE49-F238E27FC236}">
                <a16:creationId xmlns:a16="http://schemas.microsoft.com/office/drawing/2014/main" id="{76A3ED4E-7D6C-DDD5-E9F5-895ADF08D658}"/>
              </a:ext>
            </a:extLst>
          </p:cNvPr>
          <p:cNvSpPr txBox="1"/>
          <p:nvPr/>
        </p:nvSpPr>
        <p:spPr>
          <a:xfrm>
            <a:off x="5090588" y="5117864"/>
            <a:ext cx="3820886" cy="461665"/>
          </a:xfrm>
          <a:prstGeom prst="rect">
            <a:avLst/>
          </a:prstGeom>
          <a:noFill/>
        </p:spPr>
        <p:txBody>
          <a:bodyPr wrap="square" lIns="91440" tIns="45720" rIns="91440" bIns="45720" rtlCol="0" anchor="t">
            <a:spAutoFit/>
          </a:bodyPr>
          <a:lstStyle/>
          <a:p>
            <a:pPr algn="ctr"/>
            <a:r>
              <a:rPr lang="en-US" sz="2400" b="1" u="sng">
                <a:latin typeface="Century Gothic"/>
                <a:ea typeface="Calibri"/>
                <a:cs typeface="Calibri"/>
              </a:rPr>
              <a:t>Gold</a:t>
            </a:r>
          </a:p>
        </p:txBody>
      </p:sp>
      <p:sp>
        <p:nvSpPr>
          <p:cNvPr id="34" name="TextBox 33">
            <a:extLst>
              <a:ext uri="{FF2B5EF4-FFF2-40B4-BE49-F238E27FC236}">
                <a16:creationId xmlns:a16="http://schemas.microsoft.com/office/drawing/2014/main" id="{6D9E7AFC-DA1B-7BF5-6439-C51656C4EEAF}"/>
              </a:ext>
            </a:extLst>
          </p:cNvPr>
          <p:cNvSpPr txBox="1"/>
          <p:nvPr/>
        </p:nvSpPr>
        <p:spPr>
          <a:xfrm>
            <a:off x="8128227" y="5038628"/>
            <a:ext cx="3820886" cy="461665"/>
          </a:xfrm>
          <a:prstGeom prst="rect">
            <a:avLst/>
          </a:prstGeom>
          <a:noFill/>
        </p:spPr>
        <p:txBody>
          <a:bodyPr wrap="square" lIns="91440" tIns="45720" rIns="91440" bIns="45720" rtlCol="0" anchor="t">
            <a:spAutoFit/>
          </a:bodyPr>
          <a:lstStyle/>
          <a:p>
            <a:pPr algn="ctr"/>
            <a:r>
              <a:rPr lang="en-US" sz="2400" b="1" u="sng">
                <a:latin typeface="Century Gothic"/>
                <a:ea typeface="Calibri"/>
                <a:cs typeface="Calibri"/>
              </a:rPr>
              <a:t>Tips</a:t>
            </a:r>
          </a:p>
        </p:txBody>
      </p:sp>
    </p:spTree>
    <p:extLst>
      <p:ext uri="{BB962C8B-B14F-4D97-AF65-F5344CB8AC3E}">
        <p14:creationId xmlns:p14="http://schemas.microsoft.com/office/powerpoint/2010/main" val="23087452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17EF6-0E9C-94F0-9EBE-EDFD083E44C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756A2B2-0079-F330-7E5E-782DF3DB0FBC}"/>
              </a:ext>
            </a:extLst>
          </p:cNvPr>
          <p:cNvSpPr/>
          <p:nvPr/>
        </p:nvSpPr>
        <p:spPr>
          <a:xfrm>
            <a:off x="4506686" y="1"/>
            <a:ext cx="7685313" cy="6857999"/>
          </a:xfrm>
          <a:prstGeom prst="rect">
            <a:avLst/>
          </a:prstGeom>
          <a:solidFill>
            <a:srgbClr val="1F6233"/>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5AB1A"/>
              </a:solidFill>
            </a:endParaRPr>
          </a:p>
        </p:txBody>
      </p:sp>
      <p:sp>
        <p:nvSpPr>
          <p:cNvPr id="3" name="Google Shape;175;p26">
            <a:extLst>
              <a:ext uri="{FF2B5EF4-FFF2-40B4-BE49-F238E27FC236}">
                <a16:creationId xmlns:a16="http://schemas.microsoft.com/office/drawing/2014/main" id="{5B1139BD-160F-8C3F-3776-AD3F8D333E65}"/>
              </a:ext>
            </a:extLst>
          </p:cNvPr>
          <p:cNvSpPr txBox="1"/>
          <p:nvPr/>
        </p:nvSpPr>
        <p:spPr>
          <a:xfrm>
            <a:off x="5076892" y="117734"/>
            <a:ext cx="5048317" cy="6740266"/>
          </a:xfrm>
          <a:prstGeom prst="rect">
            <a:avLst/>
          </a:prstGeom>
          <a:noFill/>
          <a:ln>
            <a:noFill/>
          </a:ln>
        </p:spPr>
        <p:txBody>
          <a:bodyPr spcFirstLastPara="1" wrap="square" lIns="91425" tIns="45700" rIns="91425" bIns="45700" anchor="t" anchorCtr="0">
            <a:spAutoFit/>
          </a:bodyPr>
          <a:lstStyle/>
          <a:p>
            <a:pPr marL="342900" lvl="2" indent="-342900">
              <a:lnSpc>
                <a:spcPct val="150000"/>
              </a:lnSpc>
              <a:buFont typeface="Arial" panose="020B0604020202020204" pitchFamily="34" charset="0"/>
              <a:buChar char="•"/>
            </a:pPr>
            <a:r>
              <a:rPr lang="en-US" b="1">
                <a:solidFill>
                  <a:schemeClr val="bg1"/>
                </a:solidFill>
                <a:latin typeface="Century Gothic"/>
              </a:rPr>
              <a:t>Discipline policy</a:t>
            </a:r>
            <a:endParaRPr lang="en-US" b="1">
              <a:solidFill>
                <a:schemeClr val="bg1"/>
              </a:solidFill>
              <a:latin typeface="Century Gothic"/>
              <a:ea typeface="Calibri"/>
              <a:cs typeface="Calibri"/>
            </a:endParaRPr>
          </a:p>
          <a:p>
            <a:pPr marL="342900" lvl="2" indent="-342900">
              <a:lnSpc>
                <a:spcPct val="150000"/>
              </a:lnSpc>
              <a:buFont typeface="Arial" panose="020B0604020202020204" pitchFamily="34" charset="0"/>
              <a:buChar char="•"/>
            </a:pPr>
            <a:r>
              <a:rPr lang="en-US" b="1">
                <a:solidFill>
                  <a:schemeClr val="bg1"/>
                </a:solidFill>
                <a:latin typeface="Century Gothic"/>
              </a:rPr>
              <a:t>Health and hygiene policy</a:t>
            </a:r>
            <a:endParaRPr lang="en-US" b="1">
              <a:solidFill>
                <a:schemeClr val="bg1"/>
              </a:solidFill>
              <a:latin typeface="Century Gothic"/>
              <a:ea typeface="Calibri"/>
              <a:cs typeface="Calibri"/>
            </a:endParaRPr>
          </a:p>
          <a:p>
            <a:pPr marL="342900" lvl="2" indent="-342900">
              <a:lnSpc>
                <a:spcPct val="150000"/>
              </a:lnSpc>
              <a:buFont typeface="Arial" panose="020B0604020202020204" pitchFamily="34" charset="0"/>
              <a:buChar char="•"/>
            </a:pPr>
            <a:r>
              <a:rPr lang="en-US" b="1">
                <a:solidFill>
                  <a:schemeClr val="bg1"/>
                </a:solidFill>
                <a:latin typeface="Century Gothic"/>
              </a:rPr>
              <a:t>Daily </a:t>
            </a:r>
            <a:r>
              <a:rPr lang="en-US" b="1" err="1">
                <a:solidFill>
                  <a:schemeClr val="bg1"/>
                </a:solidFill>
                <a:latin typeface="Century Gothic"/>
              </a:rPr>
              <a:t>programme</a:t>
            </a:r>
            <a:endParaRPr lang="en-US" b="1">
              <a:solidFill>
                <a:schemeClr val="bg1"/>
              </a:solidFill>
              <a:latin typeface="Century Gothic"/>
              <a:ea typeface="Calibri"/>
              <a:cs typeface="Calibri"/>
            </a:endParaRPr>
          </a:p>
          <a:p>
            <a:pPr marL="342900" lvl="2" indent="-342900">
              <a:lnSpc>
                <a:spcPct val="150000"/>
              </a:lnSpc>
              <a:buFont typeface="Arial" panose="020B0604020202020204" pitchFamily="34" charset="0"/>
              <a:buChar char="•"/>
            </a:pPr>
            <a:r>
              <a:rPr lang="en-US" b="1">
                <a:solidFill>
                  <a:schemeClr val="bg1"/>
                </a:solidFill>
                <a:latin typeface="Century Gothic"/>
              </a:rPr>
              <a:t>Emergency plan</a:t>
            </a:r>
            <a:endParaRPr lang="en-US" b="1">
              <a:solidFill>
                <a:schemeClr val="bg1"/>
              </a:solidFill>
              <a:latin typeface="Century Gothic"/>
              <a:ea typeface="Calibri"/>
              <a:cs typeface="Calibri"/>
            </a:endParaRPr>
          </a:p>
          <a:p>
            <a:pPr marL="342900" lvl="2" indent="-342900">
              <a:lnSpc>
                <a:spcPct val="150000"/>
              </a:lnSpc>
              <a:buFont typeface="Arial" panose="020B0604020202020204" pitchFamily="34" charset="0"/>
              <a:buChar char="•"/>
            </a:pPr>
            <a:r>
              <a:rPr lang="en-US" b="1">
                <a:solidFill>
                  <a:schemeClr val="bg1"/>
                </a:solidFill>
                <a:latin typeface="Century Gothic"/>
              </a:rPr>
              <a:t>Hand-drawn site plan/building plan</a:t>
            </a:r>
          </a:p>
          <a:p>
            <a:pPr marL="342900" lvl="2" indent="-342900">
              <a:lnSpc>
                <a:spcPct val="150000"/>
              </a:lnSpc>
              <a:buFont typeface="Arial" panose="020B0604020202020204" pitchFamily="34" charset="0"/>
              <a:buChar char="•"/>
            </a:pPr>
            <a:r>
              <a:rPr lang="en-US" b="1">
                <a:solidFill>
                  <a:schemeClr val="bg1"/>
                </a:solidFill>
                <a:latin typeface="Century Gothic"/>
              </a:rPr>
              <a:t>Staff qualifications/proof of experience</a:t>
            </a:r>
            <a:endParaRPr lang="en-US" b="1">
              <a:solidFill>
                <a:schemeClr val="bg1"/>
              </a:solidFill>
              <a:latin typeface="Century Gothic"/>
              <a:ea typeface="Calibri"/>
              <a:cs typeface="Calibri"/>
            </a:endParaRPr>
          </a:p>
          <a:p>
            <a:pPr marL="342900" lvl="2" indent="-342900">
              <a:lnSpc>
                <a:spcPct val="150000"/>
              </a:lnSpc>
              <a:buFont typeface="Arial" panose="020B0604020202020204" pitchFamily="34" charset="0"/>
              <a:buChar char="•"/>
            </a:pPr>
            <a:endParaRPr lang="en-US" b="1">
              <a:solidFill>
                <a:schemeClr val="bg1"/>
              </a:solidFill>
              <a:latin typeface="Century Gothic"/>
              <a:ea typeface="Calibri"/>
              <a:cs typeface="Calibri"/>
            </a:endParaRPr>
          </a:p>
          <a:p>
            <a:pPr marL="342900" lvl="2" indent="-342900">
              <a:lnSpc>
                <a:spcPct val="150000"/>
              </a:lnSpc>
              <a:buFont typeface="Arial" panose="020B0604020202020204" pitchFamily="34" charset="0"/>
              <a:buChar char="•"/>
            </a:pPr>
            <a:r>
              <a:rPr lang="en-US" b="1">
                <a:solidFill>
                  <a:schemeClr val="bg1"/>
                </a:solidFill>
                <a:latin typeface="Century Gothic"/>
              </a:rPr>
              <a:t>Accident and Incident register</a:t>
            </a:r>
            <a:endParaRPr lang="en-US" b="1">
              <a:solidFill>
                <a:schemeClr val="bg1"/>
              </a:solidFill>
              <a:latin typeface="Century Gothic"/>
              <a:ea typeface="Calibri"/>
              <a:cs typeface="Calibri"/>
            </a:endParaRPr>
          </a:p>
          <a:p>
            <a:pPr marL="342900" lvl="2" indent="-342900">
              <a:lnSpc>
                <a:spcPct val="150000"/>
              </a:lnSpc>
              <a:buFont typeface="Arial" panose="020B0604020202020204" pitchFamily="34" charset="0"/>
              <a:buChar char="•"/>
            </a:pPr>
            <a:r>
              <a:rPr lang="en-US" b="1">
                <a:solidFill>
                  <a:schemeClr val="bg1"/>
                </a:solidFill>
                <a:latin typeface="Century Gothic"/>
              </a:rPr>
              <a:t>Attendance Register</a:t>
            </a:r>
            <a:endParaRPr lang="en-US" b="1">
              <a:solidFill>
                <a:schemeClr val="bg1"/>
              </a:solidFill>
              <a:latin typeface="Century Gothic"/>
              <a:ea typeface="Calibri"/>
              <a:cs typeface="Calibri"/>
            </a:endParaRPr>
          </a:p>
          <a:p>
            <a:pPr marL="342900" lvl="2" indent="-342900">
              <a:lnSpc>
                <a:spcPct val="150000"/>
              </a:lnSpc>
              <a:buFont typeface="Arial" panose="020B0604020202020204" pitchFamily="34" charset="0"/>
              <a:buChar char="•"/>
            </a:pPr>
            <a:r>
              <a:rPr lang="en-US" b="1">
                <a:solidFill>
                  <a:schemeClr val="bg1"/>
                </a:solidFill>
                <a:latin typeface="Century Gothic"/>
              </a:rPr>
              <a:t>Child admission form</a:t>
            </a:r>
            <a:endParaRPr lang="en-US" b="1">
              <a:solidFill>
                <a:schemeClr val="bg1"/>
              </a:solidFill>
              <a:latin typeface="Century Gothic"/>
              <a:ea typeface="Calibri"/>
              <a:cs typeface="Calibri"/>
            </a:endParaRPr>
          </a:p>
          <a:p>
            <a:pPr marL="342900" lvl="2" indent="-342900">
              <a:lnSpc>
                <a:spcPct val="150000"/>
              </a:lnSpc>
              <a:buFont typeface="Arial" panose="020B0604020202020204" pitchFamily="34" charset="0"/>
              <a:buChar char="•"/>
            </a:pPr>
            <a:r>
              <a:rPr lang="en-US" b="1">
                <a:solidFill>
                  <a:schemeClr val="bg1"/>
                </a:solidFill>
                <a:latin typeface="Century Gothic"/>
              </a:rPr>
              <a:t>Discipline register</a:t>
            </a:r>
          </a:p>
          <a:p>
            <a:pPr marL="342900" lvl="2" indent="-342900">
              <a:lnSpc>
                <a:spcPct val="150000"/>
              </a:lnSpc>
              <a:buFont typeface="Arial" panose="020B0604020202020204" pitchFamily="34" charset="0"/>
              <a:buChar char="•"/>
            </a:pPr>
            <a:r>
              <a:rPr lang="en-US" b="1">
                <a:solidFill>
                  <a:schemeClr val="bg1"/>
                </a:solidFill>
                <a:latin typeface="Century Gothic"/>
                <a:ea typeface="Calibri"/>
                <a:cs typeface="Calibri"/>
              </a:rPr>
              <a:t>Structural emergency and disaster procedures (Gold only)</a:t>
            </a:r>
          </a:p>
          <a:p>
            <a:pPr marL="342900" lvl="2" indent="-342900">
              <a:lnSpc>
                <a:spcPct val="150000"/>
              </a:lnSpc>
              <a:buFont typeface="Arial" panose="020B0604020202020204" pitchFamily="34" charset="0"/>
              <a:buChar char="•"/>
            </a:pPr>
            <a:r>
              <a:rPr lang="en-US" b="1">
                <a:solidFill>
                  <a:schemeClr val="bg1"/>
                </a:solidFill>
                <a:latin typeface="Century Gothic"/>
                <a:ea typeface="Calibri"/>
                <a:cs typeface="Calibri"/>
              </a:rPr>
              <a:t>Medicine Register (where applicable)</a:t>
            </a:r>
          </a:p>
          <a:p>
            <a:pPr marR="0" lvl="0" algn="l" rtl="0">
              <a:lnSpc>
                <a:spcPct val="100000"/>
              </a:lnSpc>
              <a:spcBef>
                <a:spcPts val="0"/>
              </a:spcBef>
              <a:spcAft>
                <a:spcPts val="0"/>
              </a:spcAft>
            </a:pPr>
            <a:endParaRPr lang="en-US">
              <a:solidFill>
                <a:schemeClr val="bg1"/>
              </a:solidFill>
              <a:latin typeface="Century Gothic"/>
              <a:ea typeface="Calibri"/>
              <a:cs typeface="Calibri"/>
            </a:endParaRPr>
          </a:p>
          <a:p>
            <a:pPr marL="76200" marR="0" lvl="0" algn="l" rtl="0">
              <a:lnSpc>
                <a:spcPct val="100000"/>
              </a:lnSpc>
              <a:spcBef>
                <a:spcPts val="0"/>
              </a:spcBef>
              <a:spcAft>
                <a:spcPts val="0"/>
              </a:spcAft>
              <a:buClr>
                <a:srgbClr val="000000"/>
              </a:buClr>
              <a:buSzPts val="2400"/>
            </a:pPr>
            <a:endParaRPr lang="en-US">
              <a:solidFill>
                <a:schemeClr val="bg1"/>
              </a:solidFill>
              <a:latin typeface="Century Gothic"/>
              <a:ea typeface="Calibri"/>
              <a:cs typeface="Calibri"/>
            </a:endParaRPr>
          </a:p>
          <a:p>
            <a:pPr marL="76200" marR="0" lvl="0" algn="l" rtl="0">
              <a:lnSpc>
                <a:spcPct val="100000"/>
              </a:lnSpc>
              <a:spcBef>
                <a:spcPts val="0"/>
              </a:spcBef>
              <a:spcAft>
                <a:spcPts val="0"/>
              </a:spcAft>
              <a:buClr>
                <a:srgbClr val="000000"/>
              </a:buClr>
              <a:buSzPts val="2400"/>
            </a:pPr>
            <a:endParaRPr lang="en-US" b="0" i="0" u="none" strike="noStrike" cap="none">
              <a:solidFill>
                <a:schemeClr val="bg1"/>
              </a:solidFill>
              <a:latin typeface="Century Gothic"/>
              <a:ea typeface="Arial"/>
              <a:cs typeface="Arial"/>
            </a:endParaRPr>
          </a:p>
        </p:txBody>
      </p:sp>
      <p:sp>
        <p:nvSpPr>
          <p:cNvPr id="4" name="Google Shape;175;p26">
            <a:extLst>
              <a:ext uri="{FF2B5EF4-FFF2-40B4-BE49-F238E27FC236}">
                <a16:creationId xmlns:a16="http://schemas.microsoft.com/office/drawing/2014/main" id="{D5C4A803-5EDC-68C8-9594-2F32BA90E2C2}"/>
              </a:ext>
            </a:extLst>
          </p:cNvPr>
          <p:cNvSpPr txBox="1"/>
          <p:nvPr/>
        </p:nvSpPr>
        <p:spPr>
          <a:xfrm>
            <a:off x="0" y="-482884"/>
            <a:ext cx="5048317" cy="2308284"/>
          </a:xfrm>
          <a:prstGeom prst="rect">
            <a:avLst/>
          </a:prstGeom>
          <a:noFill/>
          <a:ln>
            <a:noFill/>
          </a:ln>
        </p:spPr>
        <p:txBody>
          <a:bodyPr spcFirstLastPara="1" wrap="square" lIns="91425" tIns="45700" rIns="91425" bIns="45700" anchor="t" anchorCtr="0">
            <a:spAutoFit/>
          </a:bodyPr>
          <a:lstStyle/>
          <a:p>
            <a:pPr marL="76200" marR="0" lvl="0" algn="l" rtl="0">
              <a:lnSpc>
                <a:spcPct val="100000"/>
              </a:lnSpc>
              <a:spcBef>
                <a:spcPts val="0"/>
              </a:spcBef>
              <a:spcAft>
                <a:spcPts val="0"/>
              </a:spcAft>
              <a:buClr>
                <a:srgbClr val="000000"/>
              </a:buClr>
              <a:buSzPts val="2400"/>
            </a:pPr>
            <a:endParaRPr lang="en-US" sz="4800" b="1">
              <a:solidFill>
                <a:srgbClr val="1F6233"/>
              </a:solidFill>
              <a:latin typeface="Century Gothic"/>
            </a:endParaRPr>
          </a:p>
          <a:p>
            <a:pPr marL="76200" marR="0" lvl="0" algn="l" rtl="0">
              <a:lnSpc>
                <a:spcPct val="100000"/>
              </a:lnSpc>
              <a:spcBef>
                <a:spcPts val="0"/>
              </a:spcBef>
              <a:spcAft>
                <a:spcPts val="0"/>
              </a:spcAft>
              <a:buClr>
                <a:srgbClr val="000000"/>
              </a:buClr>
              <a:buSzPts val="2400"/>
            </a:pPr>
            <a:r>
              <a:rPr lang="en-US" sz="4800" b="1" i="0" u="none" strike="noStrike" cap="none">
                <a:solidFill>
                  <a:srgbClr val="1F6233"/>
                </a:solidFill>
                <a:latin typeface="Century Gothic"/>
                <a:ea typeface="Arial"/>
                <a:cs typeface="Arial"/>
                <a:sym typeface="Arial"/>
              </a:rPr>
              <a:t>COMPLIANCE DOCUMENTS </a:t>
            </a:r>
            <a:endParaRPr lang="en-ZA" sz="4800" b="1" i="0" u="none" strike="noStrike" cap="none">
              <a:solidFill>
                <a:srgbClr val="1F6233"/>
              </a:solidFill>
              <a:latin typeface="Century Gothic"/>
              <a:ea typeface="Arial"/>
              <a:cs typeface="Arial"/>
              <a:sym typeface="Arial"/>
            </a:endParaRPr>
          </a:p>
        </p:txBody>
      </p:sp>
      <p:pic>
        <p:nvPicPr>
          <p:cNvPr id="2" name="Google Shape;174;p26">
            <a:extLst>
              <a:ext uri="{FF2B5EF4-FFF2-40B4-BE49-F238E27FC236}">
                <a16:creationId xmlns:a16="http://schemas.microsoft.com/office/drawing/2014/main" id="{97C12736-2B1E-D701-6E4D-09ADE2997056}"/>
              </a:ext>
            </a:extLst>
          </p:cNvPr>
          <p:cNvPicPr preferRelativeResize="0"/>
          <p:nvPr/>
        </p:nvPicPr>
        <p:blipFill rotWithShape="1">
          <a:blip r:embed="rId3">
            <a:alphaModFix/>
          </a:blip>
          <a:srcRect/>
          <a:stretch/>
        </p:blipFill>
        <p:spPr>
          <a:xfrm>
            <a:off x="9890136" y="5684639"/>
            <a:ext cx="2301864" cy="986447"/>
          </a:xfrm>
          <a:prstGeom prst="rect">
            <a:avLst/>
          </a:prstGeom>
          <a:noFill/>
          <a:ln>
            <a:noFill/>
          </a:ln>
        </p:spPr>
      </p:pic>
      <p:sp>
        <p:nvSpPr>
          <p:cNvPr id="5" name="Rectangle: Rounded Corners 4">
            <a:extLst>
              <a:ext uri="{FF2B5EF4-FFF2-40B4-BE49-F238E27FC236}">
                <a16:creationId xmlns:a16="http://schemas.microsoft.com/office/drawing/2014/main" id="{32D629D5-A522-23E6-2FFE-8BA4ACA4674F}"/>
              </a:ext>
            </a:extLst>
          </p:cNvPr>
          <p:cNvSpPr/>
          <p:nvPr/>
        </p:nvSpPr>
        <p:spPr>
          <a:xfrm>
            <a:off x="118143" y="3719917"/>
            <a:ext cx="4747771" cy="295116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ZA">
              <a:latin typeface="Century Gothic"/>
            </a:endParaRPr>
          </a:p>
        </p:txBody>
      </p:sp>
      <p:sp>
        <p:nvSpPr>
          <p:cNvPr id="7" name="Text Box 59">
            <a:extLst>
              <a:ext uri="{FF2B5EF4-FFF2-40B4-BE49-F238E27FC236}">
                <a16:creationId xmlns:a16="http://schemas.microsoft.com/office/drawing/2014/main" id="{0362FD01-0491-DA50-171A-5DDDCA375260}"/>
              </a:ext>
            </a:extLst>
          </p:cNvPr>
          <p:cNvSpPr txBox="1"/>
          <p:nvPr/>
        </p:nvSpPr>
        <p:spPr>
          <a:xfrm>
            <a:off x="955320" y="3834814"/>
            <a:ext cx="3791798" cy="1357993"/>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en-ZA">
                <a:solidFill>
                  <a:srgbClr val="FFFFFF"/>
                </a:solidFill>
                <a:effectLst/>
                <a:latin typeface="Century Gothic"/>
                <a:ea typeface="Calibri"/>
                <a:cs typeface="Arial"/>
              </a:rPr>
              <a:t>The accident and incident register, attendance register and child admission,  is not assessed as part of the  non-centre based framework standards however these documents can be checked onsite, but non-centre based programmes will not be penalised for not having them.</a:t>
            </a:r>
            <a:endParaRPr lang="en-ZA">
              <a:effectLst/>
              <a:latin typeface="Century Gothic"/>
              <a:ea typeface="Calibri"/>
              <a:cs typeface="Arial"/>
            </a:endParaRPr>
          </a:p>
        </p:txBody>
      </p:sp>
      <p:sp>
        <p:nvSpPr>
          <p:cNvPr id="9" name="Oval 8">
            <a:extLst>
              <a:ext uri="{FF2B5EF4-FFF2-40B4-BE49-F238E27FC236}">
                <a16:creationId xmlns:a16="http://schemas.microsoft.com/office/drawing/2014/main" id="{DD139BA3-91B2-F8AD-DCC8-7BC0BB87AA4F}"/>
              </a:ext>
            </a:extLst>
          </p:cNvPr>
          <p:cNvSpPr/>
          <p:nvPr/>
        </p:nvSpPr>
        <p:spPr>
          <a:xfrm>
            <a:off x="-620486" y="4636888"/>
            <a:ext cx="1475659" cy="160062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ZA"/>
          </a:p>
        </p:txBody>
      </p:sp>
      <p:pic>
        <p:nvPicPr>
          <p:cNvPr id="10" name="Graphic 62" descr="Information with solid fill">
            <a:extLst>
              <a:ext uri="{FF2B5EF4-FFF2-40B4-BE49-F238E27FC236}">
                <a16:creationId xmlns:a16="http://schemas.microsoft.com/office/drawing/2014/main" id="{2DB096DA-98C9-72EC-3097-6780B3DB577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0398" y="5011694"/>
            <a:ext cx="914400" cy="914400"/>
          </a:xfrm>
          <a:prstGeom prst="rect">
            <a:avLst/>
          </a:prstGeom>
        </p:spPr>
      </p:pic>
      <p:sp>
        <p:nvSpPr>
          <p:cNvPr id="6" name="Right Brace 5">
            <a:extLst>
              <a:ext uri="{FF2B5EF4-FFF2-40B4-BE49-F238E27FC236}">
                <a16:creationId xmlns:a16="http://schemas.microsoft.com/office/drawing/2014/main" id="{D3684ED9-8AD6-5344-39FB-5ABABD950318}"/>
              </a:ext>
            </a:extLst>
          </p:cNvPr>
          <p:cNvSpPr/>
          <p:nvPr/>
        </p:nvSpPr>
        <p:spPr>
          <a:xfrm>
            <a:off x="9555003" y="186914"/>
            <a:ext cx="901829" cy="2331552"/>
          </a:xfrm>
          <a:prstGeom prst="rightBrace">
            <a:avLst>
              <a:gd name="adj1" fmla="val 8333"/>
              <a:gd name="adj2" fmla="val 51401"/>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
        <p:nvSpPr>
          <p:cNvPr id="11" name="TextBox 10">
            <a:extLst>
              <a:ext uri="{FF2B5EF4-FFF2-40B4-BE49-F238E27FC236}">
                <a16:creationId xmlns:a16="http://schemas.microsoft.com/office/drawing/2014/main" id="{5DF010BD-8549-54E3-E23E-4F6B2D6E2D0D}"/>
              </a:ext>
            </a:extLst>
          </p:cNvPr>
          <p:cNvSpPr txBox="1"/>
          <p:nvPr/>
        </p:nvSpPr>
        <p:spPr>
          <a:xfrm>
            <a:off x="10640784" y="671258"/>
            <a:ext cx="1579789" cy="1785104"/>
          </a:xfrm>
          <a:prstGeom prst="rect">
            <a:avLst/>
          </a:prstGeom>
          <a:noFill/>
        </p:spPr>
        <p:txBody>
          <a:bodyPr wrap="square" rtlCol="0">
            <a:spAutoFit/>
          </a:bodyPr>
          <a:lstStyle/>
          <a:p>
            <a:r>
              <a:rPr lang="en-ZA" sz="2200" b="1">
                <a:solidFill>
                  <a:srgbClr val="EDAC2B"/>
                </a:solidFill>
                <a:latin typeface="Century Gothic"/>
              </a:rPr>
              <a:t>Centre-based &amp; non-centre-based</a:t>
            </a:r>
          </a:p>
        </p:txBody>
      </p:sp>
      <p:sp>
        <p:nvSpPr>
          <p:cNvPr id="12" name="Right Brace 11">
            <a:extLst>
              <a:ext uri="{FF2B5EF4-FFF2-40B4-BE49-F238E27FC236}">
                <a16:creationId xmlns:a16="http://schemas.microsoft.com/office/drawing/2014/main" id="{362D91D5-E64B-60AD-0D85-40C4E05E95FE}"/>
              </a:ext>
            </a:extLst>
          </p:cNvPr>
          <p:cNvSpPr/>
          <p:nvPr/>
        </p:nvSpPr>
        <p:spPr>
          <a:xfrm>
            <a:off x="9555003" y="3137341"/>
            <a:ext cx="901829" cy="2947955"/>
          </a:xfrm>
          <a:prstGeom prst="rightBrace">
            <a:avLst>
              <a:gd name="adj1" fmla="val 8333"/>
              <a:gd name="adj2" fmla="val 51401"/>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
        <p:nvSpPr>
          <p:cNvPr id="13" name="TextBox 12">
            <a:extLst>
              <a:ext uri="{FF2B5EF4-FFF2-40B4-BE49-F238E27FC236}">
                <a16:creationId xmlns:a16="http://schemas.microsoft.com/office/drawing/2014/main" id="{E934B4D0-01E9-393C-F281-541F2CD47957}"/>
              </a:ext>
            </a:extLst>
          </p:cNvPr>
          <p:cNvSpPr txBox="1"/>
          <p:nvPr/>
        </p:nvSpPr>
        <p:spPr>
          <a:xfrm>
            <a:off x="10640783" y="4226597"/>
            <a:ext cx="1579789" cy="1107996"/>
          </a:xfrm>
          <a:prstGeom prst="rect">
            <a:avLst/>
          </a:prstGeom>
          <a:noFill/>
        </p:spPr>
        <p:txBody>
          <a:bodyPr wrap="square" rtlCol="0">
            <a:spAutoFit/>
          </a:bodyPr>
          <a:lstStyle/>
          <a:p>
            <a:r>
              <a:rPr lang="en-ZA" sz="2200" b="1">
                <a:solidFill>
                  <a:srgbClr val="EDAC2B"/>
                </a:solidFill>
                <a:latin typeface="Century Gothic"/>
              </a:rPr>
              <a:t>Centre-based only </a:t>
            </a:r>
          </a:p>
        </p:txBody>
      </p:sp>
    </p:spTree>
    <p:extLst>
      <p:ext uri="{BB962C8B-B14F-4D97-AF65-F5344CB8AC3E}">
        <p14:creationId xmlns:p14="http://schemas.microsoft.com/office/powerpoint/2010/main" val="18293648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82791-D6F3-2E8B-2251-D30BE5C680B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933B7A4-AECA-3A80-140D-8A6ADC3B78A2}"/>
              </a:ext>
            </a:extLst>
          </p:cNvPr>
          <p:cNvSpPr/>
          <p:nvPr/>
        </p:nvSpPr>
        <p:spPr>
          <a:xfrm>
            <a:off x="5852203" y="0"/>
            <a:ext cx="6313713" cy="6857999"/>
          </a:xfrm>
          <a:prstGeom prst="rect">
            <a:avLst/>
          </a:prstGeom>
          <a:solidFill>
            <a:srgbClr val="1F6233"/>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5AB1A"/>
              </a:solidFill>
            </a:endParaRPr>
          </a:p>
        </p:txBody>
      </p:sp>
      <p:sp>
        <p:nvSpPr>
          <p:cNvPr id="3" name="Google Shape;175;p26">
            <a:extLst>
              <a:ext uri="{FF2B5EF4-FFF2-40B4-BE49-F238E27FC236}">
                <a16:creationId xmlns:a16="http://schemas.microsoft.com/office/drawing/2014/main" id="{82AB0A52-0198-6496-BCA5-B4B428C8FC4B}"/>
              </a:ext>
            </a:extLst>
          </p:cNvPr>
          <p:cNvSpPr txBox="1"/>
          <p:nvPr/>
        </p:nvSpPr>
        <p:spPr>
          <a:xfrm>
            <a:off x="382845" y="-55387"/>
            <a:ext cx="4113763" cy="7786707"/>
          </a:xfrm>
          <a:prstGeom prst="rect">
            <a:avLst/>
          </a:prstGeom>
          <a:noFill/>
          <a:ln>
            <a:noFill/>
          </a:ln>
        </p:spPr>
        <p:txBody>
          <a:bodyPr spcFirstLastPara="1" wrap="square" lIns="91425" tIns="45700" rIns="91425" bIns="45700" anchor="t" anchorCtr="0">
            <a:spAutoFit/>
          </a:bodyPr>
          <a:lstStyle/>
          <a:p>
            <a:pPr marL="0" lvl="2">
              <a:lnSpc>
                <a:spcPct val="150000"/>
              </a:lnSpc>
            </a:pPr>
            <a:r>
              <a:rPr lang="en-US" sz="2500" b="1">
                <a:solidFill>
                  <a:srgbClr val="1F6233"/>
                </a:solidFill>
                <a:latin typeface="Century Gothic"/>
              </a:rPr>
              <a:t>Grouping of standards:</a:t>
            </a:r>
          </a:p>
          <a:p>
            <a:pPr marL="342900" lvl="2" indent="-342900">
              <a:lnSpc>
                <a:spcPct val="150000"/>
              </a:lnSpc>
              <a:buFont typeface="Arial" panose="020B0604020202020204" pitchFamily="34" charset="0"/>
              <a:buChar char="•"/>
            </a:pPr>
            <a:r>
              <a:rPr lang="en-US" sz="2500" b="1">
                <a:solidFill>
                  <a:srgbClr val="1F6233"/>
                </a:solidFill>
                <a:latin typeface="Century Gothic"/>
              </a:rPr>
              <a:t>Document review</a:t>
            </a:r>
          </a:p>
          <a:p>
            <a:pPr marL="342900" lvl="2" indent="-342900">
              <a:lnSpc>
                <a:spcPct val="150000"/>
              </a:lnSpc>
              <a:buFont typeface="Arial" panose="020B0604020202020204" pitchFamily="34" charset="0"/>
              <a:buChar char="•"/>
            </a:pPr>
            <a:r>
              <a:rPr lang="en-US" sz="2500" b="1">
                <a:solidFill>
                  <a:srgbClr val="1F6233"/>
                </a:solidFill>
                <a:latin typeface="Century Gothic"/>
              </a:rPr>
              <a:t>Indoor Health and safety</a:t>
            </a:r>
          </a:p>
          <a:p>
            <a:pPr marL="342900" lvl="2" indent="-342900">
              <a:lnSpc>
                <a:spcPct val="150000"/>
              </a:lnSpc>
              <a:buFont typeface="Arial" panose="020B0604020202020204" pitchFamily="34" charset="0"/>
              <a:buChar char="•"/>
            </a:pPr>
            <a:r>
              <a:rPr lang="en-US" sz="2500" b="1" err="1">
                <a:solidFill>
                  <a:srgbClr val="1F6233"/>
                </a:solidFill>
                <a:latin typeface="Century Gothic"/>
              </a:rPr>
              <a:t>Programme</a:t>
            </a:r>
            <a:endParaRPr lang="en-US" sz="2500" b="1">
              <a:solidFill>
                <a:srgbClr val="1F6233"/>
              </a:solidFill>
              <a:latin typeface="Century Gothic"/>
            </a:endParaRPr>
          </a:p>
          <a:p>
            <a:pPr marL="342900" lvl="2" indent="-342900">
              <a:lnSpc>
                <a:spcPct val="150000"/>
              </a:lnSpc>
              <a:buFont typeface="Arial" panose="020B0604020202020204" pitchFamily="34" charset="0"/>
              <a:buChar char="•"/>
            </a:pPr>
            <a:r>
              <a:rPr lang="en-US" sz="2500" b="1">
                <a:solidFill>
                  <a:srgbClr val="1F6233"/>
                </a:solidFill>
                <a:latin typeface="Century Gothic"/>
              </a:rPr>
              <a:t>Fire and first aid </a:t>
            </a:r>
          </a:p>
          <a:p>
            <a:pPr marL="342900" lvl="2" indent="-342900">
              <a:lnSpc>
                <a:spcPct val="150000"/>
              </a:lnSpc>
              <a:buFont typeface="Arial" panose="020B0604020202020204" pitchFamily="34" charset="0"/>
              <a:buChar char="•"/>
            </a:pPr>
            <a:r>
              <a:rPr lang="en-US" sz="2500" b="1">
                <a:solidFill>
                  <a:srgbClr val="1F6233"/>
                </a:solidFill>
                <a:latin typeface="Century Gothic"/>
              </a:rPr>
              <a:t>Water and sanitation</a:t>
            </a:r>
          </a:p>
          <a:p>
            <a:pPr marL="342900" lvl="2" indent="-342900">
              <a:lnSpc>
                <a:spcPct val="150000"/>
              </a:lnSpc>
              <a:buFont typeface="Arial" panose="020B0604020202020204" pitchFamily="34" charset="0"/>
              <a:buChar char="•"/>
            </a:pPr>
            <a:r>
              <a:rPr lang="en-US" sz="2500" b="1">
                <a:solidFill>
                  <a:srgbClr val="1F6233"/>
                </a:solidFill>
                <a:latin typeface="Century Gothic"/>
              </a:rPr>
              <a:t>Food preparation </a:t>
            </a:r>
          </a:p>
          <a:p>
            <a:pPr marL="342900" lvl="2" indent="-342900">
              <a:lnSpc>
                <a:spcPct val="150000"/>
              </a:lnSpc>
              <a:buFont typeface="Arial" panose="020B0604020202020204" pitchFamily="34" charset="0"/>
              <a:buChar char="•"/>
            </a:pPr>
            <a:r>
              <a:rPr lang="en-US" sz="2500" b="1">
                <a:solidFill>
                  <a:srgbClr val="1F6233"/>
                </a:solidFill>
                <a:latin typeface="Century Gothic"/>
              </a:rPr>
              <a:t>Safe structure and premises</a:t>
            </a:r>
          </a:p>
          <a:p>
            <a:pPr marL="0" lvl="2"/>
            <a:endParaRPr lang="en-US" sz="2500">
              <a:latin typeface="Century Gothic"/>
            </a:endParaRPr>
          </a:p>
          <a:p>
            <a:pPr marL="342900" lvl="2" indent="-342900">
              <a:buFont typeface="Arial" panose="020B0604020202020204" pitchFamily="34" charset="0"/>
              <a:buChar char="•"/>
            </a:pPr>
            <a:endParaRPr lang="en-US" sz="2500">
              <a:latin typeface="Century Gothic"/>
            </a:endParaRPr>
          </a:p>
          <a:p>
            <a:pPr marL="342900" marR="0" lvl="0" indent="-342900" algn="l" rtl="0">
              <a:lnSpc>
                <a:spcPct val="100000"/>
              </a:lnSpc>
              <a:spcBef>
                <a:spcPts val="0"/>
              </a:spcBef>
              <a:spcAft>
                <a:spcPts val="0"/>
              </a:spcAft>
              <a:buFont typeface="Arial" panose="020B0604020202020204" pitchFamily="34" charset="0"/>
              <a:buChar char="•"/>
            </a:pPr>
            <a:endParaRPr lang="en-US" sz="2500">
              <a:latin typeface="Century Gothic"/>
            </a:endParaRPr>
          </a:p>
          <a:p>
            <a:pPr marL="76200" marR="0" lvl="0" algn="l" rtl="0">
              <a:lnSpc>
                <a:spcPct val="100000"/>
              </a:lnSpc>
              <a:spcBef>
                <a:spcPts val="0"/>
              </a:spcBef>
              <a:spcAft>
                <a:spcPts val="0"/>
              </a:spcAft>
              <a:buClr>
                <a:srgbClr val="000000"/>
              </a:buClr>
              <a:buSzPts val="2400"/>
            </a:pPr>
            <a:endParaRPr lang="en-US" sz="2500">
              <a:latin typeface="Century Gothic"/>
            </a:endParaRPr>
          </a:p>
          <a:p>
            <a:pPr marL="76200" marR="0" lvl="0" algn="l" rtl="0">
              <a:lnSpc>
                <a:spcPct val="100000"/>
              </a:lnSpc>
              <a:spcBef>
                <a:spcPts val="0"/>
              </a:spcBef>
              <a:spcAft>
                <a:spcPts val="0"/>
              </a:spcAft>
              <a:buClr>
                <a:srgbClr val="000000"/>
              </a:buClr>
              <a:buSzPts val="2400"/>
            </a:pPr>
            <a:endParaRPr lang="en-ZA" sz="2500" b="0" i="0" u="none" strike="noStrike" cap="none">
              <a:solidFill>
                <a:srgbClr val="000000"/>
              </a:solidFill>
              <a:latin typeface="Century Gothic"/>
              <a:ea typeface="Arial"/>
              <a:cs typeface="Arial"/>
              <a:sym typeface="Arial"/>
            </a:endParaRPr>
          </a:p>
        </p:txBody>
      </p:sp>
      <p:sp>
        <p:nvSpPr>
          <p:cNvPr id="4" name="Google Shape;175;p26">
            <a:extLst>
              <a:ext uri="{FF2B5EF4-FFF2-40B4-BE49-F238E27FC236}">
                <a16:creationId xmlns:a16="http://schemas.microsoft.com/office/drawing/2014/main" id="{53EFBE33-0BDA-D31D-BE16-BF1C1A89817A}"/>
              </a:ext>
            </a:extLst>
          </p:cNvPr>
          <p:cNvSpPr txBox="1"/>
          <p:nvPr/>
        </p:nvSpPr>
        <p:spPr>
          <a:xfrm>
            <a:off x="7086600" y="108856"/>
            <a:ext cx="4656432" cy="8162194"/>
          </a:xfrm>
          <a:prstGeom prst="rect">
            <a:avLst/>
          </a:prstGeom>
          <a:noFill/>
          <a:ln>
            <a:noFill/>
          </a:ln>
        </p:spPr>
        <p:txBody>
          <a:bodyPr spcFirstLastPara="1" wrap="square" lIns="91425" tIns="45700" rIns="91425" bIns="45700" anchor="t" anchorCtr="0">
            <a:spAutoFit/>
          </a:bodyPr>
          <a:lstStyle/>
          <a:p>
            <a:pPr algn="ctr">
              <a:lnSpc>
                <a:spcPct val="110000"/>
              </a:lnSpc>
              <a:spcAft>
                <a:spcPts val="1200"/>
              </a:spcAft>
            </a:pPr>
            <a:endParaRPr lang="en-US" sz="2400" b="1">
              <a:solidFill>
                <a:schemeClr val="bg1"/>
              </a:solidFill>
              <a:latin typeface="Century Gothic"/>
              <a:ea typeface="Open Sans"/>
              <a:cs typeface="Arial" panose="020B0604020202020204" pitchFamily="34" charset="0"/>
            </a:endParaRPr>
          </a:p>
          <a:p>
            <a:pPr algn="ctr">
              <a:lnSpc>
                <a:spcPct val="110000"/>
              </a:lnSpc>
              <a:spcAft>
                <a:spcPts val="1200"/>
              </a:spcAft>
            </a:pPr>
            <a:endParaRPr lang="en-US" sz="2400" b="1">
              <a:solidFill>
                <a:schemeClr val="bg1"/>
              </a:solidFill>
              <a:latin typeface="Century Gothic"/>
              <a:ea typeface="Open Sans"/>
              <a:cs typeface="Arial" panose="020B0604020202020204" pitchFamily="34" charset="0"/>
            </a:endParaRPr>
          </a:p>
          <a:p>
            <a:pPr algn="ctr">
              <a:lnSpc>
                <a:spcPct val="110000"/>
              </a:lnSpc>
              <a:spcAft>
                <a:spcPts val="1200"/>
              </a:spcAft>
            </a:pPr>
            <a:r>
              <a:rPr lang="en-US" sz="4400" b="1">
                <a:solidFill>
                  <a:schemeClr val="bg1"/>
                </a:solidFill>
                <a:latin typeface="Century Gothic"/>
                <a:ea typeface="Open Sans"/>
                <a:cs typeface="Arial" panose="020B0604020202020204" pitchFamily="34" charset="0"/>
              </a:rPr>
              <a:t>TIPS</a:t>
            </a:r>
          </a:p>
          <a:p>
            <a:pPr algn="ctr">
              <a:lnSpc>
                <a:spcPct val="110000"/>
              </a:lnSpc>
              <a:spcAft>
                <a:spcPts val="1200"/>
              </a:spcAft>
            </a:pPr>
            <a:r>
              <a:rPr lang="en-US" sz="2400" b="1">
                <a:solidFill>
                  <a:schemeClr val="bg1"/>
                </a:solidFill>
                <a:latin typeface="Century Gothic"/>
                <a:ea typeface="Open Sans"/>
                <a:cs typeface="Arial" panose="020B0604020202020204" pitchFamily="34" charset="0"/>
              </a:rPr>
              <a:t>Guidance </a:t>
            </a:r>
          </a:p>
          <a:p>
            <a:pPr algn="ctr">
              <a:lnSpc>
                <a:spcPct val="110000"/>
              </a:lnSpc>
              <a:spcAft>
                <a:spcPts val="1200"/>
              </a:spcAft>
            </a:pPr>
            <a:r>
              <a:rPr lang="en-US" sz="2400" b="1">
                <a:solidFill>
                  <a:schemeClr val="bg1"/>
                </a:solidFill>
                <a:latin typeface="Century Gothic"/>
                <a:ea typeface="Open Sans"/>
                <a:cs typeface="Arial" panose="020B0604020202020204" pitchFamily="34" charset="0"/>
              </a:rPr>
              <a:t>on how to assess</a:t>
            </a:r>
          </a:p>
          <a:p>
            <a:pPr algn="ctr">
              <a:lnSpc>
                <a:spcPct val="110000"/>
              </a:lnSpc>
              <a:spcAft>
                <a:spcPts val="1200"/>
              </a:spcAft>
            </a:pPr>
            <a:endParaRPr lang="en-US" sz="2400" b="1">
              <a:solidFill>
                <a:schemeClr val="bg1"/>
              </a:solidFill>
              <a:latin typeface="Century Gothic"/>
              <a:ea typeface="Open Sans"/>
              <a:cs typeface="Arial" panose="020B0604020202020204" pitchFamily="34" charset="0"/>
            </a:endParaRPr>
          </a:p>
          <a:p>
            <a:pPr marL="0" lvl="2">
              <a:lnSpc>
                <a:spcPct val="150000"/>
              </a:lnSpc>
            </a:pPr>
            <a:r>
              <a:rPr lang="en-GB" sz="2400" b="1" i="1" kern="0" spc="-29">
                <a:solidFill>
                  <a:schemeClr val="bg1"/>
                </a:solidFill>
                <a:latin typeface="Century Gothic"/>
                <a:ea typeface="+mn-lt"/>
                <a:cs typeface="+mn-lt"/>
              </a:rPr>
              <a:t>These tips do not form additional standards. Rather, they should help you by sharing some ideas about how to assess the centre.</a:t>
            </a:r>
            <a:endParaRPr lang="en-GB" sz="2400" b="1" i="1">
              <a:solidFill>
                <a:schemeClr val="bg1"/>
              </a:solidFill>
              <a:latin typeface="Century Gothic"/>
              <a:ea typeface="Calibri"/>
              <a:cs typeface="Calibri"/>
            </a:endParaRPr>
          </a:p>
          <a:p>
            <a:pPr marL="0" lvl="2"/>
            <a:endParaRPr lang="en-US" sz="2000">
              <a:latin typeface="Century Gothic"/>
            </a:endParaRPr>
          </a:p>
          <a:p>
            <a:pPr marL="342900" lvl="2" indent="-342900">
              <a:buFont typeface="Arial" panose="020B0604020202020204" pitchFamily="34" charset="0"/>
              <a:buChar char="•"/>
            </a:pPr>
            <a:endParaRPr lang="en-US" sz="2000">
              <a:latin typeface="Century Gothic"/>
            </a:endParaRPr>
          </a:p>
          <a:p>
            <a:pPr marL="342900" marR="0" lvl="0" indent="-342900" algn="l" rtl="0">
              <a:lnSpc>
                <a:spcPct val="100000"/>
              </a:lnSpc>
              <a:spcBef>
                <a:spcPts val="0"/>
              </a:spcBef>
              <a:spcAft>
                <a:spcPts val="0"/>
              </a:spcAft>
              <a:buFont typeface="Arial" panose="020B0604020202020204" pitchFamily="34" charset="0"/>
              <a:buChar char="•"/>
            </a:pPr>
            <a:endParaRPr lang="en-US" sz="2000">
              <a:latin typeface="Century Gothic"/>
            </a:endParaRPr>
          </a:p>
          <a:p>
            <a:pPr marL="76200" marR="0" lvl="0" algn="l" rtl="0">
              <a:lnSpc>
                <a:spcPct val="100000"/>
              </a:lnSpc>
              <a:spcBef>
                <a:spcPts val="0"/>
              </a:spcBef>
              <a:spcAft>
                <a:spcPts val="0"/>
              </a:spcAft>
              <a:buClr>
                <a:srgbClr val="000000"/>
              </a:buClr>
              <a:buSzPts val="2400"/>
            </a:pPr>
            <a:endParaRPr lang="en-US" sz="2400">
              <a:latin typeface="Century Gothic"/>
            </a:endParaRPr>
          </a:p>
          <a:p>
            <a:pPr marL="76200" marR="0" lvl="0" algn="l" rtl="0">
              <a:lnSpc>
                <a:spcPct val="100000"/>
              </a:lnSpc>
              <a:spcBef>
                <a:spcPts val="0"/>
              </a:spcBef>
              <a:spcAft>
                <a:spcPts val="0"/>
              </a:spcAft>
              <a:buClr>
                <a:srgbClr val="000000"/>
              </a:buClr>
              <a:buSzPts val="2400"/>
            </a:pPr>
            <a:endParaRPr lang="en-ZA" sz="2000" b="0" i="0" u="none" strike="noStrike" cap="none">
              <a:solidFill>
                <a:srgbClr val="000000"/>
              </a:solidFill>
              <a:latin typeface="Century Gothic"/>
              <a:ea typeface="Arial"/>
              <a:cs typeface="Arial"/>
              <a:sym typeface="Arial"/>
            </a:endParaRPr>
          </a:p>
        </p:txBody>
      </p:sp>
      <p:pic>
        <p:nvPicPr>
          <p:cNvPr id="6" name="Graphic 5" descr="Lightbulb with solid fill">
            <a:extLst>
              <a:ext uri="{FF2B5EF4-FFF2-40B4-BE49-F238E27FC236}">
                <a16:creationId xmlns:a16="http://schemas.microsoft.com/office/drawing/2014/main" id="{561A618F-AB8F-1D89-9D68-6A62A1DD4D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85472" y="108856"/>
            <a:ext cx="1066801" cy="1066801"/>
          </a:xfrm>
          <a:prstGeom prst="rect">
            <a:avLst/>
          </a:prstGeom>
        </p:spPr>
      </p:pic>
      <p:pic>
        <p:nvPicPr>
          <p:cNvPr id="7" name="Picture 6" descr="A screenshot of a phone&#10;&#10;AI-generated content may be incorrect.">
            <a:extLst>
              <a:ext uri="{FF2B5EF4-FFF2-40B4-BE49-F238E27FC236}">
                <a16:creationId xmlns:a16="http://schemas.microsoft.com/office/drawing/2014/main" id="{7ACB57A8-3922-25FE-03ED-79F3660F0A95}"/>
              </a:ext>
            </a:extLst>
          </p:cNvPr>
          <p:cNvPicPr>
            <a:picLocks noChangeAspect="1"/>
          </p:cNvPicPr>
          <p:nvPr/>
        </p:nvPicPr>
        <p:blipFill>
          <a:blip r:embed="rId4"/>
          <a:srcRect t="4274" b="5278"/>
          <a:stretch/>
        </p:blipFill>
        <p:spPr>
          <a:xfrm>
            <a:off x="4046203" y="108856"/>
            <a:ext cx="1807845" cy="3652520"/>
          </a:xfrm>
          <a:prstGeom prst="rect">
            <a:avLst/>
          </a:prstGeom>
          <a:ln>
            <a:solidFill>
              <a:schemeClr val="bg1">
                <a:lumMod val="75000"/>
              </a:schemeClr>
            </a:solidFill>
          </a:ln>
        </p:spPr>
      </p:pic>
      <p:pic>
        <p:nvPicPr>
          <p:cNvPr id="9" name="Picture 8" descr="A screenshot of a phone&#10;&#10;AI-generated content may be incorrect.">
            <a:extLst>
              <a:ext uri="{FF2B5EF4-FFF2-40B4-BE49-F238E27FC236}">
                <a16:creationId xmlns:a16="http://schemas.microsoft.com/office/drawing/2014/main" id="{B810A2F3-F0FC-A35E-CD55-6A0F58C1AE9E}"/>
              </a:ext>
            </a:extLst>
          </p:cNvPr>
          <p:cNvPicPr>
            <a:picLocks noChangeAspect="1"/>
          </p:cNvPicPr>
          <p:nvPr/>
        </p:nvPicPr>
        <p:blipFill>
          <a:blip r:embed="rId5"/>
          <a:srcRect t="4274" b="5278"/>
          <a:stretch/>
        </p:blipFill>
        <p:spPr>
          <a:xfrm>
            <a:off x="5977436" y="108856"/>
            <a:ext cx="1787525" cy="3611880"/>
          </a:xfrm>
          <a:prstGeom prst="rect">
            <a:avLst/>
          </a:prstGeom>
          <a:ln>
            <a:solidFill>
              <a:schemeClr val="bg1">
                <a:lumMod val="75000"/>
              </a:schemeClr>
            </a:solidFill>
          </a:ln>
        </p:spPr>
      </p:pic>
    </p:spTree>
    <p:extLst>
      <p:ext uri="{BB962C8B-B14F-4D97-AF65-F5344CB8AC3E}">
        <p14:creationId xmlns:p14="http://schemas.microsoft.com/office/powerpoint/2010/main" val="13999614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96906-4DEB-C18C-42E9-88C38915357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DC70335-6B19-4F3C-1D9F-DD46BD961105}"/>
              </a:ext>
            </a:extLst>
          </p:cNvPr>
          <p:cNvSpPr/>
          <p:nvPr/>
        </p:nvSpPr>
        <p:spPr>
          <a:xfrm>
            <a:off x="4114800" y="1"/>
            <a:ext cx="8077199" cy="6857999"/>
          </a:xfrm>
          <a:prstGeom prst="rect">
            <a:avLst/>
          </a:prstGeom>
          <a:solidFill>
            <a:srgbClr val="382C1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5AB1A"/>
              </a:solidFill>
            </a:endParaRPr>
          </a:p>
        </p:txBody>
      </p:sp>
      <p:sp>
        <p:nvSpPr>
          <p:cNvPr id="10" name="TextBox 9">
            <a:extLst>
              <a:ext uri="{FF2B5EF4-FFF2-40B4-BE49-F238E27FC236}">
                <a16:creationId xmlns:a16="http://schemas.microsoft.com/office/drawing/2014/main" id="{DA63AF98-CD88-962D-FBD6-6E33F51976D9}"/>
              </a:ext>
            </a:extLst>
          </p:cNvPr>
          <p:cNvSpPr txBox="1"/>
          <p:nvPr/>
        </p:nvSpPr>
        <p:spPr>
          <a:xfrm>
            <a:off x="3823802" y="1689632"/>
            <a:ext cx="8368198" cy="2123658"/>
          </a:xfrm>
          <a:prstGeom prst="rect">
            <a:avLst/>
          </a:prstGeom>
          <a:noFill/>
        </p:spPr>
        <p:txBody>
          <a:bodyPr wrap="square" rtlCol="0">
            <a:spAutoFit/>
          </a:bodyPr>
          <a:lstStyle/>
          <a:p>
            <a:pPr algn="ctr"/>
            <a:r>
              <a:rPr lang="en-US" sz="6600" b="1">
                <a:solidFill>
                  <a:schemeClr val="bg1"/>
                </a:solidFill>
                <a:latin typeface="Century Gothic" charset="0"/>
                <a:ea typeface="Century Gothic" charset="0"/>
                <a:cs typeface="Century Gothic" charset="0"/>
              </a:rPr>
              <a:t>CHANGED STANDARDS</a:t>
            </a:r>
          </a:p>
        </p:txBody>
      </p:sp>
      <p:pic>
        <p:nvPicPr>
          <p:cNvPr id="5" name="Picture 4">
            <a:extLst>
              <a:ext uri="{FF2B5EF4-FFF2-40B4-BE49-F238E27FC236}">
                <a16:creationId xmlns:a16="http://schemas.microsoft.com/office/drawing/2014/main" id="{E876E49C-DE4E-7FC0-B2BF-39CD9CCC41F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pic>
        <p:nvPicPr>
          <p:cNvPr id="2" name="Graphic 1" descr="Document with solid fill">
            <a:extLst>
              <a:ext uri="{FF2B5EF4-FFF2-40B4-BE49-F238E27FC236}">
                <a16:creationId xmlns:a16="http://schemas.microsoft.com/office/drawing/2014/main" id="{62189C28-AE6C-CF38-B473-0B75B40316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0856" y="1577826"/>
            <a:ext cx="3055785" cy="3055785"/>
          </a:xfrm>
          <a:prstGeom prst="rect">
            <a:avLst/>
          </a:prstGeom>
        </p:spPr>
      </p:pic>
    </p:spTree>
    <p:extLst>
      <p:ext uri="{BB962C8B-B14F-4D97-AF65-F5344CB8AC3E}">
        <p14:creationId xmlns:p14="http://schemas.microsoft.com/office/powerpoint/2010/main" val="443540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5F0D5-18A3-44F8-71D4-B7E6CC3E8B4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A5F84EB-58FF-5240-4515-215A9AF835B4}"/>
              </a:ext>
            </a:extLst>
          </p:cNvPr>
          <p:cNvSpPr/>
          <p:nvPr/>
        </p:nvSpPr>
        <p:spPr>
          <a:xfrm>
            <a:off x="7935685" y="-1"/>
            <a:ext cx="4211095" cy="685800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E211CAE3-B52C-9091-5CDA-C8FE1F8D72A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47</a:t>
            </a:fld>
            <a:endParaRPr lang="en-US">
              <a:latin typeface="Century Gothic"/>
            </a:endParaRPr>
          </a:p>
        </p:txBody>
      </p:sp>
      <p:sp>
        <p:nvSpPr>
          <p:cNvPr id="3" name="Rectangle 2">
            <a:extLst>
              <a:ext uri="{FF2B5EF4-FFF2-40B4-BE49-F238E27FC236}">
                <a16:creationId xmlns:a16="http://schemas.microsoft.com/office/drawing/2014/main" id="{868810E1-C6B7-5B05-56E8-70990B5C8CAF}"/>
              </a:ext>
            </a:extLst>
          </p:cNvPr>
          <p:cNvSpPr/>
          <p:nvPr/>
        </p:nvSpPr>
        <p:spPr>
          <a:xfrm>
            <a:off x="2221838" y="-11043"/>
            <a:ext cx="4963887" cy="3066044"/>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56EF4EAC-92BD-6265-C1CC-86BA96B78F0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2727" y="-92946"/>
            <a:ext cx="914400" cy="914400"/>
          </a:xfrm>
          <a:prstGeom prst="rect">
            <a:avLst/>
          </a:prstGeom>
        </p:spPr>
      </p:pic>
      <p:pic>
        <p:nvPicPr>
          <p:cNvPr id="13" name="Graphic 12" descr="Children with solid fill">
            <a:extLst>
              <a:ext uri="{FF2B5EF4-FFF2-40B4-BE49-F238E27FC236}">
                <a16:creationId xmlns:a16="http://schemas.microsoft.com/office/drawing/2014/main" id="{64EF5189-9BCF-7BD8-F47C-9A7E131F63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7558" y="1363227"/>
            <a:ext cx="914400" cy="914400"/>
          </a:xfrm>
          <a:prstGeom prst="rect">
            <a:avLst/>
          </a:prstGeom>
        </p:spPr>
      </p:pic>
      <p:sp>
        <p:nvSpPr>
          <p:cNvPr id="14" name="Plus Sign 13">
            <a:extLst>
              <a:ext uri="{FF2B5EF4-FFF2-40B4-BE49-F238E27FC236}">
                <a16:creationId xmlns:a16="http://schemas.microsoft.com/office/drawing/2014/main" id="{C8AF47C2-0906-1C08-A0A4-B767EE356EAE}"/>
              </a:ext>
            </a:extLst>
          </p:cNvPr>
          <p:cNvSpPr/>
          <p:nvPr/>
        </p:nvSpPr>
        <p:spPr>
          <a:xfrm>
            <a:off x="1303356" y="889321"/>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6" name="Graphic 5" descr="Double Tap Gesture with solid fill">
            <a:extLst>
              <a:ext uri="{FF2B5EF4-FFF2-40B4-BE49-F238E27FC236}">
                <a16:creationId xmlns:a16="http://schemas.microsoft.com/office/drawing/2014/main" id="{775C4EA8-33FE-A62D-6636-123551F9EC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96517" y="4226518"/>
            <a:ext cx="1000470" cy="930132"/>
          </a:xfrm>
          <a:prstGeom prst="rect">
            <a:avLst/>
          </a:prstGeom>
        </p:spPr>
      </p:pic>
      <p:pic>
        <p:nvPicPr>
          <p:cNvPr id="7" name="Graphic 6" descr="Smart Phone with solid fill">
            <a:extLst>
              <a:ext uri="{FF2B5EF4-FFF2-40B4-BE49-F238E27FC236}">
                <a16:creationId xmlns:a16="http://schemas.microsoft.com/office/drawing/2014/main" id="{3B7537C3-76E3-798F-BA5D-C8C119287D2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2003" y="3890426"/>
            <a:ext cx="1043353" cy="973015"/>
          </a:xfrm>
          <a:prstGeom prst="rect">
            <a:avLst/>
          </a:prstGeom>
        </p:spPr>
      </p:pic>
      <p:sp>
        <p:nvSpPr>
          <p:cNvPr id="8" name="Google Shape;331;p36">
            <a:extLst>
              <a:ext uri="{FF2B5EF4-FFF2-40B4-BE49-F238E27FC236}">
                <a16:creationId xmlns:a16="http://schemas.microsoft.com/office/drawing/2014/main" id="{F4B2CC94-7E49-52C0-A6AE-D5FB4E932E48}"/>
              </a:ext>
            </a:extLst>
          </p:cNvPr>
          <p:cNvSpPr txBox="1"/>
          <p:nvPr/>
        </p:nvSpPr>
        <p:spPr>
          <a:xfrm>
            <a:off x="1176064" y="5243074"/>
            <a:ext cx="1353160" cy="982966"/>
          </a:xfrm>
          <a:prstGeom prst="rect">
            <a:avLst/>
          </a:prstGeom>
          <a:noFill/>
          <a:ln>
            <a:noFill/>
          </a:ln>
        </p:spPr>
        <p:txBody>
          <a:bodyPr spcFirstLastPara="1" wrap="square" lIns="91425" tIns="91425" rIns="91425" bIns="91425" anchor="t" anchorCtr="0">
            <a:noAutofit/>
          </a:bodyPr>
          <a:lstStyle/>
          <a:p>
            <a:pPr marL="0" lvl="8"/>
            <a:r>
              <a:rPr lang="en-US" sz="2400" b="1">
                <a:solidFill>
                  <a:schemeClr val="dk1"/>
                </a:solidFill>
                <a:latin typeface="Century Gothic"/>
                <a:ea typeface="Calibri"/>
                <a:cs typeface="Calibri"/>
              </a:rPr>
              <a:t>NA</a:t>
            </a:r>
          </a:p>
        </p:txBody>
      </p:sp>
      <p:sp>
        <p:nvSpPr>
          <p:cNvPr id="23" name="TextBox 22">
            <a:extLst>
              <a:ext uri="{FF2B5EF4-FFF2-40B4-BE49-F238E27FC236}">
                <a16:creationId xmlns:a16="http://schemas.microsoft.com/office/drawing/2014/main" id="{BA69523F-6094-08E2-0678-F7E3C885AD20}"/>
              </a:ext>
            </a:extLst>
          </p:cNvPr>
          <p:cNvSpPr txBox="1"/>
          <p:nvPr/>
        </p:nvSpPr>
        <p:spPr>
          <a:xfrm>
            <a:off x="8131278" y="177664"/>
            <a:ext cx="3898272" cy="6001643"/>
          </a:xfrm>
          <a:prstGeom prst="rect">
            <a:avLst/>
          </a:prstGeom>
          <a:noFill/>
        </p:spPr>
        <p:txBody>
          <a:bodyPr wrap="square" lIns="91440" tIns="45720" rIns="91440" bIns="45720" rtlCol="0" anchor="t">
            <a:spAutoFit/>
          </a:bodyPr>
          <a:lstStyle/>
          <a:p>
            <a:r>
              <a:rPr lang="en-US" sz="2400">
                <a:solidFill>
                  <a:schemeClr val="bg1"/>
                </a:solidFill>
                <a:latin typeface="Century Gothic"/>
                <a:ea typeface="Calibri"/>
                <a:cs typeface="Calibri"/>
              </a:rPr>
              <a:t>Ask for an original copy of the approved building plans or a copy of the building plans that has been submitted for approval if the application for the approval of the building plans is still under consideration. </a:t>
            </a:r>
          </a:p>
          <a:p>
            <a:endParaRPr lang="en-US" sz="2400">
              <a:solidFill>
                <a:schemeClr val="bg1"/>
              </a:solidFill>
              <a:latin typeface="Century Gothic"/>
              <a:ea typeface="Calibri"/>
              <a:cs typeface="Calibri"/>
            </a:endParaRPr>
          </a:p>
          <a:p>
            <a:r>
              <a:rPr lang="en-US" sz="2400">
                <a:solidFill>
                  <a:schemeClr val="bg1"/>
                </a:solidFill>
                <a:latin typeface="Century Gothic"/>
                <a:ea typeface="Calibri"/>
                <a:cs typeface="Calibri"/>
              </a:rPr>
              <a:t>You could also ask for a decision letter have the </a:t>
            </a:r>
            <a:r>
              <a:rPr lang="en-US" sz="2400" err="1">
                <a:solidFill>
                  <a:schemeClr val="bg1"/>
                </a:solidFill>
                <a:latin typeface="Century Gothic"/>
                <a:ea typeface="Calibri"/>
                <a:cs typeface="Calibri"/>
              </a:rPr>
              <a:t>programme</a:t>
            </a:r>
            <a:r>
              <a:rPr lang="en-US" sz="2400">
                <a:solidFill>
                  <a:schemeClr val="bg1"/>
                </a:solidFill>
                <a:latin typeface="Century Gothic"/>
                <a:ea typeface="Calibri"/>
                <a:cs typeface="Calibri"/>
              </a:rPr>
              <a:t> has one. This applies to new, old and with alterations.</a:t>
            </a:r>
          </a:p>
        </p:txBody>
      </p:sp>
      <p:sp>
        <p:nvSpPr>
          <p:cNvPr id="9" name="Google Shape;331;p36">
            <a:extLst>
              <a:ext uri="{FF2B5EF4-FFF2-40B4-BE49-F238E27FC236}">
                <a16:creationId xmlns:a16="http://schemas.microsoft.com/office/drawing/2014/main" id="{25B366AA-CB0D-50AD-4C60-082D2C5CB0CA}"/>
              </a:ext>
            </a:extLst>
          </p:cNvPr>
          <p:cNvSpPr txBox="1"/>
          <p:nvPr/>
        </p:nvSpPr>
        <p:spPr>
          <a:xfrm>
            <a:off x="2583593" y="140923"/>
            <a:ext cx="4242588" cy="238707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a:latin typeface="Century Gothic"/>
                <a:ea typeface="Calibri"/>
                <a:cs typeface="Calibri"/>
                <a:sym typeface="Calibri"/>
              </a:rPr>
              <a:t>Where applicable, </a:t>
            </a:r>
            <a:r>
              <a:rPr lang="en-US" sz="2200" b="1" u="sng">
                <a:latin typeface="Century Gothic"/>
                <a:ea typeface="Calibri"/>
                <a:cs typeface="Calibri"/>
                <a:sym typeface="Calibri"/>
              </a:rPr>
              <a:t>new buildings and alterations to buildings </a:t>
            </a:r>
            <a:r>
              <a:rPr lang="en-US" sz="2200">
                <a:latin typeface="Century Gothic"/>
                <a:ea typeface="Calibri"/>
                <a:cs typeface="Calibri"/>
                <a:sym typeface="Calibri"/>
              </a:rPr>
              <a:t>comply with the building standards as set out by the National Building Regulations and Building Standard Act, 1997 (Act No.103 of 1997).</a:t>
            </a:r>
          </a:p>
          <a:p>
            <a:pPr marL="0" lvl="0" indent="0" algn="l" rtl="0">
              <a:spcBef>
                <a:spcPts val="0"/>
              </a:spcBef>
              <a:spcAft>
                <a:spcPts val="0"/>
              </a:spcAft>
              <a:buNone/>
            </a:pPr>
            <a:endParaRPr lang="en-US" sz="2200">
              <a:latin typeface="Century Gothic"/>
              <a:ea typeface="Calibri"/>
              <a:cs typeface="Calibri"/>
              <a:sym typeface="Calibri"/>
            </a:endParaRPr>
          </a:p>
        </p:txBody>
      </p:sp>
      <p:pic>
        <p:nvPicPr>
          <p:cNvPr id="3074" name="Picture 2" descr="9 Reasons to Buy a Professional Set of House Plans - Advanced House Plans">
            <a:extLst>
              <a:ext uri="{FF2B5EF4-FFF2-40B4-BE49-F238E27FC236}">
                <a16:creationId xmlns:a16="http://schemas.microsoft.com/office/drawing/2014/main" id="{F4C4D243-EEB0-232A-0640-19692842A2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2944" y="3596512"/>
            <a:ext cx="4963886" cy="330324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C27588E-F383-A866-D764-D6F92C16C73B}"/>
              </a:ext>
            </a:extLst>
          </p:cNvPr>
          <p:cNvSpPr/>
          <p:nvPr/>
        </p:nvSpPr>
        <p:spPr>
          <a:xfrm>
            <a:off x="-21696" y="-11720"/>
            <a:ext cx="693497" cy="6878930"/>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5" name="TextBox 14">
            <a:extLst>
              <a:ext uri="{FF2B5EF4-FFF2-40B4-BE49-F238E27FC236}">
                <a16:creationId xmlns:a16="http://schemas.microsoft.com/office/drawing/2014/main" id="{1DB5A810-F299-4809-5BC7-D153B4E6CA1E}"/>
              </a:ext>
            </a:extLst>
          </p:cNvPr>
          <p:cNvSpPr txBox="1"/>
          <p:nvPr/>
        </p:nvSpPr>
        <p:spPr>
          <a:xfrm rot="16200000">
            <a:off x="-1364018" y="1809188"/>
            <a:ext cx="3429003" cy="523220"/>
          </a:xfrm>
          <a:prstGeom prst="rect">
            <a:avLst/>
          </a:prstGeom>
          <a:noFill/>
        </p:spPr>
        <p:txBody>
          <a:bodyPr wrap="square" rtlCol="0">
            <a:spAutoFit/>
          </a:bodyPr>
          <a:lstStyle/>
          <a:p>
            <a:r>
              <a:rPr lang="en-ZA" sz="2800" b="1">
                <a:solidFill>
                  <a:schemeClr val="bg1"/>
                </a:solidFill>
                <a:latin typeface="Century Gothic"/>
              </a:rPr>
              <a:t>GOLD</a:t>
            </a:r>
          </a:p>
        </p:txBody>
      </p:sp>
    </p:spTree>
    <p:extLst>
      <p:ext uri="{BB962C8B-B14F-4D97-AF65-F5344CB8AC3E}">
        <p14:creationId xmlns:p14="http://schemas.microsoft.com/office/powerpoint/2010/main" val="957596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FC6C0-BE5D-DF78-986F-5788DD5ADA3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D6660F-6035-230B-1DB2-EBDC5CBB22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48</a:t>
            </a:fld>
            <a:endParaRPr lang="en-US"/>
          </a:p>
        </p:txBody>
      </p:sp>
      <p:sp>
        <p:nvSpPr>
          <p:cNvPr id="3" name="Rectangle 2">
            <a:extLst>
              <a:ext uri="{FF2B5EF4-FFF2-40B4-BE49-F238E27FC236}">
                <a16:creationId xmlns:a16="http://schemas.microsoft.com/office/drawing/2014/main" id="{8AEA2319-853E-BBD2-81B2-3860AECEBE3C}"/>
              </a:ext>
            </a:extLst>
          </p:cNvPr>
          <p:cNvSpPr/>
          <p:nvPr/>
        </p:nvSpPr>
        <p:spPr>
          <a:xfrm>
            <a:off x="1888955" y="1"/>
            <a:ext cx="4850890" cy="3428998"/>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endParaRPr>
          </a:p>
        </p:txBody>
      </p:sp>
      <p:sp>
        <p:nvSpPr>
          <p:cNvPr id="5" name="Rectangle 4">
            <a:extLst>
              <a:ext uri="{FF2B5EF4-FFF2-40B4-BE49-F238E27FC236}">
                <a16:creationId xmlns:a16="http://schemas.microsoft.com/office/drawing/2014/main" id="{6232CE31-E63C-919E-8A81-FFD93C871B56}"/>
              </a:ext>
            </a:extLst>
          </p:cNvPr>
          <p:cNvSpPr/>
          <p:nvPr/>
        </p:nvSpPr>
        <p:spPr>
          <a:xfrm>
            <a:off x="7638473" y="0"/>
            <a:ext cx="4553528" cy="342899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endParaRPr>
          </a:p>
        </p:txBody>
      </p:sp>
      <p:pic>
        <p:nvPicPr>
          <p:cNvPr id="13" name="Graphic 12" descr="Children with solid fill">
            <a:extLst>
              <a:ext uri="{FF2B5EF4-FFF2-40B4-BE49-F238E27FC236}">
                <a16:creationId xmlns:a16="http://schemas.microsoft.com/office/drawing/2014/main" id="{1C94757B-5327-2029-6AA3-4E658AF2B2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3178" y="623045"/>
            <a:ext cx="914400" cy="914400"/>
          </a:xfrm>
          <a:prstGeom prst="rect">
            <a:avLst/>
          </a:prstGeom>
        </p:spPr>
      </p:pic>
      <p:sp>
        <p:nvSpPr>
          <p:cNvPr id="16" name="TextBox 15">
            <a:extLst>
              <a:ext uri="{FF2B5EF4-FFF2-40B4-BE49-F238E27FC236}">
                <a16:creationId xmlns:a16="http://schemas.microsoft.com/office/drawing/2014/main" id="{E13D2695-4FD4-A28B-07EC-311AB7E98724}"/>
              </a:ext>
            </a:extLst>
          </p:cNvPr>
          <p:cNvSpPr txBox="1"/>
          <p:nvPr/>
        </p:nvSpPr>
        <p:spPr>
          <a:xfrm>
            <a:off x="2080595" y="667219"/>
            <a:ext cx="4355472" cy="1569660"/>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 Check Health and Hygiene Policy includes practices to prevent the spread of contagious diseases.</a:t>
            </a:r>
          </a:p>
        </p:txBody>
      </p:sp>
      <p:sp>
        <p:nvSpPr>
          <p:cNvPr id="26" name="Google Shape;331;p36">
            <a:extLst>
              <a:ext uri="{FF2B5EF4-FFF2-40B4-BE49-F238E27FC236}">
                <a16:creationId xmlns:a16="http://schemas.microsoft.com/office/drawing/2014/main" id="{816A1733-0C39-D75C-CA83-D5EA5DA8078B}"/>
              </a:ext>
            </a:extLst>
          </p:cNvPr>
          <p:cNvSpPr txBox="1"/>
          <p:nvPr/>
        </p:nvSpPr>
        <p:spPr>
          <a:xfrm>
            <a:off x="7661761" y="98207"/>
            <a:ext cx="4530237" cy="819010"/>
          </a:xfrm>
          <a:prstGeom prst="rect">
            <a:avLst/>
          </a:prstGeom>
          <a:noFill/>
          <a:ln>
            <a:noFill/>
          </a:ln>
        </p:spPr>
        <p:txBody>
          <a:bodyPr spcFirstLastPara="1" wrap="square" lIns="91425" tIns="91425" rIns="91425" bIns="91425" anchor="t" anchorCtr="0">
            <a:noAutofit/>
          </a:bodyPr>
          <a:lstStyle/>
          <a:p>
            <a:pPr marL="0" lvl="8"/>
            <a:r>
              <a:rPr lang="en-US" sz="2200">
                <a:solidFill>
                  <a:schemeClr val="bg1"/>
                </a:solidFill>
                <a:latin typeface="Century Gothic"/>
                <a:ea typeface="Calibri"/>
                <a:cs typeface="Calibri"/>
                <a:sym typeface="Calibri"/>
              </a:rPr>
              <a:t>There is a Health and Hygiene Policy or another written document includes practices to prevent spread of diseases that are contagious. A template for a Health and Hygiene Policy is included in the document pack available to all ECD </a:t>
            </a:r>
            <a:r>
              <a:rPr lang="en-US" sz="2200" err="1">
                <a:solidFill>
                  <a:schemeClr val="bg1"/>
                </a:solidFill>
                <a:latin typeface="Century Gothic"/>
                <a:ea typeface="Calibri"/>
                <a:cs typeface="Calibri"/>
                <a:sym typeface="Calibri"/>
              </a:rPr>
              <a:t>programmes</a:t>
            </a:r>
            <a:endParaRPr lang="en-ZA" sz="2200">
              <a:solidFill>
                <a:schemeClr val="bg1"/>
              </a:solidFill>
              <a:latin typeface="Century Gothic"/>
              <a:ea typeface="Calibri"/>
              <a:cs typeface="Calibri"/>
              <a:sym typeface="Calibri"/>
            </a:endParaRPr>
          </a:p>
        </p:txBody>
      </p:sp>
      <p:pic>
        <p:nvPicPr>
          <p:cNvPr id="27" name="Graphic 26" descr="Double Tap Gesture with solid fill">
            <a:extLst>
              <a:ext uri="{FF2B5EF4-FFF2-40B4-BE49-F238E27FC236}">
                <a16:creationId xmlns:a16="http://schemas.microsoft.com/office/drawing/2014/main" id="{4CC0FC1B-BDF3-F47B-2C04-EBB3D2987E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9359" y="2988471"/>
            <a:ext cx="1000470" cy="930132"/>
          </a:xfrm>
          <a:prstGeom prst="rect">
            <a:avLst/>
          </a:prstGeom>
        </p:spPr>
      </p:pic>
      <p:pic>
        <p:nvPicPr>
          <p:cNvPr id="29" name="Graphic 28" descr="Smart Phone with solid fill">
            <a:extLst>
              <a:ext uri="{FF2B5EF4-FFF2-40B4-BE49-F238E27FC236}">
                <a16:creationId xmlns:a16="http://schemas.microsoft.com/office/drawing/2014/main" id="{97C92318-1AF7-F3FC-99AA-0E70783C02F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32327" y="2446418"/>
            <a:ext cx="1353160" cy="1330512"/>
          </a:xfrm>
          <a:prstGeom prst="rect">
            <a:avLst/>
          </a:prstGeom>
        </p:spPr>
      </p:pic>
      <p:sp>
        <p:nvSpPr>
          <p:cNvPr id="4" name="Google Shape;331;p36">
            <a:extLst>
              <a:ext uri="{FF2B5EF4-FFF2-40B4-BE49-F238E27FC236}">
                <a16:creationId xmlns:a16="http://schemas.microsoft.com/office/drawing/2014/main" id="{5F002923-7F77-79C8-50C8-E480E1ACCCB0}"/>
              </a:ext>
            </a:extLst>
          </p:cNvPr>
          <p:cNvSpPr txBox="1"/>
          <p:nvPr/>
        </p:nvSpPr>
        <p:spPr>
          <a:xfrm>
            <a:off x="951700" y="3916492"/>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9" name="Rectangle 8">
            <a:extLst>
              <a:ext uri="{FF2B5EF4-FFF2-40B4-BE49-F238E27FC236}">
                <a16:creationId xmlns:a16="http://schemas.microsoft.com/office/drawing/2014/main" id="{383E34C1-7529-BFDB-8EAE-08010B77F949}"/>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DDEDF2F6-A537-B496-07C5-E4061D35B56F}"/>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TextBox 14">
            <a:extLst>
              <a:ext uri="{FF2B5EF4-FFF2-40B4-BE49-F238E27FC236}">
                <a16:creationId xmlns:a16="http://schemas.microsoft.com/office/drawing/2014/main" id="{19318768-61F4-A6D0-AD3A-7EE1DAD1C302}"/>
              </a:ext>
            </a:extLst>
          </p:cNvPr>
          <p:cNvSpPr txBox="1"/>
          <p:nvPr/>
        </p:nvSpPr>
        <p:spPr>
          <a:xfrm rot="16200000">
            <a:off x="-1381273" y="2535505"/>
            <a:ext cx="3429003" cy="523220"/>
          </a:xfrm>
          <a:prstGeom prst="rect">
            <a:avLst/>
          </a:prstGeom>
          <a:noFill/>
        </p:spPr>
        <p:txBody>
          <a:bodyPr wrap="square" rtlCol="0">
            <a:spAutoFit/>
          </a:bodyPr>
          <a:lstStyle/>
          <a:p>
            <a:r>
              <a:rPr lang="en-ZA" sz="2800" b="1">
                <a:solidFill>
                  <a:schemeClr val="bg1"/>
                </a:solidFill>
              </a:rPr>
              <a:t>SILVER     &amp;    GOLD</a:t>
            </a:r>
          </a:p>
        </p:txBody>
      </p:sp>
      <p:pic>
        <p:nvPicPr>
          <p:cNvPr id="6" name="Picture 5">
            <a:extLst>
              <a:ext uri="{FF2B5EF4-FFF2-40B4-BE49-F238E27FC236}">
                <a16:creationId xmlns:a16="http://schemas.microsoft.com/office/drawing/2014/main" id="{9368A87D-5EDC-DA05-6888-39BC203D4AD7}"/>
              </a:ext>
            </a:extLst>
          </p:cNvPr>
          <p:cNvPicPr>
            <a:picLocks noChangeAspect="1"/>
          </p:cNvPicPr>
          <p:nvPr/>
        </p:nvPicPr>
        <p:blipFill>
          <a:blip r:embed="rId6"/>
          <a:stretch>
            <a:fillRect/>
          </a:stretch>
        </p:blipFill>
        <p:spPr>
          <a:xfrm>
            <a:off x="5333040" y="3067949"/>
            <a:ext cx="2524806" cy="3649452"/>
          </a:xfrm>
          <a:prstGeom prst="rect">
            <a:avLst/>
          </a:prstGeom>
        </p:spPr>
      </p:pic>
    </p:spTree>
    <p:extLst>
      <p:ext uri="{BB962C8B-B14F-4D97-AF65-F5344CB8AC3E}">
        <p14:creationId xmlns:p14="http://schemas.microsoft.com/office/powerpoint/2010/main" val="13944395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3967A-23B0-A9EB-A787-CCA09E22844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2E7DD-EB59-271E-C318-AD0D71B40C3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49</a:t>
            </a:fld>
            <a:endParaRPr lang="en-US"/>
          </a:p>
        </p:txBody>
      </p:sp>
      <p:sp>
        <p:nvSpPr>
          <p:cNvPr id="3" name="Rectangle 2">
            <a:extLst>
              <a:ext uri="{FF2B5EF4-FFF2-40B4-BE49-F238E27FC236}">
                <a16:creationId xmlns:a16="http://schemas.microsoft.com/office/drawing/2014/main" id="{C9B23CFF-BBA1-141D-9B7B-68F82D2D67B2}"/>
              </a:ext>
            </a:extLst>
          </p:cNvPr>
          <p:cNvSpPr/>
          <p:nvPr/>
        </p:nvSpPr>
        <p:spPr>
          <a:xfrm>
            <a:off x="2255599" y="-9212"/>
            <a:ext cx="4829328" cy="3438211"/>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endParaRPr>
          </a:p>
        </p:txBody>
      </p:sp>
      <p:sp>
        <p:nvSpPr>
          <p:cNvPr id="5" name="Rectangle 4">
            <a:extLst>
              <a:ext uri="{FF2B5EF4-FFF2-40B4-BE49-F238E27FC236}">
                <a16:creationId xmlns:a16="http://schemas.microsoft.com/office/drawing/2014/main" id="{4BABBD04-23B2-9EA0-63CF-BAE0434795E4}"/>
              </a:ext>
            </a:extLst>
          </p:cNvPr>
          <p:cNvSpPr/>
          <p:nvPr/>
        </p:nvSpPr>
        <p:spPr>
          <a:xfrm>
            <a:off x="7638473" y="1"/>
            <a:ext cx="4553528" cy="352864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endParaRPr>
          </a:p>
        </p:txBody>
      </p:sp>
      <p:sp>
        <p:nvSpPr>
          <p:cNvPr id="4" name="Google Shape;331;p36">
            <a:extLst>
              <a:ext uri="{FF2B5EF4-FFF2-40B4-BE49-F238E27FC236}">
                <a16:creationId xmlns:a16="http://schemas.microsoft.com/office/drawing/2014/main" id="{A8F970DE-2C69-7514-C89D-383B8488B255}"/>
              </a:ext>
            </a:extLst>
          </p:cNvPr>
          <p:cNvSpPr txBox="1"/>
          <p:nvPr/>
        </p:nvSpPr>
        <p:spPr>
          <a:xfrm>
            <a:off x="7875102" y="263858"/>
            <a:ext cx="4316897" cy="807967"/>
          </a:xfrm>
          <a:prstGeom prst="rect">
            <a:avLst/>
          </a:prstGeom>
          <a:noFill/>
          <a:ln>
            <a:noFill/>
          </a:ln>
        </p:spPr>
        <p:txBody>
          <a:bodyPr spcFirstLastPara="1" wrap="square" lIns="91425" tIns="91425" rIns="91425" bIns="91425" anchor="t" anchorCtr="0">
            <a:noAutofit/>
          </a:bodyPr>
          <a:lstStyle/>
          <a:p>
            <a:pPr marL="0" lvl="8" algn="just"/>
            <a:r>
              <a:rPr lang="en-US" sz="2200">
                <a:solidFill>
                  <a:schemeClr val="bg1"/>
                </a:solidFill>
                <a:latin typeface="Century Gothic"/>
                <a:ea typeface="Calibri"/>
                <a:cs typeface="Calibri"/>
                <a:sym typeface="Calibri"/>
              </a:rPr>
              <a:t>You may want to check that the discipline policy prohibits harsh or physical punishments. A template for a Discipline Policy is  included in the document pack available to all ECD </a:t>
            </a:r>
            <a:r>
              <a:rPr lang="en-US" sz="2200" err="1">
                <a:solidFill>
                  <a:schemeClr val="bg1"/>
                </a:solidFill>
                <a:latin typeface="Century Gothic"/>
                <a:ea typeface="Calibri"/>
                <a:cs typeface="Calibri"/>
                <a:sym typeface="Calibri"/>
              </a:rPr>
              <a:t>programmes</a:t>
            </a:r>
            <a:r>
              <a:rPr lang="en-US" sz="2200">
                <a:solidFill>
                  <a:schemeClr val="bg1"/>
                </a:solidFill>
                <a:latin typeface="Century Gothic"/>
                <a:ea typeface="Calibri"/>
                <a:cs typeface="Calibri"/>
                <a:sym typeface="Calibri"/>
              </a:rPr>
              <a:t>.</a:t>
            </a:r>
            <a:endParaRPr lang="en-ZA" sz="2200">
              <a:solidFill>
                <a:schemeClr val="bg1"/>
              </a:solidFill>
              <a:latin typeface="Century Gothic"/>
              <a:ea typeface="Calibri"/>
              <a:cs typeface="Calibri"/>
              <a:sym typeface="Calibri"/>
            </a:endParaRPr>
          </a:p>
        </p:txBody>
      </p:sp>
      <p:sp>
        <p:nvSpPr>
          <p:cNvPr id="11" name="Rectangle 10">
            <a:extLst>
              <a:ext uri="{FF2B5EF4-FFF2-40B4-BE49-F238E27FC236}">
                <a16:creationId xmlns:a16="http://schemas.microsoft.com/office/drawing/2014/main" id="{D84A9BF6-8219-747A-7812-551246664EB8}"/>
              </a:ext>
            </a:extLst>
          </p:cNvPr>
          <p:cNvSpPr/>
          <p:nvPr/>
        </p:nvSpPr>
        <p:spPr>
          <a:xfrm>
            <a:off x="1" y="-9211"/>
            <a:ext cx="1024932" cy="35378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Graphic 11" descr="Home with solid fill">
            <a:extLst>
              <a:ext uri="{FF2B5EF4-FFF2-40B4-BE49-F238E27FC236}">
                <a16:creationId xmlns:a16="http://schemas.microsoft.com/office/drawing/2014/main" id="{554943A5-E2FF-ED07-2E7E-ABD527B6E5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6134" y="-9212"/>
            <a:ext cx="914400" cy="914400"/>
          </a:xfrm>
          <a:prstGeom prst="rect">
            <a:avLst/>
          </a:prstGeom>
        </p:spPr>
      </p:pic>
      <p:pic>
        <p:nvPicPr>
          <p:cNvPr id="13" name="Graphic 12" descr="Children with solid fill">
            <a:extLst>
              <a:ext uri="{FF2B5EF4-FFF2-40B4-BE49-F238E27FC236}">
                <a16:creationId xmlns:a16="http://schemas.microsoft.com/office/drawing/2014/main" id="{FD0D37E8-A8B5-F289-BB6C-19D2346715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40965" y="1446961"/>
            <a:ext cx="914400" cy="914400"/>
          </a:xfrm>
          <a:prstGeom prst="rect">
            <a:avLst/>
          </a:prstGeom>
        </p:spPr>
      </p:pic>
      <p:sp>
        <p:nvSpPr>
          <p:cNvPr id="14" name="Plus Sign 13">
            <a:extLst>
              <a:ext uri="{FF2B5EF4-FFF2-40B4-BE49-F238E27FC236}">
                <a16:creationId xmlns:a16="http://schemas.microsoft.com/office/drawing/2014/main" id="{994970BE-E1D6-3E40-33DC-672B50BF6F61}"/>
              </a:ext>
            </a:extLst>
          </p:cNvPr>
          <p:cNvSpPr/>
          <p:nvPr/>
        </p:nvSpPr>
        <p:spPr>
          <a:xfrm>
            <a:off x="1306763" y="973055"/>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TextBox 15">
            <a:extLst>
              <a:ext uri="{FF2B5EF4-FFF2-40B4-BE49-F238E27FC236}">
                <a16:creationId xmlns:a16="http://schemas.microsoft.com/office/drawing/2014/main" id="{366188D0-C367-4FAC-2548-F0753F4C8F8B}"/>
              </a:ext>
            </a:extLst>
          </p:cNvPr>
          <p:cNvSpPr txBox="1"/>
          <p:nvPr/>
        </p:nvSpPr>
        <p:spPr>
          <a:xfrm>
            <a:off x="2467077" y="166675"/>
            <a:ext cx="4355472" cy="3139321"/>
          </a:xfrm>
          <a:prstGeom prst="rect">
            <a:avLst/>
          </a:prstGeom>
          <a:noFill/>
        </p:spPr>
        <p:txBody>
          <a:bodyPr wrap="square" lIns="91440" tIns="45720" rIns="91440" bIns="45720" rtlCol="0" anchor="t">
            <a:spAutoFit/>
          </a:bodyPr>
          <a:lstStyle/>
          <a:p>
            <a:pPr algn="ctr"/>
            <a:r>
              <a:rPr lang="en-US" sz="2200">
                <a:solidFill>
                  <a:schemeClr val="bg1"/>
                </a:solidFill>
                <a:latin typeface="Century Gothic"/>
                <a:ea typeface="Calibri"/>
                <a:cs typeface="Calibri"/>
              </a:rPr>
              <a:t>There is a  </a:t>
            </a:r>
            <a:r>
              <a:rPr lang="en-US" sz="2200" b="1" u="sng">
                <a:solidFill>
                  <a:schemeClr val="bg1"/>
                </a:solidFill>
                <a:latin typeface="Century Gothic"/>
                <a:ea typeface="Calibri"/>
                <a:cs typeface="Calibri"/>
              </a:rPr>
              <a:t>Discipline Policy </a:t>
            </a:r>
            <a:r>
              <a:rPr lang="en-US" sz="2200">
                <a:solidFill>
                  <a:schemeClr val="bg1"/>
                </a:solidFill>
                <a:latin typeface="Century Gothic"/>
                <a:ea typeface="Calibri"/>
                <a:cs typeface="Calibri"/>
              </a:rPr>
              <a:t>that includes humane methods of discipline and considers the child’s developmental stage and evolving capacities. Children may not be punished physically by hitting, smacking, slapping, kicking or pinching.</a:t>
            </a:r>
          </a:p>
        </p:txBody>
      </p:sp>
      <p:pic>
        <p:nvPicPr>
          <p:cNvPr id="18434" name="Picture 2">
            <a:extLst>
              <a:ext uri="{FF2B5EF4-FFF2-40B4-BE49-F238E27FC236}">
                <a16:creationId xmlns:a16="http://schemas.microsoft.com/office/drawing/2014/main" id="{0DCA113A-3926-5B37-3496-C5AC14C0B1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651430">
            <a:off x="6511841" y="2555822"/>
            <a:ext cx="2592564" cy="38540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50E3063B-AE62-2B3E-BD83-EF4105083E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512719">
            <a:off x="8619371" y="2695791"/>
            <a:ext cx="2592564" cy="3854053"/>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267CF1DE-5012-5C82-3A9D-3A1E7617DB2A}"/>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Rectangle 18">
            <a:extLst>
              <a:ext uri="{FF2B5EF4-FFF2-40B4-BE49-F238E27FC236}">
                <a16:creationId xmlns:a16="http://schemas.microsoft.com/office/drawing/2014/main" id="{024ADDE1-B030-048E-27A1-B04FD799CADA}"/>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0" name="TextBox 19">
            <a:extLst>
              <a:ext uri="{FF2B5EF4-FFF2-40B4-BE49-F238E27FC236}">
                <a16:creationId xmlns:a16="http://schemas.microsoft.com/office/drawing/2014/main" id="{1D134C47-CEF1-FFF6-61FD-203BA2D20819}"/>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rPr>
              <a:t>SILVER     &amp;    GOLD</a:t>
            </a:r>
          </a:p>
        </p:txBody>
      </p:sp>
    </p:spTree>
    <p:extLst>
      <p:ext uri="{BB962C8B-B14F-4D97-AF65-F5344CB8AC3E}">
        <p14:creationId xmlns:p14="http://schemas.microsoft.com/office/powerpoint/2010/main" val="3385004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8B071-EB32-8B4F-F81C-6DA76EE4B338}"/>
            </a:ext>
          </a:extLst>
        </p:cNvPr>
        <p:cNvGrpSpPr/>
        <p:nvPr/>
      </p:nvGrpSpPr>
      <p:grpSpPr>
        <a:xfrm>
          <a:off x="0" y="0"/>
          <a:ext cx="0" cy="0"/>
          <a:chOff x="0" y="0"/>
          <a:chExt cx="0" cy="0"/>
        </a:xfrm>
      </p:grpSpPr>
      <p:sp>
        <p:nvSpPr>
          <p:cNvPr id="3" name="Circle: Hollow 2">
            <a:extLst>
              <a:ext uri="{FF2B5EF4-FFF2-40B4-BE49-F238E27FC236}">
                <a16:creationId xmlns:a16="http://schemas.microsoft.com/office/drawing/2014/main" id="{9EDFD0AE-D670-B7D0-8674-6DAD31523DC4}"/>
              </a:ext>
            </a:extLst>
          </p:cNvPr>
          <p:cNvSpPr/>
          <p:nvPr/>
        </p:nvSpPr>
        <p:spPr>
          <a:xfrm>
            <a:off x="1568139" y="2543087"/>
            <a:ext cx="1921979" cy="1912956"/>
          </a:xfrm>
          <a:prstGeom prst="donut">
            <a:avLst>
              <a:gd name="adj" fmla="val 16021"/>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6" name="Circle: Hollow 5">
            <a:extLst>
              <a:ext uri="{FF2B5EF4-FFF2-40B4-BE49-F238E27FC236}">
                <a16:creationId xmlns:a16="http://schemas.microsoft.com/office/drawing/2014/main" id="{570B2C81-5A30-1AF2-DF0C-5442F5D7A3FE}"/>
              </a:ext>
            </a:extLst>
          </p:cNvPr>
          <p:cNvSpPr/>
          <p:nvPr/>
        </p:nvSpPr>
        <p:spPr>
          <a:xfrm>
            <a:off x="8426498" y="2589649"/>
            <a:ext cx="1921979" cy="1912956"/>
          </a:xfrm>
          <a:prstGeom prst="donut">
            <a:avLst>
              <a:gd name="adj" fmla="val 16021"/>
            </a:avLst>
          </a:prstGeom>
          <a:solidFill>
            <a:srgbClr val="382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7" name="Circle: Hollow 6">
            <a:extLst>
              <a:ext uri="{FF2B5EF4-FFF2-40B4-BE49-F238E27FC236}">
                <a16:creationId xmlns:a16="http://schemas.microsoft.com/office/drawing/2014/main" id="{84A5C6D1-FA7F-A7DE-0AB8-3415ED35BA1F}"/>
              </a:ext>
            </a:extLst>
          </p:cNvPr>
          <p:cNvSpPr/>
          <p:nvPr/>
        </p:nvSpPr>
        <p:spPr>
          <a:xfrm>
            <a:off x="4997318" y="2543087"/>
            <a:ext cx="1921979" cy="1912956"/>
          </a:xfrm>
          <a:prstGeom prst="donut">
            <a:avLst>
              <a:gd name="adj" fmla="val 16021"/>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8" name="Rectangle 7">
            <a:extLst>
              <a:ext uri="{FF2B5EF4-FFF2-40B4-BE49-F238E27FC236}">
                <a16:creationId xmlns:a16="http://schemas.microsoft.com/office/drawing/2014/main" id="{869D32FB-A82D-4A6A-CFA3-38560E0015C6}"/>
              </a:ext>
            </a:extLst>
          </p:cNvPr>
          <p:cNvSpPr/>
          <p:nvPr/>
        </p:nvSpPr>
        <p:spPr>
          <a:xfrm>
            <a:off x="993822" y="4213975"/>
            <a:ext cx="3300746" cy="288631"/>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9" name="Rectangle 8">
            <a:extLst>
              <a:ext uri="{FF2B5EF4-FFF2-40B4-BE49-F238E27FC236}">
                <a16:creationId xmlns:a16="http://schemas.microsoft.com/office/drawing/2014/main" id="{39182796-25D1-0229-71B1-6A4F6D327775}"/>
              </a:ext>
            </a:extLst>
          </p:cNvPr>
          <p:cNvSpPr/>
          <p:nvPr/>
        </p:nvSpPr>
        <p:spPr>
          <a:xfrm>
            <a:off x="4122556" y="4213975"/>
            <a:ext cx="3300746" cy="288631"/>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10" name="Rectangle 9">
            <a:extLst>
              <a:ext uri="{FF2B5EF4-FFF2-40B4-BE49-F238E27FC236}">
                <a16:creationId xmlns:a16="http://schemas.microsoft.com/office/drawing/2014/main" id="{A9EE55D9-80B7-6091-F61B-54F97D12510F}"/>
              </a:ext>
            </a:extLst>
          </p:cNvPr>
          <p:cNvSpPr/>
          <p:nvPr/>
        </p:nvSpPr>
        <p:spPr>
          <a:xfrm>
            <a:off x="7423302" y="4213974"/>
            <a:ext cx="3522221" cy="288631"/>
          </a:xfrm>
          <a:prstGeom prst="rect">
            <a:avLst/>
          </a:prstGeom>
          <a:solidFill>
            <a:srgbClr val="382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11" name="Arrow: Right 10">
            <a:extLst>
              <a:ext uri="{FF2B5EF4-FFF2-40B4-BE49-F238E27FC236}">
                <a16:creationId xmlns:a16="http://schemas.microsoft.com/office/drawing/2014/main" id="{B2CEB4D5-DDE6-0265-3A95-DDBFA2622EF6}"/>
              </a:ext>
            </a:extLst>
          </p:cNvPr>
          <p:cNvSpPr/>
          <p:nvPr/>
        </p:nvSpPr>
        <p:spPr>
          <a:xfrm>
            <a:off x="3884004" y="3191628"/>
            <a:ext cx="821127" cy="474744"/>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12" name="Arrow: Right 11">
            <a:extLst>
              <a:ext uri="{FF2B5EF4-FFF2-40B4-BE49-F238E27FC236}">
                <a16:creationId xmlns:a16="http://schemas.microsoft.com/office/drawing/2014/main" id="{FA906B18-B7D8-C023-3FC9-14B35E7F6669}"/>
              </a:ext>
            </a:extLst>
          </p:cNvPr>
          <p:cNvSpPr/>
          <p:nvPr/>
        </p:nvSpPr>
        <p:spPr>
          <a:xfrm>
            <a:off x="7383496" y="3191627"/>
            <a:ext cx="821127" cy="474744"/>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pic>
        <p:nvPicPr>
          <p:cNvPr id="14" name="Graphic 13" descr="Document outline">
            <a:extLst>
              <a:ext uri="{FF2B5EF4-FFF2-40B4-BE49-F238E27FC236}">
                <a16:creationId xmlns:a16="http://schemas.microsoft.com/office/drawing/2014/main" id="{F0DABE93-E1BE-09F5-6F79-A442437D41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57675" y="3060394"/>
            <a:ext cx="900868" cy="900868"/>
          </a:xfrm>
          <a:prstGeom prst="rect">
            <a:avLst/>
          </a:prstGeom>
        </p:spPr>
      </p:pic>
      <p:pic>
        <p:nvPicPr>
          <p:cNvPr id="16" name="Graphic 15" descr="User outline">
            <a:extLst>
              <a:ext uri="{FF2B5EF4-FFF2-40B4-BE49-F238E27FC236}">
                <a16:creationId xmlns:a16="http://schemas.microsoft.com/office/drawing/2014/main" id="{6EA33B23-CC12-F9E6-84AB-FB3842A9B1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79894" y="3015564"/>
            <a:ext cx="826872" cy="826872"/>
          </a:xfrm>
          <a:prstGeom prst="rect">
            <a:avLst/>
          </a:prstGeom>
        </p:spPr>
      </p:pic>
      <p:pic>
        <p:nvPicPr>
          <p:cNvPr id="18" name="Graphic 17" descr="Diploma outline">
            <a:extLst>
              <a:ext uri="{FF2B5EF4-FFF2-40B4-BE49-F238E27FC236}">
                <a16:creationId xmlns:a16="http://schemas.microsoft.com/office/drawing/2014/main" id="{44492273-BCFD-2B77-C51E-BA8DE92493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14559" y="3090345"/>
            <a:ext cx="957182" cy="957182"/>
          </a:xfrm>
          <a:prstGeom prst="rect">
            <a:avLst/>
          </a:prstGeom>
        </p:spPr>
      </p:pic>
      <p:sp>
        <p:nvSpPr>
          <p:cNvPr id="19" name="Rectangle 18">
            <a:extLst>
              <a:ext uri="{FF2B5EF4-FFF2-40B4-BE49-F238E27FC236}">
                <a16:creationId xmlns:a16="http://schemas.microsoft.com/office/drawing/2014/main" id="{DB1DFBCA-51C5-F991-5600-C8DBE336F45E}"/>
              </a:ext>
            </a:extLst>
          </p:cNvPr>
          <p:cNvSpPr/>
          <p:nvPr/>
        </p:nvSpPr>
        <p:spPr>
          <a:xfrm>
            <a:off x="1568139" y="1836340"/>
            <a:ext cx="1921980" cy="288631"/>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55" b="1"/>
              <a:t>APPLY </a:t>
            </a:r>
            <a:endParaRPr lang="en-ZA" sz="1155" b="1"/>
          </a:p>
        </p:txBody>
      </p:sp>
      <p:sp>
        <p:nvSpPr>
          <p:cNvPr id="20" name="Rectangle 19">
            <a:extLst>
              <a:ext uri="{FF2B5EF4-FFF2-40B4-BE49-F238E27FC236}">
                <a16:creationId xmlns:a16="http://schemas.microsoft.com/office/drawing/2014/main" id="{10F777F5-D288-866C-50EF-B70E82675AB7}"/>
              </a:ext>
            </a:extLst>
          </p:cNvPr>
          <p:cNvSpPr/>
          <p:nvPr/>
        </p:nvSpPr>
        <p:spPr>
          <a:xfrm>
            <a:off x="4997317" y="1854841"/>
            <a:ext cx="1921980" cy="288631"/>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55" b="1"/>
              <a:t>COMPLY</a:t>
            </a:r>
            <a:endParaRPr lang="en-ZA" sz="1155" b="1"/>
          </a:p>
        </p:txBody>
      </p:sp>
      <p:sp>
        <p:nvSpPr>
          <p:cNvPr id="21" name="Rectangle 20">
            <a:extLst>
              <a:ext uri="{FF2B5EF4-FFF2-40B4-BE49-F238E27FC236}">
                <a16:creationId xmlns:a16="http://schemas.microsoft.com/office/drawing/2014/main" id="{84D63141-3CE7-C014-C6E9-E9D9984AB271}"/>
              </a:ext>
            </a:extLst>
          </p:cNvPr>
          <p:cNvSpPr/>
          <p:nvPr/>
        </p:nvSpPr>
        <p:spPr>
          <a:xfrm>
            <a:off x="8426495" y="1836340"/>
            <a:ext cx="1921980" cy="288631"/>
          </a:xfrm>
          <a:prstGeom prst="rect">
            <a:avLst/>
          </a:prstGeom>
          <a:solidFill>
            <a:srgbClr val="382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55" b="1"/>
              <a:t>COMPLETE </a:t>
            </a:r>
            <a:endParaRPr lang="en-ZA" sz="1155" b="1"/>
          </a:p>
        </p:txBody>
      </p:sp>
      <p:sp>
        <p:nvSpPr>
          <p:cNvPr id="5" name="Title 4">
            <a:extLst>
              <a:ext uri="{FF2B5EF4-FFF2-40B4-BE49-F238E27FC236}">
                <a16:creationId xmlns:a16="http://schemas.microsoft.com/office/drawing/2014/main" id="{74CB11AB-89B1-2FFF-40BC-6CDEC1CFA435}"/>
              </a:ext>
            </a:extLst>
          </p:cNvPr>
          <p:cNvSpPr>
            <a:spLocks noGrp="1"/>
          </p:cNvSpPr>
          <p:nvPr>
            <p:ph type="title"/>
          </p:nvPr>
        </p:nvSpPr>
        <p:spPr>
          <a:xfrm>
            <a:off x="197641" y="153450"/>
            <a:ext cx="6584955" cy="507831"/>
          </a:xfrm>
        </p:spPr>
        <p:txBody>
          <a:bodyPr/>
          <a:lstStyle/>
          <a:p>
            <a:r>
              <a:rPr lang="en-US"/>
              <a:t>BANA PELE REGISTRATION PROCESS</a:t>
            </a:r>
            <a:endParaRPr lang="en-ZA"/>
          </a:p>
        </p:txBody>
      </p:sp>
      <p:sp>
        <p:nvSpPr>
          <p:cNvPr id="2" name="TextBox 1">
            <a:extLst>
              <a:ext uri="{FF2B5EF4-FFF2-40B4-BE49-F238E27FC236}">
                <a16:creationId xmlns:a16="http://schemas.microsoft.com/office/drawing/2014/main" id="{4A7FBF5A-2E7B-B0FD-6851-5DD9A4D2101B}"/>
              </a:ext>
            </a:extLst>
          </p:cNvPr>
          <p:cNvSpPr txBox="1"/>
          <p:nvPr/>
        </p:nvSpPr>
        <p:spPr>
          <a:xfrm>
            <a:off x="1060490" y="4680037"/>
            <a:ext cx="2912835" cy="454076"/>
          </a:xfrm>
          <a:prstGeom prst="rect">
            <a:avLst/>
          </a:prstGeom>
          <a:noFill/>
        </p:spPr>
        <p:txBody>
          <a:bodyPr rot="0" spcFirstLastPara="0" vertOverflow="overflow" horzOverflow="overflow" vert="horz" wrap="square" lIns="58652" tIns="29326" rIns="58652" bIns="29326" numCol="1" spcCol="0" rtlCol="0" fromWordArt="0" anchor="t" anchorCtr="0" forceAA="0" compatLnSpc="1">
            <a:prstTxWarp prst="textNoShape">
              <a:avLst/>
            </a:prstTxWarp>
            <a:spAutoFit/>
          </a:bodyPr>
          <a:lstStyle/>
          <a:p>
            <a:pPr lvl="1"/>
            <a:r>
              <a:rPr lang="en-GB" sz="1283" b="1"/>
              <a:t>Initial conditional registration</a:t>
            </a:r>
            <a:endParaRPr lang="en-US" sz="1283" b="1"/>
          </a:p>
          <a:p>
            <a:endParaRPr lang="en-US" sz="1283" b="1"/>
          </a:p>
        </p:txBody>
      </p:sp>
      <p:sp>
        <p:nvSpPr>
          <p:cNvPr id="4" name="TextBox 1">
            <a:extLst>
              <a:ext uri="{FF2B5EF4-FFF2-40B4-BE49-F238E27FC236}">
                <a16:creationId xmlns:a16="http://schemas.microsoft.com/office/drawing/2014/main" id="{84ADA808-A6B9-0A67-F4DD-F50E4F46356C}"/>
              </a:ext>
            </a:extLst>
          </p:cNvPr>
          <p:cNvSpPr txBox="1"/>
          <p:nvPr/>
        </p:nvSpPr>
        <p:spPr>
          <a:xfrm>
            <a:off x="4319122" y="4679630"/>
            <a:ext cx="3010336" cy="256651"/>
          </a:xfrm>
          <a:prstGeom prst="rect">
            <a:avLst/>
          </a:prstGeom>
          <a:noFill/>
        </p:spPr>
        <p:txBody>
          <a:bodyPr rot="0" spcFirstLastPara="0" vert="horz" wrap="square" lIns="58652" tIns="29326" rIns="58652" bIns="29326"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283" b="1"/>
              <a:t>Support for compliance and site visits</a:t>
            </a:r>
            <a:endParaRPr lang="en-US" sz="1283" b="1"/>
          </a:p>
        </p:txBody>
      </p:sp>
      <p:sp>
        <p:nvSpPr>
          <p:cNvPr id="13" name="TextBox 1">
            <a:extLst>
              <a:ext uri="{FF2B5EF4-FFF2-40B4-BE49-F238E27FC236}">
                <a16:creationId xmlns:a16="http://schemas.microsoft.com/office/drawing/2014/main" id="{582AA6D3-E76A-98F1-7E31-53805FDA246F}"/>
              </a:ext>
            </a:extLst>
          </p:cNvPr>
          <p:cNvSpPr txBox="1"/>
          <p:nvPr/>
        </p:nvSpPr>
        <p:spPr>
          <a:xfrm>
            <a:off x="8525567" y="4673636"/>
            <a:ext cx="1817544" cy="256651"/>
          </a:xfrm>
          <a:prstGeom prst="rect">
            <a:avLst/>
          </a:prstGeom>
          <a:noFill/>
        </p:spPr>
        <p:txBody>
          <a:bodyPr rot="0" spcFirstLastPara="0" vert="horz" wrap="square" lIns="58652" tIns="29326" rIns="58652" bIns="29326"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283" b="1"/>
              <a:t>Review determination</a:t>
            </a:r>
            <a:endParaRPr lang="en-US" sz="1155" b="1"/>
          </a:p>
        </p:txBody>
      </p:sp>
      <p:sp>
        <p:nvSpPr>
          <p:cNvPr id="15" name="Rectangle: Rounded Corners 14">
            <a:extLst>
              <a:ext uri="{FF2B5EF4-FFF2-40B4-BE49-F238E27FC236}">
                <a16:creationId xmlns:a16="http://schemas.microsoft.com/office/drawing/2014/main" id="{81ED8D58-90E0-B401-E3CA-D1A9389A8EEE}"/>
              </a:ext>
            </a:extLst>
          </p:cNvPr>
          <p:cNvSpPr/>
          <p:nvPr/>
        </p:nvSpPr>
        <p:spPr>
          <a:xfrm>
            <a:off x="1805167" y="2151346"/>
            <a:ext cx="1408995" cy="195506"/>
          </a:xfrm>
          <a:prstGeom prst="roundRect">
            <a:avLst/>
          </a:prstGeom>
          <a:solidFill>
            <a:srgbClr val="CA774E"/>
          </a:solidFill>
          <a:ln>
            <a:solidFill>
              <a:srgbClr val="CA77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155" b="1"/>
              <a:t>NEW BRONZE</a:t>
            </a:r>
          </a:p>
        </p:txBody>
      </p:sp>
      <p:sp>
        <p:nvSpPr>
          <p:cNvPr id="17" name="Rectangle: Rounded Corners 16">
            <a:extLst>
              <a:ext uri="{FF2B5EF4-FFF2-40B4-BE49-F238E27FC236}">
                <a16:creationId xmlns:a16="http://schemas.microsoft.com/office/drawing/2014/main" id="{2B3299C6-435B-15F3-3C9B-9D6EF83011EA}"/>
              </a:ext>
            </a:extLst>
          </p:cNvPr>
          <p:cNvSpPr/>
          <p:nvPr/>
        </p:nvSpPr>
        <p:spPr>
          <a:xfrm>
            <a:off x="8689034" y="2151346"/>
            <a:ext cx="1408995" cy="195506"/>
          </a:xfrm>
          <a:prstGeom prst="roundRect">
            <a:avLst/>
          </a:prstGeom>
          <a:solidFill>
            <a:srgbClr val="DAB046"/>
          </a:solidFill>
          <a:ln>
            <a:solidFill>
              <a:srgbClr val="DAB046"/>
            </a:solidFill>
          </a:ln>
        </p:spPr>
        <p:style>
          <a:lnRef idx="2">
            <a:schemeClr val="accent1">
              <a:shade val="15000"/>
            </a:schemeClr>
          </a:lnRef>
          <a:fillRef idx="1">
            <a:schemeClr val="accent1"/>
          </a:fillRef>
          <a:effectRef idx="0">
            <a:schemeClr val="accent1"/>
          </a:effectRef>
          <a:fontRef idx="minor">
            <a:schemeClr val="lt1"/>
          </a:fontRef>
        </p:style>
        <p:txBody>
          <a:bodyPr lIns="58652" tIns="29326" rIns="58652" bIns="29326"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026" b="1"/>
              <a:t>NEW SILVER / GOLD</a:t>
            </a:r>
          </a:p>
        </p:txBody>
      </p:sp>
    </p:spTree>
    <p:extLst>
      <p:ext uri="{BB962C8B-B14F-4D97-AF65-F5344CB8AC3E}">
        <p14:creationId xmlns:p14="http://schemas.microsoft.com/office/powerpoint/2010/main" val="4166403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9C66A-9266-1D87-67DD-08741B8568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C9B954-0AE5-06B0-F7B4-84C3147C04B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50</a:t>
            </a:fld>
            <a:endParaRPr lang="en-US"/>
          </a:p>
        </p:txBody>
      </p:sp>
      <p:sp>
        <p:nvSpPr>
          <p:cNvPr id="3" name="Rectangle 2">
            <a:extLst>
              <a:ext uri="{FF2B5EF4-FFF2-40B4-BE49-F238E27FC236}">
                <a16:creationId xmlns:a16="http://schemas.microsoft.com/office/drawing/2014/main" id="{838B8C17-3746-C1E9-9A3F-B56FE8B75B96}"/>
              </a:ext>
            </a:extLst>
          </p:cNvPr>
          <p:cNvSpPr/>
          <p:nvPr/>
        </p:nvSpPr>
        <p:spPr>
          <a:xfrm>
            <a:off x="2255599" y="-9212"/>
            <a:ext cx="4829328" cy="4124011"/>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6202CD47-628B-E8DC-8026-D6E2633A84A7}"/>
              </a:ext>
            </a:extLst>
          </p:cNvPr>
          <p:cNvSpPr/>
          <p:nvPr/>
        </p:nvSpPr>
        <p:spPr>
          <a:xfrm>
            <a:off x="7638473" y="0"/>
            <a:ext cx="4553528" cy="584562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endParaRPr>
          </a:p>
        </p:txBody>
      </p:sp>
      <p:sp>
        <p:nvSpPr>
          <p:cNvPr id="4" name="Google Shape;331;p36">
            <a:extLst>
              <a:ext uri="{FF2B5EF4-FFF2-40B4-BE49-F238E27FC236}">
                <a16:creationId xmlns:a16="http://schemas.microsoft.com/office/drawing/2014/main" id="{08BD7D5F-5F7A-45B9-84F5-17F88F56775E}"/>
              </a:ext>
            </a:extLst>
          </p:cNvPr>
          <p:cNvSpPr txBox="1"/>
          <p:nvPr/>
        </p:nvSpPr>
        <p:spPr>
          <a:xfrm>
            <a:off x="7643189" y="-1186"/>
            <a:ext cx="4316897" cy="5113685"/>
          </a:xfrm>
          <a:prstGeom prst="rect">
            <a:avLst/>
          </a:prstGeom>
          <a:noFill/>
          <a:ln>
            <a:noFill/>
          </a:ln>
        </p:spPr>
        <p:txBody>
          <a:bodyPr spcFirstLastPara="1" wrap="square" lIns="91425" tIns="91425" rIns="91425" bIns="91425" anchor="t" anchorCtr="0">
            <a:noAutofit/>
          </a:bodyPr>
          <a:lstStyle/>
          <a:p>
            <a:pPr marL="0" lvl="8" algn="just"/>
            <a:r>
              <a:rPr lang="en-US" sz="2200">
                <a:solidFill>
                  <a:schemeClr val="bg1"/>
                </a:solidFill>
                <a:latin typeface="Century Gothic"/>
                <a:ea typeface="Calibri"/>
                <a:cs typeface="Calibri"/>
                <a:sym typeface="Calibri"/>
              </a:rPr>
              <a:t>If there is not a medicine register advise the principal to </a:t>
            </a:r>
            <a:r>
              <a:rPr lang="en-US" sz="2000" err="1">
                <a:solidFill>
                  <a:schemeClr val="bg1"/>
                </a:solidFill>
                <a:latin typeface="Century Gothic"/>
                <a:ea typeface="Calibri"/>
                <a:cs typeface="Calibri"/>
                <a:sym typeface="Calibri"/>
              </a:rPr>
              <a:t>impliment</a:t>
            </a:r>
            <a:r>
              <a:rPr lang="en-US" sz="2200">
                <a:solidFill>
                  <a:schemeClr val="bg1"/>
                </a:solidFill>
                <a:latin typeface="Century Gothic"/>
                <a:ea typeface="Calibri"/>
                <a:cs typeface="Calibri"/>
                <a:sym typeface="Calibri"/>
              </a:rPr>
              <a:t> this immediately if the </a:t>
            </a:r>
            <a:r>
              <a:rPr lang="en-US" sz="2200" err="1">
                <a:solidFill>
                  <a:schemeClr val="bg1"/>
                </a:solidFill>
                <a:latin typeface="Century Gothic"/>
                <a:ea typeface="Calibri"/>
                <a:cs typeface="Calibri"/>
                <a:sym typeface="Calibri"/>
              </a:rPr>
              <a:t>programme</a:t>
            </a:r>
            <a:r>
              <a:rPr lang="en-US" sz="2200">
                <a:solidFill>
                  <a:schemeClr val="bg1"/>
                </a:solidFill>
                <a:latin typeface="Century Gothic"/>
                <a:ea typeface="Calibri"/>
                <a:cs typeface="Calibri"/>
                <a:sym typeface="Calibri"/>
              </a:rPr>
              <a:t> administers medicine. This could be a simple hand-written list recording the date, </a:t>
            </a:r>
            <a:r>
              <a:rPr lang="en-US" sz="2200" err="1">
                <a:solidFill>
                  <a:schemeClr val="bg1"/>
                </a:solidFill>
                <a:latin typeface="Century Gothic"/>
                <a:ea typeface="Calibri"/>
                <a:cs typeface="Calibri"/>
                <a:sym typeface="Calibri"/>
              </a:rPr>
              <a:t>childs</a:t>
            </a:r>
            <a:r>
              <a:rPr lang="en-US" sz="2200">
                <a:solidFill>
                  <a:schemeClr val="bg1"/>
                </a:solidFill>
                <a:latin typeface="Century Gothic"/>
                <a:ea typeface="Calibri"/>
                <a:cs typeface="Calibri"/>
                <a:sym typeface="Calibri"/>
              </a:rPr>
              <a:t> name, name of medication and amount given.  A template is included in the document pack available to all ECD </a:t>
            </a:r>
            <a:r>
              <a:rPr lang="en-US" sz="2200" err="1">
                <a:solidFill>
                  <a:schemeClr val="bg1"/>
                </a:solidFill>
                <a:latin typeface="Century Gothic"/>
                <a:ea typeface="Calibri"/>
                <a:cs typeface="Calibri"/>
                <a:sym typeface="Calibri"/>
              </a:rPr>
              <a:t>programmes</a:t>
            </a:r>
            <a:r>
              <a:rPr lang="en-US" sz="2200">
                <a:solidFill>
                  <a:schemeClr val="bg1"/>
                </a:solidFill>
                <a:latin typeface="Century Gothic"/>
                <a:ea typeface="Calibri"/>
                <a:cs typeface="Calibri"/>
                <a:sym typeface="Calibri"/>
              </a:rPr>
              <a:t>.</a:t>
            </a:r>
          </a:p>
          <a:p>
            <a:pPr marL="0" lvl="8" algn="just"/>
            <a:endParaRPr lang="en-US" sz="2200">
              <a:solidFill>
                <a:schemeClr val="bg1"/>
              </a:solidFill>
              <a:latin typeface="Century Gothic"/>
              <a:ea typeface="Calibri"/>
              <a:cs typeface="Calibri"/>
              <a:sym typeface="Calibri"/>
            </a:endParaRPr>
          </a:p>
          <a:p>
            <a:pPr marL="0" lvl="8" algn="just"/>
            <a:r>
              <a:rPr lang="en-US" sz="2200">
                <a:solidFill>
                  <a:schemeClr val="bg1"/>
                </a:solidFill>
                <a:latin typeface="Century Gothic"/>
                <a:ea typeface="Calibri"/>
                <a:cs typeface="Calibri"/>
                <a:sym typeface="Calibri"/>
              </a:rPr>
              <a:t>Remember this standard may not apply to </a:t>
            </a:r>
            <a:r>
              <a:rPr lang="en-US" sz="2200" err="1">
                <a:solidFill>
                  <a:schemeClr val="bg1"/>
                </a:solidFill>
                <a:latin typeface="Century Gothic"/>
                <a:ea typeface="Calibri"/>
                <a:cs typeface="Calibri"/>
                <a:sym typeface="Calibri"/>
              </a:rPr>
              <a:t>programmes</a:t>
            </a:r>
            <a:r>
              <a:rPr lang="en-US" sz="2200">
                <a:solidFill>
                  <a:schemeClr val="bg1"/>
                </a:solidFill>
                <a:latin typeface="Century Gothic"/>
                <a:ea typeface="Calibri"/>
                <a:cs typeface="Calibri"/>
                <a:sym typeface="Calibri"/>
              </a:rPr>
              <a:t> who do not administer medicine.</a:t>
            </a:r>
            <a:endParaRPr lang="en-ZA" sz="2200">
              <a:solidFill>
                <a:schemeClr val="bg1"/>
              </a:solidFill>
              <a:latin typeface="Century Gothic"/>
              <a:ea typeface="Calibri"/>
              <a:cs typeface="Calibri"/>
              <a:sym typeface="Calibri"/>
            </a:endParaRPr>
          </a:p>
        </p:txBody>
      </p:sp>
      <p:sp>
        <p:nvSpPr>
          <p:cNvPr id="11" name="Rectangle 10">
            <a:extLst>
              <a:ext uri="{FF2B5EF4-FFF2-40B4-BE49-F238E27FC236}">
                <a16:creationId xmlns:a16="http://schemas.microsoft.com/office/drawing/2014/main" id="{DE8B452A-8967-9D93-600F-BF25D01CB628}"/>
              </a:ext>
            </a:extLst>
          </p:cNvPr>
          <p:cNvSpPr/>
          <p:nvPr/>
        </p:nvSpPr>
        <p:spPr>
          <a:xfrm>
            <a:off x="1" y="-9211"/>
            <a:ext cx="1024932" cy="35378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12" name="Graphic 11" descr="Home with solid fill">
            <a:extLst>
              <a:ext uri="{FF2B5EF4-FFF2-40B4-BE49-F238E27FC236}">
                <a16:creationId xmlns:a16="http://schemas.microsoft.com/office/drawing/2014/main" id="{7C0FABDF-F6A8-E847-1333-371A9EB001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6134" y="-9212"/>
            <a:ext cx="914400" cy="914400"/>
          </a:xfrm>
          <a:prstGeom prst="rect">
            <a:avLst/>
          </a:prstGeom>
        </p:spPr>
      </p:pic>
      <p:sp>
        <p:nvSpPr>
          <p:cNvPr id="16" name="TextBox 15">
            <a:extLst>
              <a:ext uri="{FF2B5EF4-FFF2-40B4-BE49-F238E27FC236}">
                <a16:creationId xmlns:a16="http://schemas.microsoft.com/office/drawing/2014/main" id="{76357586-C558-0B17-BE79-56E2E66DB971}"/>
              </a:ext>
            </a:extLst>
          </p:cNvPr>
          <p:cNvSpPr txBox="1"/>
          <p:nvPr/>
        </p:nvSpPr>
        <p:spPr>
          <a:xfrm>
            <a:off x="2467077" y="166675"/>
            <a:ext cx="4355472" cy="1107996"/>
          </a:xfrm>
          <a:prstGeom prst="rect">
            <a:avLst/>
          </a:prstGeom>
          <a:noFill/>
        </p:spPr>
        <p:txBody>
          <a:bodyPr wrap="square" lIns="91440" tIns="45720" rIns="91440" bIns="45720" rtlCol="0" anchor="t">
            <a:spAutoFit/>
          </a:bodyPr>
          <a:lstStyle/>
          <a:p>
            <a:pPr algn="ctr"/>
            <a:r>
              <a:rPr lang="en-US" sz="2200">
                <a:solidFill>
                  <a:schemeClr val="bg1"/>
                </a:solidFill>
                <a:latin typeface="Century Gothic"/>
                <a:ea typeface="Calibri"/>
                <a:cs typeface="Calibri"/>
              </a:rPr>
              <a:t>There is a </a:t>
            </a:r>
            <a:r>
              <a:rPr lang="en-US" sz="2200" b="1" u="sng">
                <a:solidFill>
                  <a:schemeClr val="bg1"/>
                </a:solidFill>
                <a:latin typeface="Century Gothic"/>
                <a:ea typeface="Calibri"/>
                <a:cs typeface="Calibri"/>
              </a:rPr>
              <a:t>register for administering medicines</a:t>
            </a:r>
          </a:p>
          <a:p>
            <a:pPr algn="ctr"/>
            <a:endParaRPr lang="en-US" sz="2200">
              <a:solidFill>
                <a:schemeClr val="bg1"/>
              </a:solidFill>
              <a:latin typeface="Century Gothic"/>
              <a:ea typeface="Calibri"/>
              <a:cs typeface="Calibri"/>
            </a:endParaRPr>
          </a:p>
        </p:txBody>
      </p:sp>
      <p:pic>
        <p:nvPicPr>
          <p:cNvPr id="6" name="Graphic 5" descr="Double Tap Gesture with solid fill">
            <a:extLst>
              <a:ext uri="{FF2B5EF4-FFF2-40B4-BE49-F238E27FC236}">
                <a16:creationId xmlns:a16="http://schemas.microsoft.com/office/drawing/2014/main" id="{B49B19B4-3D47-D6C4-5FC2-6D746D77177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01818" y="2293351"/>
            <a:ext cx="1000470" cy="930132"/>
          </a:xfrm>
          <a:prstGeom prst="rect">
            <a:avLst/>
          </a:prstGeom>
        </p:spPr>
      </p:pic>
      <p:pic>
        <p:nvPicPr>
          <p:cNvPr id="7" name="Graphic 6" descr="Smart Phone with solid fill">
            <a:extLst>
              <a:ext uri="{FF2B5EF4-FFF2-40B4-BE49-F238E27FC236}">
                <a16:creationId xmlns:a16="http://schemas.microsoft.com/office/drawing/2014/main" id="{93CEF992-3494-1868-B3B4-8366B07394C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3302" y="1968854"/>
            <a:ext cx="1043353" cy="973015"/>
          </a:xfrm>
          <a:prstGeom prst="rect">
            <a:avLst/>
          </a:prstGeom>
        </p:spPr>
      </p:pic>
      <p:sp>
        <p:nvSpPr>
          <p:cNvPr id="8" name="Google Shape;331;p36">
            <a:extLst>
              <a:ext uri="{FF2B5EF4-FFF2-40B4-BE49-F238E27FC236}">
                <a16:creationId xmlns:a16="http://schemas.microsoft.com/office/drawing/2014/main" id="{42E0BFB7-C0FE-F788-7AB5-A5A7559D5DC9}"/>
              </a:ext>
            </a:extLst>
          </p:cNvPr>
          <p:cNvSpPr txBox="1"/>
          <p:nvPr/>
        </p:nvSpPr>
        <p:spPr>
          <a:xfrm>
            <a:off x="888535" y="2910489"/>
            <a:ext cx="1353160" cy="982966"/>
          </a:xfrm>
          <a:prstGeom prst="rect">
            <a:avLst/>
          </a:prstGeom>
          <a:noFill/>
          <a:ln>
            <a:noFill/>
          </a:ln>
        </p:spPr>
        <p:txBody>
          <a:bodyPr spcFirstLastPara="1" wrap="square" lIns="91425" tIns="91425" rIns="91425" bIns="91425" anchor="t" anchorCtr="0">
            <a:noAutofit/>
          </a:bodyPr>
          <a:lstStyle/>
          <a:p>
            <a:pPr marL="0" lvl="8"/>
            <a:endParaRPr lang="en-US" sz="1400" b="1">
              <a:solidFill>
                <a:schemeClr val="dk1"/>
              </a:solidFill>
              <a:latin typeface="Century Gothic"/>
              <a:ea typeface="Calibri"/>
              <a:cs typeface="Calibri"/>
            </a:endParaRPr>
          </a:p>
          <a:p>
            <a:pPr marL="0" lvl="8"/>
            <a:r>
              <a:rPr lang="en-US" sz="1400" b="1">
                <a:solidFill>
                  <a:schemeClr val="dk1"/>
                </a:solidFill>
                <a:latin typeface="Century Gothic"/>
                <a:ea typeface="Calibri"/>
                <a:cs typeface="Calibri"/>
              </a:rPr>
              <a:t>YES, WITH CONDITIONS</a:t>
            </a:r>
          </a:p>
          <a:p>
            <a:pPr marL="0" lvl="8"/>
            <a:r>
              <a:rPr lang="en-US" sz="1400" b="1">
                <a:solidFill>
                  <a:schemeClr val="dk1"/>
                </a:solidFill>
                <a:latin typeface="Century Gothic"/>
                <a:ea typeface="Calibri"/>
                <a:cs typeface="Calibri"/>
              </a:rPr>
              <a:t>NA</a:t>
            </a:r>
          </a:p>
        </p:txBody>
      </p:sp>
      <p:sp>
        <p:nvSpPr>
          <p:cNvPr id="18" name="Rectangle 17">
            <a:extLst>
              <a:ext uri="{FF2B5EF4-FFF2-40B4-BE49-F238E27FC236}">
                <a16:creationId xmlns:a16="http://schemas.microsoft.com/office/drawing/2014/main" id="{B3800411-B534-9AEE-5A95-A9C9AEA00917}"/>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9" name="Rectangle 18">
            <a:extLst>
              <a:ext uri="{FF2B5EF4-FFF2-40B4-BE49-F238E27FC236}">
                <a16:creationId xmlns:a16="http://schemas.microsoft.com/office/drawing/2014/main" id="{B3CC007F-F7DC-B052-0718-3980B994ABA7}"/>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0" name="TextBox 19">
            <a:extLst>
              <a:ext uri="{FF2B5EF4-FFF2-40B4-BE49-F238E27FC236}">
                <a16:creationId xmlns:a16="http://schemas.microsoft.com/office/drawing/2014/main" id="{8518CCFB-0C1F-378B-A7CE-F1BD23B63890}"/>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pic>
        <p:nvPicPr>
          <p:cNvPr id="10" name="Picture 2" descr="MEDICATION ADMINISTRATION REGISTER - Qizzle">
            <a:extLst>
              <a:ext uri="{FF2B5EF4-FFF2-40B4-BE49-F238E27FC236}">
                <a16:creationId xmlns:a16="http://schemas.microsoft.com/office/drawing/2014/main" id="{A345772E-211A-1091-F7AF-6643B90B12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104097">
            <a:off x="2772881" y="3333910"/>
            <a:ext cx="3241873" cy="21107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Medication Administration Register">
            <a:extLst>
              <a:ext uri="{FF2B5EF4-FFF2-40B4-BE49-F238E27FC236}">
                <a16:creationId xmlns:a16="http://schemas.microsoft.com/office/drawing/2014/main" id="{660D591F-E64A-2491-6235-CF3F49E981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140760">
            <a:off x="4187456" y="3701536"/>
            <a:ext cx="3444837" cy="3893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05019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C2C4E-6902-59E8-8DD2-F858093155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C31134-8362-37FB-CB8F-72304C32E38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51</a:t>
            </a:fld>
            <a:endParaRPr lang="en-US"/>
          </a:p>
        </p:txBody>
      </p:sp>
      <p:sp>
        <p:nvSpPr>
          <p:cNvPr id="3" name="Rectangle 2">
            <a:extLst>
              <a:ext uri="{FF2B5EF4-FFF2-40B4-BE49-F238E27FC236}">
                <a16:creationId xmlns:a16="http://schemas.microsoft.com/office/drawing/2014/main" id="{6A4540B3-836C-DDF0-A359-3B25776B74BC}"/>
              </a:ext>
            </a:extLst>
          </p:cNvPr>
          <p:cNvSpPr/>
          <p:nvPr/>
        </p:nvSpPr>
        <p:spPr>
          <a:xfrm>
            <a:off x="2255599" y="-9212"/>
            <a:ext cx="4829328" cy="4124011"/>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C1E26C73-741E-C105-1826-785B9E324C6E}"/>
              </a:ext>
            </a:extLst>
          </p:cNvPr>
          <p:cNvSpPr/>
          <p:nvPr/>
        </p:nvSpPr>
        <p:spPr>
          <a:xfrm>
            <a:off x="7638473" y="0"/>
            <a:ext cx="4553528" cy="537754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endParaRPr>
          </a:p>
        </p:txBody>
      </p:sp>
      <p:sp>
        <p:nvSpPr>
          <p:cNvPr id="4" name="Google Shape;331;p36">
            <a:extLst>
              <a:ext uri="{FF2B5EF4-FFF2-40B4-BE49-F238E27FC236}">
                <a16:creationId xmlns:a16="http://schemas.microsoft.com/office/drawing/2014/main" id="{CDC61C0B-597F-3F5A-2CD6-DFA17878698E}"/>
              </a:ext>
            </a:extLst>
          </p:cNvPr>
          <p:cNvSpPr txBox="1"/>
          <p:nvPr/>
        </p:nvSpPr>
        <p:spPr>
          <a:xfrm>
            <a:off x="7643189" y="-1186"/>
            <a:ext cx="4316897" cy="5113685"/>
          </a:xfrm>
          <a:prstGeom prst="rect">
            <a:avLst/>
          </a:prstGeom>
          <a:noFill/>
          <a:ln>
            <a:noFill/>
          </a:ln>
        </p:spPr>
        <p:txBody>
          <a:bodyPr spcFirstLastPara="1" wrap="square" lIns="91425" tIns="91425" rIns="91425" bIns="91425" anchor="t" anchorCtr="0">
            <a:noAutofit/>
          </a:bodyPr>
          <a:lstStyle/>
          <a:p>
            <a:pPr marL="0" lvl="8" algn="just"/>
            <a:r>
              <a:rPr lang="en-US" sz="2400">
                <a:solidFill>
                  <a:schemeClr val="bg1"/>
                </a:solidFill>
                <a:latin typeface="Century Gothic"/>
                <a:ea typeface="Calibri"/>
                <a:cs typeface="Calibri"/>
              </a:rPr>
              <a:t>Check the ECD </a:t>
            </a:r>
            <a:r>
              <a:rPr lang="en-US" sz="2400" err="1">
                <a:solidFill>
                  <a:schemeClr val="bg1"/>
                </a:solidFill>
                <a:latin typeface="Century Gothic"/>
                <a:ea typeface="Calibri"/>
                <a:cs typeface="Calibri"/>
              </a:rPr>
              <a:t>programme</a:t>
            </a:r>
            <a:r>
              <a:rPr lang="en-US" sz="2400">
                <a:solidFill>
                  <a:schemeClr val="bg1"/>
                </a:solidFill>
                <a:latin typeface="Century Gothic"/>
                <a:ea typeface="Calibri"/>
                <a:cs typeface="Calibri"/>
              </a:rPr>
              <a:t> files for attendance register, child admission form for each child which includes any allergies or chronic medical conditions. Some ECD </a:t>
            </a:r>
            <a:r>
              <a:rPr lang="en-US" sz="2400" err="1">
                <a:solidFill>
                  <a:schemeClr val="bg1"/>
                </a:solidFill>
                <a:latin typeface="Century Gothic"/>
                <a:ea typeface="Calibri"/>
                <a:cs typeface="Calibri"/>
              </a:rPr>
              <a:t>programmes</a:t>
            </a:r>
            <a:r>
              <a:rPr lang="en-US" sz="2400">
                <a:solidFill>
                  <a:schemeClr val="bg1"/>
                </a:solidFill>
                <a:latin typeface="Century Gothic"/>
                <a:ea typeface="Calibri"/>
                <a:cs typeface="Calibri"/>
              </a:rPr>
              <a:t> might refer to the child admission form as an application form. There must also be a discipline register where significant discipline issues are recorded for each child.  </a:t>
            </a:r>
          </a:p>
          <a:p>
            <a:pPr marL="0" lvl="8" algn="just"/>
            <a:r>
              <a:rPr lang="en-US" sz="2200">
                <a:solidFill>
                  <a:schemeClr val="bg1"/>
                </a:solidFill>
                <a:latin typeface="Century Gothic"/>
                <a:ea typeface="Calibri"/>
                <a:cs typeface="Calibri"/>
                <a:sym typeface="Calibri"/>
              </a:rPr>
              <a:t>.</a:t>
            </a:r>
            <a:endParaRPr lang="en-ZA" sz="2200">
              <a:solidFill>
                <a:schemeClr val="bg1"/>
              </a:solidFill>
              <a:latin typeface="Century Gothic"/>
              <a:ea typeface="Calibri"/>
              <a:cs typeface="Calibri"/>
              <a:sym typeface="Calibri"/>
            </a:endParaRPr>
          </a:p>
        </p:txBody>
      </p:sp>
      <p:sp>
        <p:nvSpPr>
          <p:cNvPr id="11" name="Rectangle 10">
            <a:extLst>
              <a:ext uri="{FF2B5EF4-FFF2-40B4-BE49-F238E27FC236}">
                <a16:creationId xmlns:a16="http://schemas.microsoft.com/office/drawing/2014/main" id="{8F053D6B-E918-31D3-3AE4-932BD44C4B40}"/>
              </a:ext>
            </a:extLst>
          </p:cNvPr>
          <p:cNvSpPr/>
          <p:nvPr/>
        </p:nvSpPr>
        <p:spPr>
          <a:xfrm>
            <a:off x="1" y="-9211"/>
            <a:ext cx="1024932" cy="35378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12" name="Graphic 11" descr="Home with solid fill">
            <a:extLst>
              <a:ext uri="{FF2B5EF4-FFF2-40B4-BE49-F238E27FC236}">
                <a16:creationId xmlns:a16="http://schemas.microsoft.com/office/drawing/2014/main" id="{6B579D04-C833-9A82-F092-268413B44D8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6134" y="-9212"/>
            <a:ext cx="914400" cy="914400"/>
          </a:xfrm>
          <a:prstGeom prst="rect">
            <a:avLst/>
          </a:prstGeom>
        </p:spPr>
      </p:pic>
      <p:sp>
        <p:nvSpPr>
          <p:cNvPr id="16" name="TextBox 15">
            <a:extLst>
              <a:ext uri="{FF2B5EF4-FFF2-40B4-BE49-F238E27FC236}">
                <a16:creationId xmlns:a16="http://schemas.microsoft.com/office/drawing/2014/main" id="{B2C61DD6-06F9-EFAA-B1BF-3F72D7454DC5}"/>
              </a:ext>
            </a:extLst>
          </p:cNvPr>
          <p:cNvSpPr txBox="1"/>
          <p:nvPr/>
        </p:nvSpPr>
        <p:spPr>
          <a:xfrm>
            <a:off x="2560988" y="805609"/>
            <a:ext cx="4355472" cy="1908215"/>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rPr>
              <a:t>Documents on file:</a:t>
            </a:r>
          </a:p>
          <a:p>
            <a:pPr algn="ctr"/>
            <a:r>
              <a:rPr lang="en-US" sz="2400">
                <a:solidFill>
                  <a:schemeClr val="bg1"/>
                </a:solidFill>
                <a:latin typeface="Century Gothic"/>
              </a:rPr>
              <a:t>Attendance register</a:t>
            </a:r>
          </a:p>
          <a:p>
            <a:pPr algn="ctr"/>
            <a:r>
              <a:rPr lang="en-US" sz="2400">
                <a:solidFill>
                  <a:schemeClr val="bg1"/>
                </a:solidFill>
                <a:latin typeface="Century Gothic"/>
              </a:rPr>
              <a:t>Child admission form</a:t>
            </a:r>
          </a:p>
          <a:p>
            <a:pPr algn="ctr"/>
            <a:r>
              <a:rPr lang="en-US" sz="2400">
                <a:solidFill>
                  <a:schemeClr val="bg1"/>
                </a:solidFill>
                <a:latin typeface="Century Gothic"/>
              </a:rPr>
              <a:t>Discipline Register</a:t>
            </a:r>
            <a:endParaRPr lang="en-ZA" sz="2400">
              <a:solidFill>
                <a:schemeClr val="bg1"/>
              </a:solidFill>
              <a:latin typeface="Century Gothic"/>
            </a:endParaRPr>
          </a:p>
          <a:p>
            <a:pPr algn="ctr"/>
            <a:endParaRPr lang="en-US" sz="2200">
              <a:solidFill>
                <a:schemeClr val="bg1"/>
              </a:solidFill>
              <a:latin typeface="Century Gothic"/>
              <a:ea typeface="Calibri"/>
              <a:cs typeface="Calibri"/>
            </a:endParaRPr>
          </a:p>
        </p:txBody>
      </p:sp>
      <p:pic>
        <p:nvPicPr>
          <p:cNvPr id="6" name="Graphic 5" descr="Double Tap Gesture with solid fill">
            <a:extLst>
              <a:ext uri="{FF2B5EF4-FFF2-40B4-BE49-F238E27FC236}">
                <a16:creationId xmlns:a16="http://schemas.microsoft.com/office/drawing/2014/main" id="{48D9F192-281D-4C15-4E4D-54457E66B2D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01818" y="2293351"/>
            <a:ext cx="1000470" cy="930132"/>
          </a:xfrm>
          <a:prstGeom prst="rect">
            <a:avLst/>
          </a:prstGeom>
        </p:spPr>
      </p:pic>
      <p:pic>
        <p:nvPicPr>
          <p:cNvPr id="7" name="Graphic 6" descr="Smart Phone with solid fill">
            <a:extLst>
              <a:ext uri="{FF2B5EF4-FFF2-40B4-BE49-F238E27FC236}">
                <a16:creationId xmlns:a16="http://schemas.microsoft.com/office/drawing/2014/main" id="{6A674792-6742-DD67-9DF2-9025682BC56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3302" y="1968854"/>
            <a:ext cx="1043353" cy="973015"/>
          </a:xfrm>
          <a:prstGeom prst="rect">
            <a:avLst/>
          </a:prstGeom>
        </p:spPr>
      </p:pic>
      <p:sp>
        <p:nvSpPr>
          <p:cNvPr id="8" name="Google Shape;331;p36">
            <a:extLst>
              <a:ext uri="{FF2B5EF4-FFF2-40B4-BE49-F238E27FC236}">
                <a16:creationId xmlns:a16="http://schemas.microsoft.com/office/drawing/2014/main" id="{4F2DC8A5-D556-4A63-6E49-AED87E2B002E}"/>
              </a:ext>
            </a:extLst>
          </p:cNvPr>
          <p:cNvSpPr txBox="1"/>
          <p:nvPr/>
        </p:nvSpPr>
        <p:spPr>
          <a:xfrm>
            <a:off x="888535" y="2910489"/>
            <a:ext cx="1353160" cy="982966"/>
          </a:xfrm>
          <a:prstGeom prst="rect">
            <a:avLst/>
          </a:prstGeom>
          <a:noFill/>
          <a:ln>
            <a:noFill/>
          </a:ln>
        </p:spPr>
        <p:txBody>
          <a:bodyPr spcFirstLastPara="1" wrap="square" lIns="91425" tIns="91425" rIns="91425" bIns="91425" anchor="t" anchorCtr="0">
            <a:noAutofit/>
          </a:bodyPr>
          <a:lstStyle/>
          <a:p>
            <a:pPr marL="0" lvl="8"/>
            <a:endParaRPr lang="en-US" sz="1400" b="1">
              <a:solidFill>
                <a:schemeClr val="dk1"/>
              </a:solidFill>
              <a:latin typeface="Century Gothic"/>
              <a:ea typeface="Calibri"/>
              <a:cs typeface="Calibri"/>
            </a:endParaRPr>
          </a:p>
          <a:p>
            <a:pPr marL="0" lvl="8"/>
            <a:r>
              <a:rPr lang="en-US" sz="1400" b="1">
                <a:solidFill>
                  <a:schemeClr val="dk1"/>
                </a:solidFill>
                <a:latin typeface="Century Gothic"/>
                <a:ea typeface="Calibri"/>
                <a:cs typeface="Calibri"/>
              </a:rPr>
              <a:t>YES, WITH CONDITIONS</a:t>
            </a:r>
          </a:p>
        </p:txBody>
      </p:sp>
      <p:sp>
        <p:nvSpPr>
          <p:cNvPr id="18" name="Rectangle 17">
            <a:extLst>
              <a:ext uri="{FF2B5EF4-FFF2-40B4-BE49-F238E27FC236}">
                <a16:creationId xmlns:a16="http://schemas.microsoft.com/office/drawing/2014/main" id="{6E2E5845-CBAE-6DB8-17D0-85234B310566}"/>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9" name="Rectangle 18">
            <a:extLst>
              <a:ext uri="{FF2B5EF4-FFF2-40B4-BE49-F238E27FC236}">
                <a16:creationId xmlns:a16="http://schemas.microsoft.com/office/drawing/2014/main" id="{45A7F5CE-C904-B576-6F18-8C2106BFC6F0}"/>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0" name="TextBox 19">
            <a:extLst>
              <a:ext uri="{FF2B5EF4-FFF2-40B4-BE49-F238E27FC236}">
                <a16:creationId xmlns:a16="http://schemas.microsoft.com/office/drawing/2014/main" id="{509B7C2A-BD0F-88B7-B224-5D751DF0026D}"/>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35433420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57479-7696-7F6E-ADF9-43D40BC5C2F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CD355AE-58FA-2944-6A8F-A8FD6630D3A0}"/>
              </a:ext>
            </a:extLst>
          </p:cNvPr>
          <p:cNvSpPr/>
          <p:nvPr/>
        </p:nvSpPr>
        <p:spPr>
          <a:xfrm>
            <a:off x="7638472" y="2595420"/>
            <a:ext cx="4553528" cy="425507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8" name="Oval 17">
            <a:extLst>
              <a:ext uri="{FF2B5EF4-FFF2-40B4-BE49-F238E27FC236}">
                <a16:creationId xmlns:a16="http://schemas.microsoft.com/office/drawing/2014/main" id="{F12B9841-E407-6297-C2F6-BE84489043FC}"/>
              </a:ext>
            </a:extLst>
          </p:cNvPr>
          <p:cNvSpPr/>
          <p:nvPr/>
        </p:nvSpPr>
        <p:spPr>
          <a:xfrm>
            <a:off x="8563535" y="4485680"/>
            <a:ext cx="2432116" cy="230030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Rectangle 6">
            <a:extLst>
              <a:ext uri="{FF2B5EF4-FFF2-40B4-BE49-F238E27FC236}">
                <a16:creationId xmlns:a16="http://schemas.microsoft.com/office/drawing/2014/main" id="{78BB3845-C389-DA14-CFD8-8D5D451AF4BA}"/>
              </a:ext>
            </a:extLst>
          </p:cNvPr>
          <p:cNvSpPr/>
          <p:nvPr/>
        </p:nvSpPr>
        <p:spPr>
          <a:xfrm>
            <a:off x="1888571" y="2608662"/>
            <a:ext cx="4743540" cy="1749909"/>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4" name="Rectangle 3">
            <a:extLst>
              <a:ext uri="{FF2B5EF4-FFF2-40B4-BE49-F238E27FC236}">
                <a16:creationId xmlns:a16="http://schemas.microsoft.com/office/drawing/2014/main" id="{02C467DE-D981-718C-C340-B26D4A87EA8A}"/>
              </a:ext>
            </a:extLst>
          </p:cNvPr>
          <p:cNvSpPr/>
          <p:nvPr/>
        </p:nvSpPr>
        <p:spPr>
          <a:xfrm>
            <a:off x="1900096" y="13243"/>
            <a:ext cx="4743540" cy="2428783"/>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6" name="TextBox 5">
            <a:extLst>
              <a:ext uri="{FF2B5EF4-FFF2-40B4-BE49-F238E27FC236}">
                <a16:creationId xmlns:a16="http://schemas.microsoft.com/office/drawing/2014/main" id="{98855BFD-8F91-849E-AC6E-F9AB79429FB3}"/>
              </a:ext>
            </a:extLst>
          </p:cNvPr>
          <p:cNvSpPr txBox="1"/>
          <p:nvPr/>
        </p:nvSpPr>
        <p:spPr>
          <a:xfrm>
            <a:off x="2376472" y="195257"/>
            <a:ext cx="4186253" cy="2554545"/>
          </a:xfrm>
          <a:prstGeom prst="rect">
            <a:avLst/>
          </a:prstGeom>
          <a:noFill/>
        </p:spPr>
        <p:txBody>
          <a:bodyPr wrap="square" lIns="91440" tIns="45720" rIns="91440" bIns="45720" rtlCol="0" anchor="t">
            <a:spAutoFit/>
          </a:bodyPr>
          <a:lstStyle/>
          <a:p>
            <a:pPr algn="ctr"/>
            <a:r>
              <a:rPr lang="en-US" sz="2000" b="1" u="sng">
                <a:solidFill>
                  <a:schemeClr val="bg1"/>
                </a:solidFill>
                <a:latin typeface="Century Gothic"/>
              </a:rPr>
              <a:t>Full-day </a:t>
            </a:r>
            <a:r>
              <a:rPr lang="en-US" sz="2000" b="1" u="sng" err="1">
                <a:solidFill>
                  <a:schemeClr val="bg1"/>
                </a:solidFill>
                <a:latin typeface="Century Gothic"/>
              </a:rPr>
              <a:t>programmes</a:t>
            </a:r>
            <a:r>
              <a:rPr lang="en-US" sz="2000" b="1" u="sng">
                <a:solidFill>
                  <a:schemeClr val="bg1"/>
                </a:solidFill>
                <a:latin typeface="Century Gothic"/>
              </a:rPr>
              <a:t> </a:t>
            </a:r>
            <a:r>
              <a:rPr lang="en-US" sz="2000">
                <a:solidFill>
                  <a:schemeClr val="bg1"/>
                </a:solidFill>
                <a:latin typeface="Century Gothic"/>
              </a:rPr>
              <a:t>ensure that children </a:t>
            </a:r>
          </a:p>
          <a:p>
            <a:pPr algn="ctr"/>
            <a:r>
              <a:rPr lang="en-US" sz="2000">
                <a:solidFill>
                  <a:schemeClr val="bg1"/>
                </a:solidFill>
                <a:latin typeface="Century Gothic"/>
              </a:rPr>
              <a:t>receive at least </a:t>
            </a:r>
            <a:r>
              <a:rPr lang="en-US" sz="2000" b="1" u="sng">
                <a:solidFill>
                  <a:schemeClr val="bg1"/>
                </a:solidFill>
                <a:latin typeface="Century Gothic"/>
              </a:rPr>
              <a:t>one meal and </a:t>
            </a:r>
          </a:p>
          <a:p>
            <a:pPr algn="ctr"/>
            <a:r>
              <a:rPr lang="en-US" sz="2000" b="1" u="sng">
                <a:solidFill>
                  <a:schemeClr val="bg1"/>
                </a:solidFill>
                <a:latin typeface="Century Gothic"/>
              </a:rPr>
              <a:t>one snack per day</a:t>
            </a:r>
            <a:r>
              <a:rPr lang="en-US" sz="2000">
                <a:solidFill>
                  <a:schemeClr val="bg1"/>
                </a:solidFill>
                <a:latin typeface="Century Gothic"/>
              </a:rPr>
              <a:t>. </a:t>
            </a:r>
          </a:p>
          <a:p>
            <a:pPr algn="ctr"/>
            <a:r>
              <a:rPr lang="en-US" sz="2000">
                <a:solidFill>
                  <a:schemeClr val="bg1"/>
                </a:solidFill>
                <a:latin typeface="Century Gothic"/>
              </a:rPr>
              <a:t>(The meal or snack can be </a:t>
            </a:r>
          </a:p>
          <a:p>
            <a:pPr algn="ctr"/>
            <a:r>
              <a:rPr lang="en-US" sz="2000">
                <a:solidFill>
                  <a:schemeClr val="bg1"/>
                </a:solidFill>
                <a:latin typeface="Century Gothic"/>
              </a:rPr>
              <a:t>provided by the parent or caregiver.)</a:t>
            </a:r>
            <a:endParaRPr lang="en-ZA" sz="2000">
              <a:solidFill>
                <a:schemeClr val="bg1"/>
              </a:solidFill>
              <a:latin typeface="Century Gothic"/>
            </a:endParaRPr>
          </a:p>
          <a:p>
            <a:pPr algn="ctr"/>
            <a:endParaRPr lang="en-US" sz="2000" u="sng">
              <a:solidFill>
                <a:schemeClr val="bg1"/>
              </a:solidFill>
              <a:latin typeface="Century Gothic"/>
              <a:ea typeface="Calibri"/>
              <a:cs typeface="Calibri"/>
            </a:endParaRPr>
          </a:p>
        </p:txBody>
      </p:sp>
      <p:sp>
        <p:nvSpPr>
          <p:cNvPr id="2" name="Slide Number Placeholder 1">
            <a:extLst>
              <a:ext uri="{FF2B5EF4-FFF2-40B4-BE49-F238E27FC236}">
                <a16:creationId xmlns:a16="http://schemas.microsoft.com/office/drawing/2014/main" id="{80931318-FD00-5497-ADF3-0E6773A9A70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52</a:t>
            </a:fld>
            <a:endParaRPr lang="en-US">
              <a:latin typeface="Century Gothic"/>
            </a:endParaRPr>
          </a:p>
        </p:txBody>
      </p:sp>
      <p:pic>
        <p:nvPicPr>
          <p:cNvPr id="12" name="Graphic 11" descr="Home with solid fill">
            <a:extLst>
              <a:ext uri="{FF2B5EF4-FFF2-40B4-BE49-F238E27FC236}">
                <a16:creationId xmlns:a16="http://schemas.microsoft.com/office/drawing/2014/main" id="{7A2DD0EC-2812-0EA8-AF7A-BCD0B8C0AF5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8430" y="-18001"/>
            <a:ext cx="914400" cy="914400"/>
          </a:xfrm>
          <a:prstGeom prst="rect">
            <a:avLst/>
          </a:prstGeom>
        </p:spPr>
      </p:pic>
      <p:pic>
        <p:nvPicPr>
          <p:cNvPr id="13" name="Graphic 12" descr="Children with solid fill">
            <a:extLst>
              <a:ext uri="{FF2B5EF4-FFF2-40B4-BE49-F238E27FC236}">
                <a16:creationId xmlns:a16="http://schemas.microsoft.com/office/drawing/2014/main" id="{CB854ADC-1CAC-8106-33B2-3FD2E07AD10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3261" y="1438172"/>
            <a:ext cx="914400" cy="914400"/>
          </a:xfrm>
          <a:prstGeom prst="rect">
            <a:avLst/>
          </a:prstGeom>
        </p:spPr>
      </p:pic>
      <p:sp>
        <p:nvSpPr>
          <p:cNvPr id="14" name="Plus Sign 13">
            <a:extLst>
              <a:ext uri="{FF2B5EF4-FFF2-40B4-BE49-F238E27FC236}">
                <a16:creationId xmlns:a16="http://schemas.microsoft.com/office/drawing/2014/main" id="{D6254FC5-297A-1EC8-0863-706DF2A3696D}"/>
              </a:ext>
            </a:extLst>
          </p:cNvPr>
          <p:cNvSpPr/>
          <p:nvPr/>
        </p:nvSpPr>
        <p:spPr>
          <a:xfrm>
            <a:off x="995387" y="963149"/>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6" name="Google Shape;331;p36">
            <a:extLst>
              <a:ext uri="{FF2B5EF4-FFF2-40B4-BE49-F238E27FC236}">
                <a16:creationId xmlns:a16="http://schemas.microsoft.com/office/drawing/2014/main" id="{F82FD597-D9A2-D82F-A881-6D56D2C7B217}"/>
              </a:ext>
            </a:extLst>
          </p:cNvPr>
          <p:cNvSpPr txBox="1"/>
          <p:nvPr/>
        </p:nvSpPr>
        <p:spPr>
          <a:xfrm>
            <a:off x="7937848" y="2859277"/>
            <a:ext cx="4254150" cy="807967"/>
          </a:xfrm>
          <a:prstGeom prst="rect">
            <a:avLst/>
          </a:prstGeom>
          <a:noFill/>
          <a:ln>
            <a:noFill/>
          </a:ln>
        </p:spPr>
        <p:txBody>
          <a:bodyPr spcFirstLastPara="1" wrap="square" lIns="91425" tIns="91425" rIns="91425" bIns="91425" anchor="t" anchorCtr="0">
            <a:noAutofit/>
          </a:bodyPr>
          <a:lstStyle/>
          <a:p>
            <a:pPr marL="0" lvl="8"/>
            <a:r>
              <a:rPr lang="en-US" sz="2000">
                <a:solidFill>
                  <a:schemeClr val="bg1"/>
                </a:solidFill>
                <a:latin typeface="Century Gothic"/>
                <a:ea typeface="Calibri"/>
                <a:cs typeface="Calibri"/>
                <a:sym typeface="Calibri"/>
              </a:rPr>
              <a:t>You could ask if there is a  daily menu. If there is not one, ask the Principal how s/he makes sure that children receive meals and snacks.</a:t>
            </a:r>
            <a:endParaRPr lang="en-ZA" sz="2000">
              <a:solidFill>
                <a:schemeClr val="bg1"/>
              </a:solidFill>
              <a:latin typeface="Century Gothic"/>
              <a:ea typeface="Calibri"/>
              <a:cs typeface="Calibri"/>
              <a:sym typeface="Calibri"/>
            </a:endParaRPr>
          </a:p>
          <a:p>
            <a:pPr marL="0" lvl="8"/>
            <a:endParaRPr lang="en-US" sz="2000">
              <a:solidFill>
                <a:schemeClr val="bg1"/>
              </a:solidFill>
              <a:latin typeface="Century Gothic"/>
              <a:ea typeface="Calibri"/>
              <a:cs typeface="Calibri"/>
              <a:sym typeface="Calibri"/>
            </a:endParaRPr>
          </a:p>
        </p:txBody>
      </p:sp>
      <p:pic>
        <p:nvPicPr>
          <p:cNvPr id="27" name="Graphic 26" descr="Double Tap Gesture with solid fill">
            <a:extLst>
              <a:ext uri="{FF2B5EF4-FFF2-40B4-BE49-F238E27FC236}">
                <a16:creationId xmlns:a16="http://schemas.microsoft.com/office/drawing/2014/main" id="{7C972014-9E53-391C-EC61-93DCA64ADDF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18911" y="3316758"/>
            <a:ext cx="1000470" cy="930132"/>
          </a:xfrm>
          <a:prstGeom prst="rect">
            <a:avLst/>
          </a:prstGeom>
        </p:spPr>
      </p:pic>
      <p:pic>
        <p:nvPicPr>
          <p:cNvPr id="29" name="Graphic 28" descr="Smart Phone with solid fill">
            <a:extLst>
              <a:ext uri="{FF2B5EF4-FFF2-40B4-BE49-F238E27FC236}">
                <a16:creationId xmlns:a16="http://schemas.microsoft.com/office/drawing/2014/main" id="{D4993B85-4C6A-1037-452C-EFC9CC0E6A2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81973" y="3098429"/>
            <a:ext cx="1043353" cy="973015"/>
          </a:xfrm>
          <a:prstGeom prst="rect">
            <a:avLst/>
          </a:prstGeom>
        </p:spPr>
      </p:pic>
      <p:sp>
        <p:nvSpPr>
          <p:cNvPr id="8" name="TextBox 7">
            <a:extLst>
              <a:ext uri="{FF2B5EF4-FFF2-40B4-BE49-F238E27FC236}">
                <a16:creationId xmlns:a16="http://schemas.microsoft.com/office/drawing/2014/main" id="{4B19219C-7EDB-B53D-EE02-DAA98BEF038C}"/>
              </a:ext>
            </a:extLst>
          </p:cNvPr>
          <p:cNvSpPr txBox="1"/>
          <p:nvPr/>
        </p:nvSpPr>
        <p:spPr>
          <a:xfrm>
            <a:off x="2137922" y="2606861"/>
            <a:ext cx="4355472" cy="1938992"/>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rPr>
              <a:t>At least </a:t>
            </a:r>
            <a:r>
              <a:rPr lang="en-US" sz="2000" b="1" u="sng">
                <a:solidFill>
                  <a:schemeClr val="bg1"/>
                </a:solidFill>
                <a:latin typeface="Century Gothic"/>
              </a:rPr>
              <a:t>one meal and </a:t>
            </a:r>
          </a:p>
          <a:p>
            <a:pPr algn="ctr"/>
            <a:r>
              <a:rPr lang="en-US" sz="2000" b="1" u="sng">
                <a:solidFill>
                  <a:schemeClr val="bg1"/>
                </a:solidFill>
                <a:latin typeface="Century Gothic"/>
              </a:rPr>
              <a:t>one snack per day</a:t>
            </a:r>
            <a:r>
              <a:rPr lang="en-US" sz="2000">
                <a:solidFill>
                  <a:schemeClr val="bg1"/>
                </a:solidFill>
                <a:latin typeface="Century Gothic"/>
              </a:rPr>
              <a:t>. </a:t>
            </a:r>
          </a:p>
          <a:p>
            <a:pPr algn="ctr"/>
            <a:r>
              <a:rPr lang="en-US" sz="2000">
                <a:solidFill>
                  <a:schemeClr val="bg1"/>
                </a:solidFill>
                <a:latin typeface="Century Gothic"/>
              </a:rPr>
              <a:t>(The meal or snack can be </a:t>
            </a:r>
          </a:p>
          <a:p>
            <a:pPr algn="ctr"/>
            <a:r>
              <a:rPr lang="en-US" sz="2000">
                <a:solidFill>
                  <a:schemeClr val="bg1"/>
                </a:solidFill>
                <a:latin typeface="Century Gothic"/>
              </a:rPr>
              <a:t>provided by the parent or caregiver.)</a:t>
            </a:r>
            <a:endParaRPr lang="en-ZA" sz="2000">
              <a:solidFill>
                <a:schemeClr val="bg1"/>
              </a:solidFill>
              <a:latin typeface="Century Gothic"/>
            </a:endParaRPr>
          </a:p>
          <a:p>
            <a:pPr algn="ctr"/>
            <a:endParaRPr lang="en-US" sz="2000" u="sng">
              <a:solidFill>
                <a:schemeClr val="bg1"/>
              </a:solidFill>
              <a:latin typeface="Century Gothic"/>
              <a:ea typeface="Calibri"/>
              <a:cs typeface="Calibri"/>
            </a:endParaRPr>
          </a:p>
        </p:txBody>
      </p:sp>
      <p:sp>
        <p:nvSpPr>
          <p:cNvPr id="10" name="Rectangle 9">
            <a:extLst>
              <a:ext uri="{FF2B5EF4-FFF2-40B4-BE49-F238E27FC236}">
                <a16:creationId xmlns:a16="http://schemas.microsoft.com/office/drawing/2014/main" id="{11FCDD5E-C3BD-2B23-A9AD-8A7447F23B27}"/>
              </a:ext>
            </a:extLst>
          </p:cNvPr>
          <p:cNvSpPr/>
          <p:nvPr/>
        </p:nvSpPr>
        <p:spPr>
          <a:xfrm>
            <a:off x="7638472" y="7507"/>
            <a:ext cx="4553528" cy="2346035"/>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5" name="Google Shape;331;p36">
            <a:extLst>
              <a:ext uri="{FF2B5EF4-FFF2-40B4-BE49-F238E27FC236}">
                <a16:creationId xmlns:a16="http://schemas.microsoft.com/office/drawing/2014/main" id="{A307EB23-6C53-129B-398F-9653089CCC78}"/>
              </a:ext>
            </a:extLst>
          </p:cNvPr>
          <p:cNvSpPr txBox="1"/>
          <p:nvPr/>
        </p:nvSpPr>
        <p:spPr>
          <a:xfrm>
            <a:off x="7849500" y="39451"/>
            <a:ext cx="4254150" cy="807967"/>
          </a:xfrm>
          <a:prstGeom prst="rect">
            <a:avLst/>
          </a:prstGeom>
          <a:noFill/>
          <a:ln>
            <a:noFill/>
          </a:ln>
        </p:spPr>
        <p:txBody>
          <a:bodyPr spcFirstLastPara="1" wrap="square" lIns="91425" tIns="91425" rIns="91425" bIns="91425" anchor="t" anchorCtr="0">
            <a:noAutofit/>
          </a:bodyPr>
          <a:lstStyle/>
          <a:p>
            <a:pPr lvl="0"/>
            <a:r>
              <a:rPr lang="en-US" b="1">
                <a:solidFill>
                  <a:schemeClr val="bg1"/>
                </a:solidFill>
                <a:latin typeface="Century Gothic"/>
                <a:ea typeface="Calibri"/>
                <a:cs typeface="Calibri"/>
                <a:sym typeface="Calibri"/>
              </a:rPr>
              <a:t>Daily menu </a:t>
            </a:r>
            <a:r>
              <a:rPr lang="en-US">
                <a:solidFill>
                  <a:schemeClr val="bg1"/>
                </a:solidFill>
                <a:latin typeface="Century Gothic"/>
                <a:ea typeface="Calibri"/>
                <a:cs typeface="Calibri"/>
                <a:sym typeface="Calibri"/>
              </a:rPr>
              <a:t>should have a good mix of protein (like lentils, beans, or meat), fruits, and vegetables. </a:t>
            </a:r>
          </a:p>
          <a:p>
            <a:pPr lvl="0"/>
            <a:endParaRPr lang="en-US">
              <a:solidFill>
                <a:schemeClr val="bg1"/>
              </a:solidFill>
              <a:latin typeface="Century Gothic"/>
              <a:ea typeface="Calibri"/>
              <a:cs typeface="Calibri"/>
              <a:sym typeface="Calibri"/>
            </a:endParaRPr>
          </a:p>
          <a:p>
            <a:pPr lvl="0"/>
            <a:r>
              <a:rPr lang="en-US" b="1">
                <a:solidFill>
                  <a:schemeClr val="bg1"/>
                </a:solidFill>
                <a:latin typeface="Century Gothic"/>
                <a:ea typeface="Calibri"/>
                <a:cs typeface="Calibri"/>
                <a:sym typeface="Calibri"/>
              </a:rPr>
              <a:t>No Menu: </a:t>
            </a:r>
            <a:r>
              <a:rPr lang="en-US">
                <a:solidFill>
                  <a:schemeClr val="bg1"/>
                </a:solidFill>
                <a:latin typeface="Century Gothic"/>
                <a:ea typeface="Calibri"/>
                <a:cs typeface="Calibri"/>
                <a:sym typeface="Calibri"/>
              </a:rPr>
              <a:t>Ask principal how they ensure the food and snacks are healthy. (request description of the food provided)</a:t>
            </a:r>
          </a:p>
          <a:p>
            <a:pPr marL="0" lvl="8"/>
            <a:endParaRPr lang="en-US">
              <a:solidFill>
                <a:schemeClr val="bg1"/>
              </a:solidFill>
              <a:latin typeface="Century Gothic"/>
              <a:ea typeface="Calibri"/>
              <a:cs typeface="Calibri"/>
              <a:sym typeface="Calibri"/>
            </a:endParaRPr>
          </a:p>
        </p:txBody>
      </p:sp>
      <p:sp>
        <p:nvSpPr>
          <p:cNvPr id="17" name="Oval 16">
            <a:extLst>
              <a:ext uri="{FF2B5EF4-FFF2-40B4-BE49-F238E27FC236}">
                <a16:creationId xmlns:a16="http://schemas.microsoft.com/office/drawing/2014/main" id="{30FBDBAE-0E36-C663-550F-E9282F1F086B}"/>
              </a:ext>
            </a:extLst>
          </p:cNvPr>
          <p:cNvSpPr/>
          <p:nvPr/>
        </p:nvSpPr>
        <p:spPr>
          <a:xfrm>
            <a:off x="8714363" y="4618915"/>
            <a:ext cx="2130459" cy="2033834"/>
          </a:xfrm>
          <a:prstGeom prst="ellipse">
            <a:avLst/>
          </a:prstGeom>
          <a:blipFill>
            <a:blip r:embed="rId7"/>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0" name="Graphic 19" descr="Children with solid fill">
            <a:extLst>
              <a:ext uri="{FF2B5EF4-FFF2-40B4-BE49-F238E27FC236}">
                <a16:creationId xmlns:a16="http://schemas.microsoft.com/office/drawing/2014/main" id="{48A867D4-68DA-8AB0-8617-9C1137192E8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8601" y="2971800"/>
            <a:ext cx="914400" cy="914400"/>
          </a:xfrm>
          <a:prstGeom prst="rect">
            <a:avLst/>
          </a:prstGeom>
        </p:spPr>
      </p:pic>
      <p:sp>
        <p:nvSpPr>
          <p:cNvPr id="22" name="Google Shape;331;p36">
            <a:extLst>
              <a:ext uri="{FF2B5EF4-FFF2-40B4-BE49-F238E27FC236}">
                <a16:creationId xmlns:a16="http://schemas.microsoft.com/office/drawing/2014/main" id="{F026CCA0-DEFF-56E9-F53A-8B640562EB2D}"/>
              </a:ext>
            </a:extLst>
          </p:cNvPr>
          <p:cNvSpPr txBox="1"/>
          <p:nvPr/>
        </p:nvSpPr>
        <p:spPr>
          <a:xfrm>
            <a:off x="6888113" y="4301299"/>
            <a:ext cx="1353160" cy="982966"/>
          </a:xfrm>
          <a:prstGeom prst="rect">
            <a:avLst/>
          </a:prstGeom>
          <a:noFill/>
          <a:ln>
            <a:noFill/>
          </a:ln>
        </p:spPr>
        <p:txBody>
          <a:bodyPr spcFirstLastPara="1" wrap="square" lIns="91425" tIns="91425" rIns="91425" bIns="91425" anchor="t" anchorCtr="0">
            <a:noAutofit/>
          </a:bodyPr>
          <a:lstStyle/>
          <a:p>
            <a:pPr marL="0" lvl="8"/>
            <a:r>
              <a:rPr lang="en-US" sz="2400" b="1">
                <a:solidFill>
                  <a:schemeClr val="dk1"/>
                </a:solidFill>
                <a:latin typeface="Century Gothic"/>
                <a:ea typeface="Calibri"/>
                <a:cs typeface="Calibri"/>
              </a:rPr>
              <a:t>NA</a:t>
            </a:r>
          </a:p>
        </p:txBody>
      </p:sp>
      <p:sp>
        <p:nvSpPr>
          <p:cNvPr id="23" name="Rectangle 22">
            <a:extLst>
              <a:ext uri="{FF2B5EF4-FFF2-40B4-BE49-F238E27FC236}">
                <a16:creationId xmlns:a16="http://schemas.microsoft.com/office/drawing/2014/main" id="{B568EECB-A183-273B-D0FD-D5CA1A2F63FA}"/>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4" name="Rectangle 23">
            <a:extLst>
              <a:ext uri="{FF2B5EF4-FFF2-40B4-BE49-F238E27FC236}">
                <a16:creationId xmlns:a16="http://schemas.microsoft.com/office/drawing/2014/main" id="{44ECF434-7C1E-B90F-3D3A-1D8D27F29A99}"/>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5" name="TextBox 24">
            <a:extLst>
              <a:ext uri="{FF2B5EF4-FFF2-40B4-BE49-F238E27FC236}">
                <a16:creationId xmlns:a16="http://schemas.microsoft.com/office/drawing/2014/main" id="{ED2236C4-7F47-5AB6-083C-476443B2FD44}"/>
              </a:ext>
            </a:extLst>
          </p:cNvPr>
          <p:cNvSpPr txBox="1"/>
          <p:nvPr/>
        </p:nvSpPr>
        <p:spPr>
          <a:xfrm rot="16200000">
            <a:off x="-1381273" y="264593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1739130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26EA5-E10D-0E8C-4036-054CAFF1D07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F41DE98-CCFB-83BF-822F-9782112BD30E}"/>
              </a:ext>
            </a:extLst>
          </p:cNvPr>
          <p:cNvSpPr/>
          <p:nvPr/>
        </p:nvSpPr>
        <p:spPr>
          <a:xfrm>
            <a:off x="7663544" y="-1"/>
            <a:ext cx="4528456" cy="686721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0A8E8358-D750-C519-6AE8-CB88A8DB13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53</a:t>
            </a:fld>
            <a:endParaRPr lang="en-US">
              <a:latin typeface="Century Gothic"/>
            </a:endParaRPr>
          </a:p>
        </p:txBody>
      </p:sp>
      <p:sp>
        <p:nvSpPr>
          <p:cNvPr id="3" name="Rectangle 2">
            <a:extLst>
              <a:ext uri="{FF2B5EF4-FFF2-40B4-BE49-F238E27FC236}">
                <a16:creationId xmlns:a16="http://schemas.microsoft.com/office/drawing/2014/main" id="{259A4529-4757-1889-56AA-9F94FB96417D}"/>
              </a:ext>
            </a:extLst>
          </p:cNvPr>
          <p:cNvSpPr/>
          <p:nvPr/>
        </p:nvSpPr>
        <p:spPr>
          <a:xfrm>
            <a:off x="1628305" y="0"/>
            <a:ext cx="5567990" cy="686721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22F49DCF-F674-8849-B3DE-F084813B40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7410" y="157425"/>
            <a:ext cx="914400" cy="914400"/>
          </a:xfrm>
          <a:prstGeom prst="rect">
            <a:avLst/>
          </a:prstGeom>
        </p:spPr>
      </p:pic>
      <p:sp>
        <p:nvSpPr>
          <p:cNvPr id="23" name="TextBox 22">
            <a:extLst>
              <a:ext uri="{FF2B5EF4-FFF2-40B4-BE49-F238E27FC236}">
                <a16:creationId xmlns:a16="http://schemas.microsoft.com/office/drawing/2014/main" id="{07C27E1F-3560-C802-BF93-A729750A8402}"/>
              </a:ext>
            </a:extLst>
          </p:cNvPr>
          <p:cNvSpPr txBox="1"/>
          <p:nvPr/>
        </p:nvSpPr>
        <p:spPr>
          <a:xfrm>
            <a:off x="7826829" y="0"/>
            <a:ext cx="4224242" cy="4093428"/>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At Silver, you can choose Yes with conditions if the </a:t>
            </a:r>
            <a:r>
              <a:rPr lang="en-US" sz="2000" err="1">
                <a:solidFill>
                  <a:schemeClr val="bg1"/>
                </a:solidFill>
                <a:latin typeface="Century Gothic"/>
                <a:ea typeface="Calibri"/>
                <a:cs typeface="Calibri"/>
              </a:rPr>
              <a:t>programme</a:t>
            </a:r>
            <a:r>
              <a:rPr lang="en-US" sz="2000">
                <a:solidFill>
                  <a:schemeClr val="bg1"/>
                </a:solidFill>
                <a:latin typeface="Century Gothic"/>
                <a:ea typeface="Calibri"/>
                <a:cs typeface="Calibri"/>
              </a:rPr>
              <a:t> keeps child files but is missing some of the information.  Advise the supervisor on what is needed to meet the standard and should be implemented immediately</a:t>
            </a:r>
          </a:p>
          <a:p>
            <a:endParaRPr lang="en-US" sz="2000">
              <a:solidFill>
                <a:schemeClr val="bg1"/>
              </a:solidFill>
              <a:latin typeface="Century Gothic"/>
              <a:ea typeface="Calibri"/>
              <a:cs typeface="Calibri"/>
            </a:endParaRPr>
          </a:p>
          <a:p>
            <a:r>
              <a:rPr lang="en-US" sz="2000">
                <a:solidFill>
                  <a:schemeClr val="bg1"/>
                </a:solidFill>
                <a:latin typeface="Century Gothic"/>
                <a:ea typeface="Calibri"/>
                <a:cs typeface="Calibri"/>
              </a:rPr>
              <a:t>Check to see how the Principal </a:t>
            </a:r>
            <a:r>
              <a:rPr lang="en-US" sz="2000" err="1">
                <a:solidFill>
                  <a:schemeClr val="bg1"/>
                </a:solidFill>
                <a:latin typeface="Century Gothic"/>
                <a:ea typeface="Calibri"/>
                <a:cs typeface="Calibri"/>
              </a:rPr>
              <a:t>organises</a:t>
            </a:r>
            <a:r>
              <a:rPr lang="en-US" sz="2000">
                <a:solidFill>
                  <a:schemeClr val="bg1"/>
                </a:solidFill>
                <a:latin typeface="Century Gothic"/>
                <a:ea typeface="Calibri"/>
                <a:cs typeface="Calibri"/>
              </a:rPr>
              <a:t> and files information on individual children.</a:t>
            </a:r>
          </a:p>
          <a:p>
            <a:endParaRPr lang="en-US" sz="2000">
              <a:solidFill>
                <a:schemeClr val="bg1"/>
              </a:solidFill>
              <a:latin typeface="Century Gothic"/>
              <a:ea typeface="Calibri"/>
              <a:cs typeface="Calibri"/>
            </a:endParaRPr>
          </a:p>
        </p:txBody>
      </p:sp>
      <p:sp>
        <p:nvSpPr>
          <p:cNvPr id="9" name="Google Shape;331;p36">
            <a:extLst>
              <a:ext uri="{FF2B5EF4-FFF2-40B4-BE49-F238E27FC236}">
                <a16:creationId xmlns:a16="http://schemas.microsoft.com/office/drawing/2014/main" id="{F682A03E-7BBF-5CCA-5CC0-19E834C338B8}"/>
              </a:ext>
            </a:extLst>
          </p:cNvPr>
          <p:cNvSpPr txBox="1"/>
          <p:nvPr/>
        </p:nvSpPr>
        <p:spPr>
          <a:xfrm>
            <a:off x="1845502" y="157425"/>
            <a:ext cx="5358746" cy="2387074"/>
          </a:xfrm>
          <a:prstGeom prst="rect">
            <a:avLst/>
          </a:prstGeom>
          <a:noFill/>
          <a:ln>
            <a:noFill/>
          </a:ln>
        </p:spPr>
        <p:txBody>
          <a:bodyPr spcFirstLastPara="1" wrap="square" lIns="91425" tIns="91425" rIns="91425" bIns="91425" anchor="t" anchorCtr="0">
            <a:noAutofit/>
          </a:bodyPr>
          <a:lstStyle/>
          <a:p>
            <a:pPr lvl="0"/>
            <a:r>
              <a:rPr lang="en-US">
                <a:solidFill>
                  <a:schemeClr val="bg1"/>
                </a:solidFill>
                <a:latin typeface="Century Gothic"/>
                <a:ea typeface="Calibri"/>
                <a:cs typeface="Calibri"/>
                <a:sym typeface="Calibri"/>
              </a:rPr>
              <a:t>A partial care facility or the provider of a partial care service must keep a separate file in respect of each child in which the following information must be filed:</a:t>
            </a:r>
          </a:p>
          <a:p>
            <a:pPr lvl="0"/>
            <a:r>
              <a:rPr lang="en-US">
                <a:solidFill>
                  <a:schemeClr val="bg1"/>
                </a:solidFill>
                <a:latin typeface="Century Gothic"/>
                <a:ea typeface="Calibri"/>
                <a:cs typeface="Calibri"/>
                <a:sym typeface="Calibri"/>
              </a:rPr>
              <a:t>(a) All documents relating to the child received at the time of admission;</a:t>
            </a:r>
            <a:endParaRPr lang="en-US">
              <a:solidFill>
                <a:schemeClr val="bg1"/>
              </a:solidFill>
              <a:latin typeface="Century Gothic"/>
              <a:ea typeface="Calibri"/>
              <a:cs typeface="Calibri"/>
            </a:endParaRPr>
          </a:p>
          <a:p>
            <a:pPr lvl="0"/>
            <a:r>
              <a:rPr lang="en-US">
                <a:solidFill>
                  <a:schemeClr val="bg1"/>
                </a:solidFill>
                <a:latin typeface="Century Gothic"/>
                <a:ea typeface="Calibri"/>
                <a:cs typeface="Calibri"/>
                <a:sym typeface="Calibri"/>
              </a:rPr>
              <a:t>(b) any document or correspondence relating to the child;</a:t>
            </a:r>
            <a:endParaRPr lang="en-US">
              <a:solidFill>
                <a:schemeClr val="bg1"/>
              </a:solidFill>
              <a:latin typeface="Century Gothic"/>
              <a:ea typeface="Calibri"/>
              <a:cs typeface="Calibri"/>
            </a:endParaRPr>
          </a:p>
          <a:p>
            <a:pPr lvl="0"/>
            <a:r>
              <a:rPr lang="en-US">
                <a:solidFill>
                  <a:schemeClr val="bg1"/>
                </a:solidFill>
                <a:latin typeface="Century Gothic"/>
                <a:ea typeface="Calibri"/>
                <a:cs typeface="Calibri"/>
                <a:sym typeface="Calibri"/>
              </a:rPr>
              <a:t>(c) reports and notes by the provider of a </a:t>
            </a:r>
            <a:r>
              <a:rPr lang="en-US" err="1">
                <a:solidFill>
                  <a:schemeClr val="bg1"/>
                </a:solidFill>
                <a:latin typeface="Century Gothic"/>
                <a:ea typeface="Calibri"/>
                <a:cs typeface="Calibri"/>
                <a:sym typeface="Calibri"/>
              </a:rPr>
              <a:t>programme</a:t>
            </a:r>
            <a:r>
              <a:rPr lang="en-US">
                <a:solidFill>
                  <a:schemeClr val="bg1"/>
                </a:solidFill>
                <a:latin typeface="Century Gothic"/>
                <a:ea typeface="Calibri"/>
                <a:cs typeface="Calibri"/>
                <a:sym typeface="Calibri"/>
              </a:rPr>
              <a:t> within a partial care facility on any developmental delay or disability of the child with particular reference to any possible deviation from the normal development of the child having regard to his or her age;</a:t>
            </a:r>
            <a:endParaRPr lang="en-US">
              <a:solidFill>
                <a:schemeClr val="bg1"/>
              </a:solidFill>
              <a:latin typeface="Century Gothic"/>
              <a:ea typeface="Calibri"/>
              <a:cs typeface="Calibri"/>
            </a:endParaRPr>
          </a:p>
          <a:p>
            <a:pPr lvl="0"/>
            <a:r>
              <a:rPr lang="en-US">
                <a:solidFill>
                  <a:schemeClr val="bg1"/>
                </a:solidFill>
                <a:latin typeface="Century Gothic"/>
                <a:ea typeface="Calibri"/>
                <a:cs typeface="Calibri"/>
                <a:sym typeface="Calibri"/>
              </a:rPr>
              <a:t>(d) reports and notes by the provider of a </a:t>
            </a:r>
            <a:r>
              <a:rPr lang="en-US" err="1">
                <a:solidFill>
                  <a:schemeClr val="bg1"/>
                </a:solidFill>
                <a:latin typeface="Century Gothic"/>
                <a:ea typeface="Calibri"/>
                <a:cs typeface="Calibri"/>
                <a:sym typeface="Calibri"/>
              </a:rPr>
              <a:t>programme</a:t>
            </a:r>
            <a:r>
              <a:rPr lang="en-US">
                <a:solidFill>
                  <a:schemeClr val="bg1"/>
                </a:solidFill>
                <a:latin typeface="Century Gothic"/>
                <a:ea typeface="Calibri"/>
                <a:cs typeface="Calibri"/>
                <a:sym typeface="Calibri"/>
              </a:rPr>
              <a:t> within a partial care facility on any irregular </a:t>
            </a:r>
            <a:r>
              <a:rPr lang="en-US" err="1">
                <a:solidFill>
                  <a:schemeClr val="bg1"/>
                </a:solidFill>
                <a:latin typeface="Century Gothic"/>
                <a:ea typeface="Calibri"/>
                <a:cs typeface="Calibri"/>
                <a:sym typeface="Calibri"/>
              </a:rPr>
              <a:t>behavioural</a:t>
            </a:r>
            <a:r>
              <a:rPr lang="en-US">
                <a:solidFill>
                  <a:schemeClr val="bg1"/>
                </a:solidFill>
                <a:latin typeface="Century Gothic"/>
                <a:ea typeface="Calibri"/>
                <a:cs typeface="Calibri"/>
                <a:sym typeface="Calibri"/>
              </a:rPr>
              <a:t> pattern of the child; and</a:t>
            </a:r>
            <a:endParaRPr lang="en-US">
              <a:solidFill>
                <a:schemeClr val="bg1"/>
              </a:solidFill>
              <a:latin typeface="Century Gothic"/>
              <a:ea typeface="Calibri"/>
              <a:cs typeface="Calibri"/>
            </a:endParaRPr>
          </a:p>
          <a:p>
            <a:pPr lvl="0"/>
            <a:r>
              <a:rPr lang="en-US">
                <a:solidFill>
                  <a:schemeClr val="bg1"/>
                </a:solidFill>
                <a:latin typeface="Century Gothic"/>
                <a:ea typeface="Calibri"/>
                <a:cs typeface="Calibri"/>
                <a:sym typeface="Calibri"/>
              </a:rPr>
              <a:t>(e) reports and notes on any injury or bruise observed during the daily care of the child, including any observations which may relate to the possible abuse of the child.</a:t>
            </a:r>
            <a:endParaRPr lang="en-US">
              <a:solidFill>
                <a:schemeClr val="bg1"/>
              </a:solidFill>
              <a:latin typeface="Century Gothic"/>
              <a:ea typeface="Calibri"/>
              <a:cs typeface="Calibri"/>
            </a:endParaRPr>
          </a:p>
        </p:txBody>
      </p:sp>
      <p:sp>
        <p:nvSpPr>
          <p:cNvPr id="6" name="Rectangle 5">
            <a:extLst>
              <a:ext uri="{FF2B5EF4-FFF2-40B4-BE49-F238E27FC236}">
                <a16:creationId xmlns:a16="http://schemas.microsoft.com/office/drawing/2014/main" id="{94586124-510D-6B7A-0C79-2F3CA70F3870}"/>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Rectangle 6">
            <a:extLst>
              <a:ext uri="{FF2B5EF4-FFF2-40B4-BE49-F238E27FC236}">
                <a16:creationId xmlns:a16="http://schemas.microsoft.com/office/drawing/2014/main" id="{A0618100-F213-283F-2342-4B8DBF0639DE}"/>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TextBox 7">
            <a:extLst>
              <a:ext uri="{FF2B5EF4-FFF2-40B4-BE49-F238E27FC236}">
                <a16:creationId xmlns:a16="http://schemas.microsoft.com/office/drawing/2014/main" id="{51ED2808-F556-876D-8560-D3CCD2FF04ED}"/>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pic>
        <p:nvPicPr>
          <p:cNvPr id="10" name="Graphic 9" descr="Double Tap Gesture with solid fill">
            <a:extLst>
              <a:ext uri="{FF2B5EF4-FFF2-40B4-BE49-F238E27FC236}">
                <a16:creationId xmlns:a16="http://schemas.microsoft.com/office/drawing/2014/main" id="{07E64A96-2303-F452-48EF-9B9941AE441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1969" y="3701957"/>
            <a:ext cx="1000470" cy="930132"/>
          </a:xfrm>
          <a:prstGeom prst="rect">
            <a:avLst/>
          </a:prstGeom>
        </p:spPr>
      </p:pic>
      <p:pic>
        <p:nvPicPr>
          <p:cNvPr id="13" name="Graphic 12" descr="Smart Phone with solid fill">
            <a:extLst>
              <a:ext uri="{FF2B5EF4-FFF2-40B4-BE49-F238E27FC236}">
                <a16:creationId xmlns:a16="http://schemas.microsoft.com/office/drawing/2014/main" id="{43242A4D-FA0E-83CE-FD81-1D714FFB0AF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5031" y="3483628"/>
            <a:ext cx="1043353" cy="973015"/>
          </a:xfrm>
          <a:prstGeom prst="rect">
            <a:avLst/>
          </a:prstGeom>
        </p:spPr>
      </p:pic>
      <p:sp>
        <p:nvSpPr>
          <p:cNvPr id="14" name="Google Shape;331;p36">
            <a:extLst>
              <a:ext uri="{FF2B5EF4-FFF2-40B4-BE49-F238E27FC236}">
                <a16:creationId xmlns:a16="http://schemas.microsoft.com/office/drawing/2014/main" id="{EFDD87BF-F8DD-76D3-2293-A47588E9A684}"/>
              </a:ext>
            </a:extLst>
          </p:cNvPr>
          <p:cNvSpPr txBox="1"/>
          <p:nvPr/>
        </p:nvSpPr>
        <p:spPr>
          <a:xfrm>
            <a:off x="591440" y="4566216"/>
            <a:ext cx="1353160" cy="982966"/>
          </a:xfrm>
          <a:prstGeom prst="rect">
            <a:avLst/>
          </a:prstGeom>
          <a:noFill/>
          <a:ln>
            <a:noFill/>
          </a:ln>
        </p:spPr>
        <p:txBody>
          <a:bodyPr spcFirstLastPara="1" wrap="square" lIns="91425" tIns="91425" rIns="91425" bIns="91425" anchor="t" anchorCtr="0">
            <a:noAutofit/>
          </a:bodyPr>
          <a:lstStyle/>
          <a:p>
            <a:pPr marL="0" lvl="8"/>
            <a:r>
              <a:rPr lang="en-US" sz="1400" b="1">
                <a:solidFill>
                  <a:schemeClr val="dk1"/>
                </a:solidFill>
                <a:latin typeface="Century Gothic"/>
                <a:ea typeface="Calibri"/>
                <a:cs typeface="Calibri"/>
              </a:rPr>
              <a:t>Yes, with conditions</a:t>
            </a:r>
          </a:p>
        </p:txBody>
      </p:sp>
    </p:spTree>
    <p:extLst>
      <p:ext uri="{BB962C8B-B14F-4D97-AF65-F5344CB8AC3E}">
        <p14:creationId xmlns:p14="http://schemas.microsoft.com/office/powerpoint/2010/main" val="22375389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C5DB7-EF04-47AE-403C-8A5144F1C8B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244DDDE-69F1-AA7A-FC65-BA48302CBF76}"/>
              </a:ext>
            </a:extLst>
          </p:cNvPr>
          <p:cNvSpPr/>
          <p:nvPr/>
        </p:nvSpPr>
        <p:spPr>
          <a:xfrm>
            <a:off x="7990113" y="-11043"/>
            <a:ext cx="4201885" cy="686500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highlight>
                <a:srgbClr val="A4683B"/>
              </a:highlight>
              <a:latin typeface="Century Gothic"/>
            </a:endParaRPr>
          </a:p>
        </p:txBody>
      </p:sp>
      <p:sp>
        <p:nvSpPr>
          <p:cNvPr id="2" name="Slide Number Placeholder 1">
            <a:extLst>
              <a:ext uri="{FF2B5EF4-FFF2-40B4-BE49-F238E27FC236}">
                <a16:creationId xmlns:a16="http://schemas.microsoft.com/office/drawing/2014/main" id="{51CD54EC-C715-4994-91EA-BE57F984065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54</a:t>
            </a:fld>
            <a:endParaRPr lang="en-US">
              <a:latin typeface="Century Gothic"/>
            </a:endParaRPr>
          </a:p>
        </p:txBody>
      </p:sp>
      <p:sp>
        <p:nvSpPr>
          <p:cNvPr id="3" name="Rectangle 2">
            <a:extLst>
              <a:ext uri="{FF2B5EF4-FFF2-40B4-BE49-F238E27FC236}">
                <a16:creationId xmlns:a16="http://schemas.microsoft.com/office/drawing/2014/main" id="{1594EC9F-446F-E818-6FF2-8C20BB2AA3A5}"/>
              </a:ext>
            </a:extLst>
          </p:cNvPr>
          <p:cNvSpPr/>
          <p:nvPr/>
        </p:nvSpPr>
        <p:spPr>
          <a:xfrm>
            <a:off x="1917890" y="0"/>
            <a:ext cx="5386912" cy="6867210"/>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1" name="Rectangle 10">
            <a:extLst>
              <a:ext uri="{FF2B5EF4-FFF2-40B4-BE49-F238E27FC236}">
                <a16:creationId xmlns:a16="http://schemas.microsoft.com/office/drawing/2014/main" id="{BA95A583-D366-BCA9-9F2C-41DB1AEC85AC}"/>
              </a:ext>
            </a:extLst>
          </p:cNvPr>
          <p:cNvSpPr/>
          <p:nvPr/>
        </p:nvSpPr>
        <p:spPr>
          <a:xfrm>
            <a:off x="1" y="-9212"/>
            <a:ext cx="797479" cy="68672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highlight>
                <a:srgbClr val="E5AB1A"/>
              </a:highlight>
              <a:latin typeface="Century Gothic"/>
            </a:endParaRPr>
          </a:p>
        </p:txBody>
      </p:sp>
      <p:pic>
        <p:nvPicPr>
          <p:cNvPr id="12" name="Graphic 11" descr="Home with solid fill">
            <a:extLst>
              <a:ext uri="{FF2B5EF4-FFF2-40B4-BE49-F238E27FC236}">
                <a16:creationId xmlns:a16="http://schemas.microsoft.com/office/drawing/2014/main" id="{0417B265-E7A6-B906-3ACD-EDD68A694C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0485" y="157425"/>
            <a:ext cx="914400" cy="914400"/>
          </a:xfrm>
          <a:prstGeom prst="rect">
            <a:avLst/>
          </a:prstGeom>
        </p:spPr>
      </p:pic>
      <p:pic>
        <p:nvPicPr>
          <p:cNvPr id="13" name="Graphic 12" descr="Children with solid fill">
            <a:extLst>
              <a:ext uri="{FF2B5EF4-FFF2-40B4-BE49-F238E27FC236}">
                <a16:creationId xmlns:a16="http://schemas.microsoft.com/office/drawing/2014/main" id="{B820EAD0-7B8B-8BF1-12E1-105E81DFEA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5316" y="1613598"/>
            <a:ext cx="914400" cy="914400"/>
          </a:xfrm>
          <a:prstGeom prst="rect">
            <a:avLst/>
          </a:prstGeom>
        </p:spPr>
      </p:pic>
      <p:sp>
        <p:nvSpPr>
          <p:cNvPr id="14" name="Plus Sign 13">
            <a:extLst>
              <a:ext uri="{FF2B5EF4-FFF2-40B4-BE49-F238E27FC236}">
                <a16:creationId xmlns:a16="http://schemas.microsoft.com/office/drawing/2014/main" id="{B30C9F7A-FFB1-FF46-4D7E-DEF3D10C83E0}"/>
              </a:ext>
            </a:extLst>
          </p:cNvPr>
          <p:cNvSpPr/>
          <p:nvPr/>
        </p:nvSpPr>
        <p:spPr>
          <a:xfrm>
            <a:off x="1031114" y="1139692"/>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3" name="TextBox 22">
            <a:extLst>
              <a:ext uri="{FF2B5EF4-FFF2-40B4-BE49-F238E27FC236}">
                <a16:creationId xmlns:a16="http://schemas.microsoft.com/office/drawing/2014/main" id="{51150784-4BED-1C5E-381A-8EC7E050347C}"/>
              </a:ext>
            </a:extLst>
          </p:cNvPr>
          <p:cNvSpPr txBox="1"/>
          <p:nvPr/>
        </p:nvSpPr>
        <p:spPr>
          <a:xfrm>
            <a:off x="8261907" y="235511"/>
            <a:ext cx="3898272" cy="5262979"/>
          </a:xfrm>
          <a:prstGeom prst="rect">
            <a:avLst/>
          </a:prstGeom>
          <a:noFill/>
        </p:spPr>
        <p:txBody>
          <a:bodyPr wrap="square" lIns="91440" tIns="45720" rIns="91440" bIns="45720" rtlCol="0" anchor="t">
            <a:spAutoFit/>
          </a:bodyPr>
          <a:lstStyle/>
          <a:p>
            <a:r>
              <a:rPr lang="en-US" sz="2400">
                <a:solidFill>
                  <a:schemeClr val="bg1"/>
                </a:solidFill>
                <a:latin typeface="Century Gothic"/>
                <a:ea typeface="Calibri"/>
                <a:cs typeface="Calibri"/>
              </a:rPr>
              <a:t>At Gold level this must be the applicant - the owner or principal of the ECD </a:t>
            </a:r>
            <a:r>
              <a:rPr lang="en-US" sz="2400" err="1">
                <a:solidFill>
                  <a:schemeClr val="bg1"/>
                </a:solidFill>
                <a:latin typeface="Century Gothic"/>
                <a:ea typeface="Calibri"/>
                <a:cs typeface="Calibri"/>
              </a:rPr>
              <a:t>programme</a:t>
            </a:r>
            <a:r>
              <a:rPr lang="en-US" sz="2400">
                <a:solidFill>
                  <a:schemeClr val="bg1"/>
                </a:solidFill>
                <a:latin typeface="Century Gothic"/>
                <a:ea typeface="Calibri"/>
                <a:cs typeface="Calibri"/>
              </a:rPr>
              <a:t>.  You may want to ask the principal to show you copies of the staff qualifications or evidence of ECD training and working experience.  </a:t>
            </a:r>
          </a:p>
          <a:p>
            <a:endParaRPr lang="en-US" sz="2400">
              <a:solidFill>
                <a:schemeClr val="bg1"/>
              </a:solidFill>
              <a:latin typeface="Century Gothic"/>
              <a:ea typeface="Calibri"/>
              <a:cs typeface="Calibri"/>
            </a:endParaRPr>
          </a:p>
          <a:p>
            <a:r>
              <a:rPr lang="en-US" sz="2400">
                <a:solidFill>
                  <a:schemeClr val="bg1"/>
                </a:solidFill>
                <a:latin typeface="Century Gothic"/>
                <a:ea typeface="Calibri"/>
                <a:cs typeface="Calibri"/>
              </a:rPr>
              <a:t>Evidence of working experience could be a work contract or a CV.</a:t>
            </a:r>
          </a:p>
        </p:txBody>
      </p:sp>
      <p:sp>
        <p:nvSpPr>
          <p:cNvPr id="9" name="Google Shape;331;p36">
            <a:extLst>
              <a:ext uri="{FF2B5EF4-FFF2-40B4-BE49-F238E27FC236}">
                <a16:creationId xmlns:a16="http://schemas.microsoft.com/office/drawing/2014/main" id="{6ACDE17E-7A29-2891-B95E-4D3C25B362EC}"/>
              </a:ext>
            </a:extLst>
          </p:cNvPr>
          <p:cNvSpPr txBox="1"/>
          <p:nvPr/>
        </p:nvSpPr>
        <p:spPr>
          <a:xfrm>
            <a:off x="2159069" y="157425"/>
            <a:ext cx="4938087" cy="2387074"/>
          </a:xfrm>
          <a:prstGeom prst="rect">
            <a:avLst/>
          </a:prstGeom>
          <a:noFill/>
          <a:ln>
            <a:noFill/>
          </a:ln>
        </p:spPr>
        <p:txBody>
          <a:bodyPr spcFirstLastPara="1" wrap="square" lIns="91425" tIns="91425" rIns="91425" bIns="91425" anchor="t" anchorCtr="0">
            <a:noAutofit/>
          </a:bodyPr>
          <a:lstStyle/>
          <a:p>
            <a:r>
              <a:rPr lang="en-US">
                <a:latin typeface="Century Gothic"/>
              </a:rPr>
              <a:t>An applicant for registration of an early childhood development </a:t>
            </a:r>
            <a:r>
              <a:rPr lang="en-US" err="1">
                <a:latin typeface="Century Gothic"/>
              </a:rPr>
              <a:t>programme</a:t>
            </a:r>
            <a:r>
              <a:rPr lang="en-US">
                <a:latin typeface="Century Gothic"/>
              </a:rPr>
              <a:t> must possess the following qualifications, skills and </a:t>
            </a:r>
          </a:p>
          <a:p>
            <a:r>
              <a:rPr lang="en-US">
                <a:latin typeface="Century Gothic"/>
              </a:rPr>
              <a:t>training:</a:t>
            </a:r>
          </a:p>
          <a:p>
            <a:endParaRPr lang="en-US">
              <a:latin typeface="Century Gothic"/>
            </a:endParaRPr>
          </a:p>
          <a:p>
            <a:r>
              <a:rPr lang="en-US">
                <a:latin typeface="Century Gothic"/>
              </a:rPr>
              <a:t>a) (</a:t>
            </a:r>
            <a:r>
              <a:rPr lang="en-US" err="1">
                <a:latin typeface="Century Gothic"/>
              </a:rPr>
              <a:t>i</a:t>
            </a:r>
            <a:r>
              <a:rPr lang="en-US">
                <a:latin typeface="Century Gothic"/>
              </a:rPr>
              <a:t>) The National Certificate in Early Childhood Development at National Qualification Framework (NQF) Level 1-6 of the South African Qualifications Authority;</a:t>
            </a:r>
          </a:p>
          <a:p>
            <a:r>
              <a:rPr lang="en-US">
                <a:latin typeface="Century Gothic"/>
              </a:rPr>
              <a:t>(ii) an appropriate early childhood development qualification; or</a:t>
            </a:r>
          </a:p>
          <a:p>
            <a:r>
              <a:rPr lang="en-US">
                <a:latin typeface="Century Gothic"/>
              </a:rPr>
              <a:t>(iii) a minimum of three years experience of working in the early childhood development field;</a:t>
            </a:r>
          </a:p>
          <a:p>
            <a:r>
              <a:rPr lang="en-US">
                <a:latin typeface="Century Gothic"/>
              </a:rPr>
              <a:t>(b) appropriate knowledge about early childhood development;</a:t>
            </a:r>
          </a:p>
          <a:p>
            <a:r>
              <a:rPr lang="en-US">
                <a:latin typeface="Century Gothic"/>
              </a:rPr>
              <a:t>(c) the ability to identify, record and report on the progress and developmental needs of the child to inform early childhood development opportunities and interventions;</a:t>
            </a:r>
          </a:p>
          <a:p>
            <a:pPr marL="0" lvl="0" indent="0" rtl="0">
              <a:spcBef>
                <a:spcPts val="0"/>
              </a:spcBef>
              <a:spcAft>
                <a:spcPts val="0"/>
              </a:spcAft>
              <a:buNone/>
            </a:pPr>
            <a:endParaRPr lang="en-US">
              <a:latin typeface="Century Gothic"/>
              <a:ea typeface="Calibri"/>
              <a:cs typeface="Calibri"/>
              <a:sym typeface="Calibri"/>
            </a:endParaRPr>
          </a:p>
        </p:txBody>
      </p:sp>
      <p:sp>
        <p:nvSpPr>
          <p:cNvPr id="10" name="Rectangle 9">
            <a:extLst>
              <a:ext uri="{FF2B5EF4-FFF2-40B4-BE49-F238E27FC236}">
                <a16:creationId xmlns:a16="http://schemas.microsoft.com/office/drawing/2014/main" id="{0A51E5D5-4373-8562-BA9D-82201E700DB1}"/>
              </a:ext>
            </a:extLst>
          </p:cNvPr>
          <p:cNvSpPr/>
          <p:nvPr/>
        </p:nvSpPr>
        <p:spPr>
          <a:xfrm>
            <a:off x="-21696" y="-11720"/>
            <a:ext cx="693497" cy="6878930"/>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5" name="TextBox 14">
            <a:extLst>
              <a:ext uri="{FF2B5EF4-FFF2-40B4-BE49-F238E27FC236}">
                <a16:creationId xmlns:a16="http://schemas.microsoft.com/office/drawing/2014/main" id="{829E79C5-DEB6-F414-BE6F-3D67A71302A5}"/>
              </a:ext>
            </a:extLst>
          </p:cNvPr>
          <p:cNvSpPr txBox="1"/>
          <p:nvPr/>
        </p:nvSpPr>
        <p:spPr>
          <a:xfrm rot="16200000">
            <a:off x="-1364018" y="1809188"/>
            <a:ext cx="3429003" cy="523220"/>
          </a:xfrm>
          <a:prstGeom prst="rect">
            <a:avLst/>
          </a:prstGeom>
          <a:noFill/>
        </p:spPr>
        <p:txBody>
          <a:bodyPr wrap="square" rtlCol="0">
            <a:spAutoFit/>
          </a:bodyPr>
          <a:lstStyle/>
          <a:p>
            <a:r>
              <a:rPr lang="en-ZA" sz="2800" b="1">
                <a:solidFill>
                  <a:schemeClr val="bg1"/>
                </a:solidFill>
                <a:latin typeface="Century Gothic"/>
              </a:rPr>
              <a:t>GOLD</a:t>
            </a:r>
          </a:p>
        </p:txBody>
      </p:sp>
    </p:spTree>
    <p:extLst>
      <p:ext uri="{BB962C8B-B14F-4D97-AF65-F5344CB8AC3E}">
        <p14:creationId xmlns:p14="http://schemas.microsoft.com/office/powerpoint/2010/main" val="12361734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9E3E7-FDC5-BD4F-CA96-317947B5882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AD89BF-DFAB-BA35-5D21-CABF2111550A}"/>
              </a:ext>
            </a:extLst>
          </p:cNvPr>
          <p:cNvSpPr/>
          <p:nvPr/>
        </p:nvSpPr>
        <p:spPr>
          <a:xfrm>
            <a:off x="8266175" y="13019"/>
            <a:ext cx="3903147" cy="3328097"/>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2F344BF4-516B-A926-1551-EEC6FE063F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55</a:t>
            </a:fld>
            <a:endParaRPr lang="en-US">
              <a:latin typeface="Century Gothic"/>
            </a:endParaRPr>
          </a:p>
        </p:txBody>
      </p:sp>
      <p:sp>
        <p:nvSpPr>
          <p:cNvPr id="3" name="Rectangle 2">
            <a:extLst>
              <a:ext uri="{FF2B5EF4-FFF2-40B4-BE49-F238E27FC236}">
                <a16:creationId xmlns:a16="http://schemas.microsoft.com/office/drawing/2014/main" id="{46C7822C-9B51-0AA2-14BA-EBF3C4D1BB53}"/>
              </a:ext>
            </a:extLst>
          </p:cNvPr>
          <p:cNvSpPr/>
          <p:nvPr/>
        </p:nvSpPr>
        <p:spPr>
          <a:xfrm>
            <a:off x="1947671" y="0"/>
            <a:ext cx="4811521"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F21A4D9E-D878-383A-32BA-1CEC78A54BE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9665" y="157425"/>
            <a:ext cx="914400" cy="914400"/>
          </a:xfrm>
          <a:prstGeom prst="rect">
            <a:avLst/>
          </a:prstGeom>
        </p:spPr>
      </p:pic>
      <p:pic>
        <p:nvPicPr>
          <p:cNvPr id="13" name="Graphic 12" descr="Children with solid fill">
            <a:extLst>
              <a:ext uri="{FF2B5EF4-FFF2-40B4-BE49-F238E27FC236}">
                <a16:creationId xmlns:a16="http://schemas.microsoft.com/office/drawing/2014/main" id="{4058D263-2C6E-0F52-9E8C-9F6A7403A3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4496" y="1613598"/>
            <a:ext cx="914400" cy="914400"/>
          </a:xfrm>
          <a:prstGeom prst="rect">
            <a:avLst/>
          </a:prstGeom>
        </p:spPr>
      </p:pic>
      <p:sp>
        <p:nvSpPr>
          <p:cNvPr id="14" name="Plus Sign 13">
            <a:extLst>
              <a:ext uri="{FF2B5EF4-FFF2-40B4-BE49-F238E27FC236}">
                <a16:creationId xmlns:a16="http://schemas.microsoft.com/office/drawing/2014/main" id="{E5734330-4CDC-565A-C2FC-5A7769EA390D}"/>
              </a:ext>
            </a:extLst>
          </p:cNvPr>
          <p:cNvSpPr/>
          <p:nvPr/>
        </p:nvSpPr>
        <p:spPr>
          <a:xfrm>
            <a:off x="1030294" y="1139692"/>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A1F0DAFF-C462-2996-BE71-63C4FA9FA87B}"/>
              </a:ext>
            </a:extLst>
          </p:cNvPr>
          <p:cNvSpPr txBox="1"/>
          <p:nvPr/>
        </p:nvSpPr>
        <p:spPr>
          <a:xfrm>
            <a:off x="2092772" y="386831"/>
            <a:ext cx="4569662" cy="2123658"/>
          </a:xfrm>
          <a:prstGeom prst="rect">
            <a:avLst/>
          </a:prstGeom>
          <a:noFill/>
        </p:spPr>
        <p:txBody>
          <a:bodyPr wrap="square" lIns="91440" tIns="45720" rIns="91440" bIns="45720" rtlCol="0" anchor="t">
            <a:spAutoFit/>
          </a:bodyPr>
          <a:lstStyle/>
          <a:p>
            <a:pPr algn="ctr"/>
            <a:r>
              <a:rPr lang="en-US" sz="2200">
                <a:solidFill>
                  <a:schemeClr val="bg1"/>
                </a:solidFill>
                <a:latin typeface="Century Gothic"/>
                <a:ea typeface="Calibri"/>
                <a:cs typeface="Calibri"/>
              </a:rPr>
              <a:t>Children are protected from open fires, the cooking area, and any hot surfaces. Electrical plugs are always covered, and children cannot reach or touch electrical wires or fittings. </a:t>
            </a:r>
          </a:p>
        </p:txBody>
      </p:sp>
      <p:sp>
        <p:nvSpPr>
          <p:cNvPr id="23" name="TextBox 22">
            <a:extLst>
              <a:ext uri="{FF2B5EF4-FFF2-40B4-BE49-F238E27FC236}">
                <a16:creationId xmlns:a16="http://schemas.microsoft.com/office/drawing/2014/main" id="{BFA150A6-0978-7D73-C042-D96E317E16F6}"/>
              </a:ext>
            </a:extLst>
          </p:cNvPr>
          <p:cNvSpPr txBox="1"/>
          <p:nvPr/>
        </p:nvSpPr>
        <p:spPr>
          <a:xfrm>
            <a:off x="8463920" y="157425"/>
            <a:ext cx="3565630" cy="2677656"/>
          </a:xfrm>
          <a:prstGeom prst="rect">
            <a:avLst/>
          </a:prstGeom>
          <a:noFill/>
        </p:spPr>
        <p:txBody>
          <a:bodyPr wrap="square" lIns="91440" tIns="45720" rIns="91440" bIns="45720" rtlCol="0" anchor="t">
            <a:spAutoFit/>
          </a:bodyPr>
          <a:lstStyle/>
          <a:p>
            <a:r>
              <a:rPr lang="en-US" sz="2100">
                <a:solidFill>
                  <a:schemeClr val="bg1"/>
                </a:solidFill>
                <a:latin typeface="Century Gothic"/>
                <a:ea typeface="Calibri"/>
                <a:cs typeface="Calibri"/>
              </a:rPr>
              <a:t>If cooking is done on-site, you check whether there are barriers that prevent children from accessing the cooking area. Also, check if plugs and wall sockets are safely covered.</a:t>
            </a:r>
          </a:p>
        </p:txBody>
      </p:sp>
      <p:pic>
        <p:nvPicPr>
          <p:cNvPr id="4" name="Picture 3" descr="A crack in the wall&#10;&#10;Description automatically generated">
            <a:extLst>
              <a:ext uri="{FF2B5EF4-FFF2-40B4-BE49-F238E27FC236}">
                <a16:creationId xmlns:a16="http://schemas.microsoft.com/office/drawing/2014/main" id="{B240C0E0-0FCD-D800-142A-A4860C501FD3}"/>
              </a:ext>
            </a:extLst>
          </p:cNvPr>
          <p:cNvPicPr>
            <a:picLocks noChangeAspect="1"/>
          </p:cNvPicPr>
          <p:nvPr/>
        </p:nvPicPr>
        <p:blipFill>
          <a:blip r:embed="rId5"/>
          <a:stretch>
            <a:fillRect/>
          </a:stretch>
        </p:blipFill>
        <p:spPr>
          <a:xfrm>
            <a:off x="8266176" y="3488330"/>
            <a:ext cx="1549224" cy="3356651"/>
          </a:xfrm>
          <a:prstGeom prst="rect">
            <a:avLst/>
          </a:prstGeom>
        </p:spPr>
      </p:pic>
      <p:pic>
        <p:nvPicPr>
          <p:cNvPr id="6" name="Picture 2" descr="African woman cooking over outdoor fire | World Resources Institute | Flickr">
            <a:extLst>
              <a:ext uri="{FF2B5EF4-FFF2-40B4-BE49-F238E27FC236}">
                <a16:creationId xmlns:a16="http://schemas.microsoft.com/office/drawing/2014/main" id="{A9858518-0330-964B-C06F-3EC9CE35F6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15399" y="3341116"/>
            <a:ext cx="2363067" cy="354318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Double Tap Gesture with solid fill">
            <a:extLst>
              <a:ext uri="{FF2B5EF4-FFF2-40B4-BE49-F238E27FC236}">
                <a16:creationId xmlns:a16="http://schemas.microsoft.com/office/drawing/2014/main" id="{4C54B51B-D57C-0F81-4946-B4A6FC02CCC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03203" y="3469958"/>
            <a:ext cx="1000470" cy="930132"/>
          </a:xfrm>
          <a:prstGeom prst="rect">
            <a:avLst/>
          </a:prstGeom>
        </p:spPr>
      </p:pic>
      <p:pic>
        <p:nvPicPr>
          <p:cNvPr id="15" name="Graphic 14" descr="Smart Phone with solid fill">
            <a:extLst>
              <a:ext uri="{FF2B5EF4-FFF2-40B4-BE49-F238E27FC236}">
                <a16:creationId xmlns:a16="http://schemas.microsoft.com/office/drawing/2014/main" id="{21DA8B98-5CF6-29CC-BE46-D3F05E2063F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28689" y="3133866"/>
            <a:ext cx="1043353" cy="973015"/>
          </a:xfrm>
          <a:prstGeom prst="rect">
            <a:avLst/>
          </a:prstGeom>
        </p:spPr>
      </p:pic>
      <p:sp>
        <p:nvSpPr>
          <p:cNvPr id="17" name="Google Shape;331;p36">
            <a:extLst>
              <a:ext uri="{FF2B5EF4-FFF2-40B4-BE49-F238E27FC236}">
                <a16:creationId xmlns:a16="http://schemas.microsoft.com/office/drawing/2014/main" id="{E4563D82-7E92-4A23-9404-CFC6A3960770}"/>
              </a:ext>
            </a:extLst>
          </p:cNvPr>
          <p:cNvSpPr txBox="1"/>
          <p:nvPr/>
        </p:nvSpPr>
        <p:spPr>
          <a:xfrm>
            <a:off x="864496" y="4543588"/>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7" name="Rectangle 6">
            <a:extLst>
              <a:ext uri="{FF2B5EF4-FFF2-40B4-BE49-F238E27FC236}">
                <a16:creationId xmlns:a16="http://schemas.microsoft.com/office/drawing/2014/main" id="{B5FA27E7-32EA-5095-6855-693CE2450F3A}"/>
              </a:ext>
            </a:extLst>
          </p:cNvPr>
          <p:cNvSpPr/>
          <p:nvPr/>
        </p:nvSpPr>
        <p:spPr>
          <a:xfrm>
            <a:off x="1947671" y="4132327"/>
            <a:ext cx="4811521" cy="2712654"/>
          </a:xfrm>
          <a:prstGeom prst="rect">
            <a:avLst/>
          </a:prstGeom>
          <a:solidFill>
            <a:srgbClr val="EFA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8" name="TextBox 7">
            <a:extLst>
              <a:ext uri="{FF2B5EF4-FFF2-40B4-BE49-F238E27FC236}">
                <a16:creationId xmlns:a16="http://schemas.microsoft.com/office/drawing/2014/main" id="{F6875BBF-CD55-51E7-1DC2-2E1EDEE8E29A}"/>
              </a:ext>
            </a:extLst>
          </p:cNvPr>
          <p:cNvSpPr txBox="1"/>
          <p:nvPr/>
        </p:nvSpPr>
        <p:spPr>
          <a:xfrm>
            <a:off x="2092772" y="4382851"/>
            <a:ext cx="4569662" cy="2462213"/>
          </a:xfrm>
          <a:prstGeom prst="rect">
            <a:avLst/>
          </a:prstGeom>
          <a:noFill/>
        </p:spPr>
        <p:txBody>
          <a:bodyPr wrap="square" lIns="91440" tIns="45720" rIns="91440" bIns="45720" rtlCol="0" anchor="t">
            <a:spAutoFit/>
          </a:bodyPr>
          <a:lstStyle/>
          <a:p>
            <a:pPr algn="ctr"/>
            <a:r>
              <a:rPr lang="en-US" sz="2200">
                <a:latin typeface="Century Gothic"/>
                <a:ea typeface="Calibri"/>
                <a:cs typeface="Calibri"/>
              </a:rPr>
              <a:t>Children are protected from open fires, the cooking area, and any hot surfaces. Electrical plugs are always covered, and children cannot reach or touch electrical wires or fittings. </a:t>
            </a:r>
            <a:r>
              <a:rPr lang="en-US" sz="2200" b="1">
                <a:latin typeface="Century Gothic"/>
                <a:ea typeface="Calibri"/>
                <a:cs typeface="Calibri"/>
              </a:rPr>
              <a:t>There are no exposed electrical wires.</a:t>
            </a:r>
          </a:p>
        </p:txBody>
      </p:sp>
      <p:sp>
        <p:nvSpPr>
          <p:cNvPr id="9" name="Rectangle 8">
            <a:extLst>
              <a:ext uri="{FF2B5EF4-FFF2-40B4-BE49-F238E27FC236}">
                <a16:creationId xmlns:a16="http://schemas.microsoft.com/office/drawing/2014/main" id="{AB94D7F6-8A2D-2DF6-DE58-01A69F745CFC}"/>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9" name="Rectangle 18">
            <a:extLst>
              <a:ext uri="{FF2B5EF4-FFF2-40B4-BE49-F238E27FC236}">
                <a16:creationId xmlns:a16="http://schemas.microsoft.com/office/drawing/2014/main" id="{462E1419-7C6C-870F-EC7B-686D59D8F898}"/>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0" name="TextBox 19">
            <a:extLst>
              <a:ext uri="{FF2B5EF4-FFF2-40B4-BE49-F238E27FC236}">
                <a16:creationId xmlns:a16="http://schemas.microsoft.com/office/drawing/2014/main" id="{B3D4EFA2-FB75-B0AB-DF84-8EFE6519940B}"/>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11420634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ACAAD-F9BE-DA42-A976-5B1DC4418A15}"/>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25395E09-6DD8-142A-D6AA-231D6F539422}"/>
              </a:ext>
            </a:extLst>
          </p:cNvPr>
          <p:cNvSpPr/>
          <p:nvPr/>
        </p:nvSpPr>
        <p:spPr>
          <a:xfrm>
            <a:off x="8063245" y="-9212"/>
            <a:ext cx="4128755" cy="244837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C1CF9187-5DD1-1EA2-EB3F-F2ACA6EB59A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56</a:t>
            </a:fld>
            <a:endParaRPr lang="en-US">
              <a:latin typeface="Century Gothic"/>
            </a:endParaRPr>
          </a:p>
        </p:txBody>
      </p:sp>
      <p:sp>
        <p:nvSpPr>
          <p:cNvPr id="3" name="Rectangle 2">
            <a:extLst>
              <a:ext uri="{FF2B5EF4-FFF2-40B4-BE49-F238E27FC236}">
                <a16:creationId xmlns:a16="http://schemas.microsoft.com/office/drawing/2014/main" id="{3117299D-FFFC-2708-56EB-C0C3F487A599}"/>
              </a:ext>
            </a:extLst>
          </p:cNvPr>
          <p:cNvSpPr/>
          <p:nvPr/>
        </p:nvSpPr>
        <p:spPr>
          <a:xfrm>
            <a:off x="1810122" y="-9211"/>
            <a:ext cx="5155899" cy="2448378"/>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6B83B6A3-BC39-6C3E-DD0A-43837104BA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5063" y="84117"/>
            <a:ext cx="914400" cy="914400"/>
          </a:xfrm>
          <a:prstGeom prst="rect">
            <a:avLst/>
          </a:prstGeom>
        </p:spPr>
      </p:pic>
      <p:pic>
        <p:nvPicPr>
          <p:cNvPr id="13" name="Graphic 12" descr="Children with solid fill">
            <a:extLst>
              <a:ext uri="{FF2B5EF4-FFF2-40B4-BE49-F238E27FC236}">
                <a16:creationId xmlns:a16="http://schemas.microsoft.com/office/drawing/2014/main" id="{4675D717-DF7C-7787-52E6-075EDB8CA0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0839" y="1558946"/>
            <a:ext cx="914400" cy="914400"/>
          </a:xfrm>
          <a:prstGeom prst="rect">
            <a:avLst/>
          </a:prstGeom>
        </p:spPr>
      </p:pic>
      <p:sp>
        <p:nvSpPr>
          <p:cNvPr id="14" name="Plus Sign 13">
            <a:extLst>
              <a:ext uri="{FF2B5EF4-FFF2-40B4-BE49-F238E27FC236}">
                <a16:creationId xmlns:a16="http://schemas.microsoft.com/office/drawing/2014/main" id="{DF3046DA-3471-8C41-D4C5-69A8FD7896D3}"/>
              </a:ext>
            </a:extLst>
          </p:cNvPr>
          <p:cNvSpPr/>
          <p:nvPr/>
        </p:nvSpPr>
        <p:spPr>
          <a:xfrm>
            <a:off x="935692" y="106638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6" name="Graphic 5" descr="Double Tap Gesture with solid fill">
            <a:extLst>
              <a:ext uri="{FF2B5EF4-FFF2-40B4-BE49-F238E27FC236}">
                <a16:creationId xmlns:a16="http://schemas.microsoft.com/office/drawing/2014/main" id="{639A7523-CA3B-1E36-8C9E-B411C61FF1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5922" y="3317032"/>
            <a:ext cx="1000470" cy="930132"/>
          </a:xfrm>
          <a:prstGeom prst="rect">
            <a:avLst/>
          </a:prstGeom>
        </p:spPr>
      </p:pic>
      <p:pic>
        <p:nvPicPr>
          <p:cNvPr id="7" name="Graphic 6" descr="Smart Phone with solid fill">
            <a:extLst>
              <a:ext uri="{FF2B5EF4-FFF2-40B4-BE49-F238E27FC236}">
                <a16:creationId xmlns:a16="http://schemas.microsoft.com/office/drawing/2014/main" id="{B456FEED-C466-25F3-7A86-635BCD13721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1408" y="2980940"/>
            <a:ext cx="1043353" cy="973015"/>
          </a:xfrm>
          <a:prstGeom prst="rect">
            <a:avLst/>
          </a:prstGeom>
        </p:spPr>
      </p:pic>
      <p:sp>
        <p:nvSpPr>
          <p:cNvPr id="8" name="Google Shape;331;p36">
            <a:extLst>
              <a:ext uri="{FF2B5EF4-FFF2-40B4-BE49-F238E27FC236}">
                <a16:creationId xmlns:a16="http://schemas.microsoft.com/office/drawing/2014/main" id="{7CBDA904-89A7-4F34-9558-8DD38C19BBB7}"/>
              </a:ext>
            </a:extLst>
          </p:cNvPr>
          <p:cNvSpPr txBox="1"/>
          <p:nvPr/>
        </p:nvSpPr>
        <p:spPr>
          <a:xfrm>
            <a:off x="641459" y="4126540"/>
            <a:ext cx="1353160" cy="982966"/>
          </a:xfrm>
          <a:prstGeom prst="rect">
            <a:avLst/>
          </a:prstGeom>
          <a:noFill/>
          <a:ln>
            <a:noFill/>
          </a:ln>
        </p:spPr>
        <p:txBody>
          <a:bodyPr spcFirstLastPara="1" wrap="square" lIns="91425" tIns="91425" rIns="91425" bIns="91425" anchor="t" anchorCtr="0">
            <a:noAutofit/>
          </a:bodyPr>
          <a:lstStyle/>
          <a:p>
            <a:pPr marL="0" lvl="8"/>
            <a:r>
              <a:rPr lang="en-US" sz="1400" b="1">
                <a:solidFill>
                  <a:schemeClr val="dk1"/>
                </a:solidFill>
                <a:latin typeface="Century Gothic"/>
                <a:ea typeface="Calibri"/>
                <a:cs typeface="Calibri"/>
              </a:rPr>
              <a:t>Minimum Standard</a:t>
            </a:r>
          </a:p>
        </p:txBody>
      </p:sp>
      <p:sp>
        <p:nvSpPr>
          <p:cNvPr id="25" name="TextBox 24">
            <a:extLst>
              <a:ext uri="{FF2B5EF4-FFF2-40B4-BE49-F238E27FC236}">
                <a16:creationId xmlns:a16="http://schemas.microsoft.com/office/drawing/2014/main" id="{6D09AF37-287F-BF8B-C810-AAAB897E8930}"/>
              </a:ext>
            </a:extLst>
          </p:cNvPr>
          <p:cNvSpPr txBox="1"/>
          <p:nvPr/>
        </p:nvSpPr>
        <p:spPr>
          <a:xfrm>
            <a:off x="2180494" y="274744"/>
            <a:ext cx="4569662" cy="2308324"/>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rPr>
              <a:t>Children are protected from heights, stairs, deep excavations and open water that could pose a danger to them.</a:t>
            </a:r>
            <a:endParaRPr lang="en-ZA" sz="2400">
              <a:solidFill>
                <a:schemeClr val="bg1"/>
              </a:solidFill>
              <a:latin typeface="Century Gothic"/>
            </a:endParaRPr>
          </a:p>
          <a:p>
            <a:pPr algn="ctr"/>
            <a:endParaRPr lang="en-US" sz="2400">
              <a:solidFill>
                <a:schemeClr val="bg1"/>
              </a:solidFill>
              <a:latin typeface="Century Gothic"/>
              <a:ea typeface="Calibri"/>
              <a:cs typeface="Calibri"/>
            </a:endParaRPr>
          </a:p>
        </p:txBody>
      </p:sp>
      <p:sp>
        <p:nvSpPr>
          <p:cNvPr id="9" name="Google Shape;331;p36">
            <a:extLst>
              <a:ext uri="{FF2B5EF4-FFF2-40B4-BE49-F238E27FC236}">
                <a16:creationId xmlns:a16="http://schemas.microsoft.com/office/drawing/2014/main" id="{7BC34E6B-80F9-3498-D572-5E491C10C88F}"/>
              </a:ext>
            </a:extLst>
          </p:cNvPr>
          <p:cNvSpPr txBox="1"/>
          <p:nvPr/>
        </p:nvSpPr>
        <p:spPr>
          <a:xfrm>
            <a:off x="8159900" y="81308"/>
            <a:ext cx="3946401" cy="922322"/>
          </a:xfrm>
          <a:prstGeom prst="rect">
            <a:avLst/>
          </a:prstGeom>
          <a:noFill/>
          <a:ln>
            <a:noFill/>
          </a:ln>
        </p:spPr>
        <p:txBody>
          <a:bodyPr spcFirstLastPara="1" wrap="square" lIns="91425" tIns="91425" rIns="91425" bIns="91425" anchor="t" anchorCtr="0">
            <a:noAutofit/>
          </a:bodyPr>
          <a:lstStyle/>
          <a:p>
            <a:r>
              <a:rPr lang="en-US" sz="2000" err="1">
                <a:solidFill>
                  <a:schemeClr val="bg1"/>
                </a:solidFill>
                <a:latin typeface="Century Gothic"/>
              </a:rPr>
              <a:t>Programmes</a:t>
            </a:r>
            <a:r>
              <a:rPr lang="en-US" sz="2000">
                <a:solidFill>
                  <a:schemeClr val="bg1"/>
                </a:solidFill>
                <a:latin typeface="Century Gothic"/>
              </a:rPr>
              <a:t> must protect children from these risks and other measures to limit access to dangerous areas. Examples of protective barriers are fences, and handrails </a:t>
            </a:r>
            <a:endParaRPr lang="en-ZA" sz="2000">
              <a:solidFill>
                <a:schemeClr val="bg1"/>
              </a:solidFill>
              <a:latin typeface="Century Gothic"/>
            </a:endParaRPr>
          </a:p>
          <a:p>
            <a:endParaRPr lang="en-ZA">
              <a:solidFill>
                <a:schemeClr val="bg1"/>
              </a:solidFill>
              <a:latin typeface="Century Gothic"/>
              <a:ea typeface="Calibri"/>
              <a:cs typeface="Calibri"/>
              <a:sym typeface="Calibri"/>
            </a:endParaRPr>
          </a:p>
          <a:p>
            <a:pPr marL="342900" lvl="0" indent="-342900" algn="l" rtl="0">
              <a:spcBef>
                <a:spcPts val="0"/>
              </a:spcBef>
              <a:spcAft>
                <a:spcPts val="0"/>
              </a:spcAft>
              <a:buFont typeface="Arial" panose="020B0604020202020204" pitchFamily="34" charset="0"/>
              <a:buChar char="•"/>
            </a:pPr>
            <a:endParaRPr lang="en-ZA">
              <a:solidFill>
                <a:schemeClr val="bg1"/>
              </a:solidFill>
              <a:latin typeface="Century Gothic"/>
              <a:ea typeface="Calibri"/>
              <a:cs typeface="Calibri"/>
              <a:sym typeface="Calibri"/>
            </a:endParaRPr>
          </a:p>
        </p:txBody>
      </p:sp>
      <p:sp>
        <p:nvSpPr>
          <p:cNvPr id="10" name="Rectangle 9">
            <a:extLst>
              <a:ext uri="{FF2B5EF4-FFF2-40B4-BE49-F238E27FC236}">
                <a16:creationId xmlns:a16="http://schemas.microsoft.com/office/drawing/2014/main" id="{3E76F5C0-EC2D-622B-943A-FABA4E9B7253}"/>
              </a:ext>
            </a:extLst>
          </p:cNvPr>
          <p:cNvSpPr/>
          <p:nvPr/>
        </p:nvSpPr>
        <p:spPr>
          <a:xfrm>
            <a:off x="1775240" y="4653629"/>
            <a:ext cx="3237738" cy="2185732"/>
          </a:xfrm>
          <a:prstGeom prst="rect">
            <a:avLst/>
          </a:prstGeom>
          <a:blipFill>
            <a:blip r:embed="rId7"/>
            <a:stretch>
              <a:fillRect l="-1168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5" name="Picture 14" descr="A pile of garbage in a hole in the grass&#10;&#10;Description automatically generated">
            <a:extLst>
              <a:ext uri="{FF2B5EF4-FFF2-40B4-BE49-F238E27FC236}">
                <a16:creationId xmlns:a16="http://schemas.microsoft.com/office/drawing/2014/main" id="{960CDE19-9CD4-47C9-CA59-8543D8BCF28A}"/>
              </a:ext>
            </a:extLst>
          </p:cNvPr>
          <p:cNvPicPr>
            <a:picLocks noChangeAspect="1"/>
          </p:cNvPicPr>
          <p:nvPr/>
        </p:nvPicPr>
        <p:blipFill>
          <a:blip r:embed="rId8"/>
          <a:stretch>
            <a:fillRect/>
          </a:stretch>
        </p:blipFill>
        <p:spPr>
          <a:xfrm>
            <a:off x="5194824" y="4653628"/>
            <a:ext cx="2924317" cy="2193238"/>
          </a:xfrm>
          <a:prstGeom prst="rect">
            <a:avLst/>
          </a:prstGeom>
        </p:spPr>
      </p:pic>
      <p:pic>
        <p:nvPicPr>
          <p:cNvPr id="17" name="Picture 2" descr="Restored Dams Reduce Livestock Mortality | DRDAR">
            <a:extLst>
              <a:ext uri="{FF2B5EF4-FFF2-40B4-BE49-F238E27FC236}">
                <a16:creationId xmlns:a16="http://schemas.microsoft.com/office/drawing/2014/main" id="{E6192313-376A-640C-0B0A-A0AA86315E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75320" y="4655888"/>
            <a:ext cx="3916680" cy="22021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8A82B23-A98C-D4B7-9B3E-FDEDF379235F}"/>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5" name="Rectangle 4">
            <a:extLst>
              <a:ext uri="{FF2B5EF4-FFF2-40B4-BE49-F238E27FC236}">
                <a16:creationId xmlns:a16="http://schemas.microsoft.com/office/drawing/2014/main" id="{E4B7F0E0-D124-AE7B-95F4-E85E8F7C3FF5}"/>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CACC6C58-7A3B-2B8A-D972-EEE31161E135}"/>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11027590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6F528-2913-B0B2-C2D8-F2646DB6A87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9F24C6E-D797-265C-F9E0-62C529C2DC94}"/>
              </a:ext>
            </a:extLst>
          </p:cNvPr>
          <p:cNvSpPr/>
          <p:nvPr/>
        </p:nvSpPr>
        <p:spPr>
          <a:xfrm>
            <a:off x="7726679" y="9212"/>
            <a:ext cx="4465320" cy="3918857"/>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E4BB9957-2656-4BA4-0EB9-90D0994CBD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57</a:t>
            </a:fld>
            <a:endParaRPr lang="en-US"/>
          </a:p>
        </p:txBody>
      </p:sp>
      <p:sp>
        <p:nvSpPr>
          <p:cNvPr id="3" name="Rectangle 2">
            <a:extLst>
              <a:ext uri="{FF2B5EF4-FFF2-40B4-BE49-F238E27FC236}">
                <a16:creationId xmlns:a16="http://schemas.microsoft.com/office/drawing/2014/main" id="{0812EDD9-8BCB-140E-C7A2-1FDCFFDE6BC3}"/>
              </a:ext>
            </a:extLst>
          </p:cNvPr>
          <p:cNvSpPr/>
          <p:nvPr/>
        </p:nvSpPr>
        <p:spPr>
          <a:xfrm>
            <a:off x="1709928" y="1"/>
            <a:ext cx="5104530" cy="256946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6" name="TextBox 15">
            <a:extLst>
              <a:ext uri="{FF2B5EF4-FFF2-40B4-BE49-F238E27FC236}">
                <a16:creationId xmlns:a16="http://schemas.microsoft.com/office/drawing/2014/main" id="{38D963A4-FD2A-F5C0-1217-7B9853635CDD}"/>
              </a:ext>
            </a:extLst>
          </p:cNvPr>
          <p:cNvSpPr txBox="1"/>
          <p:nvPr/>
        </p:nvSpPr>
        <p:spPr>
          <a:xfrm>
            <a:off x="2095547" y="227794"/>
            <a:ext cx="4569662" cy="1785104"/>
          </a:xfrm>
          <a:prstGeom prst="rect">
            <a:avLst/>
          </a:prstGeom>
          <a:noFill/>
        </p:spPr>
        <p:txBody>
          <a:bodyPr wrap="square" lIns="91440" tIns="45720" rIns="91440" bIns="45720" rtlCol="0" anchor="t">
            <a:spAutoFit/>
          </a:bodyPr>
          <a:lstStyle/>
          <a:p>
            <a:pPr algn="ctr"/>
            <a:r>
              <a:rPr lang="en-US" sz="2200">
                <a:solidFill>
                  <a:schemeClr val="bg1"/>
                </a:solidFill>
                <a:latin typeface="Century Gothic"/>
                <a:ea typeface="Calibri"/>
                <a:cs typeface="Calibri"/>
              </a:rPr>
              <a:t>Dangerous objects (e.g. knives, matches), harmful substances (e.g. paraffin, cleaning agents) and medicines, </a:t>
            </a:r>
            <a:r>
              <a:rPr lang="en-US" sz="2200" b="1">
                <a:solidFill>
                  <a:schemeClr val="bg1"/>
                </a:solidFill>
                <a:latin typeface="Century Gothic"/>
                <a:ea typeface="Calibri"/>
                <a:cs typeface="Calibri"/>
              </a:rPr>
              <a:t>cannot be reached by children.</a:t>
            </a:r>
          </a:p>
        </p:txBody>
      </p:sp>
      <p:sp>
        <p:nvSpPr>
          <p:cNvPr id="23" name="TextBox 22">
            <a:extLst>
              <a:ext uri="{FF2B5EF4-FFF2-40B4-BE49-F238E27FC236}">
                <a16:creationId xmlns:a16="http://schemas.microsoft.com/office/drawing/2014/main" id="{EB6C6113-2DA2-3CF6-8199-4FCF8E663FD9}"/>
              </a:ext>
            </a:extLst>
          </p:cNvPr>
          <p:cNvSpPr txBox="1"/>
          <p:nvPr/>
        </p:nvSpPr>
        <p:spPr>
          <a:xfrm>
            <a:off x="8148367" y="280363"/>
            <a:ext cx="4043632" cy="3416320"/>
          </a:xfrm>
          <a:prstGeom prst="rect">
            <a:avLst/>
          </a:prstGeom>
          <a:noFill/>
        </p:spPr>
        <p:txBody>
          <a:bodyPr wrap="square" lIns="91440" tIns="45720" rIns="91440" bIns="45720" rtlCol="0" anchor="t">
            <a:spAutoFit/>
          </a:bodyPr>
          <a:lstStyle/>
          <a:p>
            <a:r>
              <a:rPr lang="en-US" sz="2400">
                <a:solidFill>
                  <a:schemeClr val="bg1"/>
                </a:solidFill>
                <a:latin typeface="Century Gothic"/>
                <a:ea typeface="Calibri"/>
                <a:cs typeface="Calibri"/>
              </a:rPr>
              <a:t>At Silver, the requirement is for dangerous items to be out of reach. You may want to advise the principal to work towards meeting the Gold standard of having them in separate locked or child-proof cupboards</a:t>
            </a:r>
          </a:p>
        </p:txBody>
      </p:sp>
      <p:pic>
        <p:nvPicPr>
          <p:cNvPr id="24" name="Graphic 23" descr="Home with solid fill">
            <a:extLst>
              <a:ext uri="{FF2B5EF4-FFF2-40B4-BE49-F238E27FC236}">
                <a16:creationId xmlns:a16="http://schemas.microsoft.com/office/drawing/2014/main" id="{E0982BE3-FE96-5B44-A9E5-B6141B1638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5527" y="205946"/>
            <a:ext cx="914400" cy="914400"/>
          </a:xfrm>
          <a:prstGeom prst="rect">
            <a:avLst/>
          </a:prstGeom>
        </p:spPr>
      </p:pic>
      <p:sp>
        <p:nvSpPr>
          <p:cNvPr id="4" name="Rectangle 3">
            <a:extLst>
              <a:ext uri="{FF2B5EF4-FFF2-40B4-BE49-F238E27FC236}">
                <a16:creationId xmlns:a16="http://schemas.microsoft.com/office/drawing/2014/main" id="{3D3C9A7E-42CA-46CF-05F3-9FF5F525962E}"/>
              </a:ext>
            </a:extLst>
          </p:cNvPr>
          <p:cNvSpPr/>
          <p:nvPr/>
        </p:nvSpPr>
        <p:spPr>
          <a:xfrm>
            <a:off x="1709928" y="3928069"/>
            <a:ext cx="5104530" cy="2939143"/>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6" name="TextBox 5">
            <a:extLst>
              <a:ext uri="{FF2B5EF4-FFF2-40B4-BE49-F238E27FC236}">
                <a16:creationId xmlns:a16="http://schemas.microsoft.com/office/drawing/2014/main" id="{B2656256-F89B-5E6E-C9EF-0A89AA588719}"/>
              </a:ext>
            </a:extLst>
          </p:cNvPr>
          <p:cNvSpPr txBox="1"/>
          <p:nvPr/>
        </p:nvSpPr>
        <p:spPr>
          <a:xfrm>
            <a:off x="2353000" y="4232692"/>
            <a:ext cx="4054755" cy="2462213"/>
          </a:xfrm>
          <a:prstGeom prst="rect">
            <a:avLst/>
          </a:prstGeom>
          <a:noFill/>
        </p:spPr>
        <p:txBody>
          <a:bodyPr wrap="square" lIns="91440" tIns="45720" rIns="91440" bIns="45720" rtlCol="0" anchor="t">
            <a:spAutoFit/>
          </a:bodyPr>
          <a:lstStyle/>
          <a:p>
            <a:pPr algn="ctr"/>
            <a:r>
              <a:rPr lang="en-US" sz="2200">
                <a:latin typeface="Century Gothic"/>
                <a:ea typeface="Calibri"/>
                <a:cs typeface="Calibri"/>
              </a:rPr>
              <a:t>Dangerous objects (e.g. knives, matches), harmful substances (e.g. paraffin, cleaning agents) and medicines,  </a:t>
            </a:r>
            <a:r>
              <a:rPr lang="en-US" sz="2200" b="1">
                <a:latin typeface="Century Gothic"/>
                <a:ea typeface="Calibri"/>
                <a:cs typeface="Calibri"/>
              </a:rPr>
              <a:t>are kept in separate locked or child-proof cupboards</a:t>
            </a:r>
          </a:p>
        </p:txBody>
      </p:sp>
      <p:pic>
        <p:nvPicPr>
          <p:cNvPr id="7" name="Graphic 6" descr="Double Tap Gesture with solid fill">
            <a:extLst>
              <a:ext uri="{FF2B5EF4-FFF2-40B4-BE49-F238E27FC236}">
                <a16:creationId xmlns:a16="http://schemas.microsoft.com/office/drawing/2014/main" id="{2B51BE43-96B0-78BA-085E-1443932858C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493" y="3225938"/>
            <a:ext cx="1000470" cy="930132"/>
          </a:xfrm>
          <a:prstGeom prst="rect">
            <a:avLst/>
          </a:prstGeom>
        </p:spPr>
      </p:pic>
      <p:pic>
        <p:nvPicPr>
          <p:cNvPr id="8" name="Graphic 7" descr="Smart Phone with solid fill">
            <a:extLst>
              <a:ext uri="{FF2B5EF4-FFF2-40B4-BE49-F238E27FC236}">
                <a16:creationId xmlns:a16="http://schemas.microsoft.com/office/drawing/2014/main" id="{23E4C444-12ED-61B8-9A53-816F8C0994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6574" y="2833744"/>
            <a:ext cx="1043353" cy="973015"/>
          </a:xfrm>
          <a:prstGeom prst="rect">
            <a:avLst/>
          </a:prstGeom>
        </p:spPr>
      </p:pic>
      <p:sp>
        <p:nvSpPr>
          <p:cNvPr id="9" name="Google Shape;331;p36">
            <a:extLst>
              <a:ext uri="{FF2B5EF4-FFF2-40B4-BE49-F238E27FC236}">
                <a16:creationId xmlns:a16="http://schemas.microsoft.com/office/drawing/2014/main" id="{97CD3994-7607-CFA1-EE81-CD8CADB3A6EF}"/>
              </a:ext>
            </a:extLst>
          </p:cNvPr>
          <p:cNvSpPr txBox="1"/>
          <p:nvPr/>
        </p:nvSpPr>
        <p:spPr>
          <a:xfrm>
            <a:off x="719226" y="4129943"/>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12" name="Rectangle 11">
            <a:extLst>
              <a:ext uri="{FF2B5EF4-FFF2-40B4-BE49-F238E27FC236}">
                <a16:creationId xmlns:a16="http://schemas.microsoft.com/office/drawing/2014/main" id="{1EBEF766-DF7C-E575-5C90-328EA051F1BE}"/>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3" name="Rectangle 12">
            <a:extLst>
              <a:ext uri="{FF2B5EF4-FFF2-40B4-BE49-F238E27FC236}">
                <a16:creationId xmlns:a16="http://schemas.microsoft.com/office/drawing/2014/main" id="{FBF6117C-F32E-D18B-0D4A-80960EBA7CBB}"/>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4" name="TextBox 13">
            <a:extLst>
              <a:ext uri="{FF2B5EF4-FFF2-40B4-BE49-F238E27FC236}">
                <a16:creationId xmlns:a16="http://schemas.microsoft.com/office/drawing/2014/main" id="{1A22C175-CCE0-4BD3-C81C-F834DB373EC6}"/>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pic>
        <p:nvPicPr>
          <p:cNvPr id="10" name="Picture 2" descr="PARAFFIN - KEROSENE BASED FUEL - PowaFix">
            <a:extLst>
              <a:ext uri="{FF2B5EF4-FFF2-40B4-BE49-F238E27FC236}">
                <a16:creationId xmlns:a16="http://schemas.microsoft.com/office/drawing/2014/main" id="{547B47FB-A86E-F4F4-7AB8-DE2724C218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36430" y="4587547"/>
            <a:ext cx="2472687" cy="24726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adac Gas Cylinder / 5kg">
            <a:extLst>
              <a:ext uri="{FF2B5EF4-FFF2-40B4-BE49-F238E27FC236}">
                <a16:creationId xmlns:a16="http://schemas.microsoft.com/office/drawing/2014/main" id="{B409A24C-FAE9-BCAC-16AB-9B11FBE85D0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126" r="21187"/>
          <a:stretch>
            <a:fillRect/>
          </a:stretch>
        </p:blipFill>
        <p:spPr bwMode="auto">
          <a:xfrm>
            <a:off x="9756697" y="5112909"/>
            <a:ext cx="1028611" cy="178306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What is the Difference between Common Cleaning Agents? – Burgos Cleaning  Service">
            <a:extLst>
              <a:ext uri="{FF2B5EF4-FFF2-40B4-BE49-F238E27FC236}">
                <a16:creationId xmlns:a16="http://schemas.microsoft.com/office/drawing/2014/main" id="{3BD6795D-7E48-7459-BAA2-B2F9EE352F3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17243" y="3992738"/>
            <a:ext cx="2239454" cy="149343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Medicine Cabinet Essentials for Parents | Medical Aid | Hippo">
            <a:extLst>
              <a:ext uri="{FF2B5EF4-FFF2-40B4-BE49-F238E27FC236}">
                <a16:creationId xmlns:a16="http://schemas.microsoft.com/office/drawing/2014/main" id="{8B05ECAD-1FDF-C938-8B7F-F13A3B3965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85893" y="5437223"/>
            <a:ext cx="2131165" cy="1420777"/>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descr="Children with solid fill">
            <a:extLst>
              <a:ext uri="{FF2B5EF4-FFF2-40B4-BE49-F238E27FC236}">
                <a16:creationId xmlns:a16="http://schemas.microsoft.com/office/drawing/2014/main" id="{2220971E-5B61-3029-18D0-76D6402DC54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60620" y="1596160"/>
            <a:ext cx="914400" cy="914400"/>
          </a:xfrm>
          <a:prstGeom prst="rect">
            <a:avLst/>
          </a:prstGeom>
        </p:spPr>
      </p:pic>
      <p:sp>
        <p:nvSpPr>
          <p:cNvPr id="19" name="Plus Sign 18">
            <a:extLst>
              <a:ext uri="{FF2B5EF4-FFF2-40B4-BE49-F238E27FC236}">
                <a16:creationId xmlns:a16="http://schemas.microsoft.com/office/drawing/2014/main" id="{56DB8478-80DA-6A61-4027-642DC03F659B}"/>
              </a:ext>
            </a:extLst>
          </p:cNvPr>
          <p:cNvSpPr/>
          <p:nvPr/>
        </p:nvSpPr>
        <p:spPr>
          <a:xfrm>
            <a:off x="926418" y="112225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Tree>
    <p:extLst>
      <p:ext uri="{BB962C8B-B14F-4D97-AF65-F5344CB8AC3E}">
        <p14:creationId xmlns:p14="http://schemas.microsoft.com/office/powerpoint/2010/main" val="36501615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09F3-A70D-C9B4-3592-7BC3316D94C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60A68FA-BEB1-E977-FCAD-7EF9447B74A9}"/>
              </a:ext>
            </a:extLst>
          </p:cNvPr>
          <p:cNvSpPr/>
          <p:nvPr/>
        </p:nvSpPr>
        <p:spPr>
          <a:xfrm>
            <a:off x="7685314" y="0"/>
            <a:ext cx="4515830" cy="507831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3" name="Rectangle 2">
            <a:extLst>
              <a:ext uri="{FF2B5EF4-FFF2-40B4-BE49-F238E27FC236}">
                <a16:creationId xmlns:a16="http://schemas.microsoft.com/office/drawing/2014/main" id="{28360C16-BBAA-2B61-224A-E8C9D21791B7}"/>
              </a:ext>
            </a:extLst>
          </p:cNvPr>
          <p:cNvSpPr/>
          <p:nvPr/>
        </p:nvSpPr>
        <p:spPr>
          <a:xfrm>
            <a:off x="1964873" y="-10592"/>
            <a:ext cx="4745334" cy="5078313"/>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FE17949C-848A-EECD-409D-22894C7B99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6049" y="90365"/>
            <a:ext cx="914400" cy="914400"/>
          </a:xfrm>
          <a:prstGeom prst="rect">
            <a:avLst/>
          </a:prstGeom>
        </p:spPr>
      </p:pic>
      <p:sp>
        <p:nvSpPr>
          <p:cNvPr id="23" name="TextBox 22">
            <a:extLst>
              <a:ext uri="{FF2B5EF4-FFF2-40B4-BE49-F238E27FC236}">
                <a16:creationId xmlns:a16="http://schemas.microsoft.com/office/drawing/2014/main" id="{892DDF6D-36D4-4E2D-C5EC-F38280AF920E}"/>
              </a:ext>
            </a:extLst>
          </p:cNvPr>
          <p:cNvSpPr txBox="1"/>
          <p:nvPr/>
        </p:nvSpPr>
        <p:spPr>
          <a:xfrm>
            <a:off x="8131020" y="85274"/>
            <a:ext cx="3875314" cy="5062924"/>
          </a:xfrm>
          <a:prstGeom prst="rect">
            <a:avLst/>
          </a:prstGeom>
          <a:noFill/>
        </p:spPr>
        <p:txBody>
          <a:bodyPr wrap="square" lIns="91440" tIns="45720" rIns="91440" bIns="45720" rtlCol="0" anchor="t">
            <a:spAutoFit/>
          </a:bodyPr>
          <a:lstStyle/>
          <a:p>
            <a:r>
              <a:rPr lang="en-US" sz="1900">
                <a:solidFill>
                  <a:schemeClr val="bg1"/>
                </a:solidFill>
                <a:latin typeface="Century Gothic"/>
                <a:ea typeface="Calibri"/>
                <a:cs typeface="Calibri"/>
              </a:rPr>
              <a:t>Remember this standard only applies if the ECD </a:t>
            </a:r>
            <a:r>
              <a:rPr lang="en-US" sz="1900" err="1">
                <a:solidFill>
                  <a:schemeClr val="bg1"/>
                </a:solidFill>
                <a:latin typeface="Century Gothic"/>
                <a:ea typeface="Calibri"/>
                <a:cs typeface="Calibri"/>
              </a:rPr>
              <a:t>programme</a:t>
            </a:r>
            <a:r>
              <a:rPr lang="en-US" sz="1900">
                <a:solidFill>
                  <a:schemeClr val="bg1"/>
                </a:solidFill>
                <a:latin typeface="Century Gothic"/>
                <a:ea typeface="Calibri"/>
                <a:cs typeface="Calibri"/>
              </a:rPr>
              <a:t> provides transport for children.</a:t>
            </a:r>
          </a:p>
          <a:p>
            <a:endParaRPr lang="en-US" sz="1900">
              <a:solidFill>
                <a:schemeClr val="bg1"/>
              </a:solidFill>
              <a:latin typeface="Century Gothic"/>
              <a:ea typeface="Calibri"/>
              <a:cs typeface="Calibri"/>
            </a:endParaRPr>
          </a:p>
          <a:p>
            <a:r>
              <a:rPr lang="en-US" sz="1900">
                <a:solidFill>
                  <a:schemeClr val="bg1"/>
                </a:solidFill>
                <a:latin typeface="Century Gothic"/>
                <a:ea typeface="Calibri"/>
                <a:cs typeface="Calibri"/>
              </a:rPr>
              <a:t>If they do, you might want to ask the principal if children are allowed to sit in the front seat or in the back of the vehicle. Also, check if the vehicle always uses child locks on the doors.</a:t>
            </a:r>
          </a:p>
          <a:p>
            <a:endParaRPr lang="en-US" sz="1900">
              <a:solidFill>
                <a:schemeClr val="bg1"/>
              </a:solidFill>
              <a:latin typeface="Century Gothic"/>
              <a:ea typeface="Calibri"/>
              <a:cs typeface="Calibri"/>
            </a:endParaRPr>
          </a:p>
          <a:p>
            <a:r>
              <a:rPr lang="en-US" sz="1900">
                <a:solidFill>
                  <a:schemeClr val="bg1"/>
                </a:solidFill>
                <a:latin typeface="Century Gothic"/>
                <a:ea typeface="Calibri"/>
                <a:cs typeface="Calibri"/>
              </a:rPr>
              <a:t>You can suggest that the ECD </a:t>
            </a:r>
            <a:r>
              <a:rPr lang="en-US" sz="1900" err="1">
                <a:solidFill>
                  <a:schemeClr val="bg1"/>
                </a:solidFill>
                <a:latin typeface="Century Gothic"/>
                <a:ea typeface="Calibri"/>
                <a:cs typeface="Calibri"/>
              </a:rPr>
              <a:t>programme</a:t>
            </a:r>
            <a:r>
              <a:rPr lang="en-US" sz="1900">
                <a:solidFill>
                  <a:schemeClr val="bg1"/>
                </a:solidFill>
                <a:latin typeface="Century Gothic"/>
                <a:ea typeface="Calibri"/>
                <a:cs typeface="Calibri"/>
              </a:rPr>
              <a:t> look at the Transport Policy on the DBE website. They can print it out and use it.</a:t>
            </a:r>
          </a:p>
        </p:txBody>
      </p:sp>
      <p:pic>
        <p:nvPicPr>
          <p:cNvPr id="6" name="Graphic 5" descr="Double Tap Gesture with solid fill">
            <a:extLst>
              <a:ext uri="{FF2B5EF4-FFF2-40B4-BE49-F238E27FC236}">
                <a16:creationId xmlns:a16="http://schemas.microsoft.com/office/drawing/2014/main" id="{B5BF0B78-9A5D-946E-8079-C21A03C8B2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6510" y="3662818"/>
            <a:ext cx="1000470" cy="930132"/>
          </a:xfrm>
          <a:prstGeom prst="rect">
            <a:avLst/>
          </a:prstGeom>
        </p:spPr>
      </p:pic>
      <p:pic>
        <p:nvPicPr>
          <p:cNvPr id="7" name="Graphic 6" descr="Smart Phone with solid fill">
            <a:extLst>
              <a:ext uri="{FF2B5EF4-FFF2-40B4-BE49-F238E27FC236}">
                <a16:creationId xmlns:a16="http://schemas.microsoft.com/office/drawing/2014/main" id="{7F16C0AC-438E-2522-0C7A-1652B8839A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1996" y="3326726"/>
            <a:ext cx="1043353" cy="973015"/>
          </a:xfrm>
          <a:prstGeom prst="rect">
            <a:avLst/>
          </a:prstGeom>
        </p:spPr>
      </p:pic>
      <p:sp>
        <p:nvSpPr>
          <p:cNvPr id="8" name="Google Shape;331;p36">
            <a:extLst>
              <a:ext uri="{FF2B5EF4-FFF2-40B4-BE49-F238E27FC236}">
                <a16:creationId xmlns:a16="http://schemas.microsoft.com/office/drawing/2014/main" id="{A4AF2DA6-BAF3-948A-9538-223502B90808}"/>
              </a:ext>
            </a:extLst>
          </p:cNvPr>
          <p:cNvSpPr txBox="1"/>
          <p:nvPr/>
        </p:nvSpPr>
        <p:spPr>
          <a:xfrm>
            <a:off x="1193667" y="4680199"/>
            <a:ext cx="1353160" cy="982966"/>
          </a:xfrm>
          <a:prstGeom prst="rect">
            <a:avLst/>
          </a:prstGeom>
          <a:noFill/>
          <a:ln>
            <a:noFill/>
          </a:ln>
        </p:spPr>
        <p:txBody>
          <a:bodyPr spcFirstLastPara="1" wrap="square" lIns="91425" tIns="91425" rIns="91425" bIns="91425" anchor="t" anchorCtr="0">
            <a:noAutofit/>
          </a:bodyPr>
          <a:lstStyle/>
          <a:p>
            <a:pPr marL="0" lvl="8"/>
            <a:r>
              <a:rPr lang="en-US" sz="2400" b="1">
                <a:solidFill>
                  <a:schemeClr val="dk1"/>
                </a:solidFill>
                <a:latin typeface="Century Gothic"/>
                <a:ea typeface="Calibri"/>
                <a:cs typeface="Calibri"/>
              </a:rPr>
              <a:t>NA</a:t>
            </a:r>
          </a:p>
        </p:txBody>
      </p:sp>
      <p:sp>
        <p:nvSpPr>
          <p:cNvPr id="4" name="TextBox 3">
            <a:extLst>
              <a:ext uri="{FF2B5EF4-FFF2-40B4-BE49-F238E27FC236}">
                <a16:creationId xmlns:a16="http://schemas.microsoft.com/office/drawing/2014/main" id="{1AE7F185-B5D4-83B6-F781-C5CF49289FE6}"/>
              </a:ext>
            </a:extLst>
          </p:cNvPr>
          <p:cNvSpPr txBox="1"/>
          <p:nvPr/>
        </p:nvSpPr>
        <p:spPr>
          <a:xfrm>
            <a:off x="1964873" y="174073"/>
            <a:ext cx="4569662" cy="4154984"/>
          </a:xfrm>
          <a:prstGeom prst="rect">
            <a:avLst/>
          </a:prstGeom>
          <a:noFill/>
        </p:spPr>
        <p:txBody>
          <a:bodyPr wrap="square" lIns="91440" tIns="45720" rIns="91440" bIns="45720" rtlCol="0" anchor="t">
            <a:spAutoFit/>
          </a:bodyPr>
          <a:lstStyle/>
          <a:p>
            <a:pPr algn="ctr"/>
            <a:r>
              <a:rPr lang="en-US" sz="2200">
                <a:solidFill>
                  <a:schemeClr val="bg1"/>
                </a:solidFill>
                <a:latin typeface="Century Gothic"/>
                <a:ea typeface="Calibri"/>
                <a:cs typeface="Calibri"/>
              </a:rPr>
              <a:t>If the ECD </a:t>
            </a:r>
            <a:r>
              <a:rPr lang="en-US" sz="2200" err="1">
                <a:solidFill>
                  <a:schemeClr val="bg1"/>
                </a:solidFill>
                <a:latin typeface="Century Gothic"/>
                <a:ea typeface="Calibri"/>
                <a:cs typeface="Calibri"/>
              </a:rPr>
              <a:t>programme</a:t>
            </a:r>
            <a:r>
              <a:rPr lang="en-US" sz="2200">
                <a:solidFill>
                  <a:schemeClr val="bg1"/>
                </a:solidFill>
                <a:latin typeface="Century Gothic"/>
                <a:ea typeface="Calibri"/>
                <a:cs typeface="Calibri"/>
              </a:rPr>
              <a:t> arranges transport for children:</a:t>
            </a:r>
          </a:p>
          <a:p>
            <a:pPr algn="ctr"/>
            <a:r>
              <a:rPr lang="en-US" sz="2200">
                <a:solidFill>
                  <a:schemeClr val="bg1"/>
                </a:solidFill>
                <a:latin typeface="Century Gothic"/>
                <a:ea typeface="Calibri"/>
                <a:cs typeface="Calibri"/>
              </a:rPr>
              <a:t>(a) vehicles are safe and not overloaded;</a:t>
            </a:r>
          </a:p>
          <a:p>
            <a:pPr algn="ctr"/>
            <a:r>
              <a:rPr lang="en-US" sz="2200">
                <a:solidFill>
                  <a:schemeClr val="bg1"/>
                </a:solidFill>
                <a:latin typeface="Century Gothic"/>
                <a:ea typeface="Calibri"/>
                <a:cs typeface="Calibri"/>
              </a:rPr>
              <a:t>(b) transport providers comply with safety measures, including adherence to speed limits, and ensuring all passengers are seated;</a:t>
            </a:r>
          </a:p>
          <a:p>
            <a:pPr algn="ctr"/>
            <a:r>
              <a:rPr lang="en-US" sz="2200">
                <a:solidFill>
                  <a:schemeClr val="bg1"/>
                </a:solidFill>
                <a:latin typeface="Century Gothic"/>
                <a:ea typeface="Calibri"/>
                <a:cs typeface="Calibri"/>
              </a:rPr>
              <a:t>(c) children are not transported in open vehicles, or in the front seat or boot.</a:t>
            </a:r>
          </a:p>
        </p:txBody>
      </p:sp>
      <p:pic>
        <p:nvPicPr>
          <p:cNvPr id="15" name="Picture 14" descr="A group of kids on a school bus&#10;&#10;AI-generated content may be incorrect.">
            <a:extLst>
              <a:ext uri="{FF2B5EF4-FFF2-40B4-BE49-F238E27FC236}">
                <a16:creationId xmlns:a16="http://schemas.microsoft.com/office/drawing/2014/main" id="{1506F8ED-4ECF-5D64-DADB-D890B18D6B95}"/>
              </a:ext>
            </a:extLst>
          </p:cNvPr>
          <p:cNvPicPr>
            <a:picLocks noChangeAspect="1"/>
          </p:cNvPicPr>
          <p:nvPr/>
        </p:nvPicPr>
        <p:blipFill>
          <a:blip r:embed="rId6"/>
          <a:stretch>
            <a:fillRect/>
          </a:stretch>
        </p:blipFill>
        <p:spPr>
          <a:xfrm>
            <a:off x="4907871" y="3548479"/>
            <a:ext cx="3429000" cy="3429000"/>
          </a:xfrm>
          <a:prstGeom prst="rect">
            <a:avLst/>
          </a:prstGeom>
        </p:spPr>
      </p:pic>
      <p:sp>
        <p:nvSpPr>
          <p:cNvPr id="2" name="Rectangle 1">
            <a:extLst>
              <a:ext uri="{FF2B5EF4-FFF2-40B4-BE49-F238E27FC236}">
                <a16:creationId xmlns:a16="http://schemas.microsoft.com/office/drawing/2014/main" id="{70F3D988-ABAF-6FD3-113D-A2078353E949}"/>
              </a:ext>
            </a:extLst>
          </p:cNvPr>
          <p:cNvSpPr/>
          <p:nvPr/>
        </p:nvSpPr>
        <p:spPr>
          <a:xfrm>
            <a:off x="-11380" y="0"/>
            <a:ext cx="708359" cy="685800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9" name="TextBox 8">
            <a:extLst>
              <a:ext uri="{FF2B5EF4-FFF2-40B4-BE49-F238E27FC236}">
                <a16:creationId xmlns:a16="http://schemas.microsoft.com/office/drawing/2014/main" id="{971FB17D-980C-CBEB-32B8-988549578169}"/>
              </a:ext>
            </a:extLst>
          </p:cNvPr>
          <p:cNvSpPr txBox="1"/>
          <p:nvPr/>
        </p:nvSpPr>
        <p:spPr>
          <a:xfrm rot="16200000">
            <a:off x="-1352713" y="1809188"/>
            <a:ext cx="3429003" cy="523220"/>
          </a:xfrm>
          <a:prstGeom prst="rect">
            <a:avLst/>
          </a:prstGeom>
          <a:noFill/>
        </p:spPr>
        <p:txBody>
          <a:bodyPr wrap="square" rtlCol="0">
            <a:spAutoFit/>
          </a:bodyPr>
          <a:lstStyle/>
          <a:p>
            <a:r>
              <a:rPr lang="en-ZA" sz="2800" b="1">
                <a:solidFill>
                  <a:schemeClr val="bg1"/>
                </a:solidFill>
                <a:latin typeface="Century Gothic"/>
              </a:rPr>
              <a:t>SILVER</a:t>
            </a:r>
          </a:p>
        </p:txBody>
      </p:sp>
    </p:spTree>
    <p:extLst>
      <p:ext uri="{BB962C8B-B14F-4D97-AF65-F5344CB8AC3E}">
        <p14:creationId xmlns:p14="http://schemas.microsoft.com/office/powerpoint/2010/main" val="25559429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53D4B-366F-68DB-8E41-20CE77D76AA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3159A6B-90B8-CB18-298E-9782002E66CA}"/>
              </a:ext>
            </a:extLst>
          </p:cNvPr>
          <p:cNvSpPr/>
          <p:nvPr/>
        </p:nvSpPr>
        <p:spPr>
          <a:xfrm>
            <a:off x="8327570" y="0"/>
            <a:ext cx="3864429" cy="685800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C0F0AFA6-C547-2D75-DE71-1923350DE01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59</a:t>
            </a:fld>
            <a:endParaRPr lang="en-US">
              <a:latin typeface="Century Gothic"/>
            </a:endParaRPr>
          </a:p>
        </p:txBody>
      </p:sp>
      <p:sp>
        <p:nvSpPr>
          <p:cNvPr id="3" name="Rectangle 2">
            <a:extLst>
              <a:ext uri="{FF2B5EF4-FFF2-40B4-BE49-F238E27FC236}">
                <a16:creationId xmlns:a16="http://schemas.microsoft.com/office/drawing/2014/main" id="{8886FB33-ADA6-DBAD-272B-5A2F7489E061}"/>
              </a:ext>
            </a:extLst>
          </p:cNvPr>
          <p:cNvSpPr/>
          <p:nvPr/>
        </p:nvSpPr>
        <p:spPr>
          <a:xfrm>
            <a:off x="2220686" y="0"/>
            <a:ext cx="4930608"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bg1"/>
              </a:solidFill>
              <a:latin typeface="Century Gothic"/>
            </a:endParaRPr>
          </a:p>
        </p:txBody>
      </p:sp>
      <p:pic>
        <p:nvPicPr>
          <p:cNvPr id="12" name="Graphic 11" descr="Home with solid fill">
            <a:extLst>
              <a:ext uri="{FF2B5EF4-FFF2-40B4-BE49-F238E27FC236}">
                <a16:creationId xmlns:a16="http://schemas.microsoft.com/office/drawing/2014/main" id="{E215A507-B346-A4E9-F444-BC1E6A8BA9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4559" y="-56258"/>
            <a:ext cx="914400" cy="914400"/>
          </a:xfrm>
          <a:prstGeom prst="rect">
            <a:avLst/>
          </a:prstGeom>
        </p:spPr>
      </p:pic>
      <p:sp>
        <p:nvSpPr>
          <p:cNvPr id="16" name="TextBox 15">
            <a:extLst>
              <a:ext uri="{FF2B5EF4-FFF2-40B4-BE49-F238E27FC236}">
                <a16:creationId xmlns:a16="http://schemas.microsoft.com/office/drawing/2014/main" id="{2698FF27-721C-0729-1006-CE38AE304B7C}"/>
              </a:ext>
            </a:extLst>
          </p:cNvPr>
          <p:cNvSpPr txBox="1"/>
          <p:nvPr/>
        </p:nvSpPr>
        <p:spPr>
          <a:xfrm>
            <a:off x="2574095" y="464108"/>
            <a:ext cx="4355472" cy="1569660"/>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rPr>
              <a:t>There must be </a:t>
            </a:r>
            <a:r>
              <a:rPr lang="en-US" sz="2400" b="1">
                <a:solidFill>
                  <a:schemeClr val="bg1"/>
                </a:solidFill>
                <a:latin typeface="Century Gothic"/>
              </a:rPr>
              <a:t>a </a:t>
            </a:r>
            <a:r>
              <a:rPr lang="en-US" sz="2400" b="1" u="sng">
                <a:solidFill>
                  <a:schemeClr val="bg1"/>
                </a:solidFill>
                <a:latin typeface="Century Gothic"/>
              </a:rPr>
              <a:t>designated space or room to care for ill children</a:t>
            </a:r>
          </a:p>
          <a:p>
            <a:pPr algn="ctr"/>
            <a:endParaRPr lang="en-US" sz="2400" b="1" u="sng">
              <a:solidFill>
                <a:schemeClr val="bg1"/>
              </a:solidFill>
              <a:latin typeface="Century Gothic"/>
              <a:ea typeface="Calibri"/>
              <a:cs typeface="Calibri"/>
            </a:endParaRPr>
          </a:p>
        </p:txBody>
      </p:sp>
      <p:pic>
        <p:nvPicPr>
          <p:cNvPr id="6" name="Graphic 5" descr="Double Tap Gesture with solid fill">
            <a:extLst>
              <a:ext uri="{FF2B5EF4-FFF2-40B4-BE49-F238E27FC236}">
                <a16:creationId xmlns:a16="http://schemas.microsoft.com/office/drawing/2014/main" id="{BEBB61AF-1CCD-E86F-828B-2C559326D9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99447" y="1732015"/>
            <a:ext cx="1000470" cy="930132"/>
          </a:xfrm>
          <a:prstGeom prst="rect">
            <a:avLst/>
          </a:prstGeom>
        </p:spPr>
      </p:pic>
      <p:pic>
        <p:nvPicPr>
          <p:cNvPr id="7" name="Graphic 6" descr="Smart Phone with solid fill">
            <a:extLst>
              <a:ext uri="{FF2B5EF4-FFF2-40B4-BE49-F238E27FC236}">
                <a16:creationId xmlns:a16="http://schemas.microsoft.com/office/drawing/2014/main" id="{C1D95242-CBA9-8E72-0EFD-02423D15A8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933" y="1395923"/>
            <a:ext cx="1043353" cy="973015"/>
          </a:xfrm>
          <a:prstGeom prst="rect">
            <a:avLst/>
          </a:prstGeom>
        </p:spPr>
      </p:pic>
      <p:sp>
        <p:nvSpPr>
          <p:cNvPr id="8" name="Google Shape;331;p36">
            <a:extLst>
              <a:ext uri="{FF2B5EF4-FFF2-40B4-BE49-F238E27FC236}">
                <a16:creationId xmlns:a16="http://schemas.microsoft.com/office/drawing/2014/main" id="{FECF7BC8-6546-34A1-8963-2DAA4EDF5929}"/>
              </a:ext>
            </a:extLst>
          </p:cNvPr>
          <p:cNvSpPr txBox="1"/>
          <p:nvPr/>
        </p:nvSpPr>
        <p:spPr>
          <a:xfrm>
            <a:off x="1177333" y="2662147"/>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Yes, with conditions</a:t>
            </a:r>
          </a:p>
        </p:txBody>
      </p:sp>
      <p:sp>
        <p:nvSpPr>
          <p:cNvPr id="23" name="TextBox 22">
            <a:extLst>
              <a:ext uri="{FF2B5EF4-FFF2-40B4-BE49-F238E27FC236}">
                <a16:creationId xmlns:a16="http://schemas.microsoft.com/office/drawing/2014/main" id="{040E6F2D-9899-9078-23AB-ED4A38D61529}"/>
              </a:ext>
            </a:extLst>
          </p:cNvPr>
          <p:cNvSpPr txBox="1"/>
          <p:nvPr/>
        </p:nvSpPr>
        <p:spPr>
          <a:xfrm>
            <a:off x="8700861" y="122941"/>
            <a:ext cx="3402379" cy="5940088"/>
          </a:xfrm>
          <a:prstGeom prst="rect">
            <a:avLst/>
          </a:prstGeom>
          <a:noFill/>
        </p:spPr>
        <p:txBody>
          <a:bodyPr wrap="square" lIns="91440" tIns="45720" rIns="91440" bIns="45720" rtlCol="0" anchor="t">
            <a:spAutoFit/>
          </a:bodyPr>
          <a:lstStyle/>
          <a:p>
            <a:r>
              <a:rPr lang="en-US" sz="1900">
                <a:solidFill>
                  <a:schemeClr val="bg1"/>
                </a:solidFill>
                <a:latin typeface="Century Gothic"/>
                <a:ea typeface="Calibri"/>
                <a:cs typeface="Calibri"/>
              </a:rPr>
              <a:t>A “designated space or room” means a specific area where sick children can be looked after. </a:t>
            </a:r>
          </a:p>
          <a:p>
            <a:endParaRPr lang="en-US" sz="1900">
              <a:solidFill>
                <a:schemeClr val="bg1"/>
              </a:solidFill>
              <a:latin typeface="Century Gothic"/>
              <a:ea typeface="Calibri"/>
              <a:cs typeface="Calibri"/>
            </a:endParaRPr>
          </a:p>
          <a:p>
            <a:r>
              <a:rPr lang="en-US" sz="1900">
                <a:solidFill>
                  <a:schemeClr val="bg1"/>
                </a:solidFill>
                <a:latin typeface="Century Gothic"/>
                <a:ea typeface="Calibri"/>
                <a:cs typeface="Calibri"/>
              </a:rPr>
              <a:t>This could be a separate room or just a quiet area away from where the other children are playing. </a:t>
            </a:r>
          </a:p>
          <a:p>
            <a:endParaRPr lang="en-US" sz="1900">
              <a:solidFill>
                <a:schemeClr val="bg1"/>
              </a:solidFill>
              <a:latin typeface="Century Gothic"/>
              <a:ea typeface="Calibri"/>
              <a:cs typeface="Calibri"/>
            </a:endParaRPr>
          </a:p>
          <a:p>
            <a:r>
              <a:rPr lang="en-US" sz="1900">
                <a:solidFill>
                  <a:schemeClr val="bg1"/>
                </a:solidFill>
                <a:latin typeface="Century Gothic"/>
                <a:ea typeface="Calibri"/>
                <a:cs typeface="Calibri"/>
              </a:rPr>
              <a:t>Examples include a spot in the principal's office or a corner in the playroom with minimal distractions where the sick child can rest. </a:t>
            </a:r>
          </a:p>
          <a:p>
            <a:endParaRPr lang="en-US" sz="1900">
              <a:solidFill>
                <a:schemeClr val="bg1"/>
              </a:solidFill>
              <a:latin typeface="Century Gothic"/>
              <a:ea typeface="Calibri"/>
              <a:cs typeface="Calibri"/>
            </a:endParaRPr>
          </a:p>
          <a:p>
            <a:r>
              <a:rPr lang="en-US" sz="1900">
                <a:solidFill>
                  <a:schemeClr val="bg1"/>
                </a:solidFill>
                <a:latin typeface="Century Gothic"/>
                <a:ea typeface="Calibri"/>
                <a:cs typeface="Calibri"/>
              </a:rPr>
              <a:t>If you can’t find this space, ask the practitioner to show you where they care for sick children.</a:t>
            </a:r>
          </a:p>
        </p:txBody>
      </p:sp>
      <p:pic>
        <p:nvPicPr>
          <p:cNvPr id="4" name="Picture 3">
            <a:extLst>
              <a:ext uri="{FF2B5EF4-FFF2-40B4-BE49-F238E27FC236}">
                <a16:creationId xmlns:a16="http://schemas.microsoft.com/office/drawing/2014/main" id="{FF36493B-C5BC-87C7-16DF-5714BFB4C331}"/>
              </a:ext>
            </a:extLst>
          </p:cNvPr>
          <p:cNvPicPr>
            <a:picLocks noChangeAspect="1"/>
          </p:cNvPicPr>
          <p:nvPr/>
        </p:nvPicPr>
        <p:blipFill>
          <a:blip r:embed="rId6"/>
          <a:stretch>
            <a:fillRect/>
          </a:stretch>
        </p:blipFill>
        <p:spPr>
          <a:xfrm>
            <a:off x="2287856" y="4877720"/>
            <a:ext cx="2620206" cy="1980279"/>
          </a:xfrm>
          <a:prstGeom prst="rect">
            <a:avLst/>
          </a:prstGeom>
        </p:spPr>
      </p:pic>
      <p:pic>
        <p:nvPicPr>
          <p:cNvPr id="9" name="Picture 6" descr="Gifted MInds Preschool - Gifted Minds Preschool Sick Bay | Facebook">
            <a:extLst>
              <a:ext uri="{FF2B5EF4-FFF2-40B4-BE49-F238E27FC236}">
                <a16:creationId xmlns:a16="http://schemas.microsoft.com/office/drawing/2014/main" id="{D07A3451-BC81-6183-B341-259ED06F7E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98323" y="3528645"/>
            <a:ext cx="2969737" cy="19762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Sick Bay area) Thousands of... - Tadika Bijak Prestij | Facebook">
            <a:extLst>
              <a:ext uri="{FF2B5EF4-FFF2-40B4-BE49-F238E27FC236}">
                <a16:creationId xmlns:a16="http://schemas.microsoft.com/office/drawing/2014/main" id="{2C713498-78BA-E1BB-6646-E4BACDF288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1018" y="2820674"/>
            <a:ext cx="2620206" cy="196262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05C03BE4-C50B-40A9-E8C0-8F5EF6DB6CF0}"/>
              </a:ext>
            </a:extLst>
          </p:cNvPr>
          <p:cNvSpPr/>
          <p:nvPr/>
        </p:nvSpPr>
        <p:spPr>
          <a:xfrm>
            <a:off x="-21696" y="-11720"/>
            <a:ext cx="693497" cy="68789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9" name="TextBox 18">
            <a:extLst>
              <a:ext uri="{FF2B5EF4-FFF2-40B4-BE49-F238E27FC236}">
                <a16:creationId xmlns:a16="http://schemas.microsoft.com/office/drawing/2014/main" id="{C91CB775-D4EE-276B-0C0B-206F013DB936}"/>
              </a:ext>
            </a:extLst>
          </p:cNvPr>
          <p:cNvSpPr txBox="1"/>
          <p:nvPr/>
        </p:nvSpPr>
        <p:spPr>
          <a:xfrm rot="16200000">
            <a:off x="-1364018" y="1809188"/>
            <a:ext cx="3429003" cy="523220"/>
          </a:xfrm>
          <a:prstGeom prst="rect">
            <a:avLst/>
          </a:prstGeom>
          <a:noFill/>
        </p:spPr>
        <p:txBody>
          <a:bodyPr wrap="square" rtlCol="0">
            <a:spAutoFit/>
          </a:bodyPr>
          <a:lstStyle/>
          <a:p>
            <a:r>
              <a:rPr lang="en-ZA" sz="2800" b="1">
                <a:solidFill>
                  <a:schemeClr val="bg1"/>
                </a:solidFill>
                <a:latin typeface="Century Gothic"/>
              </a:rPr>
              <a:t>SILVER</a:t>
            </a:r>
          </a:p>
        </p:txBody>
      </p:sp>
    </p:spTree>
    <p:extLst>
      <p:ext uri="{BB962C8B-B14F-4D97-AF65-F5344CB8AC3E}">
        <p14:creationId xmlns:p14="http://schemas.microsoft.com/office/powerpoint/2010/main" val="530120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2E4F8-68AF-1B07-9B33-B42D0419E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C79D42-129E-2111-F9B6-32F394DB4DA7}"/>
              </a:ext>
            </a:extLst>
          </p:cNvPr>
          <p:cNvSpPr>
            <a:spLocks noGrp="1"/>
          </p:cNvSpPr>
          <p:nvPr>
            <p:ph type="title"/>
          </p:nvPr>
        </p:nvSpPr>
        <p:spPr>
          <a:xfrm>
            <a:off x="236272" y="141809"/>
            <a:ext cx="9258980" cy="507831"/>
          </a:xfrm>
        </p:spPr>
        <p:txBody>
          <a:bodyPr/>
          <a:lstStyle/>
          <a:p>
            <a:r>
              <a:rPr lang="en-US">
                <a:solidFill>
                  <a:srgbClr val="1B1A18"/>
                </a:solidFill>
              </a:rPr>
              <a:t>SILVER PROCESS</a:t>
            </a:r>
            <a:endParaRPr lang="en-ZA">
              <a:solidFill>
                <a:srgbClr val="1B1A18"/>
              </a:solidFill>
            </a:endParaRPr>
          </a:p>
        </p:txBody>
      </p:sp>
      <p:sp>
        <p:nvSpPr>
          <p:cNvPr id="3" name="Circle: Hollow 2">
            <a:extLst>
              <a:ext uri="{FF2B5EF4-FFF2-40B4-BE49-F238E27FC236}">
                <a16:creationId xmlns:a16="http://schemas.microsoft.com/office/drawing/2014/main" id="{8F4CBE0F-21CA-EA92-B762-3755042D2564}"/>
              </a:ext>
            </a:extLst>
          </p:cNvPr>
          <p:cNvSpPr/>
          <p:nvPr/>
        </p:nvSpPr>
        <p:spPr>
          <a:xfrm>
            <a:off x="427962" y="1844011"/>
            <a:ext cx="1653375" cy="1694890"/>
          </a:xfrm>
          <a:prstGeom prst="donut">
            <a:avLst>
              <a:gd name="adj" fmla="val 13292"/>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6" name="Rectangle 5">
            <a:extLst>
              <a:ext uri="{FF2B5EF4-FFF2-40B4-BE49-F238E27FC236}">
                <a16:creationId xmlns:a16="http://schemas.microsoft.com/office/drawing/2014/main" id="{A128184E-3016-D41F-15F6-08FABC566196}"/>
              </a:ext>
            </a:extLst>
          </p:cNvPr>
          <p:cNvSpPr/>
          <p:nvPr/>
        </p:nvSpPr>
        <p:spPr>
          <a:xfrm>
            <a:off x="170" y="3394586"/>
            <a:ext cx="2531687" cy="288631"/>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12" name="Circle: Hollow 11">
            <a:extLst>
              <a:ext uri="{FF2B5EF4-FFF2-40B4-BE49-F238E27FC236}">
                <a16:creationId xmlns:a16="http://schemas.microsoft.com/office/drawing/2014/main" id="{09478C13-0F15-4DEA-5DF7-B24E7C3942B1}"/>
              </a:ext>
            </a:extLst>
          </p:cNvPr>
          <p:cNvSpPr/>
          <p:nvPr/>
        </p:nvSpPr>
        <p:spPr>
          <a:xfrm>
            <a:off x="5482314" y="1844011"/>
            <a:ext cx="1653375" cy="1694890"/>
          </a:xfrm>
          <a:prstGeom prst="donut">
            <a:avLst>
              <a:gd name="adj" fmla="val 13292"/>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13" name="Rectangle 12">
            <a:extLst>
              <a:ext uri="{FF2B5EF4-FFF2-40B4-BE49-F238E27FC236}">
                <a16:creationId xmlns:a16="http://schemas.microsoft.com/office/drawing/2014/main" id="{5415E328-268D-7BF6-828A-40D2EB14B109}"/>
              </a:ext>
            </a:extLst>
          </p:cNvPr>
          <p:cNvSpPr/>
          <p:nvPr/>
        </p:nvSpPr>
        <p:spPr>
          <a:xfrm>
            <a:off x="5054522" y="3394586"/>
            <a:ext cx="2531687" cy="288631"/>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14" name="Circle: Hollow 13">
            <a:extLst>
              <a:ext uri="{FF2B5EF4-FFF2-40B4-BE49-F238E27FC236}">
                <a16:creationId xmlns:a16="http://schemas.microsoft.com/office/drawing/2014/main" id="{9BAA983D-DE2E-596A-D5C5-7ED1521B69AD}"/>
              </a:ext>
            </a:extLst>
          </p:cNvPr>
          <p:cNvSpPr/>
          <p:nvPr/>
        </p:nvSpPr>
        <p:spPr>
          <a:xfrm>
            <a:off x="7982250" y="1896236"/>
            <a:ext cx="1653375" cy="1694890"/>
          </a:xfrm>
          <a:prstGeom prst="donut">
            <a:avLst>
              <a:gd name="adj" fmla="val 13292"/>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15" name="Rectangle 14">
            <a:extLst>
              <a:ext uri="{FF2B5EF4-FFF2-40B4-BE49-F238E27FC236}">
                <a16:creationId xmlns:a16="http://schemas.microsoft.com/office/drawing/2014/main" id="{481DE721-001B-D98E-80BD-19F2D6C33741}"/>
              </a:ext>
            </a:extLst>
          </p:cNvPr>
          <p:cNvSpPr/>
          <p:nvPr/>
        </p:nvSpPr>
        <p:spPr>
          <a:xfrm>
            <a:off x="7563482" y="3394586"/>
            <a:ext cx="2531687" cy="288631"/>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16" name="Arrow: Right 15">
            <a:extLst>
              <a:ext uri="{FF2B5EF4-FFF2-40B4-BE49-F238E27FC236}">
                <a16:creationId xmlns:a16="http://schemas.microsoft.com/office/drawing/2014/main" id="{F14AEC6C-ADD1-BAD9-D803-09BB41D5C098}"/>
              </a:ext>
            </a:extLst>
          </p:cNvPr>
          <p:cNvSpPr/>
          <p:nvPr/>
        </p:nvSpPr>
        <p:spPr>
          <a:xfrm>
            <a:off x="2235608" y="2539047"/>
            <a:ext cx="592497" cy="373593"/>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pic>
        <p:nvPicPr>
          <p:cNvPr id="17" name="Graphic 16" descr="Document outline">
            <a:extLst>
              <a:ext uri="{FF2B5EF4-FFF2-40B4-BE49-F238E27FC236}">
                <a16:creationId xmlns:a16="http://schemas.microsoft.com/office/drawing/2014/main" id="{94285136-8EFC-43E2-ED18-85EAC4DCDE3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2975" y="2367367"/>
            <a:ext cx="730895" cy="730895"/>
          </a:xfrm>
          <a:prstGeom prst="rect">
            <a:avLst/>
          </a:prstGeom>
        </p:spPr>
      </p:pic>
      <p:pic>
        <p:nvPicPr>
          <p:cNvPr id="22" name="Graphic 21" descr="Monitor with solid fill">
            <a:extLst>
              <a:ext uri="{FF2B5EF4-FFF2-40B4-BE49-F238E27FC236}">
                <a16:creationId xmlns:a16="http://schemas.microsoft.com/office/drawing/2014/main" id="{CF90C3EB-8D54-D917-CDC3-B5CC47FF754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57565" y="2209219"/>
            <a:ext cx="1068923" cy="1068923"/>
          </a:xfrm>
          <a:prstGeom prst="rect">
            <a:avLst/>
          </a:prstGeom>
        </p:spPr>
      </p:pic>
      <p:pic>
        <p:nvPicPr>
          <p:cNvPr id="23" name="Graphic 22" descr="Checklist with solid fill">
            <a:extLst>
              <a:ext uri="{FF2B5EF4-FFF2-40B4-BE49-F238E27FC236}">
                <a16:creationId xmlns:a16="http://schemas.microsoft.com/office/drawing/2014/main" id="{AFD38EEE-1A6A-9360-70BA-C85C7897EE7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10739" y="2385414"/>
            <a:ext cx="558317" cy="558317"/>
          </a:xfrm>
          <a:prstGeom prst="rect">
            <a:avLst/>
          </a:prstGeom>
        </p:spPr>
      </p:pic>
      <p:pic>
        <p:nvPicPr>
          <p:cNvPr id="25" name="Graphic 24" descr="Clipboard with solid fill">
            <a:extLst>
              <a:ext uri="{FF2B5EF4-FFF2-40B4-BE49-F238E27FC236}">
                <a16:creationId xmlns:a16="http://schemas.microsoft.com/office/drawing/2014/main" id="{81E2D8D0-288A-E48E-F37A-72EDCBBDDB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02660" y="2371355"/>
            <a:ext cx="708978" cy="708978"/>
          </a:xfrm>
          <a:prstGeom prst="rect">
            <a:avLst/>
          </a:prstGeom>
        </p:spPr>
      </p:pic>
      <p:pic>
        <p:nvPicPr>
          <p:cNvPr id="29" name="Graphic 28" descr="Male profile with solid fill">
            <a:extLst>
              <a:ext uri="{FF2B5EF4-FFF2-40B4-BE49-F238E27FC236}">
                <a16:creationId xmlns:a16="http://schemas.microsoft.com/office/drawing/2014/main" id="{A5C3C209-F4FA-0463-4E1E-2FC0743E5FD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37440" y="2470506"/>
            <a:ext cx="714343" cy="714343"/>
          </a:xfrm>
          <a:prstGeom prst="rect">
            <a:avLst/>
          </a:prstGeom>
        </p:spPr>
      </p:pic>
      <p:sp>
        <p:nvSpPr>
          <p:cNvPr id="30" name="Arrow: Right 29">
            <a:extLst>
              <a:ext uri="{FF2B5EF4-FFF2-40B4-BE49-F238E27FC236}">
                <a16:creationId xmlns:a16="http://schemas.microsoft.com/office/drawing/2014/main" id="{0BE75CF2-89EC-3381-B9A6-CD5AE869AD1C}"/>
              </a:ext>
            </a:extLst>
          </p:cNvPr>
          <p:cNvSpPr/>
          <p:nvPr/>
        </p:nvSpPr>
        <p:spPr>
          <a:xfrm>
            <a:off x="4777474" y="2539047"/>
            <a:ext cx="592497" cy="373593"/>
          </a:xfrm>
          <a:prstGeom prst="rightArrow">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31" name="Arrow: Right 30">
            <a:extLst>
              <a:ext uri="{FF2B5EF4-FFF2-40B4-BE49-F238E27FC236}">
                <a16:creationId xmlns:a16="http://schemas.microsoft.com/office/drawing/2014/main" id="{B18BBD2E-BFFC-A419-CB52-4A9C189CD39D}"/>
              </a:ext>
            </a:extLst>
          </p:cNvPr>
          <p:cNvSpPr/>
          <p:nvPr/>
        </p:nvSpPr>
        <p:spPr>
          <a:xfrm>
            <a:off x="7267233" y="2512094"/>
            <a:ext cx="592497" cy="373593"/>
          </a:xfrm>
          <a:prstGeom prst="rightArrow">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35" name="Arrow: Right 34">
            <a:extLst>
              <a:ext uri="{FF2B5EF4-FFF2-40B4-BE49-F238E27FC236}">
                <a16:creationId xmlns:a16="http://schemas.microsoft.com/office/drawing/2014/main" id="{651518B9-01AB-F996-A906-06946E05F3C8}"/>
              </a:ext>
            </a:extLst>
          </p:cNvPr>
          <p:cNvSpPr/>
          <p:nvPr/>
        </p:nvSpPr>
        <p:spPr>
          <a:xfrm>
            <a:off x="7877856" y="1037732"/>
            <a:ext cx="1937864" cy="856032"/>
          </a:xfrm>
          <a:prstGeom prst="rightArrow">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55" b="1">
                <a:solidFill>
                  <a:schemeClr val="bg1"/>
                </a:solidFill>
              </a:rPr>
              <a:t> INSPECTION VISIT</a:t>
            </a:r>
            <a:endParaRPr lang="en-ZA" sz="1155" b="1">
              <a:solidFill>
                <a:schemeClr val="bg1"/>
              </a:solidFill>
            </a:endParaRPr>
          </a:p>
        </p:txBody>
      </p:sp>
      <p:sp>
        <p:nvSpPr>
          <p:cNvPr id="36" name="Circle: Hollow 35">
            <a:extLst>
              <a:ext uri="{FF2B5EF4-FFF2-40B4-BE49-F238E27FC236}">
                <a16:creationId xmlns:a16="http://schemas.microsoft.com/office/drawing/2014/main" id="{282CC4AB-F38C-3514-C6B6-716742A4B811}"/>
              </a:ext>
            </a:extLst>
          </p:cNvPr>
          <p:cNvSpPr/>
          <p:nvPr/>
        </p:nvSpPr>
        <p:spPr>
          <a:xfrm>
            <a:off x="10385400" y="1896236"/>
            <a:ext cx="1653375" cy="1694890"/>
          </a:xfrm>
          <a:prstGeom prst="donut">
            <a:avLst>
              <a:gd name="adj" fmla="val 13292"/>
            </a:avLst>
          </a:prstGeom>
          <a:solidFill>
            <a:srgbClr val="382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37" name="Rectangle 36">
            <a:extLst>
              <a:ext uri="{FF2B5EF4-FFF2-40B4-BE49-F238E27FC236}">
                <a16:creationId xmlns:a16="http://schemas.microsoft.com/office/drawing/2014/main" id="{9337FF7C-84F9-4807-FEF1-F6BE185FCCC8}"/>
              </a:ext>
            </a:extLst>
          </p:cNvPr>
          <p:cNvSpPr/>
          <p:nvPr/>
        </p:nvSpPr>
        <p:spPr>
          <a:xfrm>
            <a:off x="9966632" y="3394586"/>
            <a:ext cx="2531687" cy="288631"/>
          </a:xfrm>
          <a:prstGeom prst="rect">
            <a:avLst/>
          </a:prstGeom>
          <a:solidFill>
            <a:srgbClr val="382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38" name="Arrow: Right 37">
            <a:extLst>
              <a:ext uri="{FF2B5EF4-FFF2-40B4-BE49-F238E27FC236}">
                <a16:creationId xmlns:a16="http://schemas.microsoft.com/office/drawing/2014/main" id="{FB8E0707-D62E-42A2-67A1-EFD453D27287}"/>
              </a:ext>
            </a:extLst>
          </p:cNvPr>
          <p:cNvSpPr/>
          <p:nvPr/>
        </p:nvSpPr>
        <p:spPr>
          <a:xfrm>
            <a:off x="9736472" y="2539047"/>
            <a:ext cx="592497" cy="373593"/>
          </a:xfrm>
          <a:prstGeom prst="rightArrow">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39" name="Arrow: Right 38">
            <a:extLst>
              <a:ext uri="{FF2B5EF4-FFF2-40B4-BE49-F238E27FC236}">
                <a16:creationId xmlns:a16="http://schemas.microsoft.com/office/drawing/2014/main" id="{F23A8606-EC03-E6DD-0678-6C1153851539}"/>
              </a:ext>
            </a:extLst>
          </p:cNvPr>
          <p:cNvSpPr/>
          <p:nvPr/>
        </p:nvSpPr>
        <p:spPr>
          <a:xfrm>
            <a:off x="480935" y="1040204"/>
            <a:ext cx="1937864" cy="856032"/>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lIns="58652" tIns="29326" rIns="58652" bIns="29326" rtlCol="0" anchor="ctr"/>
          <a:lstStyle/>
          <a:p>
            <a:pPr algn="ctr"/>
            <a:r>
              <a:rPr lang="en-US" sz="1155" b="1"/>
              <a:t>BRONZE APPLICATION </a:t>
            </a:r>
            <a:endParaRPr lang="en-ZA" sz="1155" b="1"/>
          </a:p>
        </p:txBody>
      </p:sp>
      <p:sp>
        <p:nvSpPr>
          <p:cNvPr id="41" name="Arrow: Right 40">
            <a:extLst>
              <a:ext uri="{FF2B5EF4-FFF2-40B4-BE49-F238E27FC236}">
                <a16:creationId xmlns:a16="http://schemas.microsoft.com/office/drawing/2014/main" id="{00619C6F-5C57-B555-6592-4A98D70FE439}"/>
              </a:ext>
            </a:extLst>
          </p:cNvPr>
          <p:cNvSpPr/>
          <p:nvPr/>
        </p:nvSpPr>
        <p:spPr>
          <a:xfrm>
            <a:off x="5486895" y="1067827"/>
            <a:ext cx="1937864" cy="856032"/>
          </a:xfrm>
          <a:prstGeom prst="rightArrow">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55" b="1">
                <a:solidFill>
                  <a:schemeClr val="bg1"/>
                </a:solidFill>
              </a:rPr>
              <a:t> DOCUMENT UPLOADS</a:t>
            </a:r>
            <a:endParaRPr lang="en-ZA" sz="1155" b="1">
              <a:solidFill>
                <a:schemeClr val="bg1"/>
              </a:solidFill>
            </a:endParaRPr>
          </a:p>
        </p:txBody>
      </p:sp>
      <p:sp>
        <p:nvSpPr>
          <p:cNvPr id="42" name="Arrow: Right 41">
            <a:extLst>
              <a:ext uri="{FF2B5EF4-FFF2-40B4-BE49-F238E27FC236}">
                <a16:creationId xmlns:a16="http://schemas.microsoft.com/office/drawing/2014/main" id="{80706A43-5604-D0DB-0891-E93F044BF5B5}"/>
              </a:ext>
            </a:extLst>
          </p:cNvPr>
          <p:cNvSpPr/>
          <p:nvPr/>
        </p:nvSpPr>
        <p:spPr>
          <a:xfrm>
            <a:off x="10263543" y="1055783"/>
            <a:ext cx="1937864" cy="856032"/>
          </a:xfrm>
          <a:prstGeom prst="rightArrow">
            <a:avLst/>
          </a:prstGeom>
          <a:solidFill>
            <a:srgbClr val="382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55" b="1">
                <a:solidFill>
                  <a:schemeClr val="bg1"/>
                </a:solidFill>
              </a:rPr>
              <a:t> COMPLETE: SILVER/GOLD</a:t>
            </a:r>
            <a:endParaRPr lang="en-ZA" sz="1155" b="1">
              <a:solidFill>
                <a:schemeClr val="bg1"/>
              </a:solidFill>
            </a:endParaRPr>
          </a:p>
        </p:txBody>
      </p:sp>
      <p:pic>
        <p:nvPicPr>
          <p:cNvPr id="43" name="Graphic 42" descr="Diploma outline">
            <a:extLst>
              <a:ext uri="{FF2B5EF4-FFF2-40B4-BE49-F238E27FC236}">
                <a16:creationId xmlns:a16="http://schemas.microsoft.com/office/drawing/2014/main" id="{85E842F6-5D7C-7725-B3C3-BE565BDD2A6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747737" y="2268339"/>
            <a:ext cx="910789" cy="910789"/>
          </a:xfrm>
          <a:prstGeom prst="rect">
            <a:avLst/>
          </a:prstGeom>
        </p:spPr>
      </p:pic>
      <p:sp>
        <p:nvSpPr>
          <p:cNvPr id="4" name="Circle: Hollow 3">
            <a:extLst>
              <a:ext uri="{FF2B5EF4-FFF2-40B4-BE49-F238E27FC236}">
                <a16:creationId xmlns:a16="http://schemas.microsoft.com/office/drawing/2014/main" id="{3E55C413-AA6D-C6CC-7C61-67CAFE444CDF}"/>
              </a:ext>
            </a:extLst>
          </p:cNvPr>
          <p:cNvSpPr/>
          <p:nvPr/>
        </p:nvSpPr>
        <p:spPr>
          <a:xfrm>
            <a:off x="2950354" y="1850003"/>
            <a:ext cx="1653375" cy="1694890"/>
          </a:xfrm>
          <a:prstGeom prst="donut">
            <a:avLst>
              <a:gd name="adj" fmla="val 13292"/>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5" name="Rectangle 4">
            <a:extLst>
              <a:ext uri="{FF2B5EF4-FFF2-40B4-BE49-F238E27FC236}">
                <a16:creationId xmlns:a16="http://schemas.microsoft.com/office/drawing/2014/main" id="{27DC41AB-4D5C-F67C-1005-73D6B6DAF8B4}"/>
              </a:ext>
            </a:extLst>
          </p:cNvPr>
          <p:cNvSpPr/>
          <p:nvPr/>
        </p:nvSpPr>
        <p:spPr>
          <a:xfrm>
            <a:off x="2522504" y="3399470"/>
            <a:ext cx="2531687" cy="283747"/>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sp>
        <p:nvSpPr>
          <p:cNvPr id="7" name="Arrow: Right 6">
            <a:extLst>
              <a:ext uri="{FF2B5EF4-FFF2-40B4-BE49-F238E27FC236}">
                <a16:creationId xmlns:a16="http://schemas.microsoft.com/office/drawing/2014/main" id="{967073A1-BDF3-ADC5-B3A5-9561DA086FB4}"/>
              </a:ext>
            </a:extLst>
          </p:cNvPr>
          <p:cNvSpPr/>
          <p:nvPr/>
        </p:nvSpPr>
        <p:spPr>
          <a:xfrm>
            <a:off x="4758249" y="2545039"/>
            <a:ext cx="592497" cy="373593"/>
          </a:xfrm>
          <a:prstGeom prst="rightArrow">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p>
        </p:txBody>
      </p:sp>
      <p:pic>
        <p:nvPicPr>
          <p:cNvPr id="8" name="Graphic 7" descr="Document outline">
            <a:extLst>
              <a:ext uri="{FF2B5EF4-FFF2-40B4-BE49-F238E27FC236}">
                <a16:creationId xmlns:a16="http://schemas.microsoft.com/office/drawing/2014/main" id="{E5A116AA-84FE-7CFB-C1D9-69BC6FD287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425433" y="2373358"/>
            <a:ext cx="730895" cy="730895"/>
          </a:xfrm>
          <a:prstGeom prst="rect">
            <a:avLst/>
          </a:prstGeom>
        </p:spPr>
      </p:pic>
      <p:sp>
        <p:nvSpPr>
          <p:cNvPr id="9" name="Arrow: Right 8">
            <a:extLst>
              <a:ext uri="{FF2B5EF4-FFF2-40B4-BE49-F238E27FC236}">
                <a16:creationId xmlns:a16="http://schemas.microsoft.com/office/drawing/2014/main" id="{C3ACC2F8-D0FC-DA8B-D206-C9D5A935E8C9}"/>
              </a:ext>
            </a:extLst>
          </p:cNvPr>
          <p:cNvSpPr/>
          <p:nvPr/>
        </p:nvSpPr>
        <p:spPr>
          <a:xfrm>
            <a:off x="2927898" y="1055783"/>
            <a:ext cx="1937864" cy="856032"/>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lIns="58652" tIns="29326" rIns="58652" bIns="29326" rtlCol="0" anchor="ctr"/>
          <a:lstStyle/>
          <a:p>
            <a:pPr algn="ctr"/>
            <a:r>
              <a:rPr lang="en-US" sz="1155" b="1"/>
              <a:t>BRONZE APPROVED</a:t>
            </a:r>
            <a:endParaRPr lang="en-ZA" sz="1155" b="1"/>
          </a:p>
        </p:txBody>
      </p:sp>
      <p:pic>
        <p:nvPicPr>
          <p:cNvPr id="18" name="Graphic 17" descr="Bullseye with solid fill">
            <a:extLst>
              <a:ext uri="{FF2B5EF4-FFF2-40B4-BE49-F238E27FC236}">
                <a16:creationId xmlns:a16="http://schemas.microsoft.com/office/drawing/2014/main" id="{2ECF880F-7C45-6419-72AA-944120A4F1D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09494" y="3892672"/>
            <a:ext cx="772391" cy="772391"/>
          </a:xfrm>
          <a:prstGeom prst="rect">
            <a:avLst/>
          </a:prstGeom>
        </p:spPr>
      </p:pic>
      <p:sp>
        <p:nvSpPr>
          <p:cNvPr id="20" name="Circle: Hollow 19">
            <a:extLst>
              <a:ext uri="{FF2B5EF4-FFF2-40B4-BE49-F238E27FC236}">
                <a16:creationId xmlns:a16="http://schemas.microsoft.com/office/drawing/2014/main" id="{0E8BF8E4-2100-9B54-C588-560E5487D964}"/>
              </a:ext>
            </a:extLst>
          </p:cNvPr>
          <p:cNvSpPr/>
          <p:nvPr/>
        </p:nvSpPr>
        <p:spPr>
          <a:xfrm>
            <a:off x="2450073" y="3452914"/>
            <a:ext cx="1653375" cy="1694890"/>
          </a:xfrm>
          <a:prstGeom prst="donut">
            <a:avLst>
              <a:gd name="adj" fmla="val 13292"/>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155">
              <a:solidFill>
                <a:schemeClr val="tx1"/>
              </a:solidFill>
            </a:endParaRPr>
          </a:p>
        </p:txBody>
      </p:sp>
      <p:sp>
        <p:nvSpPr>
          <p:cNvPr id="26" name="Arrow: Right 25">
            <a:extLst>
              <a:ext uri="{FF2B5EF4-FFF2-40B4-BE49-F238E27FC236}">
                <a16:creationId xmlns:a16="http://schemas.microsoft.com/office/drawing/2014/main" id="{CC0AE86A-025E-CB0E-A0E1-67DDFF3AEE11}"/>
              </a:ext>
            </a:extLst>
          </p:cNvPr>
          <p:cNvSpPr/>
          <p:nvPr/>
        </p:nvSpPr>
        <p:spPr>
          <a:xfrm>
            <a:off x="1743206" y="3228656"/>
            <a:ext cx="3439853" cy="602647"/>
          </a:xfrm>
          <a:prstGeom prst="rightArrow">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55" b="1"/>
              <a:t>REGISTRATION READINESS ASSESSMENT </a:t>
            </a:r>
            <a:endParaRPr lang="en-ZA" sz="1155" b="1"/>
          </a:p>
        </p:txBody>
      </p:sp>
      <p:sp>
        <p:nvSpPr>
          <p:cNvPr id="10" name="Rectangle 9">
            <a:extLst>
              <a:ext uri="{FF2B5EF4-FFF2-40B4-BE49-F238E27FC236}">
                <a16:creationId xmlns:a16="http://schemas.microsoft.com/office/drawing/2014/main" id="{E6D32953-196E-B39B-CA52-1D7C40B4A147}"/>
              </a:ext>
            </a:extLst>
          </p:cNvPr>
          <p:cNvSpPr/>
          <p:nvPr/>
        </p:nvSpPr>
        <p:spPr>
          <a:xfrm>
            <a:off x="2228813" y="5823228"/>
            <a:ext cx="1459459" cy="4540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6463661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31B00-09E2-5A31-24BC-DED03FF6446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398BEF8-6493-1E5F-7D53-60BDB60D60AE}"/>
              </a:ext>
            </a:extLst>
          </p:cNvPr>
          <p:cNvSpPr/>
          <p:nvPr/>
        </p:nvSpPr>
        <p:spPr>
          <a:xfrm>
            <a:off x="7739743" y="3647459"/>
            <a:ext cx="4452256" cy="3210542"/>
          </a:xfrm>
          <a:prstGeom prst="rect">
            <a:avLst/>
          </a:prstGeom>
          <a:solidFill>
            <a:srgbClr val="1B1A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5" name="Rectangle 4">
            <a:extLst>
              <a:ext uri="{FF2B5EF4-FFF2-40B4-BE49-F238E27FC236}">
                <a16:creationId xmlns:a16="http://schemas.microsoft.com/office/drawing/2014/main" id="{BE9CBA13-D80F-56FC-D492-30ADDF52983A}"/>
              </a:ext>
            </a:extLst>
          </p:cNvPr>
          <p:cNvSpPr/>
          <p:nvPr/>
        </p:nvSpPr>
        <p:spPr>
          <a:xfrm>
            <a:off x="7739742" y="-28204"/>
            <a:ext cx="4461401" cy="3046987"/>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F280BD91-1139-4886-5221-72EB9E44216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60</a:t>
            </a:fld>
            <a:endParaRPr lang="en-US">
              <a:latin typeface="Century Gothic"/>
            </a:endParaRPr>
          </a:p>
        </p:txBody>
      </p:sp>
      <p:sp>
        <p:nvSpPr>
          <p:cNvPr id="3" name="Rectangle 2">
            <a:extLst>
              <a:ext uri="{FF2B5EF4-FFF2-40B4-BE49-F238E27FC236}">
                <a16:creationId xmlns:a16="http://schemas.microsoft.com/office/drawing/2014/main" id="{42E8B7C7-C22E-AB31-C844-E0CEA3C29C16}"/>
              </a:ext>
            </a:extLst>
          </p:cNvPr>
          <p:cNvSpPr/>
          <p:nvPr/>
        </p:nvSpPr>
        <p:spPr>
          <a:xfrm>
            <a:off x="1992087" y="-9212"/>
            <a:ext cx="4887686" cy="3046986"/>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6E297D13-8CF5-7535-3D34-841B1F0EED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2370" y="0"/>
            <a:ext cx="914400" cy="914400"/>
          </a:xfrm>
          <a:prstGeom prst="rect">
            <a:avLst/>
          </a:prstGeom>
        </p:spPr>
      </p:pic>
      <p:sp>
        <p:nvSpPr>
          <p:cNvPr id="16" name="TextBox 15">
            <a:extLst>
              <a:ext uri="{FF2B5EF4-FFF2-40B4-BE49-F238E27FC236}">
                <a16:creationId xmlns:a16="http://schemas.microsoft.com/office/drawing/2014/main" id="{2BB4EBED-37F1-3CA5-958A-7BEFE969088B}"/>
              </a:ext>
            </a:extLst>
          </p:cNvPr>
          <p:cNvSpPr txBox="1"/>
          <p:nvPr/>
        </p:nvSpPr>
        <p:spPr>
          <a:xfrm>
            <a:off x="2068286" y="549844"/>
            <a:ext cx="4811486" cy="2308324"/>
          </a:xfrm>
          <a:prstGeom prst="rect">
            <a:avLst/>
          </a:prstGeom>
          <a:noFill/>
        </p:spPr>
        <p:txBody>
          <a:bodyPr wrap="square" lIns="91440" tIns="45720" rIns="91440" bIns="45720" rtlCol="0" anchor="t">
            <a:spAutoFit/>
          </a:bodyPr>
          <a:lstStyle/>
          <a:p>
            <a:pPr algn="ctr"/>
            <a:r>
              <a:rPr lang="en-US" sz="2400">
                <a:latin typeface="Century Gothic"/>
              </a:rPr>
              <a:t>ECD </a:t>
            </a:r>
            <a:r>
              <a:rPr lang="en-US" sz="2400" err="1">
                <a:latin typeface="Century Gothic"/>
              </a:rPr>
              <a:t>programmes</a:t>
            </a:r>
            <a:r>
              <a:rPr lang="en-US" sz="2400">
                <a:latin typeface="Century Gothic"/>
              </a:rPr>
              <a:t> with </a:t>
            </a:r>
            <a:r>
              <a:rPr lang="en-US" sz="2400" b="1">
                <a:latin typeface="Century Gothic"/>
              </a:rPr>
              <a:t>more than 50 children</a:t>
            </a:r>
            <a:r>
              <a:rPr lang="en-US" sz="2400">
                <a:latin typeface="Century Gothic"/>
              </a:rPr>
              <a:t>, there is a separate room or “sick bay” (dedicated room) to care for ill children</a:t>
            </a:r>
          </a:p>
          <a:p>
            <a:pPr algn="ctr"/>
            <a:endParaRPr lang="en-US" sz="2400">
              <a:latin typeface="Century Gothic"/>
              <a:ea typeface="Calibri"/>
              <a:cs typeface="Calibri"/>
            </a:endParaRPr>
          </a:p>
        </p:txBody>
      </p:sp>
      <p:sp>
        <p:nvSpPr>
          <p:cNvPr id="23" name="TextBox 22">
            <a:extLst>
              <a:ext uri="{FF2B5EF4-FFF2-40B4-BE49-F238E27FC236}">
                <a16:creationId xmlns:a16="http://schemas.microsoft.com/office/drawing/2014/main" id="{C46FAEA4-6532-4E28-5EAB-8523C364A674}"/>
              </a:ext>
            </a:extLst>
          </p:cNvPr>
          <p:cNvSpPr txBox="1"/>
          <p:nvPr/>
        </p:nvSpPr>
        <p:spPr>
          <a:xfrm>
            <a:off x="8307477" y="326214"/>
            <a:ext cx="3780373" cy="2554545"/>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You may want to check that there are solid floor surfaces in the facility (without hazardous holes  or sharp areas that could harm a child). Floor surfaces in the facility can be cleaned or washed.</a:t>
            </a:r>
          </a:p>
        </p:txBody>
      </p:sp>
      <p:pic>
        <p:nvPicPr>
          <p:cNvPr id="7170" name="Picture 2" descr="Kindergarten in Selangor USJ12 | Kindergarten in USJ Subang">
            <a:extLst>
              <a:ext uri="{FF2B5EF4-FFF2-40B4-BE49-F238E27FC236}">
                <a16:creationId xmlns:a16="http://schemas.microsoft.com/office/drawing/2014/main" id="{FD664E7F-6376-4644-5798-1810F33CEA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0794" y="3647459"/>
            <a:ext cx="4828792" cy="3199075"/>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Link with solid fill">
            <a:extLst>
              <a:ext uri="{FF2B5EF4-FFF2-40B4-BE49-F238E27FC236}">
                <a16:creationId xmlns:a16="http://schemas.microsoft.com/office/drawing/2014/main" id="{4E6AD71B-A691-394E-914B-D4B96F0B5F2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09634" y="3647459"/>
            <a:ext cx="1220876" cy="1254941"/>
          </a:xfrm>
          <a:prstGeom prst="rect">
            <a:avLst/>
          </a:prstGeom>
        </p:spPr>
      </p:pic>
      <p:sp>
        <p:nvSpPr>
          <p:cNvPr id="7" name="TextBox 6">
            <a:extLst>
              <a:ext uri="{FF2B5EF4-FFF2-40B4-BE49-F238E27FC236}">
                <a16:creationId xmlns:a16="http://schemas.microsoft.com/office/drawing/2014/main" id="{92A3C12C-773E-C68F-2874-7787472523C0}"/>
              </a:ext>
            </a:extLst>
          </p:cNvPr>
          <p:cNvSpPr txBox="1"/>
          <p:nvPr/>
        </p:nvSpPr>
        <p:spPr>
          <a:xfrm>
            <a:off x="8092013" y="4902400"/>
            <a:ext cx="3780373" cy="1631216"/>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If less than 50 children, the ECD </a:t>
            </a:r>
            <a:r>
              <a:rPr lang="en-US" sz="2000" err="1">
                <a:solidFill>
                  <a:schemeClr val="bg1"/>
                </a:solidFill>
                <a:latin typeface="Century Gothic"/>
                <a:ea typeface="Calibri"/>
                <a:cs typeface="Calibri"/>
              </a:rPr>
              <a:t>programme</a:t>
            </a:r>
            <a:r>
              <a:rPr lang="en-US" sz="2000">
                <a:solidFill>
                  <a:schemeClr val="bg1"/>
                </a:solidFill>
                <a:latin typeface="Century Gothic"/>
                <a:ea typeface="Calibri"/>
                <a:cs typeface="Calibri"/>
              </a:rPr>
              <a:t> should meet the silver standard – a designated space or room to care for sick children</a:t>
            </a:r>
          </a:p>
        </p:txBody>
      </p:sp>
      <p:sp>
        <p:nvSpPr>
          <p:cNvPr id="8" name="Rectangle 7">
            <a:extLst>
              <a:ext uri="{FF2B5EF4-FFF2-40B4-BE49-F238E27FC236}">
                <a16:creationId xmlns:a16="http://schemas.microsoft.com/office/drawing/2014/main" id="{2BA2A5BD-2E80-A9F0-5170-557F39314F33}"/>
              </a:ext>
            </a:extLst>
          </p:cNvPr>
          <p:cNvSpPr/>
          <p:nvPr/>
        </p:nvSpPr>
        <p:spPr>
          <a:xfrm>
            <a:off x="-21696" y="-11720"/>
            <a:ext cx="693497" cy="6878930"/>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9" name="TextBox 8">
            <a:extLst>
              <a:ext uri="{FF2B5EF4-FFF2-40B4-BE49-F238E27FC236}">
                <a16:creationId xmlns:a16="http://schemas.microsoft.com/office/drawing/2014/main" id="{57350670-81D4-EFD8-72AD-1F85C18867A4}"/>
              </a:ext>
            </a:extLst>
          </p:cNvPr>
          <p:cNvSpPr txBox="1"/>
          <p:nvPr/>
        </p:nvSpPr>
        <p:spPr>
          <a:xfrm rot="16200000">
            <a:off x="-1364018" y="1809188"/>
            <a:ext cx="3429003" cy="523220"/>
          </a:xfrm>
          <a:prstGeom prst="rect">
            <a:avLst/>
          </a:prstGeom>
          <a:noFill/>
        </p:spPr>
        <p:txBody>
          <a:bodyPr wrap="square" rtlCol="0">
            <a:spAutoFit/>
          </a:bodyPr>
          <a:lstStyle/>
          <a:p>
            <a:r>
              <a:rPr lang="en-ZA" sz="2800" b="1">
                <a:solidFill>
                  <a:schemeClr val="bg1"/>
                </a:solidFill>
                <a:latin typeface="Century Gothic"/>
              </a:rPr>
              <a:t>GOLD</a:t>
            </a:r>
          </a:p>
        </p:txBody>
      </p:sp>
    </p:spTree>
    <p:extLst>
      <p:ext uri="{BB962C8B-B14F-4D97-AF65-F5344CB8AC3E}">
        <p14:creationId xmlns:p14="http://schemas.microsoft.com/office/powerpoint/2010/main" val="28261502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FF65E-E951-EFD6-6431-AE725BE86FD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81468D2-8355-458C-DD0D-61384628DCAD}"/>
              </a:ext>
            </a:extLst>
          </p:cNvPr>
          <p:cNvSpPr/>
          <p:nvPr/>
        </p:nvSpPr>
        <p:spPr>
          <a:xfrm>
            <a:off x="8420160" y="0"/>
            <a:ext cx="3771840" cy="271265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7492E5C4-073A-09BA-46BC-C4DFA37715A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61</a:t>
            </a:fld>
            <a:endParaRPr lang="en-US">
              <a:latin typeface="Century Gothic"/>
            </a:endParaRPr>
          </a:p>
        </p:txBody>
      </p:sp>
      <p:sp>
        <p:nvSpPr>
          <p:cNvPr id="3" name="Rectangle 2">
            <a:extLst>
              <a:ext uri="{FF2B5EF4-FFF2-40B4-BE49-F238E27FC236}">
                <a16:creationId xmlns:a16="http://schemas.microsoft.com/office/drawing/2014/main" id="{340126E2-3AE1-7FA2-35BF-822E8C68B24A}"/>
              </a:ext>
            </a:extLst>
          </p:cNvPr>
          <p:cNvSpPr/>
          <p:nvPr/>
        </p:nvSpPr>
        <p:spPr>
          <a:xfrm>
            <a:off x="2277399" y="-9211"/>
            <a:ext cx="5190203"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53F7EC20-79CC-3DF7-9555-37F2DC6A95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2524" y="157425"/>
            <a:ext cx="914400" cy="914400"/>
          </a:xfrm>
          <a:prstGeom prst="rect">
            <a:avLst/>
          </a:prstGeom>
        </p:spPr>
      </p:pic>
      <p:sp>
        <p:nvSpPr>
          <p:cNvPr id="16" name="TextBox 15">
            <a:extLst>
              <a:ext uri="{FF2B5EF4-FFF2-40B4-BE49-F238E27FC236}">
                <a16:creationId xmlns:a16="http://schemas.microsoft.com/office/drawing/2014/main" id="{1AF62CAD-045A-AAB4-25E5-F62FBC22195E}"/>
              </a:ext>
            </a:extLst>
          </p:cNvPr>
          <p:cNvSpPr txBox="1"/>
          <p:nvPr/>
        </p:nvSpPr>
        <p:spPr>
          <a:xfrm>
            <a:off x="2618260" y="342091"/>
            <a:ext cx="4355472" cy="1631216"/>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ea typeface="Calibri"/>
                <a:cs typeface="Calibri"/>
              </a:rPr>
              <a:t>There are </a:t>
            </a:r>
            <a:r>
              <a:rPr lang="en-US" sz="2000" b="1" u="sng">
                <a:solidFill>
                  <a:schemeClr val="bg1"/>
                </a:solidFill>
                <a:latin typeface="Century Gothic"/>
                <a:ea typeface="Calibri"/>
                <a:cs typeface="Calibri"/>
              </a:rPr>
              <a:t>doors and windows that can be opened and closed </a:t>
            </a:r>
            <a:r>
              <a:rPr lang="en-US" sz="2000">
                <a:solidFill>
                  <a:schemeClr val="bg1"/>
                </a:solidFill>
                <a:latin typeface="Century Gothic"/>
                <a:ea typeface="Calibri"/>
                <a:cs typeface="Calibri"/>
              </a:rPr>
              <a:t>to provide ventilation (fresh air). Staff and children can </a:t>
            </a:r>
            <a:r>
              <a:rPr lang="en-US" sz="2000" b="1" u="sng">
                <a:solidFill>
                  <a:schemeClr val="bg1"/>
                </a:solidFill>
                <a:latin typeface="Century Gothic"/>
                <a:ea typeface="Calibri"/>
                <a:cs typeface="Calibri"/>
              </a:rPr>
              <a:t>see to read and play inside</a:t>
            </a:r>
            <a:r>
              <a:rPr lang="en-US" sz="2000">
                <a:solidFill>
                  <a:schemeClr val="bg1"/>
                </a:solidFill>
                <a:latin typeface="Century Gothic"/>
                <a:ea typeface="Calibri"/>
                <a:cs typeface="Calibri"/>
              </a:rPr>
              <a:t>. </a:t>
            </a:r>
          </a:p>
        </p:txBody>
      </p:sp>
      <p:sp>
        <p:nvSpPr>
          <p:cNvPr id="23" name="TextBox 22">
            <a:extLst>
              <a:ext uri="{FF2B5EF4-FFF2-40B4-BE49-F238E27FC236}">
                <a16:creationId xmlns:a16="http://schemas.microsoft.com/office/drawing/2014/main" id="{2A79D39E-5020-12A1-C3D7-825AC1AB2199}"/>
              </a:ext>
            </a:extLst>
          </p:cNvPr>
          <p:cNvSpPr txBox="1"/>
          <p:nvPr/>
        </p:nvSpPr>
        <p:spPr>
          <a:xfrm>
            <a:off x="8420374" y="157425"/>
            <a:ext cx="3771840" cy="1938992"/>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Check to see if doors and windows open and close. There should be enough light coming through for children to play and see inside the room.</a:t>
            </a:r>
          </a:p>
        </p:txBody>
      </p:sp>
      <p:pic>
        <p:nvPicPr>
          <p:cNvPr id="4" name="Picture 3" descr="A window with peeling paint&#10;&#10;Description automatically generated">
            <a:extLst>
              <a:ext uri="{FF2B5EF4-FFF2-40B4-BE49-F238E27FC236}">
                <a16:creationId xmlns:a16="http://schemas.microsoft.com/office/drawing/2014/main" id="{EA25A7ED-EE20-5825-8B6A-D1D533252DC1}"/>
              </a:ext>
            </a:extLst>
          </p:cNvPr>
          <p:cNvPicPr>
            <a:picLocks noChangeAspect="1"/>
          </p:cNvPicPr>
          <p:nvPr/>
        </p:nvPicPr>
        <p:blipFill>
          <a:blip r:embed="rId4"/>
          <a:stretch>
            <a:fillRect/>
          </a:stretch>
        </p:blipFill>
        <p:spPr>
          <a:xfrm>
            <a:off x="2435898" y="4244884"/>
            <a:ext cx="1959838" cy="2613117"/>
          </a:xfrm>
          <a:prstGeom prst="rect">
            <a:avLst/>
          </a:prstGeom>
        </p:spPr>
      </p:pic>
      <p:pic>
        <p:nvPicPr>
          <p:cNvPr id="9" name="Picture 8" descr="A broken window on a building&#10;&#10;Description automatically generated">
            <a:extLst>
              <a:ext uri="{FF2B5EF4-FFF2-40B4-BE49-F238E27FC236}">
                <a16:creationId xmlns:a16="http://schemas.microsoft.com/office/drawing/2014/main" id="{F4976250-F4E7-5DB2-D960-544E65A0381B}"/>
              </a:ext>
            </a:extLst>
          </p:cNvPr>
          <p:cNvPicPr>
            <a:picLocks noChangeAspect="1"/>
          </p:cNvPicPr>
          <p:nvPr/>
        </p:nvPicPr>
        <p:blipFill>
          <a:blip r:embed="rId5"/>
          <a:stretch>
            <a:fillRect/>
          </a:stretch>
        </p:blipFill>
        <p:spPr>
          <a:xfrm>
            <a:off x="6672944" y="4310743"/>
            <a:ext cx="5519056" cy="2547257"/>
          </a:xfrm>
          <a:prstGeom prst="rect">
            <a:avLst/>
          </a:prstGeom>
        </p:spPr>
      </p:pic>
      <p:pic>
        <p:nvPicPr>
          <p:cNvPr id="10" name="Picture 9" descr="A window in a room with grass and a hill in the background&#10;&#10;Description automatically generated">
            <a:extLst>
              <a:ext uri="{FF2B5EF4-FFF2-40B4-BE49-F238E27FC236}">
                <a16:creationId xmlns:a16="http://schemas.microsoft.com/office/drawing/2014/main" id="{9505F260-801E-DB81-5679-7691BA73D377}"/>
              </a:ext>
            </a:extLst>
          </p:cNvPr>
          <p:cNvPicPr>
            <a:picLocks noChangeAspect="1"/>
          </p:cNvPicPr>
          <p:nvPr/>
        </p:nvPicPr>
        <p:blipFill>
          <a:blip r:embed="rId6"/>
          <a:stretch>
            <a:fillRect/>
          </a:stretch>
        </p:blipFill>
        <p:spPr>
          <a:xfrm rot="5400000">
            <a:off x="4227782" y="4571523"/>
            <a:ext cx="2613116" cy="1959838"/>
          </a:xfrm>
          <a:prstGeom prst="rect">
            <a:avLst/>
          </a:prstGeom>
        </p:spPr>
      </p:pic>
      <p:sp>
        <p:nvSpPr>
          <p:cNvPr id="6" name="Rectangle 5">
            <a:extLst>
              <a:ext uri="{FF2B5EF4-FFF2-40B4-BE49-F238E27FC236}">
                <a16:creationId xmlns:a16="http://schemas.microsoft.com/office/drawing/2014/main" id="{B31A81E4-5EBC-9F4E-1C25-A30CFAA5F55D}"/>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Rectangle 6">
            <a:extLst>
              <a:ext uri="{FF2B5EF4-FFF2-40B4-BE49-F238E27FC236}">
                <a16:creationId xmlns:a16="http://schemas.microsoft.com/office/drawing/2014/main" id="{B31D524C-EDBA-7CA3-DDBA-39D17C4C6F5C}"/>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TextBox 7">
            <a:extLst>
              <a:ext uri="{FF2B5EF4-FFF2-40B4-BE49-F238E27FC236}">
                <a16:creationId xmlns:a16="http://schemas.microsoft.com/office/drawing/2014/main" id="{D5CB9CB1-4A56-3F2A-FAFF-399C9B6C4D94}"/>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6857784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2EBF8-26BB-AD43-0489-0164BCBAAD4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4CA8DF-2E4E-C6DA-897A-F9C1FD34850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62</a:t>
            </a:fld>
            <a:endParaRPr lang="en-US">
              <a:latin typeface="Century Gothic"/>
            </a:endParaRPr>
          </a:p>
        </p:txBody>
      </p:sp>
      <p:sp>
        <p:nvSpPr>
          <p:cNvPr id="3" name="Rectangle 2">
            <a:extLst>
              <a:ext uri="{FF2B5EF4-FFF2-40B4-BE49-F238E27FC236}">
                <a16:creationId xmlns:a16="http://schemas.microsoft.com/office/drawing/2014/main" id="{9A0D138D-2116-2635-AFF8-8BE4D75007CD}"/>
              </a:ext>
            </a:extLst>
          </p:cNvPr>
          <p:cNvSpPr/>
          <p:nvPr/>
        </p:nvSpPr>
        <p:spPr>
          <a:xfrm>
            <a:off x="2787847" y="-20230"/>
            <a:ext cx="4624970" cy="3176481"/>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85F85DA0-6C8E-3655-5187-162EF574C83F}"/>
              </a:ext>
            </a:extLst>
          </p:cNvPr>
          <p:cNvSpPr/>
          <p:nvPr/>
        </p:nvSpPr>
        <p:spPr>
          <a:xfrm>
            <a:off x="8485773" y="-11042"/>
            <a:ext cx="3706227" cy="316729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4" name="Google Shape;331;p36">
            <a:extLst>
              <a:ext uri="{FF2B5EF4-FFF2-40B4-BE49-F238E27FC236}">
                <a16:creationId xmlns:a16="http://schemas.microsoft.com/office/drawing/2014/main" id="{37910377-3D9F-72DB-BA16-06B04BCFD2AA}"/>
              </a:ext>
            </a:extLst>
          </p:cNvPr>
          <p:cNvSpPr txBox="1"/>
          <p:nvPr/>
        </p:nvSpPr>
        <p:spPr>
          <a:xfrm>
            <a:off x="8610600" y="60125"/>
            <a:ext cx="3530048" cy="1553473"/>
          </a:xfrm>
          <a:prstGeom prst="rect">
            <a:avLst/>
          </a:prstGeom>
          <a:noFill/>
          <a:ln>
            <a:noFill/>
          </a:ln>
        </p:spPr>
        <p:txBody>
          <a:bodyPr spcFirstLastPara="1" wrap="square" lIns="91425" tIns="91425" rIns="91425" bIns="91425" anchor="t" anchorCtr="0">
            <a:noAutofit/>
          </a:bodyPr>
          <a:lstStyle/>
          <a:p>
            <a:pPr marL="0" lvl="8" algn="just"/>
            <a:r>
              <a:rPr lang="en-US">
                <a:solidFill>
                  <a:schemeClr val="bg1"/>
                </a:solidFill>
                <a:latin typeface="Century Gothic"/>
                <a:ea typeface="Calibri"/>
                <a:cs typeface="Calibri"/>
                <a:sym typeface="Calibri"/>
              </a:rPr>
              <a:t>This standard is not assessed at the time of assessment.  This standard is used when a social worker would like to determine the capacity of  an ECD </a:t>
            </a:r>
            <a:r>
              <a:rPr lang="en-US" err="1">
                <a:solidFill>
                  <a:schemeClr val="bg1"/>
                </a:solidFill>
                <a:latin typeface="Century Gothic"/>
                <a:ea typeface="Calibri"/>
                <a:cs typeface="Calibri"/>
                <a:sym typeface="Calibri"/>
              </a:rPr>
              <a:t>programmes</a:t>
            </a:r>
            <a:r>
              <a:rPr lang="en-US">
                <a:solidFill>
                  <a:schemeClr val="bg1"/>
                </a:solidFill>
                <a:latin typeface="Century Gothic"/>
                <a:ea typeface="Calibri"/>
                <a:cs typeface="Calibri"/>
                <a:sym typeface="Calibri"/>
              </a:rPr>
              <a:t> when an EHP has not </a:t>
            </a:r>
            <a:r>
              <a:rPr lang="en-US" sz="1600">
                <a:solidFill>
                  <a:schemeClr val="bg1"/>
                </a:solidFill>
                <a:latin typeface="Century Gothic"/>
                <a:ea typeface="Calibri"/>
                <a:cs typeface="Calibri"/>
                <a:sym typeface="Calibri"/>
              </a:rPr>
              <a:t>provided</a:t>
            </a:r>
            <a:r>
              <a:rPr lang="en-US">
                <a:solidFill>
                  <a:schemeClr val="bg1"/>
                </a:solidFill>
                <a:latin typeface="Century Gothic"/>
                <a:ea typeface="Calibri"/>
                <a:cs typeface="Calibri"/>
                <a:sym typeface="Calibri"/>
              </a:rPr>
              <a:t> this information. Capacity is also provided by the province at their discretion.</a:t>
            </a:r>
            <a:endParaRPr lang="en-ZA">
              <a:solidFill>
                <a:schemeClr val="bg1"/>
              </a:solidFill>
              <a:latin typeface="Century Gothic"/>
              <a:ea typeface="Calibri"/>
              <a:cs typeface="Calibri"/>
              <a:sym typeface="Calibri"/>
            </a:endParaRPr>
          </a:p>
        </p:txBody>
      </p:sp>
      <p:pic>
        <p:nvPicPr>
          <p:cNvPr id="12" name="Graphic 11" descr="Home with solid fill">
            <a:extLst>
              <a:ext uri="{FF2B5EF4-FFF2-40B4-BE49-F238E27FC236}">
                <a16:creationId xmlns:a16="http://schemas.microsoft.com/office/drawing/2014/main" id="{5589C6C2-013D-7BA3-2253-515669E38E1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80469" y="0"/>
            <a:ext cx="914400" cy="914400"/>
          </a:xfrm>
          <a:prstGeom prst="rect">
            <a:avLst/>
          </a:prstGeom>
        </p:spPr>
      </p:pic>
      <p:pic>
        <p:nvPicPr>
          <p:cNvPr id="13" name="Graphic 12" descr="Children with solid fill">
            <a:extLst>
              <a:ext uri="{FF2B5EF4-FFF2-40B4-BE49-F238E27FC236}">
                <a16:creationId xmlns:a16="http://schemas.microsoft.com/office/drawing/2014/main" id="{A9629653-3BE1-D018-344B-D5755DBD29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45300" y="1456173"/>
            <a:ext cx="914400" cy="914400"/>
          </a:xfrm>
          <a:prstGeom prst="rect">
            <a:avLst/>
          </a:prstGeom>
        </p:spPr>
      </p:pic>
      <p:sp>
        <p:nvSpPr>
          <p:cNvPr id="14" name="Plus Sign 13">
            <a:extLst>
              <a:ext uri="{FF2B5EF4-FFF2-40B4-BE49-F238E27FC236}">
                <a16:creationId xmlns:a16="http://schemas.microsoft.com/office/drawing/2014/main" id="{FDA89D68-42D9-6089-4FCB-025DB81BF8F2}"/>
              </a:ext>
            </a:extLst>
          </p:cNvPr>
          <p:cNvSpPr/>
          <p:nvPr/>
        </p:nvSpPr>
        <p:spPr>
          <a:xfrm>
            <a:off x="1311098" y="982267"/>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98E3343E-6616-5E8F-FAB7-37F8DCE414F2}"/>
              </a:ext>
            </a:extLst>
          </p:cNvPr>
          <p:cNvSpPr txBox="1"/>
          <p:nvPr/>
        </p:nvSpPr>
        <p:spPr>
          <a:xfrm>
            <a:off x="2802488" y="421792"/>
            <a:ext cx="4355472" cy="1938992"/>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ea typeface="Calibri"/>
                <a:cs typeface="Calibri"/>
              </a:rPr>
              <a:t>There is sufficient indoor space for children to play freely (</a:t>
            </a:r>
            <a:r>
              <a:rPr lang="en-US" sz="2000" b="1">
                <a:solidFill>
                  <a:schemeClr val="bg1"/>
                </a:solidFill>
                <a:latin typeface="Century Gothic"/>
                <a:ea typeface="Calibri"/>
                <a:cs typeface="Calibri"/>
              </a:rPr>
              <a:t>at least 1.5 square </a:t>
            </a:r>
            <a:r>
              <a:rPr lang="en-US" sz="2000" b="1" err="1">
                <a:solidFill>
                  <a:schemeClr val="bg1"/>
                </a:solidFill>
                <a:latin typeface="Century Gothic"/>
                <a:ea typeface="Calibri"/>
                <a:cs typeface="Calibri"/>
              </a:rPr>
              <a:t>metre</a:t>
            </a:r>
            <a:r>
              <a:rPr lang="en-US" sz="2000" b="1">
                <a:solidFill>
                  <a:schemeClr val="bg1"/>
                </a:solidFill>
                <a:latin typeface="Century Gothic"/>
                <a:ea typeface="Calibri"/>
                <a:cs typeface="Calibri"/>
              </a:rPr>
              <a:t> of unobstructed floor space per child,</a:t>
            </a:r>
            <a:r>
              <a:rPr lang="en-US" sz="2000">
                <a:solidFill>
                  <a:schemeClr val="bg1"/>
                </a:solidFill>
                <a:latin typeface="Century Gothic"/>
                <a:ea typeface="Calibri"/>
                <a:cs typeface="Calibri"/>
              </a:rPr>
              <a:t> not including passageways, bathrooms or storage areas).</a:t>
            </a:r>
          </a:p>
        </p:txBody>
      </p:sp>
      <p:pic>
        <p:nvPicPr>
          <p:cNvPr id="6" name="Graphic 5" descr="Double Tap Gesture with solid fill">
            <a:extLst>
              <a:ext uri="{FF2B5EF4-FFF2-40B4-BE49-F238E27FC236}">
                <a16:creationId xmlns:a16="http://schemas.microsoft.com/office/drawing/2014/main" id="{C2FFA167-2163-9B41-90B5-D8D33DE003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30597" y="547978"/>
            <a:ext cx="1000470" cy="930132"/>
          </a:xfrm>
          <a:prstGeom prst="rect">
            <a:avLst/>
          </a:prstGeom>
        </p:spPr>
      </p:pic>
      <p:pic>
        <p:nvPicPr>
          <p:cNvPr id="7" name="Graphic 6" descr="Smart Phone with solid fill">
            <a:extLst>
              <a:ext uri="{FF2B5EF4-FFF2-40B4-BE49-F238E27FC236}">
                <a16:creationId xmlns:a16="http://schemas.microsoft.com/office/drawing/2014/main" id="{83B48BA1-7334-E3EE-CABA-9D3ADB10B90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56083" y="211886"/>
            <a:ext cx="1043353" cy="973015"/>
          </a:xfrm>
          <a:prstGeom prst="rect">
            <a:avLst/>
          </a:prstGeom>
        </p:spPr>
      </p:pic>
      <p:sp>
        <p:nvSpPr>
          <p:cNvPr id="8" name="Google Shape;331;p36">
            <a:extLst>
              <a:ext uri="{FF2B5EF4-FFF2-40B4-BE49-F238E27FC236}">
                <a16:creationId xmlns:a16="http://schemas.microsoft.com/office/drawing/2014/main" id="{DD6348BB-DCD5-032F-51C4-33F0FB91F580}"/>
              </a:ext>
            </a:extLst>
          </p:cNvPr>
          <p:cNvSpPr txBox="1"/>
          <p:nvPr/>
        </p:nvSpPr>
        <p:spPr>
          <a:xfrm>
            <a:off x="7430064" y="1369855"/>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9" name="Rectangle 8">
            <a:extLst>
              <a:ext uri="{FF2B5EF4-FFF2-40B4-BE49-F238E27FC236}">
                <a16:creationId xmlns:a16="http://schemas.microsoft.com/office/drawing/2014/main" id="{2C96E3D0-1C25-FF50-9A1F-710297CD8CA2}"/>
              </a:ext>
            </a:extLst>
          </p:cNvPr>
          <p:cNvSpPr/>
          <p:nvPr/>
        </p:nvSpPr>
        <p:spPr>
          <a:xfrm>
            <a:off x="2234099" y="3690259"/>
            <a:ext cx="6096000" cy="2612571"/>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cxnSp>
        <p:nvCxnSpPr>
          <p:cNvPr id="10" name="Straight Arrow Connector 9">
            <a:extLst>
              <a:ext uri="{FF2B5EF4-FFF2-40B4-BE49-F238E27FC236}">
                <a16:creationId xmlns:a16="http://schemas.microsoft.com/office/drawing/2014/main" id="{0CF94BD3-5916-69DE-067A-F3013B266FE9}"/>
              </a:ext>
            </a:extLst>
          </p:cNvPr>
          <p:cNvCxnSpPr>
            <a:cxnSpLocks/>
          </p:cNvCxnSpPr>
          <p:nvPr/>
        </p:nvCxnSpPr>
        <p:spPr>
          <a:xfrm flipV="1">
            <a:off x="2064758" y="3690259"/>
            <a:ext cx="0" cy="2612571"/>
          </a:xfrm>
          <a:prstGeom prst="straightConnector1">
            <a:avLst/>
          </a:prstGeom>
          <a:ln w="57150">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0B6409F-88DD-B510-EAC8-88A616CE5725}"/>
              </a:ext>
            </a:extLst>
          </p:cNvPr>
          <p:cNvCxnSpPr>
            <a:cxnSpLocks/>
          </p:cNvCxnSpPr>
          <p:nvPr/>
        </p:nvCxnSpPr>
        <p:spPr>
          <a:xfrm>
            <a:off x="2234098" y="6564088"/>
            <a:ext cx="6096001" cy="0"/>
          </a:xfrm>
          <a:prstGeom prst="straightConnector1">
            <a:avLst/>
          </a:prstGeom>
          <a:ln w="57150">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17" name="Picture 2" descr="Person Walking icon PNG and Free SVG Download | Streamline">
            <a:extLst>
              <a:ext uri="{FF2B5EF4-FFF2-40B4-BE49-F238E27FC236}">
                <a16:creationId xmlns:a16="http://schemas.microsoft.com/office/drawing/2014/main" id="{3AB2D373-BF7A-92F3-B11F-443B3634F5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5685139">
            <a:off x="1298442" y="5418139"/>
            <a:ext cx="949779" cy="94977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erson Walking icon PNG and Free SVG Download | Streamline">
            <a:extLst>
              <a:ext uri="{FF2B5EF4-FFF2-40B4-BE49-F238E27FC236}">
                <a16:creationId xmlns:a16="http://schemas.microsoft.com/office/drawing/2014/main" id="{7F6DB8D7-90A4-0EAE-27D0-7EF5F7C6EC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0836" y="5974899"/>
            <a:ext cx="786493" cy="786493"/>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328;p36">
            <a:extLst>
              <a:ext uri="{FF2B5EF4-FFF2-40B4-BE49-F238E27FC236}">
                <a16:creationId xmlns:a16="http://schemas.microsoft.com/office/drawing/2014/main" id="{5DC50EBA-4837-C41F-4AAE-1C907A42A56F}"/>
              </a:ext>
            </a:extLst>
          </p:cNvPr>
          <p:cNvSpPr txBox="1"/>
          <p:nvPr/>
        </p:nvSpPr>
        <p:spPr>
          <a:xfrm>
            <a:off x="4420243" y="3941003"/>
            <a:ext cx="2205579" cy="498558"/>
          </a:xfrm>
          <a:prstGeom prst="rect">
            <a:avLst/>
          </a:prstGeom>
          <a:noFill/>
          <a:ln>
            <a:noFill/>
          </a:ln>
        </p:spPr>
        <p:txBody>
          <a:bodyPr spcFirstLastPara="1" wrap="square" lIns="91425" tIns="45700" rIns="91425" bIns="45700" anchor="t" anchorCtr="0">
            <a:spAutoFit/>
          </a:bodyPr>
          <a:lstStyle/>
          <a:p>
            <a:pPr marL="0" marR="0" lvl="0" indent="0" rtl="0">
              <a:lnSpc>
                <a:spcPct val="110000"/>
              </a:lnSpc>
              <a:spcBef>
                <a:spcPts val="0"/>
              </a:spcBef>
              <a:spcAft>
                <a:spcPts val="0"/>
              </a:spcAft>
              <a:buNone/>
            </a:pPr>
            <a:r>
              <a:rPr lang="en-ZA" sz="2400" b="1" i="0" u="none" strike="noStrike" cap="none">
                <a:solidFill>
                  <a:schemeClr val="tx1"/>
                </a:solidFill>
                <a:latin typeface="Century Gothic"/>
                <a:ea typeface="Arial"/>
                <a:cs typeface="Arial"/>
                <a:sym typeface="Arial"/>
              </a:rPr>
              <a:t>Playroom</a:t>
            </a:r>
          </a:p>
        </p:txBody>
      </p:sp>
      <p:sp>
        <p:nvSpPr>
          <p:cNvPr id="20" name="Google Shape;328;p36">
            <a:extLst>
              <a:ext uri="{FF2B5EF4-FFF2-40B4-BE49-F238E27FC236}">
                <a16:creationId xmlns:a16="http://schemas.microsoft.com/office/drawing/2014/main" id="{12F04D92-CEBC-E612-B4E6-C5B94F27143F}"/>
              </a:ext>
            </a:extLst>
          </p:cNvPr>
          <p:cNvSpPr txBox="1"/>
          <p:nvPr/>
        </p:nvSpPr>
        <p:spPr>
          <a:xfrm>
            <a:off x="4747119" y="6643779"/>
            <a:ext cx="1246948" cy="363136"/>
          </a:xfrm>
          <a:prstGeom prst="rect">
            <a:avLst/>
          </a:prstGeom>
          <a:noFill/>
          <a:ln>
            <a:noFill/>
          </a:ln>
        </p:spPr>
        <p:txBody>
          <a:bodyPr spcFirstLastPara="1" wrap="square" lIns="91425" tIns="45700" rIns="91425" bIns="45700" anchor="t" anchorCtr="0">
            <a:spAutoFit/>
          </a:bodyPr>
          <a:lstStyle/>
          <a:p>
            <a:pPr marL="0" marR="0" lvl="0" indent="0" rtl="0">
              <a:lnSpc>
                <a:spcPct val="110000"/>
              </a:lnSpc>
              <a:spcBef>
                <a:spcPts val="0"/>
              </a:spcBef>
              <a:spcAft>
                <a:spcPts val="0"/>
              </a:spcAft>
              <a:buNone/>
            </a:pPr>
            <a:r>
              <a:rPr lang="en-ZA" sz="1600" b="1" i="0" u="none" strike="noStrike" cap="none">
                <a:solidFill>
                  <a:schemeClr val="tx1"/>
                </a:solidFill>
                <a:latin typeface="Century Gothic"/>
                <a:ea typeface="Arial"/>
                <a:cs typeface="Arial"/>
                <a:sym typeface="Arial"/>
              </a:rPr>
              <a:t>Length</a:t>
            </a:r>
          </a:p>
        </p:txBody>
      </p:sp>
      <p:sp>
        <p:nvSpPr>
          <p:cNvPr id="21" name="Google Shape;328;p36">
            <a:extLst>
              <a:ext uri="{FF2B5EF4-FFF2-40B4-BE49-F238E27FC236}">
                <a16:creationId xmlns:a16="http://schemas.microsoft.com/office/drawing/2014/main" id="{EDF65204-B9BD-CCDF-840C-97402BA8FAD4}"/>
              </a:ext>
            </a:extLst>
          </p:cNvPr>
          <p:cNvSpPr txBox="1"/>
          <p:nvPr/>
        </p:nvSpPr>
        <p:spPr>
          <a:xfrm>
            <a:off x="1145300" y="4686065"/>
            <a:ext cx="1246948" cy="363136"/>
          </a:xfrm>
          <a:prstGeom prst="rect">
            <a:avLst/>
          </a:prstGeom>
          <a:noFill/>
          <a:ln>
            <a:noFill/>
          </a:ln>
        </p:spPr>
        <p:txBody>
          <a:bodyPr spcFirstLastPara="1" wrap="square" lIns="91425" tIns="45700" rIns="91425" bIns="45700" anchor="t" anchorCtr="0">
            <a:spAutoFit/>
          </a:bodyPr>
          <a:lstStyle/>
          <a:p>
            <a:pPr marL="0" marR="0" lvl="0" indent="0" rtl="0">
              <a:lnSpc>
                <a:spcPct val="110000"/>
              </a:lnSpc>
              <a:spcBef>
                <a:spcPts val="0"/>
              </a:spcBef>
              <a:spcAft>
                <a:spcPts val="0"/>
              </a:spcAft>
              <a:buNone/>
            </a:pPr>
            <a:r>
              <a:rPr lang="en-ZA" sz="1600" b="1" i="0" u="none" strike="noStrike" cap="none">
                <a:solidFill>
                  <a:schemeClr val="tx1"/>
                </a:solidFill>
                <a:latin typeface="Century Gothic"/>
                <a:ea typeface="Arial"/>
                <a:cs typeface="Arial"/>
                <a:sym typeface="Arial"/>
              </a:rPr>
              <a:t>Width</a:t>
            </a:r>
          </a:p>
        </p:txBody>
      </p:sp>
      <p:sp>
        <p:nvSpPr>
          <p:cNvPr id="22" name="TextBox 21">
            <a:extLst>
              <a:ext uri="{FF2B5EF4-FFF2-40B4-BE49-F238E27FC236}">
                <a16:creationId xmlns:a16="http://schemas.microsoft.com/office/drawing/2014/main" id="{858F2E1B-E767-D017-4E9E-B2743DA73803}"/>
              </a:ext>
            </a:extLst>
          </p:cNvPr>
          <p:cNvSpPr txBox="1"/>
          <p:nvPr/>
        </p:nvSpPr>
        <p:spPr>
          <a:xfrm>
            <a:off x="3068303" y="4587154"/>
            <a:ext cx="4909457" cy="1077218"/>
          </a:xfrm>
          <a:prstGeom prst="rect">
            <a:avLst/>
          </a:prstGeom>
          <a:noFill/>
        </p:spPr>
        <p:txBody>
          <a:bodyPr wrap="square">
            <a:spAutoFit/>
          </a:bodyPr>
          <a:lstStyle/>
          <a:p>
            <a:pPr lvl="0" rtl="0">
              <a:spcBef>
                <a:spcPts val="0"/>
              </a:spcBef>
              <a:spcAft>
                <a:spcPts val="0"/>
              </a:spcAft>
            </a:pPr>
            <a:r>
              <a:rPr lang="en-US" sz="1600" b="1">
                <a:solidFill>
                  <a:schemeClr val="tx1"/>
                </a:solidFill>
                <a:latin typeface="Century Gothic"/>
                <a:ea typeface="Calibri"/>
                <a:cs typeface="Calibri"/>
                <a:sym typeface="Calibri"/>
              </a:rPr>
              <a:t>Length X Width = total Area</a:t>
            </a:r>
          </a:p>
          <a:p>
            <a:pPr lvl="0" rtl="0">
              <a:spcBef>
                <a:spcPts val="0"/>
              </a:spcBef>
              <a:spcAft>
                <a:spcPts val="0"/>
              </a:spcAft>
            </a:pPr>
            <a:endParaRPr lang="en-US" sz="1600" b="1">
              <a:solidFill>
                <a:schemeClr val="tx1"/>
              </a:solidFill>
              <a:latin typeface="Century Gothic"/>
              <a:ea typeface="Calibri"/>
              <a:cs typeface="Calibri"/>
              <a:sym typeface="Calibri"/>
            </a:endParaRPr>
          </a:p>
          <a:p>
            <a:pPr lvl="0" rtl="0">
              <a:spcBef>
                <a:spcPts val="0"/>
              </a:spcBef>
              <a:spcAft>
                <a:spcPts val="0"/>
              </a:spcAft>
            </a:pPr>
            <a:r>
              <a:rPr lang="en-US" sz="1600" b="1">
                <a:solidFill>
                  <a:schemeClr val="tx1"/>
                </a:solidFill>
                <a:latin typeface="Century Gothic"/>
                <a:ea typeface="Calibri"/>
                <a:cs typeface="Calibri"/>
                <a:sym typeface="Calibri"/>
              </a:rPr>
              <a:t>Total area/total number of children enrolled in that class</a:t>
            </a:r>
          </a:p>
        </p:txBody>
      </p:sp>
      <p:sp>
        <p:nvSpPr>
          <p:cNvPr id="23" name="Rectangle 22">
            <a:extLst>
              <a:ext uri="{FF2B5EF4-FFF2-40B4-BE49-F238E27FC236}">
                <a16:creationId xmlns:a16="http://schemas.microsoft.com/office/drawing/2014/main" id="{F99B2C85-4A2C-E422-05EA-43C0A9E1B0EE}"/>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4" name="Rectangle 23">
            <a:extLst>
              <a:ext uri="{FF2B5EF4-FFF2-40B4-BE49-F238E27FC236}">
                <a16:creationId xmlns:a16="http://schemas.microsoft.com/office/drawing/2014/main" id="{AF76914A-3FD3-6AE0-75D2-1104E8245AFE}"/>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5" name="TextBox 24">
            <a:extLst>
              <a:ext uri="{FF2B5EF4-FFF2-40B4-BE49-F238E27FC236}">
                <a16:creationId xmlns:a16="http://schemas.microsoft.com/office/drawing/2014/main" id="{0E1394C4-4FAC-CFF2-A238-20B9E04D1236}"/>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5058499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9D6EB-8C9A-EF2E-CE97-99B46100C58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207A385-B038-02A9-6E64-A38D74E0ED2F}"/>
              </a:ext>
            </a:extLst>
          </p:cNvPr>
          <p:cNvSpPr/>
          <p:nvPr/>
        </p:nvSpPr>
        <p:spPr>
          <a:xfrm>
            <a:off x="8044542" y="1831"/>
            <a:ext cx="4147457" cy="329739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15" name="Rectangle 14">
            <a:extLst>
              <a:ext uri="{FF2B5EF4-FFF2-40B4-BE49-F238E27FC236}">
                <a16:creationId xmlns:a16="http://schemas.microsoft.com/office/drawing/2014/main" id="{7818DB3E-67F8-8A36-4FEA-2F8B9083618D}"/>
              </a:ext>
            </a:extLst>
          </p:cNvPr>
          <p:cNvSpPr/>
          <p:nvPr/>
        </p:nvSpPr>
        <p:spPr>
          <a:xfrm>
            <a:off x="2046514" y="1831"/>
            <a:ext cx="4914900" cy="3295563"/>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 name="Slide Number Placeholder 1">
            <a:extLst>
              <a:ext uri="{FF2B5EF4-FFF2-40B4-BE49-F238E27FC236}">
                <a16:creationId xmlns:a16="http://schemas.microsoft.com/office/drawing/2014/main" id="{B0C87773-98FD-B342-5B53-9EDF089915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63</a:t>
            </a:fld>
            <a:endParaRPr lang="en-US"/>
          </a:p>
        </p:txBody>
      </p:sp>
      <p:pic>
        <p:nvPicPr>
          <p:cNvPr id="12" name="Graphic 11" descr="Home with solid fill">
            <a:extLst>
              <a:ext uri="{FF2B5EF4-FFF2-40B4-BE49-F238E27FC236}">
                <a16:creationId xmlns:a16="http://schemas.microsoft.com/office/drawing/2014/main" id="{37C39AAB-0C32-3091-E793-0812FF4064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3386" y="-51387"/>
            <a:ext cx="914400" cy="914400"/>
          </a:xfrm>
          <a:prstGeom prst="rect">
            <a:avLst/>
          </a:prstGeom>
        </p:spPr>
      </p:pic>
      <p:sp>
        <p:nvSpPr>
          <p:cNvPr id="17" name="TextBox 16">
            <a:extLst>
              <a:ext uri="{FF2B5EF4-FFF2-40B4-BE49-F238E27FC236}">
                <a16:creationId xmlns:a16="http://schemas.microsoft.com/office/drawing/2014/main" id="{03164F20-2F95-A686-7337-369FF9861E0D}"/>
              </a:ext>
            </a:extLst>
          </p:cNvPr>
          <p:cNvSpPr txBox="1"/>
          <p:nvPr/>
        </p:nvSpPr>
        <p:spPr>
          <a:xfrm>
            <a:off x="2179481" y="449356"/>
            <a:ext cx="4569662" cy="1538883"/>
          </a:xfrm>
          <a:prstGeom prst="rect">
            <a:avLst/>
          </a:prstGeom>
          <a:noFill/>
        </p:spPr>
        <p:txBody>
          <a:bodyPr wrap="square" lIns="91440" tIns="45720" rIns="91440" bIns="45720" rtlCol="0" anchor="t">
            <a:spAutoFit/>
          </a:bodyPr>
          <a:lstStyle/>
          <a:p>
            <a:pPr algn="ctr"/>
            <a:r>
              <a:rPr lang="en-US" sz="2400">
                <a:latin typeface="Century Gothic"/>
              </a:rPr>
              <a:t>Areas for different functions (cooking, play, storage) are appropriately demarcated.</a:t>
            </a:r>
          </a:p>
          <a:p>
            <a:pPr algn="ctr"/>
            <a:endParaRPr lang="en-US" sz="2200" b="1" u="sng">
              <a:latin typeface="Century Gothic"/>
              <a:ea typeface="Calibri"/>
              <a:cs typeface="Calibri"/>
            </a:endParaRPr>
          </a:p>
        </p:txBody>
      </p:sp>
      <p:sp>
        <p:nvSpPr>
          <p:cNvPr id="19" name="TextBox 18">
            <a:extLst>
              <a:ext uri="{FF2B5EF4-FFF2-40B4-BE49-F238E27FC236}">
                <a16:creationId xmlns:a16="http://schemas.microsoft.com/office/drawing/2014/main" id="{91F44DD8-20DF-D57D-CD19-C02E6CA06D49}"/>
              </a:ext>
            </a:extLst>
          </p:cNvPr>
          <p:cNvSpPr txBox="1"/>
          <p:nvPr/>
        </p:nvSpPr>
        <p:spPr>
          <a:xfrm>
            <a:off x="8301094" y="103768"/>
            <a:ext cx="3780373" cy="3477875"/>
          </a:xfrm>
          <a:prstGeom prst="rect">
            <a:avLst/>
          </a:prstGeom>
          <a:noFill/>
        </p:spPr>
        <p:txBody>
          <a:bodyPr wrap="square" lIns="91440" tIns="45720" rIns="91440" bIns="45720" rtlCol="0" anchor="t">
            <a:spAutoFit/>
          </a:bodyPr>
          <a:lstStyle/>
          <a:p>
            <a:r>
              <a:rPr lang="en-US" sz="2000">
                <a:solidFill>
                  <a:schemeClr val="bg1"/>
                </a:solidFill>
                <a:latin typeface="Century Gothic"/>
              </a:rPr>
              <a:t>Check if different activities (e.g. cooking and play) are taking place in the appropriate spaces. E.g. children should not be playing in the food preparation area, and practitioners should not be preparing food in the middle of the playroom. </a:t>
            </a:r>
          </a:p>
          <a:p>
            <a:endParaRPr lang="en-US" sz="2000">
              <a:solidFill>
                <a:schemeClr val="bg1"/>
              </a:solidFill>
              <a:latin typeface="Century Gothic"/>
              <a:ea typeface="Calibri"/>
              <a:cs typeface="Calibri"/>
            </a:endParaRPr>
          </a:p>
        </p:txBody>
      </p:sp>
      <p:sp>
        <p:nvSpPr>
          <p:cNvPr id="4" name="Rectangle 3">
            <a:extLst>
              <a:ext uri="{FF2B5EF4-FFF2-40B4-BE49-F238E27FC236}">
                <a16:creationId xmlns:a16="http://schemas.microsoft.com/office/drawing/2014/main" id="{B8550AEC-7DC9-2BE0-9389-A4BE63AF5FAC}"/>
              </a:ext>
            </a:extLst>
          </p:cNvPr>
          <p:cNvSpPr/>
          <p:nvPr/>
        </p:nvSpPr>
        <p:spPr>
          <a:xfrm>
            <a:off x="-21696" y="-11720"/>
            <a:ext cx="693497" cy="6878930"/>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6" name="TextBox 5">
            <a:extLst>
              <a:ext uri="{FF2B5EF4-FFF2-40B4-BE49-F238E27FC236}">
                <a16:creationId xmlns:a16="http://schemas.microsoft.com/office/drawing/2014/main" id="{2AFA36B1-B861-0740-5B0C-8ABD69092DDB}"/>
              </a:ext>
            </a:extLst>
          </p:cNvPr>
          <p:cNvSpPr txBox="1"/>
          <p:nvPr/>
        </p:nvSpPr>
        <p:spPr>
          <a:xfrm rot="16200000">
            <a:off x="-1364018" y="1809188"/>
            <a:ext cx="3429003" cy="523220"/>
          </a:xfrm>
          <a:prstGeom prst="rect">
            <a:avLst/>
          </a:prstGeom>
          <a:noFill/>
        </p:spPr>
        <p:txBody>
          <a:bodyPr wrap="square" rtlCol="0">
            <a:spAutoFit/>
          </a:bodyPr>
          <a:lstStyle/>
          <a:p>
            <a:r>
              <a:rPr lang="en-ZA" sz="2800" b="1">
                <a:solidFill>
                  <a:schemeClr val="bg1"/>
                </a:solidFill>
                <a:latin typeface="Century Gothic"/>
              </a:rPr>
              <a:t>GOLD</a:t>
            </a:r>
          </a:p>
        </p:txBody>
      </p:sp>
    </p:spTree>
    <p:extLst>
      <p:ext uri="{BB962C8B-B14F-4D97-AF65-F5344CB8AC3E}">
        <p14:creationId xmlns:p14="http://schemas.microsoft.com/office/powerpoint/2010/main" val="21963684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03198-72E9-0BB7-1D67-EC5BD0FB07E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A31765F-23B5-A384-36EF-720FA00642CD}"/>
              </a:ext>
            </a:extLst>
          </p:cNvPr>
          <p:cNvSpPr/>
          <p:nvPr/>
        </p:nvSpPr>
        <p:spPr>
          <a:xfrm>
            <a:off x="7959321" y="0"/>
            <a:ext cx="4232679" cy="685800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BBF912AF-FBC3-3194-8EEC-7B176FFB82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64</a:t>
            </a:fld>
            <a:endParaRPr lang="en-US">
              <a:latin typeface="Century Gothic"/>
            </a:endParaRPr>
          </a:p>
        </p:txBody>
      </p:sp>
      <p:sp>
        <p:nvSpPr>
          <p:cNvPr id="3" name="Rectangle 2">
            <a:extLst>
              <a:ext uri="{FF2B5EF4-FFF2-40B4-BE49-F238E27FC236}">
                <a16:creationId xmlns:a16="http://schemas.microsoft.com/office/drawing/2014/main" id="{FA359B76-A5F0-50CB-451D-2A7C4E53F903}"/>
              </a:ext>
            </a:extLst>
          </p:cNvPr>
          <p:cNvSpPr/>
          <p:nvPr/>
        </p:nvSpPr>
        <p:spPr>
          <a:xfrm>
            <a:off x="1929384" y="0"/>
            <a:ext cx="5191484"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82EB4085-51BE-CDE6-4A7A-132EDF49AC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4984" y="3870302"/>
            <a:ext cx="914400" cy="914400"/>
          </a:xfrm>
          <a:prstGeom prst="rect">
            <a:avLst/>
          </a:prstGeom>
        </p:spPr>
      </p:pic>
      <p:sp>
        <p:nvSpPr>
          <p:cNvPr id="16" name="TextBox 15">
            <a:extLst>
              <a:ext uri="{FF2B5EF4-FFF2-40B4-BE49-F238E27FC236}">
                <a16:creationId xmlns:a16="http://schemas.microsoft.com/office/drawing/2014/main" id="{DFDD69EA-9C23-25EE-BFA9-7AE685AAB9C9}"/>
              </a:ext>
            </a:extLst>
          </p:cNvPr>
          <p:cNvSpPr txBox="1"/>
          <p:nvPr/>
        </p:nvSpPr>
        <p:spPr>
          <a:xfrm>
            <a:off x="2334704" y="395815"/>
            <a:ext cx="4569662"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There is a clean and safe area for serving food to the children.</a:t>
            </a:r>
          </a:p>
        </p:txBody>
      </p:sp>
      <p:sp>
        <p:nvSpPr>
          <p:cNvPr id="23" name="TextBox 22">
            <a:extLst>
              <a:ext uri="{FF2B5EF4-FFF2-40B4-BE49-F238E27FC236}">
                <a16:creationId xmlns:a16="http://schemas.microsoft.com/office/drawing/2014/main" id="{7D204F2D-4F09-82FE-6312-A77D345D6F21}"/>
              </a:ext>
            </a:extLst>
          </p:cNvPr>
          <p:cNvSpPr txBox="1"/>
          <p:nvPr/>
        </p:nvSpPr>
        <p:spPr>
          <a:xfrm>
            <a:off x="8291352" y="1623624"/>
            <a:ext cx="3606734" cy="2462213"/>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 Meals or snacks could be eaten seated at clean tables or outside seated on the ground provided that the area is clear from litter, animal dung and other debris.</a:t>
            </a:r>
          </a:p>
        </p:txBody>
      </p:sp>
      <p:pic>
        <p:nvPicPr>
          <p:cNvPr id="8" name="Graphic 7" descr="Double Tap Gesture with solid fill">
            <a:extLst>
              <a:ext uri="{FF2B5EF4-FFF2-40B4-BE49-F238E27FC236}">
                <a16:creationId xmlns:a16="http://schemas.microsoft.com/office/drawing/2014/main" id="{412DF050-20F5-BD7C-A25E-B1071EF86C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0500" y="2319274"/>
            <a:ext cx="1000470" cy="930132"/>
          </a:xfrm>
          <a:prstGeom prst="rect">
            <a:avLst/>
          </a:prstGeom>
        </p:spPr>
      </p:pic>
      <p:pic>
        <p:nvPicPr>
          <p:cNvPr id="9" name="Graphic 8" descr="Smart Phone with solid fill">
            <a:extLst>
              <a:ext uri="{FF2B5EF4-FFF2-40B4-BE49-F238E27FC236}">
                <a16:creationId xmlns:a16="http://schemas.microsoft.com/office/drawing/2014/main" id="{5A2FB1BC-C8F1-B2DA-0569-ECEF3DBF745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5986" y="1983182"/>
            <a:ext cx="1043353" cy="973015"/>
          </a:xfrm>
          <a:prstGeom prst="rect">
            <a:avLst/>
          </a:prstGeom>
        </p:spPr>
      </p:pic>
      <p:sp>
        <p:nvSpPr>
          <p:cNvPr id="10" name="Google Shape;331;p36">
            <a:extLst>
              <a:ext uri="{FF2B5EF4-FFF2-40B4-BE49-F238E27FC236}">
                <a16:creationId xmlns:a16="http://schemas.microsoft.com/office/drawing/2014/main" id="{80478F46-0CFD-E9DE-ECDF-59689C190572}"/>
              </a:ext>
            </a:extLst>
          </p:cNvPr>
          <p:cNvSpPr txBox="1"/>
          <p:nvPr/>
        </p:nvSpPr>
        <p:spPr>
          <a:xfrm>
            <a:off x="1090931" y="3102871"/>
            <a:ext cx="1353160" cy="982966"/>
          </a:xfrm>
          <a:prstGeom prst="rect">
            <a:avLst/>
          </a:prstGeom>
          <a:noFill/>
          <a:ln>
            <a:noFill/>
          </a:ln>
        </p:spPr>
        <p:txBody>
          <a:bodyPr spcFirstLastPara="1" wrap="square" lIns="91425" tIns="91425" rIns="91425" bIns="91425" anchor="t" anchorCtr="0">
            <a:noAutofit/>
          </a:bodyPr>
          <a:lstStyle/>
          <a:p>
            <a:pPr marL="0" lvl="8"/>
            <a:r>
              <a:rPr lang="en-US" sz="2400" b="1">
                <a:solidFill>
                  <a:schemeClr val="dk1"/>
                </a:solidFill>
                <a:latin typeface="Century Gothic"/>
                <a:ea typeface="Calibri"/>
                <a:cs typeface="Calibri"/>
              </a:rPr>
              <a:t>NA</a:t>
            </a:r>
          </a:p>
        </p:txBody>
      </p:sp>
      <p:sp>
        <p:nvSpPr>
          <p:cNvPr id="4" name="Rectangle 3">
            <a:extLst>
              <a:ext uri="{FF2B5EF4-FFF2-40B4-BE49-F238E27FC236}">
                <a16:creationId xmlns:a16="http://schemas.microsoft.com/office/drawing/2014/main" id="{ABBBC203-B147-0FAC-AD1F-6DE00BD70D41}"/>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6" name="Rectangle 5">
            <a:extLst>
              <a:ext uri="{FF2B5EF4-FFF2-40B4-BE49-F238E27FC236}">
                <a16:creationId xmlns:a16="http://schemas.microsoft.com/office/drawing/2014/main" id="{540228CB-738E-78F5-12FD-82D261CDCDD1}"/>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TextBox 6">
            <a:extLst>
              <a:ext uri="{FF2B5EF4-FFF2-40B4-BE49-F238E27FC236}">
                <a16:creationId xmlns:a16="http://schemas.microsoft.com/office/drawing/2014/main" id="{86147BAB-38D4-CDCB-5D03-2FE04286F241}"/>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
        <p:nvSpPr>
          <p:cNvPr id="11" name="Rectangle 10">
            <a:extLst>
              <a:ext uri="{FF2B5EF4-FFF2-40B4-BE49-F238E27FC236}">
                <a16:creationId xmlns:a16="http://schemas.microsoft.com/office/drawing/2014/main" id="{1120C498-5A00-9F34-2DD0-D1C0459BEF72}"/>
              </a:ext>
            </a:extLst>
          </p:cNvPr>
          <p:cNvSpPr/>
          <p:nvPr/>
        </p:nvSpPr>
        <p:spPr>
          <a:xfrm>
            <a:off x="1929384" y="3308315"/>
            <a:ext cx="5191484" cy="3549686"/>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3" name="TextBox 12">
            <a:extLst>
              <a:ext uri="{FF2B5EF4-FFF2-40B4-BE49-F238E27FC236}">
                <a16:creationId xmlns:a16="http://schemas.microsoft.com/office/drawing/2014/main" id="{8E633810-E9B2-31E1-B662-065204143E3B}"/>
              </a:ext>
            </a:extLst>
          </p:cNvPr>
          <p:cNvSpPr txBox="1"/>
          <p:nvPr/>
        </p:nvSpPr>
        <p:spPr>
          <a:xfrm>
            <a:off x="2334701" y="4291281"/>
            <a:ext cx="4569662" cy="1200329"/>
          </a:xfrm>
          <a:prstGeom prst="rect">
            <a:avLst/>
          </a:prstGeom>
          <a:noFill/>
        </p:spPr>
        <p:txBody>
          <a:bodyPr wrap="square" lIns="91440" tIns="45720" rIns="91440" bIns="45720" rtlCol="0" anchor="t">
            <a:spAutoFit/>
          </a:bodyPr>
          <a:lstStyle/>
          <a:p>
            <a:pPr algn="ctr"/>
            <a:r>
              <a:rPr lang="en-US" sz="2400">
                <a:latin typeface="Century Gothic"/>
                <a:ea typeface="Calibri"/>
                <a:cs typeface="Calibri"/>
              </a:rPr>
              <a:t>There is a separate clean and safe area for serving food to the children.</a:t>
            </a:r>
          </a:p>
        </p:txBody>
      </p:sp>
      <p:pic>
        <p:nvPicPr>
          <p:cNvPr id="20" name="Graphic 19" descr="Home with solid fill">
            <a:extLst>
              <a:ext uri="{FF2B5EF4-FFF2-40B4-BE49-F238E27FC236}">
                <a16:creationId xmlns:a16="http://schemas.microsoft.com/office/drawing/2014/main" id="{AEB1116A-C987-574A-DB7C-43554194CF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3152" y="189301"/>
            <a:ext cx="914400" cy="914400"/>
          </a:xfrm>
          <a:prstGeom prst="rect">
            <a:avLst/>
          </a:prstGeom>
        </p:spPr>
      </p:pic>
    </p:spTree>
    <p:extLst>
      <p:ext uri="{BB962C8B-B14F-4D97-AF65-F5344CB8AC3E}">
        <p14:creationId xmlns:p14="http://schemas.microsoft.com/office/powerpoint/2010/main" val="31578821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EE2B3-9B02-9AE5-C1B7-12A6B156844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C18C4B9-B6B1-DB7D-F604-0E38303DF590}"/>
              </a:ext>
            </a:extLst>
          </p:cNvPr>
          <p:cNvSpPr/>
          <p:nvPr/>
        </p:nvSpPr>
        <p:spPr>
          <a:xfrm>
            <a:off x="7647616" y="0"/>
            <a:ext cx="4553528" cy="360572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0243F0D7-2987-CAF2-6F28-B0EE3DF7C1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65</a:t>
            </a:fld>
            <a:endParaRPr lang="en-US">
              <a:latin typeface="Century Gothic"/>
            </a:endParaRPr>
          </a:p>
        </p:txBody>
      </p:sp>
      <p:sp>
        <p:nvSpPr>
          <p:cNvPr id="3" name="Rectangle 2">
            <a:extLst>
              <a:ext uri="{FF2B5EF4-FFF2-40B4-BE49-F238E27FC236}">
                <a16:creationId xmlns:a16="http://schemas.microsoft.com/office/drawing/2014/main" id="{E75A05B2-7009-E938-7079-71121E5A7EE1}"/>
              </a:ext>
            </a:extLst>
          </p:cNvPr>
          <p:cNvSpPr/>
          <p:nvPr/>
        </p:nvSpPr>
        <p:spPr>
          <a:xfrm>
            <a:off x="2015187" y="0"/>
            <a:ext cx="4735122" cy="3605723"/>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0A8D5DCD-DE84-8B9D-0359-109D5DE1DA0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8811" y="-58505"/>
            <a:ext cx="914400" cy="914400"/>
          </a:xfrm>
          <a:prstGeom prst="rect">
            <a:avLst/>
          </a:prstGeom>
        </p:spPr>
      </p:pic>
      <p:pic>
        <p:nvPicPr>
          <p:cNvPr id="13" name="Graphic 12" descr="Children with solid fill">
            <a:extLst>
              <a:ext uri="{FF2B5EF4-FFF2-40B4-BE49-F238E27FC236}">
                <a16:creationId xmlns:a16="http://schemas.microsoft.com/office/drawing/2014/main" id="{DAA070B3-9706-4CF7-F84C-09D11A7C10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4464" y="1238195"/>
            <a:ext cx="914400" cy="914400"/>
          </a:xfrm>
          <a:prstGeom prst="rect">
            <a:avLst/>
          </a:prstGeom>
        </p:spPr>
      </p:pic>
      <p:sp>
        <p:nvSpPr>
          <p:cNvPr id="14" name="Plus Sign 13">
            <a:extLst>
              <a:ext uri="{FF2B5EF4-FFF2-40B4-BE49-F238E27FC236}">
                <a16:creationId xmlns:a16="http://schemas.microsoft.com/office/drawing/2014/main" id="{322CD42B-1A98-8E61-7703-0533C64DA8BE}"/>
              </a:ext>
            </a:extLst>
          </p:cNvPr>
          <p:cNvSpPr/>
          <p:nvPr/>
        </p:nvSpPr>
        <p:spPr>
          <a:xfrm>
            <a:off x="1209497" y="781540"/>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90114605-7E3A-2830-4A1D-65326AD106A1}"/>
              </a:ext>
            </a:extLst>
          </p:cNvPr>
          <p:cNvSpPr txBox="1"/>
          <p:nvPr/>
        </p:nvSpPr>
        <p:spPr>
          <a:xfrm>
            <a:off x="2031732" y="186353"/>
            <a:ext cx="4569662" cy="2554545"/>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ea typeface="Calibri"/>
                <a:cs typeface="Calibri"/>
              </a:rPr>
              <a:t>Safe and clean drinking water is always available, and there is sufficient safe water for all other needs (e.g. handwashing, cleaning and cooking).Where no running water is available, there must be a minimum of 25 </a:t>
            </a:r>
            <a:r>
              <a:rPr lang="en-US" sz="2000" err="1">
                <a:solidFill>
                  <a:schemeClr val="bg1"/>
                </a:solidFill>
                <a:latin typeface="Century Gothic"/>
                <a:ea typeface="Calibri"/>
                <a:cs typeface="Calibri"/>
              </a:rPr>
              <a:t>litres</a:t>
            </a:r>
            <a:r>
              <a:rPr lang="en-US" sz="2000">
                <a:solidFill>
                  <a:schemeClr val="bg1"/>
                </a:solidFill>
                <a:latin typeface="Century Gothic"/>
                <a:ea typeface="Calibri"/>
                <a:cs typeface="Calibri"/>
              </a:rPr>
              <a:t> of drinkable water supplied on a daily basis.</a:t>
            </a:r>
          </a:p>
        </p:txBody>
      </p:sp>
      <p:sp>
        <p:nvSpPr>
          <p:cNvPr id="23" name="TextBox 22">
            <a:extLst>
              <a:ext uri="{FF2B5EF4-FFF2-40B4-BE49-F238E27FC236}">
                <a16:creationId xmlns:a16="http://schemas.microsoft.com/office/drawing/2014/main" id="{B221B1C9-2E40-6E0D-D977-C17AE4E212DD}"/>
              </a:ext>
            </a:extLst>
          </p:cNvPr>
          <p:cNvSpPr txBox="1"/>
          <p:nvPr/>
        </p:nvSpPr>
        <p:spPr>
          <a:xfrm>
            <a:off x="7726157" y="38275"/>
            <a:ext cx="4553528" cy="3170099"/>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You could check if there is enough clean water for the ECD </a:t>
            </a:r>
            <a:r>
              <a:rPr lang="en-US" sz="2000" err="1">
                <a:solidFill>
                  <a:schemeClr val="bg1"/>
                </a:solidFill>
                <a:latin typeface="Century Gothic"/>
                <a:ea typeface="Calibri"/>
                <a:cs typeface="Calibri"/>
              </a:rPr>
              <a:t>programme</a:t>
            </a:r>
            <a:r>
              <a:rPr lang="en-US" sz="2000">
                <a:solidFill>
                  <a:schemeClr val="bg1"/>
                </a:solidFill>
                <a:latin typeface="Century Gothic"/>
                <a:ea typeface="Calibri"/>
                <a:cs typeface="Calibri"/>
              </a:rPr>
              <a:t> - remember that 25 </a:t>
            </a:r>
            <a:r>
              <a:rPr lang="en-US" sz="2000" err="1">
                <a:solidFill>
                  <a:schemeClr val="bg1"/>
                </a:solidFill>
                <a:latin typeface="Century Gothic"/>
                <a:ea typeface="Calibri"/>
                <a:cs typeface="Calibri"/>
              </a:rPr>
              <a:t>litres</a:t>
            </a:r>
            <a:r>
              <a:rPr lang="en-US" sz="2000">
                <a:solidFill>
                  <a:schemeClr val="bg1"/>
                </a:solidFill>
                <a:latin typeface="Century Gothic"/>
                <a:ea typeface="Calibri"/>
                <a:cs typeface="Calibri"/>
              </a:rPr>
              <a:t> is only required if there is no running water. If the water does not come from a tap, you can ask the Principal how they make sure it's safe to drink. One way to clean water is by adding one teaspoon of bleach to 25 </a:t>
            </a:r>
            <a:r>
              <a:rPr lang="en-US" sz="2000" err="1">
                <a:solidFill>
                  <a:schemeClr val="bg1"/>
                </a:solidFill>
                <a:latin typeface="Century Gothic"/>
                <a:ea typeface="Calibri"/>
                <a:cs typeface="Calibri"/>
              </a:rPr>
              <a:t>litres</a:t>
            </a:r>
            <a:r>
              <a:rPr lang="en-US" sz="2000">
                <a:solidFill>
                  <a:schemeClr val="bg1"/>
                </a:solidFill>
                <a:latin typeface="Century Gothic"/>
                <a:ea typeface="Calibri"/>
                <a:cs typeface="Calibri"/>
              </a:rPr>
              <a:t> of water.</a:t>
            </a:r>
          </a:p>
        </p:txBody>
      </p:sp>
      <p:pic>
        <p:nvPicPr>
          <p:cNvPr id="28" name="Graphic 27" descr="Double Tap Gesture with solid fill">
            <a:extLst>
              <a:ext uri="{FF2B5EF4-FFF2-40B4-BE49-F238E27FC236}">
                <a16:creationId xmlns:a16="http://schemas.microsoft.com/office/drawing/2014/main" id="{7ACC3EDD-286E-BD8B-5379-6EB20211868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12016" y="2283600"/>
            <a:ext cx="858876" cy="798493"/>
          </a:xfrm>
          <a:prstGeom prst="rect">
            <a:avLst/>
          </a:prstGeom>
        </p:spPr>
      </p:pic>
      <p:pic>
        <p:nvPicPr>
          <p:cNvPr id="29" name="Graphic 28" descr="Smart Phone with solid fill">
            <a:extLst>
              <a:ext uri="{FF2B5EF4-FFF2-40B4-BE49-F238E27FC236}">
                <a16:creationId xmlns:a16="http://schemas.microsoft.com/office/drawing/2014/main" id="{93461F2E-0DEF-6033-BB6E-36D028BB01F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5923" y="2034298"/>
            <a:ext cx="987273" cy="920716"/>
          </a:xfrm>
          <a:prstGeom prst="rect">
            <a:avLst/>
          </a:prstGeom>
        </p:spPr>
      </p:pic>
      <p:sp>
        <p:nvSpPr>
          <p:cNvPr id="30" name="Google Shape;331;p36">
            <a:extLst>
              <a:ext uri="{FF2B5EF4-FFF2-40B4-BE49-F238E27FC236}">
                <a16:creationId xmlns:a16="http://schemas.microsoft.com/office/drawing/2014/main" id="{E4B43A52-653D-9C82-454B-E9F486FA70CE}"/>
              </a:ext>
            </a:extLst>
          </p:cNvPr>
          <p:cNvSpPr txBox="1"/>
          <p:nvPr/>
        </p:nvSpPr>
        <p:spPr>
          <a:xfrm>
            <a:off x="1112016" y="3035869"/>
            <a:ext cx="1169602" cy="930132"/>
          </a:xfrm>
          <a:prstGeom prst="rect">
            <a:avLst/>
          </a:prstGeom>
          <a:noFill/>
          <a:ln>
            <a:noFill/>
          </a:ln>
        </p:spPr>
        <p:txBody>
          <a:bodyPr spcFirstLastPara="1" wrap="square" lIns="91425" tIns="91425" rIns="91425" bIns="91425" anchor="t" anchorCtr="0">
            <a:noAutofit/>
          </a:bodyPr>
          <a:lstStyle/>
          <a:p>
            <a:pPr marL="0" lvl="8"/>
            <a:r>
              <a:rPr lang="en-US" sz="1400" b="1">
                <a:solidFill>
                  <a:schemeClr val="dk1"/>
                </a:solidFill>
                <a:latin typeface="Century Gothic"/>
                <a:ea typeface="Calibri"/>
                <a:cs typeface="Calibri"/>
              </a:rPr>
              <a:t>Minimum Standard</a:t>
            </a:r>
          </a:p>
        </p:txBody>
      </p:sp>
      <p:sp>
        <p:nvSpPr>
          <p:cNvPr id="33" name="Rectangle 32">
            <a:extLst>
              <a:ext uri="{FF2B5EF4-FFF2-40B4-BE49-F238E27FC236}">
                <a16:creationId xmlns:a16="http://schemas.microsoft.com/office/drawing/2014/main" id="{AD26D59F-486D-30A1-B5BE-7C978E3E4F9A}"/>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4" name="Rectangle 33">
            <a:extLst>
              <a:ext uri="{FF2B5EF4-FFF2-40B4-BE49-F238E27FC236}">
                <a16:creationId xmlns:a16="http://schemas.microsoft.com/office/drawing/2014/main" id="{4E08F964-F2FC-C60C-698E-F013A4193C1A}"/>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5" name="TextBox 34">
            <a:extLst>
              <a:ext uri="{FF2B5EF4-FFF2-40B4-BE49-F238E27FC236}">
                <a16:creationId xmlns:a16="http://schemas.microsoft.com/office/drawing/2014/main" id="{86436FA3-E69E-CCA5-9A9C-3DBCB44FB63F}"/>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7882118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3D678-0E01-5A18-8D5A-0A17609D6A5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E006FAE-BE4D-9727-E47D-B9F80E1A48B0}"/>
              </a:ext>
            </a:extLst>
          </p:cNvPr>
          <p:cNvSpPr/>
          <p:nvPr/>
        </p:nvSpPr>
        <p:spPr>
          <a:xfrm>
            <a:off x="7647616" y="2"/>
            <a:ext cx="4553528" cy="2857986"/>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9" name="Rectangle 8">
            <a:extLst>
              <a:ext uri="{FF2B5EF4-FFF2-40B4-BE49-F238E27FC236}">
                <a16:creationId xmlns:a16="http://schemas.microsoft.com/office/drawing/2014/main" id="{DA94A685-B791-12CB-40A7-C1A8E078F589}"/>
              </a:ext>
            </a:extLst>
          </p:cNvPr>
          <p:cNvSpPr/>
          <p:nvPr/>
        </p:nvSpPr>
        <p:spPr>
          <a:xfrm>
            <a:off x="1937699" y="4484048"/>
            <a:ext cx="4909531" cy="2359220"/>
          </a:xfrm>
          <a:prstGeom prst="rect">
            <a:avLst/>
          </a:prstGeom>
          <a:solidFill>
            <a:srgbClr val="EFA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 name="Slide Number Placeholder 1">
            <a:extLst>
              <a:ext uri="{FF2B5EF4-FFF2-40B4-BE49-F238E27FC236}">
                <a16:creationId xmlns:a16="http://schemas.microsoft.com/office/drawing/2014/main" id="{A943AFB1-0307-1A54-3F3D-8006C02893B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66</a:t>
            </a:fld>
            <a:endParaRPr lang="en-US">
              <a:latin typeface="Century Gothic"/>
            </a:endParaRPr>
          </a:p>
        </p:txBody>
      </p:sp>
      <p:sp>
        <p:nvSpPr>
          <p:cNvPr id="3" name="Rectangle 2">
            <a:extLst>
              <a:ext uri="{FF2B5EF4-FFF2-40B4-BE49-F238E27FC236}">
                <a16:creationId xmlns:a16="http://schemas.microsoft.com/office/drawing/2014/main" id="{A753FF0E-516F-FFC0-B3BE-3A101FE912E5}"/>
              </a:ext>
            </a:extLst>
          </p:cNvPr>
          <p:cNvSpPr/>
          <p:nvPr/>
        </p:nvSpPr>
        <p:spPr>
          <a:xfrm>
            <a:off x="1947267" y="14731"/>
            <a:ext cx="4909531" cy="2852407"/>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609DA02D-6DB6-18A2-7356-C4481FB8F5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9535" y="14732"/>
            <a:ext cx="914400" cy="914400"/>
          </a:xfrm>
          <a:prstGeom prst="rect">
            <a:avLst/>
          </a:prstGeom>
        </p:spPr>
      </p:pic>
      <p:pic>
        <p:nvPicPr>
          <p:cNvPr id="13" name="Graphic 12" descr="Children with solid fill">
            <a:extLst>
              <a:ext uri="{FF2B5EF4-FFF2-40B4-BE49-F238E27FC236}">
                <a16:creationId xmlns:a16="http://schemas.microsoft.com/office/drawing/2014/main" id="{E0BB05B5-B67A-04CE-23CB-0D4EF2C5294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4676" y="1577209"/>
            <a:ext cx="914400" cy="914400"/>
          </a:xfrm>
          <a:prstGeom prst="rect">
            <a:avLst/>
          </a:prstGeom>
        </p:spPr>
      </p:pic>
      <p:sp>
        <p:nvSpPr>
          <p:cNvPr id="14" name="Plus Sign 13">
            <a:extLst>
              <a:ext uri="{FF2B5EF4-FFF2-40B4-BE49-F238E27FC236}">
                <a16:creationId xmlns:a16="http://schemas.microsoft.com/office/drawing/2014/main" id="{511F25C2-BCE7-02EA-550C-1A9A8FEC0A7A}"/>
              </a:ext>
            </a:extLst>
          </p:cNvPr>
          <p:cNvSpPr/>
          <p:nvPr/>
        </p:nvSpPr>
        <p:spPr>
          <a:xfrm>
            <a:off x="939956" y="1007633"/>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4A37CFB3-A6E1-6F47-13E6-6A7E0945B723}"/>
              </a:ext>
            </a:extLst>
          </p:cNvPr>
          <p:cNvSpPr txBox="1"/>
          <p:nvPr/>
        </p:nvSpPr>
        <p:spPr>
          <a:xfrm>
            <a:off x="1937699" y="136525"/>
            <a:ext cx="5007263" cy="2308324"/>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There is one washbasin or other suitable container for hand-washing for </a:t>
            </a:r>
            <a:r>
              <a:rPr lang="en-US" sz="2400" b="1">
                <a:solidFill>
                  <a:schemeClr val="bg1"/>
                </a:solidFill>
                <a:latin typeface="Century Gothic"/>
                <a:ea typeface="Calibri"/>
                <a:cs typeface="Calibri"/>
              </a:rPr>
              <a:t>every 30 children</a:t>
            </a:r>
            <a:r>
              <a:rPr lang="en-US" sz="2400">
                <a:solidFill>
                  <a:schemeClr val="bg1"/>
                </a:solidFill>
                <a:latin typeface="Century Gothic"/>
                <a:ea typeface="Calibri"/>
                <a:cs typeface="Calibri"/>
              </a:rPr>
              <a:t>, provided that such container is cleaned and the water changed regularly</a:t>
            </a:r>
          </a:p>
        </p:txBody>
      </p:sp>
      <p:sp>
        <p:nvSpPr>
          <p:cNvPr id="23" name="TextBox 22">
            <a:extLst>
              <a:ext uri="{FF2B5EF4-FFF2-40B4-BE49-F238E27FC236}">
                <a16:creationId xmlns:a16="http://schemas.microsoft.com/office/drawing/2014/main" id="{9D6D1368-2C3E-7D80-9578-9B1A9E89BE30}"/>
              </a:ext>
            </a:extLst>
          </p:cNvPr>
          <p:cNvSpPr txBox="1"/>
          <p:nvPr/>
        </p:nvSpPr>
        <p:spPr>
          <a:xfrm>
            <a:off x="7735780" y="136525"/>
            <a:ext cx="4325128"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Remember a hand washing facility can also be a tippy tap.</a:t>
            </a:r>
          </a:p>
        </p:txBody>
      </p:sp>
      <p:sp>
        <p:nvSpPr>
          <p:cNvPr id="10" name="TextBox 9">
            <a:extLst>
              <a:ext uri="{FF2B5EF4-FFF2-40B4-BE49-F238E27FC236}">
                <a16:creationId xmlns:a16="http://schemas.microsoft.com/office/drawing/2014/main" id="{66B4F7D0-AAC7-0827-9B9C-AF6133BC3DB5}"/>
              </a:ext>
            </a:extLst>
          </p:cNvPr>
          <p:cNvSpPr txBox="1"/>
          <p:nvPr/>
        </p:nvSpPr>
        <p:spPr>
          <a:xfrm>
            <a:off x="2216712" y="4534944"/>
            <a:ext cx="4569662" cy="2308324"/>
          </a:xfrm>
          <a:prstGeom prst="rect">
            <a:avLst/>
          </a:prstGeom>
          <a:noFill/>
        </p:spPr>
        <p:txBody>
          <a:bodyPr wrap="square" lIns="91440" tIns="45720" rIns="91440" bIns="45720" rtlCol="0" anchor="t">
            <a:spAutoFit/>
          </a:bodyPr>
          <a:lstStyle/>
          <a:p>
            <a:pPr algn="ctr"/>
            <a:r>
              <a:rPr lang="en-US" sz="2400">
                <a:latin typeface="Century Gothic"/>
                <a:ea typeface="Calibri"/>
                <a:cs typeface="Calibri"/>
              </a:rPr>
              <a:t>There is one washbasin or other suitable container for hand-washing for </a:t>
            </a:r>
            <a:r>
              <a:rPr lang="en-US" sz="2400" b="1">
                <a:latin typeface="Century Gothic"/>
                <a:ea typeface="Calibri"/>
                <a:cs typeface="Calibri"/>
              </a:rPr>
              <a:t>every 20 children</a:t>
            </a:r>
            <a:r>
              <a:rPr lang="en-US" sz="2400">
                <a:latin typeface="Century Gothic"/>
                <a:ea typeface="Calibri"/>
                <a:cs typeface="Calibri"/>
              </a:rPr>
              <a:t>, provided that such container is cleaned and the water changed regularly</a:t>
            </a:r>
          </a:p>
        </p:txBody>
      </p:sp>
      <p:pic>
        <p:nvPicPr>
          <p:cNvPr id="21" name="Picture 2" descr="What is a Tippy Tap Hand Washing Device? | Healing Waters">
            <a:extLst>
              <a:ext uri="{FF2B5EF4-FFF2-40B4-BE49-F238E27FC236}">
                <a16:creationId xmlns:a16="http://schemas.microsoft.com/office/drawing/2014/main" id="{3C7A660A-F044-6B98-E1B2-78FC6CBA7DC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66"/>
          <a:stretch/>
        </p:blipFill>
        <p:spPr bwMode="auto">
          <a:xfrm>
            <a:off x="7130784" y="4752946"/>
            <a:ext cx="2959629" cy="209768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Water Container Taps | Fishin Dan's Blog">
            <a:extLst>
              <a:ext uri="{FF2B5EF4-FFF2-40B4-BE49-F238E27FC236}">
                <a16:creationId xmlns:a16="http://schemas.microsoft.com/office/drawing/2014/main" id="{960C9741-CEFC-A555-EC15-0C92D511C6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6155" y="2853329"/>
            <a:ext cx="1424275" cy="189961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bathroom with a sink and a wall&#10;&#10;Description automatically generated">
            <a:extLst>
              <a:ext uri="{FF2B5EF4-FFF2-40B4-BE49-F238E27FC236}">
                <a16:creationId xmlns:a16="http://schemas.microsoft.com/office/drawing/2014/main" id="{CE6375B8-18D9-61EB-ABCA-C6B5B4D3F27A}"/>
              </a:ext>
            </a:extLst>
          </p:cNvPr>
          <p:cNvPicPr>
            <a:picLocks noChangeAspect="1"/>
          </p:cNvPicPr>
          <p:nvPr/>
        </p:nvPicPr>
        <p:blipFill>
          <a:blip r:embed="rId7"/>
          <a:stretch>
            <a:fillRect/>
          </a:stretch>
        </p:blipFill>
        <p:spPr>
          <a:xfrm>
            <a:off x="9960429" y="2867139"/>
            <a:ext cx="2240715" cy="3983493"/>
          </a:xfrm>
          <a:prstGeom prst="rect">
            <a:avLst/>
          </a:prstGeom>
        </p:spPr>
      </p:pic>
      <p:pic>
        <p:nvPicPr>
          <p:cNvPr id="28" name="Graphic 27" descr="Double Tap Gesture with solid fill">
            <a:extLst>
              <a:ext uri="{FF2B5EF4-FFF2-40B4-BE49-F238E27FC236}">
                <a16:creationId xmlns:a16="http://schemas.microsoft.com/office/drawing/2014/main" id="{B71F0990-44D6-CF4C-E6F7-5943B7E0F1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83226" y="3000069"/>
            <a:ext cx="1000470" cy="930132"/>
          </a:xfrm>
          <a:prstGeom prst="rect">
            <a:avLst/>
          </a:prstGeom>
        </p:spPr>
      </p:pic>
      <p:pic>
        <p:nvPicPr>
          <p:cNvPr id="29" name="Graphic 28" descr="Smart Phone with solid fill">
            <a:extLst>
              <a:ext uri="{FF2B5EF4-FFF2-40B4-BE49-F238E27FC236}">
                <a16:creationId xmlns:a16="http://schemas.microsoft.com/office/drawing/2014/main" id="{7606E495-057A-0173-69E3-DC7EFD3CE79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08712" y="2663977"/>
            <a:ext cx="1043353" cy="973015"/>
          </a:xfrm>
          <a:prstGeom prst="rect">
            <a:avLst/>
          </a:prstGeom>
        </p:spPr>
      </p:pic>
      <p:sp>
        <p:nvSpPr>
          <p:cNvPr id="30" name="Google Shape;331;p36">
            <a:extLst>
              <a:ext uri="{FF2B5EF4-FFF2-40B4-BE49-F238E27FC236}">
                <a16:creationId xmlns:a16="http://schemas.microsoft.com/office/drawing/2014/main" id="{9D81C88F-7A9B-56B5-EFCA-F8DF83DD5A05}"/>
              </a:ext>
            </a:extLst>
          </p:cNvPr>
          <p:cNvSpPr txBox="1"/>
          <p:nvPr/>
        </p:nvSpPr>
        <p:spPr>
          <a:xfrm>
            <a:off x="748427" y="3840627"/>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4" name="Rectangle 3">
            <a:extLst>
              <a:ext uri="{FF2B5EF4-FFF2-40B4-BE49-F238E27FC236}">
                <a16:creationId xmlns:a16="http://schemas.microsoft.com/office/drawing/2014/main" id="{06090F47-E53E-9171-879B-52A16EE271CF}"/>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6" name="Rectangle 25">
            <a:extLst>
              <a:ext uri="{FF2B5EF4-FFF2-40B4-BE49-F238E27FC236}">
                <a16:creationId xmlns:a16="http://schemas.microsoft.com/office/drawing/2014/main" id="{EB0E502C-5CB5-A4DF-1D8B-F8CF94135293}"/>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7" name="TextBox 26">
            <a:extLst>
              <a:ext uri="{FF2B5EF4-FFF2-40B4-BE49-F238E27FC236}">
                <a16:creationId xmlns:a16="http://schemas.microsoft.com/office/drawing/2014/main" id="{34F03599-E670-9AE9-2F88-36C1F358E5FA}"/>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1433302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AE23E-8060-9CAE-8B47-1AE506BA4C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EFF0B9-CAA8-E049-336D-22A58ADEDBD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67</a:t>
            </a:fld>
            <a:endParaRPr lang="en-US">
              <a:latin typeface="Century Gothic"/>
            </a:endParaRPr>
          </a:p>
        </p:txBody>
      </p:sp>
      <p:sp>
        <p:nvSpPr>
          <p:cNvPr id="3" name="Rectangle 2">
            <a:extLst>
              <a:ext uri="{FF2B5EF4-FFF2-40B4-BE49-F238E27FC236}">
                <a16:creationId xmlns:a16="http://schemas.microsoft.com/office/drawing/2014/main" id="{5EA6869A-9449-022A-5E34-A99E82C16ADB}"/>
              </a:ext>
            </a:extLst>
          </p:cNvPr>
          <p:cNvSpPr/>
          <p:nvPr/>
        </p:nvSpPr>
        <p:spPr>
          <a:xfrm>
            <a:off x="1783207" y="0"/>
            <a:ext cx="4867966"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805305C5-900D-D8F1-EEAC-5AE0327FEFF4}"/>
              </a:ext>
            </a:extLst>
          </p:cNvPr>
          <p:cNvSpPr/>
          <p:nvPr/>
        </p:nvSpPr>
        <p:spPr>
          <a:xfrm>
            <a:off x="7228114" y="-1"/>
            <a:ext cx="4963886" cy="685799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6246121F-BB58-D06B-720E-B9F39AA408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6369" y="135654"/>
            <a:ext cx="914400" cy="914400"/>
          </a:xfrm>
          <a:prstGeom prst="rect">
            <a:avLst/>
          </a:prstGeom>
        </p:spPr>
      </p:pic>
      <p:pic>
        <p:nvPicPr>
          <p:cNvPr id="13" name="Graphic 12" descr="Children with solid fill">
            <a:extLst>
              <a:ext uri="{FF2B5EF4-FFF2-40B4-BE49-F238E27FC236}">
                <a16:creationId xmlns:a16="http://schemas.microsoft.com/office/drawing/2014/main" id="{40A45C20-511D-7BA4-2516-FD0B6EBB5C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1200" y="1591827"/>
            <a:ext cx="914400" cy="914400"/>
          </a:xfrm>
          <a:prstGeom prst="rect">
            <a:avLst/>
          </a:prstGeom>
        </p:spPr>
      </p:pic>
      <p:sp>
        <p:nvSpPr>
          <p:cNvPr id="14" name="Plus Sign 13">
            <a:extLst>
              <a:ext uri="{FF2B5EF4-FFF2-40B4-BE49-F238E27FC236}">
                <a16:creationId xmlns:a16="http://schemas.microsoft.com/office/drawing/2014/main" id="{134BA5B3-2FDB-5360-9A29-375F67D90693}"/>
              </a:ext>
            </a:extLst>
          </p:cNvPr>
          <p:cNvSpPr/>
          <p:nvPr/>
        </p:nvSpPr>
        <p:spPr>
          <a:xfrm>
            <a:off x="886998" y="1117921"/>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43A16283-80A5-F970-FDF0-B74F15F67205}"/>
              </a:ext>
            </a:extLst>
          </p:cNvPr>
          <p:cNvSpPr txBox="1"/>
          <p:nvPr/>
        </p:nvSpPr>
        <p:spPr>
          <a:xfrm>
            <a:off x="1998088" y="279443"/>
            <a:ext cx="4569662" cy="2677656"/>
          </a:xfrm>
          <a:prstGeom prst="rect">
            <a:avLst/>
          </a:prstGeom>
          <a:noFill/>
        </p:spPr>
        <p:txBody>
          <a:bodyPr wrap="square" lIns="91440" tIns="45720" rIns="91440" bIns="45720" rtlCol="0" anchor="t">
            <a:spAutoFit/>
          </a:bodyPr>
          <a:lstStyle/>
          <a:p>
            <a:pPr algn="ctr"/>
            <a:r>
              <a:rPr lang="en-US" sz="2400" b="1">
                <a:solidFill>
                  <a:schemeClr val="bg1"/>
                </a:solidFill>
                <a:latin typeface="Century Gothic"/>
                <a:ea typeface="Calibri"/>
                <a:cs typeface="Calibri"/>
              </a:rPr>
              <a:t>For children up to the age of three years there is-</a:t>
            </a:r>
          </a:p>
          <a:p>
            <a:pPr algn="ctr"/>
            <a:r>
              <a:rPr lang="en-US" sz="2400">
                <a:solidFill>
                  <a:schemeClr val="bg1"/>
                </a:solidFill>
                <a:latin typeface="Century Gothic"/>
                <a:ea typeface="Calibri"/>
                <a:cs typeface="Calibri"/>
              </a:rPr>
              <a:t>(</a:t>
            </a:r>
            <a:r>
              <a:rPr lang="en-US" sz="2400" err="1">
                <a:solidFill>
                  <a:schemeClr val="bg1"/>
                </a:solidFill>
                <a:latin typeface="Century Gothic"/>
                <a:ea typeface="Calibri"/>
                <a:cs typeface="Calibri"/>
              </a:rPr>
              <a:t>i</a:t>
            </a:r>
            <a:r>
              <a:rPr lang="en-US" sz="2400">
                <a:solidFill>
                  <a:schemeClr val="bg1"/>
                </a:solidFill>
                <a:latin typeface="Century Gothic"/>
                <a:ea typeface="Calibri"/>
                <a:cs typeface="Calibri"/>
              </a:rPr>
              <a:t>). one toilet for every 30 children OR</a:t>
            </a:r>
          </a:p>
          <a:p>
            <a:pPr algn="ctr"/>
            <a:r>
              <a:rPr lang="en-US" sz="2400">
                <a:solidFill>
                  <a:schemeClr val="bg1"/>
                </a:solidFill>
                <a:latin typeface="Century Gothic"/>
                <a:ea typeface="Calibri"/>
                <a:cs typeface="Calibri"/>
              </a:rPr>
              <a:t>(ii). one potty for every 5 children.</a:t>
            </a:r>
          </a:p>
          <a:p>
            <a:pPr algn="ctr"/>
            <a:endParaRPr lang="en-US" sz="2400" u="sng">
              <a:solidFill>
                <a:schemeClr val="bg1"/>
              </a:solidFill>
              <a:latin typeface="Century Gothic"/>
              <a:ea typeface="Calibri"/>
              <a:cs typeface="Calibri"/>
            </a:endParaRPr>
          </a:p>
        </p:txBody>
      </p:sp>
      <p:sp>
        <p:nvSpPr>
          <p:cNvPr id="23" name="TextBox 22">
            <a:extLst>
              <a:ext uri="{FF2B5EF4-FFF2-40B4-BE49-F238E27FC236}">
                <a16:creationId xmlns:a16="http://schemas.microsoft.com/office/drawing/2014/main" id="{544EC0FE-DC22-F154-7E21-717015A89B8C}"/>
              </a:ext>
            </a:extLst>
          </p:cNvPr>
          <p:cNvSpPr txBox="1"/>
          <p:nvPr/>
        </p:nvSpPr>
        <p:spPr>
          <a:xfrm>
            <a:off x="7488159" y="220227"/>
            <a:ext cx="4773654" cy="6186309"/>
          </a:xfrm>
          <a:prstGeom prst="rect">
            <a:avLst/>
          </a:prstGeom>
          <a:noFill/>
        </p:spPr>
        <p:txBody>
          <a:bodyPr wrap="square" lIns="91440" tIns="45720" rIns="91440" bIns="45720" rtlCol="0" anchor="t">
            <a:spAutoFit/>
          </a:bodyPr>
          <a:lstStyle/>
          <a:p>
            <a:pPr>
              <a:defRPr/>
            </a:pPr>
            <a:r>
              <a:rPr lang="en-US" sz="2200">
                <a:solidFill>
                  <a:schemeClr val="bg1"/>
                </a:solidFill>
                <a:latin typeface="Century Gothic"/>
              </a:rPr>
              <a:t>These standards only applied where there are children under 3 years of age.  If not you can mark the standard as N/A.  For this age group potties can be used instead of toilets.  </a:t>
            </a:r>
          </a:p>
          <a:p>
            <a:pPr>
              <a:defRPr/>
            </a:pPr>
            <a:endParaRPr lang="en-US" sz="2200">
              <a:solidFill>
                <a:schemeClr val="bg1"/>
              </a:solidFill>
              <a:latin typeface="Century Gothic"/>
            </a:endParaRPr>
          </a:p>
          <a:p>
            <a:pPr>
              <a:defRPr/>
            </a:pPr>
            <a:r>
              <a:rPr lang="en-US" sz="2200">
                <a:solidFill>
                  <a:schemeClr val="bg1"/>
                </a:solidFill>
                <a:latin typeface="Century Gothic"/>
              </a:rPr>
              <a:t> At Gold level there are more potties or toilets required.  Advise the supervisor to work towards this standard.   </a:t>
            </a:r>
          </a:p>
          <a:p>
            <a:pPr>
              <a:defRPr/>
            </a:pPr>
            <a:endParaRPr lang="en-US" sz="2200">
              <a:solidFill>
                <a:schemeClr val="bg1"/>
              </a:solidFill>
              <a:latin typeface="Century Gothic"/>
            </a:endParaRPr>
          </a:p>
          <a:p>
            <a:pPr>
              <a:defRPr/>
            </a:pPr>
            <a:r>
              <a:rPr lang="en-US" sz="2200">
                <a:solidFill>
                  <a:schemeClr val="bg1"/>
                </a:solidFill>
                <a:latin typeface="Century Gothic"/>
              </a:rPr>
              <a:t>Where there is no sewerage, ventilated improved pit latrine or portable toilets  can also be considered</a:t>
            </a:r>
          </a:p>
          <a:p>
            <a:pPr>
              <a:defRPr/>
            </a:pPr>
            <a:endParaRPr lang="en-US" sz="2200">
              <a:solidFill>
                <a:schemeClr val="bg1"/>
              </a:solidFill>
              <a:latin typeface="Century Gothic"/>
            </a:endParaRPr>
          </a:p>
          <a:p>
            <a:pPr algn="ctr"/>
            <a:endParaRPr lang="en-US" sz="2200">
              <a:solidFill>
                <a:schemeClr val="bg1"/>
              </a:solidFill>
              <a:latin typeface="Century Gothic"/>
              <a:ea typeface="Calibri"/>
              <a:cs typeface="Calibri"/>
            </a:endParaRPr>
          </a:p>
        </p:txBody>
      </p:sp>
      <p:sp>
        <p:nvSpPr>
          <p:cNvPr id="8" name="Rectangle 7">
            <a:extLst>
              <a:ext uri="{FF2B5EF4-FFF2-40B4-BE49-F238E27FC236}">
                <a16:creationId xmlns:a16="http://schemas.microsoft.com/office/drawing/2014/main" id="{889FBF63-343B-A5C3-BEC4-62CF400EA9D7}"/>
              </a:ext>
            </a:extLst>
          </p:cNvPr>
          <p:cNvSpPr/>
          <p:nvPr/>
        </p:nvSpPr>
        <p:spPr>
          <a:xfrm>
            <a:off x="1783207" y="4145344"/>
            <a:ext cx="4867966" cy="2712654"/>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9" name="TextBox 8">
            <a:extLst>
              <a:ext uri="{FF2B5EF4-FFF2-40B4-BE49-F238E27FC236}">
                <a16:creationId xmlns:a16="http://schemas.microsoft.com/office/drawing/2014/main" id="{71F5DABD-5EE5-E4EF-62D3-C82D89F0BD51}"/>
              </a:ext>
            </a:extLst>
          </p:cNvPr>
          <p:cNvSpPr txBox="1"/>
          <p:nvPr/>
        </p:nvSpPr>
        <p:spPr>
          <a:xfrm>
            <a:off x="1998088" y="4424787"/>
            <a:ext cx="4569662" cy="2308324"/>
          </a:xfrm>
          <a:prstGeom prst="rect">
            <a:avLst/>
          </a:prstGeom>
          <a:noFill/>
        </p:spPr>
        <p:txBody>
          <a:bodyPr wrap="square" lIns="91440" tIns="45720" rIns="91440" bIns="45720" rtlCol="0" anchor="t">
            <a:spAutoFit/>
          </a:bodyPr>
          <a:lstStyle/>
          <a:p>
            <a:pPr algn="ctr"/>
            <a:r>
              <a:rPr lang="en-US" sz="2400" b="1">
                <a:latin typeface="Century Gothic"/>
                <a:ea typeface="Calibri"/>
                <a:cs typeface="Calibri"/>
              </a:rPr>
              <a:t>For children up to the age of three years there is</a:t>
            </a:r>
          </a:p>
          <a:p>
            <a:pPr algn="ctr"/>
            <a:r>
              <a:rPr lang="en-US" sz="2400">
                <a:latin typeface="Century Gothic"/>
                <a:ea typeface="Calibri"/>
                <a:cs typeface="Calibri"/>
              </a:rPr>
              <a:t>(</a:t>
            </a:r>
            <a:r>
              <a:rPr lang="en-US" sz="2400" err="1">
                <a:latin typeface="Century Gothic"/>
                <a:ea typeface="Calibri"/>
                <a:cs typeface="Calibri"/>
              </a:rPr>
              <a:t>i</a:t>
            </a:r>
            <a:r>
              <a:rPr lang="en-US" sz="2400">
                <a:latin typeface="Century Gothic"/>
                <a:ea typeface="Calibri"/>
                <a:cs typeface="Calibri"/>
              </a:rPr>
              <a:t>) one toilet for every 20 children OR; </a:t>
            </a:r>
          </a:p>
          <a:p>
            <a:pPr algn="ctr"/>
            <a:r>
              <a:rPr lang="en-US" sz="2400">
                <a:latin typeface="Century Gothic"/>
                <a:ea typeface="Calibri"/>
                <a:cs typeface="Calibri"/>
              </a:rPr>
              <a:t>(ii) one potty for every child.</a:t>
            </a:r>
          </a:p>
          <a:p>
            <a:pPr algn="ctr"/>
            <a:endParaRPr lang="en-US" sz="2400" u="sng">
              <a:latin typeface="Century Gothic"/>
              <a:ea typeface="Calibri"/>
              <a:cs typeface="Calibri"/>
            </a:endParaRPr>
          </a:p>
        </p:txBody>
      </p:sp>
      <p:pic>
        <p:nvPicPr>
          <p:cNvPr id="10" name="Graphic 9" descr="Double Tap Gesture with solid fill">
            <a:extLst>
              <a:ext uri="{FF2B5EF4-FFF2-40B4-BE49-F238E27FC236}">
                <a16:creationId xmlns:a16="http://schemas.microsoft.com/office/drawing/2014/main" id="{00FD32CF-0972-5CED-4F9C-DF6531571C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3226" y="3000069"/>
            <a:ext cx="1000470" cy="930132"/>
          </a:xfrm>
          <a:prstGeom prst="rect">
            <a:avLst/>
          </a:prstGeom>
        </p:spPr>
      </p:pic>
      <p:pic>
        <p:nvPicPr>
          <p:cNvPr id="15" name="Graphic 14" descr="Smart Phone with solid fill">
            <a:extLst>
              <a:ext uri="{FF2B5EF4-FFF2-40B4-BE49-F238E27FC236}">
                <a16:creationId xmlns:a16="http://schemas.microsoft.com/office/drawing/2014/main" id="{16B28645-9F6A-45B0-DB63-ECD13946E18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8712" y="2663977"/>
            <a:ext cx="1043353" cy="973015"/>
          </a:xfrm>
          <a:prstGeom prst="rect">
            <a:avLst/>
          </a:prstGeom>
        </p:spPr>
      </p:pic>
      <p:sp>
        <p:nvSpPr>
          <p:cNvPr id="17" name="Google Shape;331;p36">
            <a:extLst>
              <a:ext uri="{FF2B5EF4-FFF2-40B4-BE49-F238E27FC236}">
                <a16:creationId xmlns:a16="http://schemas.microsoft.com/office/drawing/2014/main" id="{A19240FB-636F-8F5D-DFA5-A47790201F3A}"/>
              </a:ext>
            </a:extLst>
          </p:cNvPr>
          <p:cNvSpPr txBox="1"/>
          <p:nvPr/>
        </p:nvSpPr>
        <p:spPr>
          <a:xfrm>
            <a:off x="931012" y="3907022"/>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NA</a:t>
            </a:r>
          </a:p>
        </p:txBody>
      </p:sp>
      <p:sp>
        <p:nvSpPr>
          <p:cNvPr id="18" name="Rectangle 17">
            <a:extLst>
              <a:ext uri="{FF2B5EF4-FFF2-40B4-BE49-F238E27FC236}">
                <a16:creationId xmlns:a16="http://schemas.microsoft.com/office/drawing/2014/main" id="{35DA5C0D-7DC1-383B-CC77-7458F21770B8}"/>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9" name="Rectangle 18">
            <a:extLst>
              <a:ext uri="{FF2B5EF4-FFF2-40B4-BE49-F238E27FC236}">
                <a16:creationId xmlns:a16="http://schemas.microsoft.com/office/drawing/2014/main" id="{E60C5F1F-A934-3BE3-1120-621DA7120967}"/>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0" name="TextBox 19">
            <a:extLst>
              <a:ext uri="{FF2B5EF4-FFF2-40B4-BE49-F238E27FC236}">
                <a16:creationId xmlns:a16="http://schemas.microsoft.com/office/drawing/2014/main" id="{C7AF3A58-8D68-FB9C-8028-A3D3538BEB8A}"/>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6364929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04B51-CDC7-372F-F56F-E9456459FBB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F8C6271-EDB0-3A84-8B3C-99330B6F58BC}"/>
              </a:ext>
            </a:extLst>
          </p:cNvPr>
          <p:cNvSpPr/>
          <p:nvPr/>
        </p:nvSpPr>
        <p:spPr>
          <a:xfrm>
            <a:off x="7990114" y="0"/>
            <a:ext cx="4201886" cy="271265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8186BCCC-A6CF-0EBE-FE99-09C4E149990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68</a:t>
            </a:fld>
            <a:endParaRPr lang="en-US">
              <a:latin typeface="Century Gothic"/>
            </a:endParaRPr>
          </a:p>
        </p:txBody>
      </p:sp>
      <p:sp>
        <p:nvSpPr>
          <p:cNvPr id="3" name="Rectangle 2">
            <a:extLst>
              <a:ext uri="{FF2B5EF4-FFF2-40B4-BE49-F238E27FC236}">
                <a16:creationId xmlns:a16="http://schemas.microsoft.com/office/drawing/2014/main" id="{5FBF870B-D810-E6E7-582A-9A3F1A74AD30}"/>
              </a:ext>
            </a:extLst>
          </p:cNvPr>
          <p:cNvSpPr/>
          <p:nvPr/>
        </p:nvSpPr>
        <p:spPr>
          <a:xfrm>
            <a:off x="2000790" y="-20909"/>
            <a:ext cx="4893375"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AB59CA1A-8074-5324-3C90-B274B50ED1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4663" y="7583"/>
            <a:ext cx="914400" cy="914400"/>
          </a:xfrm>
          <a:prstGeom prst="rect">
            <a:avLst/>
          </a:prstGeom>
        </p:spPr>
      </p:pic>
      <p:pic>
        <p:nvPicPr>
          <p:cNvPr id="13" name="Graphic 12" descr="Children with solid fill">
            <a:extLst>
              <a:ext uri="{FF2B5EF4-FFF2-40B4-BE49-F238E27FC236}">
                <a16:creationId xmlns:a16="http://schemas.microsoft.com/office/drawing/2014/main" id="{BEE5FBBD-5873-7DE6-4527-B2AA255A8F7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9494" y="1463756"/>
            <a:ext cx="914400" cy="914400"/>
          </a:xfrm>
          <a:prstGeom prst="rect">
            <a:avLst/>
          </a:prstGeom>
        </p:spPr>
      </p:pic>
      <p:sp>
        <p:nvSpPr>
          <p:cNvPr id="14" name="Plus Sign 13">
            <a:extLst>
              <a:ext uri="{FF2B5EF4-FFF2-40B4-BE49-F238E27FC236}">
                <a16:creationId xmlns:a16="http://schemas.microsoft.com/office/drawing/2014/main" id="{48495C09-D5D4-48D7-6DEA-AA382C4F2C93}"/>
              </a:ext>
            </a:extLst>
          </p:cNvPr>
          <p:cNvSpPr/>
          <p:nvPr/>
        </p:nvSpPr>
        <p:spPr>
          <a:xfrm>
            <a:off x="995292" y="989850"/>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93A8A405-3A4B-B6A7-1888-0C29A23B94C8}"/>
              </a:ext>
            </a:extLst>
          </p:cNvPr>
          <p:cNvSpPr txBox="1"/>
          <p:nvPr/>
        </p:nvSpPr>
        <p:spPr>
          <a:xfrm>
            <a:off x="2316967" y="443199"/>
            <a:ext cx="4355472" cy="1631216"/>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ea typeface="Calibri"/>
                <a:cs typeface="Calibri"/>
              </a:rPr>
              <a:t>There is a </a:t>
            </a:r>
            <a:r>
              <a:rPr lang="en-US" sz="2000" b="1" u="sng">
                <a:solidFill>
                  <a:schemeClr val="bg1"/>
                </a:solidFill>
                <a:latin typeface="Century Gothic"/>
                <a:ea typeface="Calibri"/>
                <a:cs typeface="Calibri"/>
              </a:rPr>
              <a:t>safe and clean nappy changing area </a:t>
            </a:r>
            <a:r>
              <a:rPr lang="en-US" sz="2000">
                <a:solidFill>
                  <a:schemeClr val="bg1"/>
                </a:solidFill>
                <a:latin typeface="Century Gothic"/>
                <a:ea typeface="Calibri"/>
                <a:cs typeface="Calibri"/>
              </a:rPr>
              <a:t>with a surface that can be easily cleaned, which is situated </a:t>
            </a:r>
            <a:r>
              <a:rPr lang="en-US" sz="2000" b="1" u="sng">
                <a:solidFill>
                  <a:schemeClr val="bg1"/>
                </a:solidFill>
                <a:latin typeface="Century Gothic"/>
                <a:ea typeface="Calibri"/>
                <a:cs typeface="Calibri"/>
              </a:rPr>
              <a:t>away from the food preparation area.</a:t>
            </a:r>
          </a:p>
        </p:txBody>
      </p:sp>
      <p:pic>
        <p:nvPicPr>
          <p:cNvPr id="6" name="Graphic 5" descr="Double Tap Gesture with solid fill">
            <a:extLst>
              <a:ext uri="{FF2B5EF4-FFF2-40B4-BE49-F238E27FC236}">
                <a16:creationId xmlns:a16="http://schemas.microsoft.com/office/drawing/2014/main" id="{92E300B3-89E9-1D98-41D4-3C5F7D281A2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3242" y="4443006"/>
            <a:ext cx="1000470" cy="930132"/>
          </a:xfrm>
          <a:prstGeom prst="rect">
            <a:avLst/>
          </a:prstGeom>
        </p:spPr>
      </p:pic>
      <p:pic>
        <p:nvPicPr>
          <p:cNvPr id="7" name="Graphic 6" descr="Smart Phone with solid fill">
            <a:extLst>
              <a:ext uri="{FF2B5EF4-FFF2-40B4-BE49-F238E27FC236}">
                <a16:creationId xmlns:a16="http://schemas.microsoft.com/office/drawing/2014/main" id="{B58848A1-88B0-4E02-1839-858D9694BA4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7259" y="4048299"/>
            <a:ext cx="1043353" cy="973015"/>
          </a:xfrm>
          <a:prstGeom prst="rect">
            <a:avLst/>
          </a:prstGeom>
        </p:spPr>
      </p:pic>
      <p:sp>
        <p:nvSpPr>
          <p:cNvPr id="8" name="Google Shape;331;p36">
            <a:extLst>
              <a:ext uri="{FF2B5EF4-FFF2-40B4-BE49-F238E27FC236}">
                <a16:creationId xmlns:a16="http://schemas.microsoft.com/office/drawing/2014/main" id="{181FDE1C-2983-9759-F080-AEFF528B5033}"/>
              </a:ext>
            </a:extLst>
          </p:cNvPr>
          <p:cNvSpPr txBox="1"/>
          <p:nvPr/>
        </p:nvSpPr>
        <p:spPr>
          <a:xfrm>
            <a:off x="1185305" y="5416021"/>
            <a:ext cx="1353160" cy="982966"/>
          </a:xfrm>
          <a:prstGeom prst="rect">
            <a:avLst/>
          </a:prstGeom>
          <a:noFill/>
          <a:ln>
            <a:noFill/>
          </a:ln>
        </p:spPr>
        <p:txBody>
          <a:bodyPr spcFirstLastPara="1" wrap="square" lIns="91425" tIns="91425" rIns="91425" bIns="91425" anchor="t" anchorCtr="0">
            <a:noAutofit/>
          </a:bodyPr>
          <a:lstStyle/>
          <a:p>
            <a:pPr marL="0" lvl="8"/>
            <a:r>
              <a:rPr lang="en-US" sz="2400" b="1">
                <a:solidFill>
                  <a:schemeClr val="dk1"/>
                </a:solidFill>
                <a:latin typeface="Century Gothic"/>
                <a:ea typeface="Calibri"/>
                <a:cs typeface="Calibri"/>
              </a:rPr>
              <a:t>NA</a:t>
            </a:r>
          </a:p>
        </p:txBody>
      </p:sp>
      <p:sp>
        <p:nvSpPr>
          <p:cNvPr id="23" name="TextBox 22">
            <a:extLst>
              <a:ext uri="{FF2B5EF4-FFF2-40B4-BE49-F238E27FC236}">
                <a16:creationId xmlns:a16="http://schemas.microsoft.com/office/drawing/2014/main" id="{12059DF0-1205-2A31-F325-2B45A477E069}"/>
              </a:ext>
            </a:extLst>
          </p:cNvPr>
          <p:cNvSpPr txBox="1"/>
          <p:nvPr/>
        </p:nvSpPr>
        <p:spPr>
          <a:xfrm>
            <a:off x="8413471" y="157425"/>
            <a:ext cx="3898272" cy="1938992"/>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There is a safe and clean nappy changing area with a surface that can be easily cleaned, which is situated away from the food preparation area.</a:t>
            </a:r>
          </a:p>
        </p:txBody>
      </p:sp>
      <p:pic>
        <p:nvPicPr>
          <p:cNvPr id="5122" name="Picture 2" descr="Tidy and handy nappy change area">
            <a:extLst>
              <a:ext uri="{FF2B5EF4-FFF2-40B4-BE49-F238E27FC236}">
                <a16:creationId xmlns:a16="http://schemas.microsoft.com/office/drawing/2014/main" id="{2C9A0311-41FC-DE8B-099D-82A2BB148D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7632" y="3968288"/>
            <a:ext cx="3767196" cy="2809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ursery #dutchnursery #nurseryinterior #nappyroom #changingroom">
            <a:extLst>
              <a:ext uri="{FF2B5EF4-FFF2-40B4-BE49-F238E27FC236}">
                <a16:creationId xmlns:a16="http://schemas.microsoft.com/office/drawing/2014/main" id="{214FC1C4-3A22-FF3B-29E6-55A5A392B57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51602" y="2933010"/>
            <a:ext cx="2934154" cy="390738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54DFB5E-CC2F-6567-DC7A-EC4B3FD5AA45}"/>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0" name="Rectangle 9">
            <a:extLst>
              <a:ext uri="{FF2B5EF4-FFF2-40B4-BE49-F238E27FC236}">
                <a16:creationId xmlns:a16="http://schemas.microsoft.com/office/drawing/2014/main" id="{854C436A-56E1-F9CE-2748-89460C11B320}"/>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5" name="TextBox 14">
            <a:extLst>
              <a:ext uri="{FF2B5EF4-FFF2-40B4-BE49-F238E27FC236}">
                <a16:creationId xmlns:a16="http://schemas.microsoft.com/office/drawing/2014/main" id="{7B54753D-9C1E-60D5-5460-B9A82877065D}"/>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12978469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06734-3C4D-4E7B-B510-94E4DF867B4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D1E975A-0105-73E6-8AD7-9F2B738249B6}"/>
              </a:ext>
            </a:extLst>
          </p:cNvPr>
          <p:cNvSpPr/>
          <p:nvPr/>
        </p:nvSpPr>
        <p:spPr>
          <a:xfrm>
            <a:off x="7565571" y="3718679"/>
            <a:ext cx="4635573" cy="313932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1DF60CD4-2408-9190-EDE3-4E373A36AA2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69</a:t>
            </a:fld>
            <a:endParaRPr lang="en-US">
              <a:latin typeface="Century Gothic"/>
            </a:endParaRPr>
          </a:p>
        </p:txBody>
      </p:sp>
      <p:sp>
        <p:nvSpPr>
          <p:cNvPr id="3" name="Rectangle 2">
            <a:extLst>
              <a:ext uri="{FF2B5EF4-FFF2-40B4-BE49-F238E27FC236}">
                <a16:creationId xmlns:a16="http://schemas.microsoft.com/office/drawing/2014/main" id="{CB7F4F9D-D72A-98AB-9335-A8FF6A05A9AC}"/>
              </a:ext>
            </a:extLst>
          </p:cNvPr>
          <p:cNvSpPr/>
          <p:nvPr/>
        </p:nvSpPr>
        <p:spPr>
          <a:xfrm>
            <a:off x="2193890" y="10278"/>
            <a:ext cx="4785528" cy="342900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F4583FC2-91AB-35E9-7278-3CF2659522EC}"/>
              </a:ext>
            </a:extLst>
          </p:cNvPr>
          <p:cNvSpPr/>
          <p:nvPr/>
        </p:nvSpPr>
        <p:spPr>
          <a:xfrm>
            <a:off x="7565571" y="1"/>
            <a:ext cx="4635573" cy="342900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23CF6D4A-4B84-F03C-D334-E3744D31D7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8793" y="-30825"/>
            <a:ext cx="914400" cy="914400"/>
          </a:xfrm>
          <a:prstGeom prst="rect">
            <a:avLst/>
          </a:prstGeom>
        </p:spPr>
      </p:pic>
      <p:pic>
        <p:nvPicPr>
          <p:cNvPr id="13" name="Graphic 12" descr="Children with solid fill">
            <a:extLst>
              <a:ext uri="{FF2B5EF4-FFF2-40B4-BE49-F238E27FC236}">
                <a16:creationId xmlns:a16="http://schemas.microsoft.com/office/drawing/2014/main" id="{F16A0D75-44C8-0464-A307-568C348A7C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3624" y="1425348"/>
            <a:ext cx="914400" cy="914400"/>
          </a:xfrm>
          <a:prstGeom prst="rect">
            <a:avLst/>
          </a:prstGeom>
        </p:spPr>
      </p:pic>
      <p:sp>
        <p:nvSpPr>
          <p:cNvPr id="14" name="Plus Sign 13">
            <a:extLst>
              <a:ext uri="{FF2B5EF4-FFF2-40B4-BE49-F238E27FC236}">
                <a16:creationId xmlns:a16="http://schemas.microsoft.com/office/drawing/2014/main" id="{18A3F692-A565-148F-EA8A-3F28E0545881}"/>
              </a:ext>
            </a:extLst>
          </p:cNvPr>
          <p:cNvSpPr/>
          <p:nvPr/>
        </p:nvSpPr>
        <p:spPr>
          <a:xfrm>
            <a:off x="1229422" y="951442"/>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5" name="TextBox 24">
            <a:extLst>
              <a:ext uri="{FF2B5EF4-FFF2-40B4-BE49-F238E27FC236}">
                <a16:creationId xmlns:a16="http://schemas.microsoft.com/office/drawing/2014/main" id="{90B48562-2D10-CE4E-F19A-2B5D57CA2E33}"/>
              </a:ext>
            </a:extLst>
          </p:cNvPr>
          <p:cNvSpPr txBox="1"/>
          <p:nvPr/>
        </p:nvSpPr>
        <p:spPr>
          <a:xfrm>
            <a:off x="2193890" y="1141317"/>
            <a:ext cx="4569662"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Containers or washbasins for handwashing are reachable for children.</a:t>
            </a:r>
          </a:p>
        </p:txBody>
      </p:sp>
      <p:sp>
        <p:nvSpPr>
          <p:cNvPr id="36" name="TextBox 35">
            <a:extLst>
              <a:ext uri="{FF2B5EF4-FFF2-40B4-BE49-F238E27FC236}">
                <a16:creationId xmlns:a16="http://schemas.microsoft.com/office/drawing/2014/main" id="{A8E45564-3AF7-2EF0-0093-9519A8F43FEB}"/>
              </a:ext>
            </a:extLst>
          </p:cNvPr>
          <p:cNvSpPr txBox="1"/>
          <p:nvPr/>
        </p:nvSpPr>
        <p:spPr>
          <a:xfrm>
            <a:off x="7681336" y="3712811"/>
            <a:ext cx="4510664" cy="3170099"/>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Where there are no toilets (i.e. only children under 3 years who use potties) this standard </a:t>
            </a:r>
            <a:r>
              <a:rPr lang="en-US">
                <a:solidFill>
                  <a:schemeClr val="bg1"/>
                </a:solidFill>
                <a:latin typeface="Century Gothic"/>
                <a:ea typeface="Calibri"/>
                <a:cs typeface="Calibri"/>
              </a:rPr>
              <a:t>can</a:t>
            </a:r>
            <a:r>
              <a:rPr lang="en-US" sz="2000">
                <a:solidFill>
                  <a:schemeClr val="bg1"/>
                </a:solidFill>
                <a:latin typeface="Century Gothic"/>
                <a:ea typeface="Calibri"/>
                <a:cs typeface="Calibri"/>
              </a:rPr>
              <a:t> be marked as N/A.  If there are toilets they must be within the same building as the ECD or very close.  Children should not have to walk to communal toilets shared with adults who are not staff at the ECD </a:t>
            </a:r>
            <a:r>
              <a:rPr lang="en-US" sz="2000" err="1">
                <a:solidFill>
                  <a:schemeClr val="bg1"/>
                </a:solidFill>
                <a:latin typeface="Century Gothic"/>
                <a:ea typeface="Calibri"/>
                <a:cs typeface="Calibri"/>
              </a:rPr>
              <a:t>programme</a:t>
            </a:r>
            <a:r>
              <a:rPr lang="en-US" sz="2000">
                <a:solidFill>
                  <a:schemeClr val="bg1"/>
                </a:solidFill>
                <a:latin typeface="Century Gothic"/>
                <a:ea typeface="Calibri"/>
                <a:cs typeface="Calibri"/>
              </a:rPr>
              <a:t>.</a:t>
            </a:r>
          </a:p>
        </p:txBody>
      </p:sp>
      <p:pic>
        <p:nvPicPr>
          <p:cNvPr id="39" name="Graphic 38" descr="Double Tap Gesture with solid fill">
            <a:extLst>
              <a:ext uri="{FF2B5EF4-FFF2-40B4-BE49-F238E27FC236}">
                <a16:creationId xmlns:a16="http://schemas.microsoft.com/office/drawing/2014/main" id="{C6080817-695F-72D0-86AE-1FF4760CDB6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8793" y="2998382"/>
            <a:ext cx="1000470" cy="930132"/>
          </a:xfrm>
          <a:prstGeom prst="rect">
            <a:avLst/>
          </a:prstGeom>
        </p:spPr>
      </p:pic>
      <p:pic>
        <p:nvPicPr>
          <p:cNvPr id="40" name="Graphic 39" descr="Smart Phone with solid fill">
            <a:extLst>
              <a:ext uri="{FF2B5EF4-FFF2-40B4-BE49-F238E27FC236}">
                <a16:creationId xmlns:a16="http://schemas.microsoft.com/office/drawing/2014/main" id="{930FE029-9E8B-A1AA-F0EB-F3690E6E720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4279" y="2662290"/>
            <a:ext cx="1043353" cy="973015"/>
          </a:xfrm>
          <a:prstGeom prst="rect">
            <a:avLst/>
          </a:prstGeom>
        </p:spPr>
      </p:pic>
      <p:sp>
        <p:nvSpPr>
          <p:cNvPr id="41" name="Google Shape;331;p36">
            <a:extLst>
              <a:ext uri="{FF2B5EF4-FFF2-40B4-BE49-F238E27FC236}">
                <a16:creationId xmlns:a16="http://schemas.microsoft.com/office/drawing/2014/main" id="{30797F0A-A846-0A8E-E27A-9D54CE83CBA4}"/>
              </a:ext>
            </a:extLst>
          </p:cNvPr>
          <p:cNvSpPr txBox="1"/>
          <p:nvPr/>
        </p:nvSpPr>
        <p:spPr>
          <a:xfrm>
            <a:off x="1098793" y="4051602"/>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4" name="Rectangle 3">
            <a:extLst>
              <a:ext uri="{FF2B5EF4-FFF2-40B4-BE49-F238E27FC236}">
                <a16:creationId xmlns:a16="http://schemas.microsoft.com/office/drawing/2014/main" id="{F31E34EF-5D01-9215-A063-F5C658FA97C9}"/>
              </a:ext>
            </a:extLst>
          </p:cNvPr>
          <p:cNvSpPr/>
          <p:nvPr/>
        </p:nvSpPr>
        <p:spPr>
          <a:xfrm>
            <a:off x="2193890" y="3712812"/>
            <a:ext cx="4785528" cy="3145188"/>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6" name="TextBox 5">
            <a:extLst>
              <a:ext uri="{FF2B5EF4-FFF2-40B4-BE49-F238E27FC236}">
                <a16:creationId xmlns:a16="http://schemas.microsoft.com/office/drawing/2014/main" id="{40C9D517-2CE3-AD85-F37A-818BC8937D9D}"/>
              </a:ext>
            </a:extLst>
          </p:cNvPr>
          <p:cNvSpPr txBox="1"/>
          <p:nvPr/>
        </p:nvSpPr>
        <p:spPr>
          <a:xfrm>
            <a:off x="2193890" y="4570317"/>
            <a:ext cx="4569662" cy="1569660"/>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Where there are toilets, these are at the facility or immediately adjacent to the partial care facility;</a:t>
            </a:r>
          </a:p>
        </p:txBody>
      </p:sp>
      <p:sp>
        <p:nvSpPr>
          <p:cNvPr id="8" name="TextBox 7">
            <a:extLst>
              <a:ext uri="{FF2B5EF4-FFF2-40B4-BE49-F238E27FC236}">
                <a16:creationId xmlns:a16="http://schemas.microsoft.com/office/drawing/2014/main" id="{9836ED69-00A1-6DDE-D619-897E6F1BA153}"/>
              </a:ext>
            </a:extLst>
          </p:cNvPr>
          <p:cNvSpPr txBox="1"/>
          <p:nvPr/>
        </p:nvSpPr>
        <p:spPr>
          <a:xfrm>
            <a:off x="7691224" y="138885"/>
            <a:ext cx="4384265" cy="2800767"/>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A  hand washing facility can also be a tippy tap.  All children must be able to reach the handwashing facility.  This could mean there are steps to reach washbasins or the containers or washbasins are low enough for children.</a:t>
            </a:r>
          </a:p>
        </p:txBody>
      </p:sp>
      <p:sp>
        <p:nvSpPr>
          <p:cNvPr id="9" name="Rectangle 8">
            <a:extLst>
              <a:ext uri="{FF2B5EF4-FFF2-40B4-BE49-F238E27FC236}">
                <a16:creationId xmlns:a16="http://schemas.microsoft.com/office/drawing/2014/main" id="{F4DBF1CE-29DD-0A49-7CC2-26EC8069CEB8}"/>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0" name="Rectangle 9">
            <a:extLst>
              <a:ext uri="{FF2B5EF4-FFF2-40B4-BE49-F238E27FC236}">
                <a16:creationId xmlns:a16="http://schemas.microsoft.com/office/drawing/2014/main" id="{FAE12DC0-AC7B-F36F-2621-C72BD46C7CFA}"/>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5" name="TextBox 14">
            <a:extLst>
              <a:ext uri="{FF2B5EF4-FFF2-40B4-BE49-F238E27FC236}">
                <a16:creationId xmlns:a16="http://schemas.microsoft.com/office/drawing/2014/main" id="{A879C020-D64B-9795-736E-79DFEA20587E}"/>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331959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a:extLst>
            <a:ext uri="{FF2B5EF4-FFF2-40B4-BE49-F238E27FC236}">
              <a16:creationId xmlns:a16="http://schemas.microsoft.com/office/drawing/2014/main" id="{3F8E9C2A-E50F-9E9D-6936-B294959139F4}"/>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5E210D45-186D-FD17-558D-6A47964C1362}"/>
              </a:ext>
            </a:extLst>
          </p:cNvPr>
          <p:cNvSpPr/>
          <p:nvPr/>
        </p:nvSpPr>
        <p:spPr>
          <a:xfrm>
            <a:off x="2061488" y="1598524"/>
            <a:ext cx="7811856" cy="604173"/>
          </a:xfrm>
          <a:prstGeom prst="rect">
            <a:avLst/>
          </a:prstGeom>
          <a:solidFill>
            <a:srgbClr val="382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9" name="Rectangle 18">
            <a:extLst>
              <a:ext uri="{FF2B5EF4-FFF2-40B4-BE49-F238E27FC236}">
                <a16:creationId xmlns:a16="http://schemas.microsoft.com/office/drawing/2014/main" id="{4EFFE1EF-3D6B-CEAB-2BE7-5CD9257C6D96}"/>
              </a:ext>
            </a:extLst>
          </p:cNvPr>
          <p:cNvSpPr/>
          <p:nvPr/>
        </p:nvSpPr>
        <p:spPr>
          <a:xfrm>
            <a:off x="5665060" y="3162523"/>
            <a:ext cx="2592450" cy="1149759"/>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8" name="Rectangle 17">
            <a:extLst>
              <a:ext uri="{FF2B5EF4-FFF2-40B4-BE49-F238E27FC236}">
                <a16:creationId xmlns:a16="http://schemas.microsoft.com/office/drawing/2014/main" id="{F471FF26-6FA2-0B91-648A-96893649DC35}"/>
              </a:ext>
            </a:extLst>
          </p:cNvPr>
          <p:cNvSpPr/>
          <p:nvPr/>
        </p:nvSpPr>
        <p:spPr>
          <a:xfrm>
            <a:off x="2898725" y="3184066"/>
            <a:ext cx="2465141" cy="1131284"/>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7" name="Rectangle 16">
            <a:extLst>
              <a:ext uri="{FF2B5EF4-FFF2-40B4-BE49-F238E27FC236}">
                <a16:creationId xmlns:a16="http://schemas.microsoft.com/office/drawing/2014/main" id="{BE00ED01-6B63-B022-070D-6B3C5CF15D70}"/>
              </a:ext>
            </a:extLst>
          </p:cNvPr>
          <p:cNvSpPr/>
          <p:nvPr/>
        </p:nvSpPr>
        <p:spPr>
          <a:xfrm>
            <a:off x="2" y="3173680"/>
            <a:ext cx="2637263" cy="1131284"/>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171" name="Google Shape;171;p26">
            <a:extLst>
              <a:ext uri="{FF2B5EF4-FFF2-40B4-BE49-F238E27FC236}">
                <a16:creationId xmlns:a16="http://schemas.microsoft.com/office/drawing/2014/main" id="{6049265B-6C44-A32B-8BF2-E12108004800}"/>
              </a:ext>
            </a:extLst>
          </p:cNvPr>
          <p:cNvPicPr preferRelativeResize="0"/>
          <p:nvPr/>
        </p:nvPicPr>
        <p:blipFill rotWithShape="1">
          <a:blip r:embed="rId3">
            <a:alphaModFix/>
          </a:blip>
          <a:srcRect b="32912"/>
          <a:stretch/>
        </p:blipFill>
        <p:spPr>
          <a:xfrm flipH="1">
            <a:off x="3" y="5615484"/>
            <a:ext cx="12217397" cy="1242516"/>
          </a:xfrm>
          <a:prstGeom prst="rect">
            <a:avLst/>
          </a:prstGeom>
          <a:noFill/>
          <a:ln>
            <a:noFill/>
          </a:ln>
        </p:spPr>
      </p:pic>
      <p:sp>
        <p:nvSpPr>
          <p:cNvPr id="172" name="Google Shape;172;p26">
            <a:extLst>
              <a:ext uri="{FF2B5EF4-FFF2-40B4-BE49-F238E27FC236}">
                <a16:creationId xmlns:a16="http://schemas.microsoft.com/office/drawing/2014/main" id="{991F4BCC-6B97-23EE-60F6-C6DFBDDD4AB5}"/>
              </a:ext>
            </a:extLst>
          </p:cNvPr>
          <p:cNvSpPr txBox="1"/>
          <p:nvPr/>
        </p:nvSpPr>
        <p:spPr>
          <a:xfrm>
            <a:off x="176560" y="51001"/>
            <a:ext cx="10977000" cy="600124"/>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US" sz="3000" b="1" i="0" u="none" strike="noStrike" cap="none">
                <a:solidFill>
                  <a:srgbClr val="1B1A18"/>
                </a:solidFill>
                <a:latin typeface="Century Gothic"/>
                <a:ea typeface="Century Gothic"/>
                <a:cs typeface="Century Gothic"/>
                <a:sym typeface="Century Gothic"/>
              </a:rPr>
              <a:t>REGISTRATION </a:t>
            </a:r>
            <a:r>
              <a:rPr lang="en-US" sz="3000" b="1">
                <a:solidFill>
                  <a:srgbClr val="1B1A18"/>
                </a:solidFill>
                <a:latin typeface="Century Gothic"/>
                <a:ea typeface="Century Gothic"/>
                <a:cs typeface="Century Gothic"/>
                <a:sym typeface="Century Gothic"/>
              </a:rPr>
              <a:t>READINESS</a:t>
            </a:r>
            <a:r>
              <a:rPr lang="en-US" sz="3000" b="1" i="0" u="none" strike="noStrike" cap="none">
                <a:solidFill>
                  <a:srgbClr val="1B1A18"/>
                </a:solidFill>
                <a:latin typeface="Century Gothic"/>
                <a:ea typeface="Century Gothic"/>
                <a:cs typeface="Century Gothic"/>
                <a:sym typeface="Century Gothic"/>
              </a:rPr>
              <a:t> ASSESSMENT </a:t>
            </a:r>
            <a:endParaRPr sz="1400" b="0" i="0" u="none" strike="noStrike" cap="none">
              <a:solidFill>
                <a:srgbClr val="1B1A18"/>
              </a:solidFill>
              <a:latin typeface="Arial"/>
              <a:ea typeface="Arial"/>
              <a:cs typeface="Arial"/>
              <a:sym typeface="Arial"/>
            </a:endParaRPr>
          </a:p>
        </p:txBody>
      </p:sp>
      <p:pic>
        <p:nvPicPr>
          <p:cNvPr id="173" name="Google Shape;173;p26">
            <a:extLst>
              <a:ext uri="{FF2B5EF4-FFF2-40B4-BE49-F238E27FC236}">
                <a16:creationId xmlns:a16="http://schemas.microsoft.com/office/drawing/2014/main" id="{2C312C82-43FE-D070-735F-BAFA6916A431}"/>
              </a:ext>
            </a:extLst>
          </p:cNvPr>
          <p:cNvPicPr preferRelativeResize="0"/>
          <p:nvPr/>
        </p:nvPicPr>
        <p:blipFill rotWithShape="1">
          <a:blip r:embed="rId4">
            <a:alphaModFix/>
          </a:blip>
          <a:srcRect/>
          <a:stretch/>
        </p:blipFill>
        <p:spPr>
          <a:xfrm>
            <a:off x="886551" y="5740399"/>
            <a:ext cx="1370767" cy="479089"/>
          </a:xfrm>
          <a:prstGeom prst="rect">
            <a:avLst/>
          </a:prstGeom>
          <a:noFill/>
          <a:ln>
            <a:noFill/>
          </a:ln>
        </p:spPr>
      </p:pic>
      <p:sp>
        <p:nvSpPr>
          <p:cNvPr id="176" name="Google Shape;176;p26">
            <a:extLst>
              <a:ext uri="{FF2B5EF4-FFF2-40B4-BE49-F238E27FC236}">
                <a16:creationId xmlns:a16="http://schemas.microsoft.com/office/drawing/2014/main" id="{81A4D88F-EBFE-2C13-3B7F-8DD81DFACC15}"/>
              </a:ext>
            </a:extLst>
          </p:cNvPr>
          <p:cNvSpPr txBox="1"/>
          <p:nvPr/>
        </p:nvSpPr>
        <p:spPr>
          <a:xfrm>
            <a:off x="291657" y="753843"/>
            <a:ext cx="13400940" cy="52319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2200" b="1">
                <a:solidFill>
                  <a:srgbClr val="C55A11"/>
                </a:solidFill>
                <a:latin typeface="Century Gothic"/>
                <a:cs typeface="Arial" panose="020B0604020202020204" pitchFamily="34" charset="0"/>
              </a:rPr>
              <a:t>Improves the chances of an ELP meeting norms and standards to optimize resources. </a:t>
            </a:r>
            <a:endParaRPr lang="en-ZA" sz="2200">
              <a:latin typeface="Century Gothic"/>
              <a:cs typeface="Arial" panose="020B0604020202020204" pitchFamily="34" charset="0"/>
            </a:endParaRPr>
          </a:p>
        </p:txBody>
      </p:sp>
      <p:pic>
        <p:nvPicPr>
          <p:cNvPr id="5" name="Graphic 4" descr="Arrow circle with solid fill">
            <a:extLst>
              <a:ext uri="{FF2B5EF4-FFF2-40B4-BE49-F238E27FC236}">
                <a16:creationId xmlns:a16="http://schemas.microsoft.com/office/drawing/2014/main" id="{71F25303-EC8B-510A-BEA1-C9E10504AA6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40222" y="3067980"/>
            <a:ext cx="1338844" cy="1338844"/>
          </a:xfrm>
          <a:prstGeom prst="rect">
            <a:avLst/>
          </a:prstGeom>
        </p:spPr>
      </p:pic>
      <p:pic>
        <p:nvPicPr>
          <p:cNvPr id="6" name="Graphic 5" descr="Business Growth with solid fill">
            <a:extLst>
              <a:ext uri="{FF2B5EF4-FFF2-40B4-BE49-F238E27FC236}">
                <a16:creationId xmlns:a16="http://schemas.microsoft.com/office/drawing/2014/main" id="{F5252D51-C540-BADD-B1C4-1328575433E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38379" y="3220578"/>
            <a:ext cx="1150325" cy="1150325"/>
          </a:xfrm>
          <a:prstGeom prst="rect">
            <a:avLst/>
          </a:prstGeom>
        </p:spPr>
      </p:pic>
      <p:pic>
        <p:nvPicPr>
          <p:cNvPr id="7" name="Graphic 6" descr="Shield outline">
            <a:extLst>
              <a:ext uri="{FF2B5EF4-FFF2-40B4-BE49-F238E27FC236}">
                <a16:creationId xmlns:a16="http://schemas.microsoft.com/office/drawing/2014/main" id="{65D43182-C9A8-6523-8BE7-11065E919A2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2158" y="1261391"/>
            <a:ext cx="1479329" cy="1479329"/>
          </a:xfrm>
          <a:prstGeom prst="rect">
            <a:avLst/>
          </a:prstGeom>
        </p:spPr>
      </p:pic>
      <p:pic>
        <p:nvPicPr>
          <p:cNvPr id="3" name="Graphic 2" descr="List with solid fill">
            <a:extLst>
              <a:ext uri="{FF2B5EF4-FFF2-40B4-BE49-F238E27FC236}">
                <a16:creationId xmlns:a16="http://schemas.microsoft.com/office/drawing/2014/main" id="{C7ED11DA-6B17-720C-80D3-2FC1050E0AE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4083" y="1694350"/>
            <a:ext cx="1291009" cy="1291009"/>
          </a:xfrm>
          <a:prstGeom prst="rect">
            <a:avLst/>
          </a:prstGeom>
        </p:spPr>
      </p:pic>
      <p:pic>
        <p:nvPicPr>
          <p:cNvPr id="9" name="Graphic 8" descr="Magnifying glass with solid fill">
            <a:extLst>
              <a:ext uri="{FF2B5EF4-FFF2-40B4-BE49-F238E27FC236}">
                <a16:creationId xmlns:a16="http://schemas.microsoft.com/office/drawing/2014/main" id="{0EB7ABD6-0B00-6B9B-BD32-606109DE94F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59587" y="3203309"/>
            <a:ext cx="1120712" cy="1120712"/>
          </a:xfrm>
          <a:prstGeom prst="rect">
            <a:avLst/>
          </a:prstGeom>
        </p:spPr>
      </p:pic>
      <p:sp>
        <p:nvSpPr>
          <p:cNvPr id="11" name="TextBox 10">
            <a:extLst>
              <a:ext uri="{FF2B5EF4-FFF2-40B4-BE49-F238E27FC236}">
                <a16:creationId xmlns:a16="http://schemas.microsoft.com/office/drawing/2014/main" id="{41EA0E09-5827-8503-B939-8CFE47F462C7}"/>
              </a:ext>
            </a:extLst>
          </p:cNvPr>
          <p:cNvSpPr txBox="1"/>
          <p:nvPr/>
        </p:nvSpPr>
        <p:spPr>
          <a:xfrm>
            <a:off x="2154028" y="1691026"/>
            <a:ext cx="8134452" cy="400110"/>
          </a:xfrm>
          <a:prstGeom prst="rect">
            <a:avLst/>
          </a:prstGeom>
          <a:noFill/>
        </p:spPr>
        <p:txBody>
          <a:bodyPr wrap="square" rtlCol="0">
            <a:spAutoFit/>
          </a:bodyPr>
          <a:lstStyle/>
          <a:p>
            <a:r>
              <a:rPr lang="en-US" sz="2000" b="1">
                <a:solidFill>
                  <a:schemeClr val="bg1"/>
                </a:solidFill>
                <a:latin typeface="Century Gothic"/>
              </a:rPr>
              <a:t>A </a:t>
            </a:r>
            <a:r>
              <a:rPr lang="en-US" sz="2000" b="1" i="0" u="none" strike="noStrike" cap="none">
                <a:solidFill>
                  <a:schemeClr val="bg1"/>
                </a:solidFill>
                <a:latin typeface="Century Gothic"/>
                <a:ea typeface="Arial"/>
                <a:cs typeface="Arial"/>
                <a:sym typeface="Arial"/>
              </a:rPr>
              <a:t>set of simple questions aligned to key norms and standards</a:t>
            </a:r>
            <a:endParaRPr lang="en-ZA" sz="2000" b="1">
              <a:solidFill>
                <a:schemeClr val="bg1"/>
              </a:solidFill>
              <a:latin typeface="Century Gothic"/>
            </a:endParaRPr>
          </a:p>
        </p:txBody>
      </p:sp>
      <p:sp>
        <p:nvSpPr>
          <p:cNvPr id="12" name="TextBox 11">
            <a:extLst>
              <a:ext uri="{FF2B5EF4-FFF2-40B4-BE49-F238E27FC236}">
                <a16:creationId xmlns:a16="http://schemas.microsoft.com/office/drawing/2014/main" id="{E19BF262-9DCF-B648-27D0-B8B82C75DBBE}"/>
              </a:ext>
            </a:extLst>
          </p:cNvPr>
          <p:cNvSpPr txBox="1"/>
          <p:nvPr/>
        </p:nvSpPr>
        <p:spPr>
          <a:xfrm>
            <a:off x="11419" y="4358401"/>
            <a:ext cx="2699380" cy="954107"/>
          </a:xfrm>
          <a:prstGeom prst="rect">
            <a:avLst/>
          </a:prstGeom>
          <a:noFill/>
        </p:spPr>
        <p:txBody>
          <a:bodyPr wrap="square" lIns="91440" tIns="45720" rIns="91440" bIns="45720" rtlCol="0" anchor="t">
            <a:spAutoFit/>
          </a:bodyPr>
          <a:lstStyle/>
          <a:p>
            <a:r>
              <a:rPr lang="en-US" sz="1400">
                <a:latin typeface="Century Gothic"/>
                <a:cs typeface="Arial"/>
              </a:rPr>
              <a:t>I</a:t>
            </a:r>
            <a:r>
              <a:rPr lang="en-US" sz="1400" i="0" u="none" strike="noStrike" cap="none">
                <a:solidFill>
                  <a:srgbClr val="000000"/>
                </a:solidFill>
                <a:latin typeface="Century Gothic"/>
                <a:cs typeface="Arial"/>
              </a:rPr>
              <a:t>dentif</a:t>
            </a:r>
            <a:r>
              <a:rPr lang="en-US" sz="1400">
                <a:latin typeface="Century Gothic"/>
                <a:cs typeface="Arial"/>
              </a:rPr>
              <a:t>ies</a:t>
            </a:r>
            <a:r>
              <a:rPr lang="en-US" sz="1400" i="0" u="none" strike="noStrike" cap="none">
                <a:solidFill>
                  <a:srgbClr val="000000"/>
                </a:solidFill>
                <a:latin typeface="Century Gothic"/>
                <a:cs typeface="Arial"/>
              </a:rPr>
              <a:t> potential registration failures for an ECD </a:t>
            </a:r>
            <a:r>
              <a:rPr lang="en-US" sz="1400" err="1">
                <a:solidFill>
                  <a:srgbClr val="000000"/>
                </a:solidFill>
                <a:latin typeface="Century Gothic"/>
                <a:cs typeface="Arial"/>
              </a:rPr>
              <a:t>programme</a:t>
            </a:r>
            <a:r>
              <a:rPr lang="en-US" sz="1400" i="0" u="none" strike="noStrike" cap="none">
                <a:solidFill>
                  <a:srgbClr val="000000"/>
                </a:solidFill>
                <a:latin typeface="Century Gothic"/>
                <a:cs typeface="Arial"/>
              </a:rPr>
              <a:t> before a site inspection</a:t>
            </a:r>
            <a:endParaRPr lang="en-ZA" sz="1400">
              <a:latin typeface="Century Gothic"/>
              <a:cs typeface="Arial"/>
            </a:endParaRPr>
          </a:p>
        </p:txBody>
      </p:sp>
      <p:sp>
        <p:nvSpPr>
          <p:cNvPr id="14" name="TextBox 13">
            <a:extLst>
              <a:ext uri="{FF2B5EF4-FFF2-40B4-BE49-F238E27FC236}">
                <a16:creationId xmlns:a16="http://schemas.microsoft.com/office/drawing/2014/main" id="{22FCE229-3CE6-579E-968A-9531AA4BFFD2}"/>
              </a:ext>
            </a:extLst>
          </p:cNvPr>
          <p:cNvSpPr txBox="1"/>
          <p:nvPr/>
        </p:nvSpPr>
        <p:spPr>
          <a:xfrm>
            <a:off x="5547326" y="4363810"/>
            <a:ext cx="2887448" cy="738664"/>
          </a:xfrm>
          <a:prstGeom prst="rect">
            <a:avLst/>
          </a:prstGeom>
          <a:noFill/>
        </p:spPr>
        <p:txBody>
          <a:bodyPr wrap="square">
            <a:spAutoFit/>
          </a:bodyPr>
          <a:lstStyle/>
          <a:p>
            <a:pPr marL="76200" marR="0" lvl="0" algn="l" rtl="0">
              <a:lnSpc>
                <a:spcPct val="100000"/>
              </a:lnSpc>
              <a:spcBef>
                <a:spcPts val="0"/>
              </a:spcBef>
              <a:spcAft>
                <a:spcPts val="0"/>
              </a:spcAft>
              <a:buClr>
                <a:srgbClr val="000000"/>
              </a:buClr>
              <a:buSzPts val="2400"/>
            </a:pPr>
            <a:r>
              <a:rPr lang="en-US" sz="1400">
                <a:latin typeface="Century Gothic"/>
                <a:cs typeface="Arial" panose="020B0604020202020204" pitchFamily="34" charset="0"/>
              </a:rPr>
              <a:t>Provides immediate feedback so that </a:t>
            </a:r>
            <a:r>
              <a:rPr lang="en-US" sz="1400" err="1">
                <a:latin typeface="Century Gothic"/>
                <a:cs typeface="Arial" panose="020B0604020202020204" pitchFamily="34" charset="0"/>
              </a:rPr>
              <a:t>programmes</a:t>
            </a:r>
            <a:r>
              <a:rPr lang="en-US" sz="1400" i="0" u="none" strike="noStrike" cap="none">
                <a:solidFill>
                  <a:srgbClr val="000000"/>
                </a:solidFill>
                <a:latin typeface="Century Gothic"/>
                <a:ea typeface="Arial"/>
                <a:cs typeface="Arial" panose="020B0604020202020204" pitchFamily="34" charset="0"/>
                <a:sym typeface="Arial"/>
              </a:rPr>
              <a:t> </a:t>
            </a:r>
            <a:r>
              <a:rPr lang="en-US" sz="1400">
                <a:latin typeface="Century Gothic"/>
                <a:cs typeface="Arial" panose="020B0604020202020204" pitchFamily="34" charset="0"/>
              </a:rPr>
              <a:t>can make own </a:t>
            </a:r>
            <a:r>
              <a:rPr lang="en-US" sz="1400" i="0" u="none" strike="noStrike" cap="none">
                <a:solidFill>
                  <a:srgbClr val="000000"/>
                </a:solidFill>
                <a:latin typeface="Century Gothic"/>
                <a:ea typeface="Arial"/>
                <a:cs typeface="Arial" panose="020B0604020202020204" pitchFamily="34" charset="0"/>
                <a:sym typeface="Arial"/>
              </a:rPr>
              <a:t>improvements </a:t>
            </a:r>
            <a:endParaRPr lang="en-US" sz="1400">
              <a:latin typeface="Century Gothic"/>
              <a:cs typeface="Arial" panose="020B0604020202020204" pitchFamily="34" charset="0"/>
            </a:endParaRPr>
          </a:p>
        </p:txBody>
      </p:sp>
      <p:sp>
        <p:nvSpPr>
          <p:cNvPr id="16" name="TextBox 15">
            <a:extLst>
              <a:ext uri="{FF2B5EF4-FFF2-40B4-BE49-F238E27FC236}">
                <a16:creationId xmlns:a16="http://schemas.microsoft.com/office/drawing/2014/main" id="{ED8D5425-211D-83C9-12EC-140E38851807}"/>
              </a:ext>
            </a:extLst>
          </p:cNvPr>
          <p:cNvSpPr txBox="1"/>
          <p:nvPr/>
        </p:nvSpPr>
        <p:spPr>
          <a:xfrm>
            <a:off x="2718400" y="4314899"/>
            <a:ext cx="2828926" cy="1415772"/>
          </a:xfrm>
          <a:prstGeom prst="rect">
            <a:avLst/>
          </a:prstGeom>
          <a:noFill/>
        </p:spPr>
        <p:txBody>
          <a:bodyPr wrap="square">
            <a:spAutoFit/>
          </a:bodyPr>
          <a:lstStyle/>
          <a:p>
            <a:pPr marL="76200">
              <a:buClr>
                <a:srgbClr val="000000"/>
              </a:buClr>
              <a:buSzPts val="2400"/>
            </a:pPr>
            <a:r>
              <a:rPr lang="en-US" sz="1400">
                <a:latin typeface="Century Gothic"/>
                <a:cs typeface="Arial" panose="020B0604020202020204" pitchFamily="34" charset="0"/>
              </a:rPr>
              <a:t>P</a:t>
            </a:r>
            <a:r>
              <a:rPr lang="en-US" sz="1400" i="0" u="none" strike="noStrike" cap="none">
                <a:solidFill>
                  <a:srgbClr val="000000"/>
                </a:solidFill>
                <a:latin typeface="Century Gothic"/>
                <a:ea typeface="Arial"/>
                <a:cs typeface="Arial" panose="020B0604020202020204" pitchFamily="34" charset="0"/>
                <a:sym typeface="Arial"/>
              </a:rPr>
              <a:t>rovides data for planning government support</a:t>
            </a:r>
            <a:r>
              <a:rPr lang="en-US" sz="1400">
                <a:latin typeface="Century Gothic"/>
                <a:cs typeface="Arial" panose="020B0604020202020204" pitchFamily="34" charset="0"/>
              </a:rPr>
              <a:t> and inspection visits </a:t>
            </a:r>
            <a:r>
              <a:rPr lang="en-US" sz="1000">
                <a:latin typeface="Century Gothic"/>
              </a:rPr>
              <a:t>(e.g. if a </a:t>
            </a:r>
            <a:r>
              <a:rPr lang="en-US" sz="1000" err="1">
                <a:latin typeface="Century Gothic"/>
              </a:rPr>
              <a:t>programme</a:t>
            </a:r>
            <a:r>
              <a:rPr lang="en-US" sz="1000">
                <a:solidFill>
                  <a:srgbClr val="000000"/>
                </a:solidFill>
                <a:latin typeface="Century Gothic"/>
                <a:ea typeface="Arial"/>
                <a:cs typeface="Arial"/>
                <a:sym typeface="Arial"/>
              </a:rPr>
              <a:t> can be ranked according to registration readiness, then social workers could plan visits</a:t>
            </a:r>
            <a:r>
              <a:rPr lang="en-US" sz="1000">
                <a:latin typeface="Century Gothic"/>
              </a:rPr>
              <a:t>)</a:t>
            </a:r>
          </a:p>
          <a:p>
            <a:pPr marL="76200" marR="0" lvl="0" rtl="0">
              <a:lnSpc>
                <a:spcPct val="100000"/>
              </a:lnSpc>
              <a:spcBef>
                <a:spcPts val="0"/>
              </a:spcBef>
              <a:spcAft>
                <a:spcPts val="0"/>
              </a:spcAft>
              <a:buClr>
                <a:srgbClr val="000000"/>
              </a:buClr>
              <a:buSzPts val="2400"/>
            </a:pPr>
            <a:endParaRPr lang="en-US" sz="1400">
              <a:latin typeface="Century Gothic"/>
              <a:cs typeface="Arial" panose="020B0604020202020204" pitchFamily="34" charset="0"/>
            </a:endParaRPr>
          </a:p>
        </p:txBody>
      </p:sp>
      <p:sp>
        <p:nvSpPr>
          <p:cNvPr id="21" name="Rectangle 20">
            <a:extLst>
              <a:ext uri="{FF2B5EF4-FFF2-40B4-BE49-F238E27FC236}">
                <a16:creationId xmlns:a16="http://schemas.microsoft.com/office/drawing/2014/main" id="{35EADAD6-AA72-B938-E45D-907DBDF437F3}"/>
              </a:ext>
            </a:extLst>
          </p:cNvPr>
          <p:cNvSpPr/>
          <p:nvPr/>
        </p:nvSpPr>
        <p:spPr>
          <a:xfrm>
            <a:off x="-6725" y="5544449"/>
            <a:ext cx="12217397" cy="13410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22" name="Graphic 21" descr="Call center with solid fill">
            <a:extLst>
              <a:ext uri="{FF2B5EF4-FFF2-40B4-BE49-F238E27FC236}">
                <a16:creationId xmlns:a16="http://schemas.microsoft.com/office/drawing/2014/main" id="{0DD1CA01-E456-AD1B-8D27-E76F2360AAB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887294" y="5544449"/>
            <a:ext cx="979262" cy="1048333"/>
          </a:xfrm>
          <a:prstGeom prst="rect">
            <a:avLst/>
          </a:prstGeom>
        </p:spPr>
      </p:pic>
      <p:pic>
        <p:nvPicPr>
          <p:cNvPr id="24" name="Graphic 23" descr="Man with solid fill">
            <a:extLst>
              <a:ext uri="{FF2B5EF4-FFF2-40B4-BE49-F238E27FC236}">
                <a16:creationId xmlns:a16="http://schemas.microsoft.com/office/drawing/2014/main" id="{D0FB397D-A794-A5CD-5B10-E9A9C8CC3E8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572092" y="5620013"/>
            <a:ext cx="1067302" cy="1067302"/>
          </a:xfrm>
          <a:prstGeom prst="rect">
            <a:avLst/>
          </a:prstGeom>
        </p:spPr>
      </p:pic>
      <p:pic>
        <p:nvPicPr>
          <p:cNvPr id="26" name="Graphic 25" descr="Clipboard with solid fill">
            <a:extLst>
              <a:ext uri="{FF2B5EF4-FFF2-40B4-BE49-F238E27FC236}">
                <a16:creationId xmlns:a16="http://schemas.microsoft.com/office/drawing/2014/main" id="{D324378E-F93A-50E6-97FD-61B861C2F15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993875" y="5289669"/>
            <a:ext cx="1221798" cy="1221798"/>
          </a:xfrm>
          <a:prstGeom prst="rect">
            <a:avLst/>
          </a:prstGeom>
        </p:spPr>
      </p:pic>
      <p:pic>
        <p:nvPicPr>
          <p:cNvPr id="28" name="Graphic 27" descr="Pen with solid fill">
            <a:extLst>
              <a:ext uri="{FF2B5EF4-FFF2-40B4-BE49-F238E27FC236}">
                <a16:creationId xmlns:a16="http://schemas.microsoft.com/office/drawing/2014/main" id="{2B4D2E98-D3D3-F640-5ABB-A7E92AA8AB80}"/>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453151" y="5471755"/>
            <a:ext cx="914400" cy="914400"/>
          </a:xfrm>
          <a:prstGeom prst="rect">
            <a:avLst/>
          </a:prstGeom>
        </p:spPr>
      </p:pic>
      <p:sp>
        <p:nvSpPr>
          <p:cNvPr id="29" name="TextBox 28">
            <a:extLst>
              <a:ext uri="{FF2B5EF4-FFF2-40B4-BE49-F238E27FC236}">
                <a16:creationId xmlns:a16="http://schemas.microsoft.com/office/drawing/2014/main" id="{ADF63919-161A-9190-9FC1-2E638E4F573F}"/>
              </a:ext>
            </a:extLst>
          </p:cNvPr>
          <p:cNvSpPr txBox="1"/>
          <p:nvPr/>
        </p:nvSpPr>
        <p:spPr>
          <a:xfrm>
            <a:off x="2801215" y="5768494"/>
            <a:ext cx="2457306" cy="646331"/>
          </a:xfrm>
          <a:prstGeom prst="rect">
            <a:avLst/>
          </a:prstGeom>
          <a:noFill/>
        </p:spPr>
        <p:txBody>
          <a:bodyPr wrap="square" rtlCol="0">
            <a:spAutoFit/>
          </a:bodyPr>
          <a:lstStyle/>
          <a:p>
            <a:r>
              <a:rPr lang="en-US">
                <a:latin typeface="Century Gothic"/>
                <a:cs typeface="Arial" panose="020B0604020202020204" pitchFamily="34" charset="0"/>
              </a:rPr>
              <a:t>Telephonic assessment</a:t>
            </a:r>
            <a:endParaRPr lang="en-ZA">
              <a:latin typeface="Century Gothic"/>
              <a:cs typeface="Arial" panose="020B0604020202020204" pitchFamily="34" charset="0"/>
            </a:endParaRPr>
          </a:p>
        </p:txBody>
      </p:sp>
      <p:sp>
        <p:nvSpPr>
          <p:cNvPr id="30" name="TextBox 29">
            <a:extLst>
              <a:ext uri="{FF2B5EF4-FFF2-40B4-BE49-F238E27FC236}">
                <a16:creationId xmlns:a16="http://schemas.microsoft.com/office/drawing/2014/main" id="{082FE249-5377-7386-43A4-C14F8A1361D6}"/>
              </a:ext>
            </a:extLst>
          </p:cNvPr>
          <p:cNvSpPr txBox="1"/>
          <p:nvPr/>
        </p:nvSpPr>
        <p:spPr>
          <a:xfrm>
            <a:off x="7222401" y="5907970"/>
            <a:ext cx="2457306" cy="369332"/>
          </a:xfrm>
          <a:prstGeom prst="rect">
            <a:avLst/>
          </a:prstGeom>
          <a:noFill/>
        </p:spPr>
        <p:txBody>
          <a:bodyPr wrap="square" rtlCol="0">
            <a:spAutoFit/>
          </a:bodyPr>
          <a:lstStyle/>
          <a:p>
            <a:r>
              <a:rPr lang="en-US">
                <a:latin typeface="Century Gothic"/>
                <a:cs typeface="Arial" panose="020B0604020202020204" pitchFamily="34" charset="0"/>
              </a:rPr>
              <a:t>Onsite assessment </a:t>
            </a:r>
            <a:endParaRPr lang="en-ZA">
              <a:latin typeface="Century Gothic"/>
              <a:cs typeface="Arial" panose="020B0604020202020204" pitchFamily="34" charset="0"/>
            </a:endParaRPr>
          </a:p>
        </p:txBody>
      </p:sp>
      <p:sp>
        <p:nvSpPr>
          <p:cNvPr id="31" name="TextBox 30">
            <a:extLst>
              <a:ext uri="{FF2B5EF4-FFF2-40B4-BE49-F238E27FC236}">
                <a16:creationId xmlns:a16="http://schemas.microsoft.com/office/drawing/2014/main" id="{D1B884DC-13B1-E71A-EE81-143F17311388}"/>
              </a:ext>
            </a:extLst>
          </p:cNvPr>
          <p:cNvSpPr txBox="1"/>
          <p:nvPr/>
        </p:nvSpPr>
        <p:spPr>
          <a:xfrm>
            <a:off x="57666" y="5334753"/>
            <a:ext cx="2017028" cy="1200329"/>
          </a:xfrm>
          <a:prstGeom prst="rect">
            <a:avLst/>
          </a:prstGeom>
          <a:noFill/>
        </p:spPr>
        <p:txBody>
          <a:bodyPr wrap="square" rtlCol="0">
            <a:spAutoFit/>
          </a:bodyPr>
          <a:lstStyle/>
          <a:p>
            <a:r>
              <a:rPr lang="en-US" b="1">
                <a:latin typeface="Century Gothic"/>
                <a:cs typeface="Arial" panose="020B0604020202020204" pitchFamily="34" charset="0"/>
              </a:rPr>
              <a:t>How is a readiness assessment conducted?</a:t>
            </a:r>
            <a:endParaRPr lang="en-ZA" b="1">
              <a:latin typeface="Century Gothic"/>
              <a:cs typeface="Arial" panose="020B0604020202020204" pitchFamily="34" charset="0"/>
            </a:endParaRPr>
          </a:p>
        </p:txBody>
      </p:sp>
      <p:sp>
        <p:nvSpPr>
          <p:cNvPr id="2" name="Rectangle 1">
            <a:extLst>
              <a:ext uri="{FF2B5EF4-FFF2-40B4-BE49-F238E27FC236}">
                <a16:creationId xmlns:a16="http://schemas.microsoft.com/office/drawing/2014/main" id="{3F445403-DD81-35FD-21BF-AAEB1BDCC8FF}"/>
              </a:ext>
            </a:extLst>
          </p:cNvPr>
          <p:cNvSpPr/>
          <p:nvPr/>
        </p:nvSpPr>
        <p:spPr>
          <a:xfrm>
            <a:off x="8524817" y="3159364"/>
            <a:ext cx="2455710" cy="1164657"/>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25" name="Graphic 24" descr="Social network with solid fill">
            <a:extLst>
              <a:ext uri="{FF2B5EF4-FFF2-40B4-BE49-F238E27FC236}">
                <a16:creationId xmlns:a16="http://schemas.microsoft.com/office/drawing/2014/main" id="{B0432BF9-64FB-5AD0-DB8B-04FDFE9C5B6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334411" y="3300642"/>
            <a:ext cx="914400" cy="914400"/>
          </a:xfrm>
          <a:prstGeom prst="rect">
            <a:avLst/>
          </a:prstGeom>
        </p:spPr>
      </p:pic>
      <p:sp>
        <p:nvSpPr>
          <p:cNvPr id="27" name="TextBox 26">
            <a:extLst>
              <a:ext uri="{FF2B5EF4-FFF2-40B4-BE49-F238E27FC236}">
                <a16:creationId xmlns:a16="http://schemas.microsoft.com/office/drawing/2014/main" id="{C761D005-9B07-49F0-44E2-A4E975CE1C13}"/>
              </a:ext>
            </a:extLst>
          </p:cNvPr>
          <p:cNvSpPr txBox="1"/>
          <p:nvPr/>
        </p:nvSpPr>
        <p:spPr>
          <a:xfrm>
            <a:off x="8376251" y="4370903"/>
            <a:ext cx="2727177" cy="738664"/>
          </a:xfrm>
          <a:prstGeom prst="rect">
            <a:avLst/>
          </a:prstGeom>
          <a:noFill/>
        </p:spPr>
        <p:txBody>
          <a:bodyPr wrap="square">
            <a:spAutoFit/>
          </a:bodyPr>
          <a:lstStyle/>
          <a:p>
            <a:pPr marL="76200" marR="0" lvl="0" algn="l" rtl="0">
              <a:lnSpc>
                <a:spcPct val="100000"/>
              </a:lnSpc>
              <a:spcBef>
                <a:spcPts val="0"/>
              </a:spcBef>
              <a:spcAft>
                <a:spcPts val="0"/>
              </a:spcAft>
              <a:buClr>
                <a:srgbClr val="000000"/>
              </a:buClr>
              <a:buSzPts val="2400"/>
            </a:pPr>
            <a:r>
              <a:rPr lang="en-US" sz="1400">
                <a:latin typeface="Century Gothic"/>
                <a:cs typeface="Arial" panose="020B0604020202020204" pitchFamily="34" charset="0"/>
              </a:rPr>
              <a:t>Provides the data required to refer </a:t>
            </a:r>
            <a:r>
              <a:rPr lang="en-US" sz="1400" err="1">
                <a:latin typeface="Century Gothic"/>
                <a:cs typeface="Arial" panose="020B0604020202020204" pitchFamily="34" charset="0"/>
              </a:rPr>
              <a:t>programmes</a:t>
            </a:r>
            <a:r>
              <a:rPr lang="en-US" sz="1400">
                <a:latin typeface="Century Gothic"/>
                <a:cs typeface="Arial" panose="020B0604020202020204" pitchFamily="34" charset="0"/>
              </a:rPr>
              <a:t> for support</a:t>
            </a:r>
          </a:p>
        </p:txBody>
      </p:sp>
      <p:sp>
        <p:nvSpPr>
          <p:cNvPr id="4" name="Google Shape;176;p26">
            <a:extLst>
              <a:ext uri="{FF2B5EF4-FFF2-40B4-BE49-F238E27FC236}">
                <a16:creationId xmlns:a16="http://schemas.microsoft.com/office/drawing/2014/main" id="{732C19A6-AC14-C9F0-C471-AF7FEDEAF2F7}"/>
              </a:ext>
            </a:extLst>
          </p:cNvPr>
          <p:cNvSpPr txBox="1"/>
          <p:nvPr/>
        </p:nvSpPr>
        <p:spPr>
          <a:xfrm>
            <a:off x="1823349" y="2223456"/>
            <a:ext cx="8795810" cy="461635"/>
          </a:xfrm>
          <a:prstGeom prst="rect">
            <a:avLst/>
          </a:prstGeom>
          <a:noFill/>
          <a:ln>
            <a:noFill/>
          </a:ln>
        </p:spPr>
        <p:txBody>
          <a:bodyPr spcFirstLastPara="1" wrap="square" lIns="91425" tIns="91425" rIns="91425" bIns="91425" anchor="t" anchorCtr="0">
            <a:spAutoFit/>
          </a:bodyPr>
          <a:lstStyle/>
          <a:p>
            <a:pPr algn="just"/>
            <a:r>
              <a:rPr lang="en-US" b="1">
                <a:solidFill>
                  <a:schemeClr val="accent2">
                    <a:lumMod val="75000"/>
                  </a:schemeClr>
                </a:solidFill>
                <a:latin typeface="Century Gothic"/>
                <a:cs typeface="Arial"/>
              </a:rPr>
              <a:t>Note: Not a compulsory step in registration – not all ECDs will be reached</a:t>
            </a:r>
            <a:endParaRPr lang="en-US">
              <a:solidFill>
                <a:schemeClr val="accent2">
                  <a:lumMod val="75000"/>
                </a:schemeClr>
              </a:solidFill>
              <a:latin typeface="Century Gothic"/>
              <a:cs typeface="Arial" panose="020B0604020202020204" pitchFamily="34" charset="0"/>
            </a:endParaRPr>
          </a:p>
        </p:txBody>
      </p:sp>
    </p:spTree>
    <p:extLst>
      <p:ext uri="{BB962C8B-B14F-4D97-AF65-F5344CB8AC3E}">
        <p14:creationId xmlns:p14="http://schemas.microsoft.com/office/powerpoint/2010/main" val="15245579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0022E-46BC-0844-44E2-0F8A699244D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70F43A-9B98-5B78-6B9D-036ED006008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70</a:t>
            </a:fld>
            <a:endParaRPr lang="en-US">
              <a:latin typeface="Century Gothic"/>
            </a:endParaRPr>
          </a:p>
        </p:txBody>
      </p:sp>
      <p:sp>
        <p:nvSpPr>
          <p:cNvPr id="3" name="Rectangle 2">
            <a:extLst>
              <a:ext uri="{FF2B5EF4-FFF2-40B4-BE49-F238E27FC236}">
                <a16:creationId xmlns:a16="http://schemas.microsoft.com/office/drawing/2014/main" id="{E7B4F5F7-5CB0-5794-CAA0-57A94A630AED}"/>
              </a:ext>
            </a:extLst>
          </p:cNvPr>
          <p:cNvSpPr/>
          <p:nvPr/>
        </p:nvSpPr>
        <p:spPr>
          <a:xfrm>
            <a:off x="2193890" y="10278"/>
            <a:ext cx="4785528" cy="342900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EDBE6D35-EA4D-EAF6-E92F-FB265CF35FA6}"/>
              </a:ext>
            </a:extLst>
          </p:cNvPr>
          <p:cNvSpPr/>
          <p:nvPr/>
        </p:nvSpPr>
        <p:spPr>
          <a:xfrm>
            <a:off x="7565571" y="1"/>
            <a:ext cx="4635573" cy="342900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EF0C4DA3-8662-1A23-5175-A5C88FDC85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8793" y="-30825"/>
            <a:ext cx="914400" cy="914400"/>
          </a:xfrm>
          <a:prstGeom prst="rect">
            <a:avLst/>
          </a:prstGeom>
        </p:spPr>
      </p:pic>
      <p:pic>
        <p:nvPicPr>
          <p:cNvPr id="13" name="Graphic 12" descr="Children with solid fill">
            <a:extLst>
              <a:ext uri="{FF2B5EF4-FFF2-40B4-BE49-F238E27FC236}">
                <a16:creationId xmlns:a16="http://schemas.microsoft.com/office/drawing/2014/main" id="{BE4A49A2-D743-4014-F5E1-C451D89B716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3624" y="1425348"/>
            <a:ext cx="914400" cy="914400"/>
          </a:xfrm>
          <a:prstGeom prst="rect">
            <a:avLst/>
          </a:prstGeom>
        </p:spPr>
      </p:pic>
      <p:sp>
        <p:nvSpPr>
          <p:cNvPr id="14" name="Plus Sign 13">
            <a:extLst>
              <a:ext uri="{FF2B5EF4-FFF2-40B4-BE49-F238E27FC236}">
                <a16:creationId xmlns:a16="http://schemas.microsoft.com/office/drawing/2014/main" id="{6962ED9C-A812-3637-A6AD-DA2D353D1ADB}"/>
              </a:ext>
            </a:extLst>
          </p:cNvPr>
          <p:cNvSpPr/>
          <p:nvPr/>
        </p:nvSpPr>
        <p:spPr>
          <a:xfrm>
            <a:off x="1229422" y="951442"/>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5" name="TextBox 24">
            <a:extLst>
              <a:ext uri="{FF2B5EF4-FFF2-40B4-BE49-F238E27FC236}">
                <a16:creationId xmlns:a16="http://schemas.microsoft.com/office/drawing/2014/main" id="{87A1741B-446D-C952-BAAA-28A9C7E6E7A5}"/>
              </a:ext>
            </a:extLst>
          </p:cNvPr>
          <p:cNvSpPr txBox="1"/>
          <p:nvPr/>
        </p:nvSpPr>
        <p:spPr>
          <a:xfrm>
            <a:off x="2193890" y="1141317"/>
            <a:ext cx="4569662"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Toilets have reduced pot size and height, or there is a seat converter and step;</a:t>
            </a:r>
          </a:p>
        </p:txBody>
      </p:sp>
      <p:pic>
        <p:nvPicPr>
          <p:cNvPr id="39" name="Graphic 38" descr="Double Tap Gesture with solid fill">
            <a:extLst>
              <a:ext uri="{FF2B5EF4-FFF2-40B4-BE49-F238E27FC236}">
                <a16:creationId xmlns:a16="http://schemas.microsoft.com/office/drawing/2014/main" id="{0DF28078-77EA-12EE-0841-D6B63D2FAE0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8793" y="2998382"/>
            <a:ext cx="1000470" cy="930132"/>
          </a:xfrm>
          <a:prstGeom prst="rect">
            <a:avLst/>
          </a:prstGeom>
        </p:spPr>
      </p:pic>
      <p:pic>
        <p:nvPicPr>
          <p:cNvPr id="40" name="Graphic 39" descr="Smart Phone with solid fill">
            <a:extLst>
              <a:ext uri="{FF2B5EF4-FFF2-40B4-BE49-F238E27FC236}">
                <a16:creationId xmlns:a16="http://schemas.microsoft.com/office/drawing/2014/main" id="{2BFCE69B-6484-4335-520B-07F9D398527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4279" y="2662290"/>
            <a:ext cx="1043353" cy="973015"/>
          </a:xfrm>
          <a:prstGeom prst="rect">
            <a:avLst/>
          </a:prstGeom>
        </p:spPr>
      </p:pic>
      <p:sp>
        <p:nvSpPr>
          <p:cNvPr id="41" name="Google Shape;331;p36">
            <a:extLst>
              <a:ext uri="{FF2B5EF4-FFF2-40B4-BE49-F238E27FC236}">
                <a16:creationId xmlns:a16="http://schemas.microsoft.com/office/drawing/2014/main" id="{D50F1B62-08E6-9718-44EE-2ACDDA6B2023}"/>
              </a:ext>
            </a:extLst>
          </p:cNvPr>
          <p:cNvSpPr txBox="1"/>
          <p:nvPr/>
        </p:nvSpPr>
        <p:spPr>
          <a:xfrm>
            <a:off x="1098793" y="4051602"/>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8" name="TextBox 7">
            <a:extLst>
              <a:ext uri="{FF2B5EF4-FFF2-40B4-BE49-F238E27FC236}">
                <a16:creationId xmlns:a16="http://schemas.microsoft.com/office/drawing/2014/main" id="{8B8C1CD4-D01F-1611-453A-AAE8767FB407}"/>
              </a:ext>
            </a:extLst>
          </p:cNvPr>
          <p:cNvSpPr txBox="1"/>
          <p:nvPr/>
        </p:nvSpPr>
        <p:spPr>
          <a:xfrm>
            <a:off x="7691224" y="138885"/>
            <a:ext cx="4384265" cy="3477875"/>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All toilets should have a reduced pot size and height or have a seat converter with a step to ensure that it is safe for children to use.</a:t>
            </a:r>
          </a:p>
          <a:p>
            <a:r>
              <a:rPr lang="en-US" sz="2200">
                <a:solidFill>
                  <a:schemeClr val="bg1"/>
                </a:solidFill>
                <a:latin typeface="Century Gothic"/>
                <a:ea typeface="Calibri"/>
                <a:cs typeface="Calibri"/>
              </a:rPr>
              <a:t>This question can be marked as N/A if there are no children 3 years and over and only potties are used.</a:t>
            </a:r>
          </a:p>
          <a:p>
            <a:endParaRPr lang="en-US" sz="2200">
              <a:solidFill>
                <a:schemeClr val="bg1"/>
              </a:solidFill>
              <a:latin typeface="Century Gothic"/>
              <a:ea typeface="Calibri"/>
              <a:cs typeface="Calibri"/>
            </a:endParaRPr>
          </a:p>
        </p:txBody>
      </p:sp>
      <p:sp>
        <p:nvSpPr>
          <p:cNvPr id="9" name="Rectangle 8">
            <a:extLst>
              <a:ext uri="{FF2B5EF4-FFF2-40B4-BE49-F238E27FC236}">
                <a16:creationId xmlns:a16="http://schemas.microsoft.com/office/drawing/2014/main" id="{04CDFF0A-EFF9-20DB-BE5C-776E3D3F1C73}"/>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0" name="Rectangle 9">
            <a:extLst>
              <a:ext uri="{FF2B5EF4-FFF2-40B4-BE49-F238E27FC236}">
                <a16:creationId xmlns:a16="http://schemas.microsoft.com/office/drawing/2014/main" id="{C88895D9-E620-DD7B-3A1F-137D1937C84B}"/>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5" name="TextBox 14">
            <a:extLst>
              <a:ext uri="{FF2B5EF4-FFF2-40B4-BE49-F238E27FC236}">
                <a16:creationId xmlns:a16="http://schemas.microsoft.com/office/drawing/2014/main" id="{CEA9FDF9-C2AF-D03D-95ED-13ACD76B78E2}"/>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15710831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4C54D-5931-F093-9CFB-23908F2947B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F4EF7-AB7A-81DF-0A25-758D3E9B5C5D}"/>
              </a:ext>
            </a:extLst>
          </p:cNvPr>
          <p:cNvSpPr/>
          <p:nvPr/>
        </p:nvSpPr>
        <p:spPr>
          <a:xfrm>
            <a:off x="8088086" y="-1"/>
            <a:ext cx="4113058" cy="6867212"/>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D0CB15DC-2E19-0587-E914-AFA87D9DEC9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71</a:t>
            </a:fld>
            <a:endParaRPr lang="en-US">
              <a:latin typeface="Century Gothic"/>
            </a:endParaRPr>
          </a:p>
        </p:txBody>
      </p:sp>
      <p:sp>
        <p:nvSpPr>
          <p:cNvPr id="3" name="Rectangle 2">
            <a:extLst>
              <a:ext uri="{FF2B5EF4-FFF2-40B4-BE49-F238E27FC236}">
                <a16:creationId xmlns:a16="http://schemas.microsoft.com/office/drawing/2014/main" id="{F91089DF-8105-B1BD-3DD7-3AEB9F255357}"/>
              </a:ext>
            </a:extLst>
          </p:cNvPr>
          <p:cNvSpPr/>
          <p:nvPr/>
        </p:nvSpPr>
        <p:spPr>
          <a:xfrm>
            <a:off x="2097033" y="0"/>
            <a:ext cx="5117165" cy="686721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AEB14E61-0C2E-7245-7312-C4FC82ABCE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9625" y="-1"/>
            <a:ext cx="914400" cy="914400"/>
          </a:xfrm>
          <a:prstGeom prst="rect">
            <a:avLst/>
          </a:prstGeom>
        </p:spPr>
      </p:pic>
      <p:sp>
        <p:nvSpPr>
          <p:cNvPr id="23" name="TextBox 22">
            <a:extLst>
              <a:ext uri="{FF2B5EF4-FFF2-40B4-BE49-F238E27FC236}">
                <a16:creationId xmlns:a16="http://schemas.microsoft.com/office/drawing/2014/main" id="{02671C39-C639-0076-AE41-D30EDDF18BB7}"/>
              </a:ext>
            </a:extLst>
          </p:cNvPr>
          <p:cNvSpPr txBox="1"/>
          <p:nvPr/>
        </p:nvSpPr>
        <p:spPr>
          <a:xfrm>
            <a:off x="8301094" y="89351"/>
            <a:ext cx="3780373" cy="4496552"/>
          </a:xfrm>
          <a:prstGeom prst="rect">
            <a:avLst/>
          </a:prstGeom>
          <a:noFill/>
        </p:spPr>
        <p:txBody>
          <a:bodyPr wrap="square" lIns="91440" tIns="45720" rIns="91440" bIns="45720" rtlCol="0" anchor="t">
            <a:spAutoFit/>
          </a:bodyPr>
          <a:lstStyle/>
          <a:p>
            <a:endParaRPr lang="en-US" sz="2000">
              <a:solidFill>
                <a:schemeClr val="bg1"/>
              </a:solidFill>
              <a:latin typeface="Century Gothic"/>
              <a:ea typeface="Calibri"/>
              <a:cs typeface="Calibri"/>
            </a:endParaRPr>
          </a:p>
          <a:p>
            <a:pPr>
              <a:lnSpc>
                <a:spcPct val="150000"/>
              </a:lnSpc>
            </a:pPr>
            <a:r>
              <a:rPr lang="en-US" sz="2000">
                <a:solidFill>
                  <a:schemeClr val="bg1"/>
                </a:solidFill>
                <a:latin typeface="Century Gothic"/>
                <a:ea typeface="Calibri"/>
                <a:cs typeface="Calibri"/>
              </a:rPr>
              <a:t>"Where possible" means when there is enough space for different groups or classes. If you can’t see this for yourself, you could ask the principal the ages of the children in each class, or check the daily attendance register.</a:t>
            </a:r>
          </a:p>
        </p:txBody>
      </p:sp>
      <p:sp>
        <p:nvSpPr>
          <p:cNvPr id="4" name="TextBox 3">
            <a:extLst>
              <a:ext uri="{FF2B5EF4-FFF2-40B4-BE49-F238E27FC236}">
                <a16:creationId xmlns:a16="http://schemas.microsoft.com/office/drawing/2014/main" id="{B7EFFC67-75D2-9ABA-C725-B2BD4081033F}"/>
              </a:ext>
            </a:extLst>
          </p:cNvPr>
          <p:cNvSpPr txBox="1"/>
          <p:nvPr/>
        </p:nvSpPr>
        <p:spPr>
          <a:xfrm>
            <a:off x="2181849" y="89351"/>
            <a:ext cx="4749320" cy="7032694"/>
          </a:xfrm>
          <a:prstGeom prst="rect">
            <a:avLst/>
          </a:prstGeom>
          <a:noFill/>
        </p:spPr>
        <p:txBody>
          <a:bodyPr wrap="square" rtlCol="0">
            <a:spAutoFit/>
          </a:bodyPr>
          <a:lstStyle/>
          <a:p>
            <a:pPr>
              <a:lnSpc>
                <a:spcPct val="150000"/>
              </a:lnSpc>
            </a:pPr>
            <a:r>
              <a:rPr lang="en-US" sz="2200">
                <a:latin typeface="Century Gothic"/>
              </a:rPr>
              <a:t>Where possible, children are separated into the following age categories in separate rooms or spaces:</a:t>
            </a:r>
          </a:p>
          <a:p>
            <a:pPr>
              <a:lnSpc>
                <a:spcPct val="150000"/>
              </a:lnSpc>
            </a:pPr>
            <a:endParaRPr lang="en-US" sz="2200">
              <a:latin typeface="Century Gothic"/>
            </a:endParaRPr>
          </a:p>
          <a:p>
            <a:pPr marL="514350" indent="-514350">
              <a:lnSpc>
                <a:spcPct val="150000"/>
              </a:lnSpc>
              <a:buFont typeface="+mj-lt"/>
              <a:buAutoNum type="romanLcPeriod"/>
            </a:pPr>
            <a:r>
              <a:rPr lang="en-US" sz="2200">
                <a:latin typeface="Century Gothic"/>
              </a:rPr>
              <a:t>Children </a:t>
            </a:r>
            <a:r>
              <a:rPr lang="en-US" sz="2200" b="1">
                <a:latin typeface="Century Gothic"/>
              </a:rPr>
              <a:t>under the age of 18 months;</a:t>
            </a:r>
          </a:p>
          <a:p>
            <a:pPr marL="514350" indent="-514350">
              <a:lnSpc>
                <a:spcPct val="150000"/>
              </a:lnSpc>
              <a:buFont typeface="+mj-lt"/>
              <a:buAutoNum type="romanLcPeriod"/>
            </a:pPr>
            <a:r>
              <a:rPr lang="en-US" sz="2200">
                <a:latin typeface="Century Gothic"/>
              </a:rPr>
              <a:t>children between the ages of </a:t>
            </a:r>
            <a:r>
              <a:rPr lang="en-US" sz="2200" b="1">
                <a:latin typeface="Century Gothic"/>
              </a:rPr>
              <a:t>18 and 36 months;</a:t>
            </a:r>
          </a:p>
          <a:p>
            <a:pPr marL="514350" indent="-514350">
              <a:lnSpc>
                <a:spcPct val="150000"/>
              </a:lnSpc>
              <a:buFont typeface="+mj-lt"/>
              <a:buAutoNum type="romanLcPeriod"/>
            </a:pPr>
            <a:r>
              <a:rPr lang="en-US" sz="2200">
                <a:latin typeface="Century Gothic"/>
              </a:rPr>
              <a:t>children between the ages of </a:t>
            </a:r>
            <a:r>
              <a:rPr lang="en-US" sz="2200" b="1">
                <a:latin typeface="Century Gothic"/>
              </a:rPr>
              <a:t>three and four years; </a:t>
            </a:r>
            <a:r>
              <a:rPr lang="en-US" sz="2200">
                <a:latin typeface="Century Gothic"/>
              </a:rPr>
              <a:t>and</a:t>
            </a:r>
          </a:p>
          <a:p>
            <a:pPr marL="514350" indent="-514350">
              <a:lnSpc>
                <a:spcPct val="150000"/>
              </a:lnSpc>
              <a:buFont typeface="+mj-lt"/>
              <a:buAutoNum type="romanLcPeriod"/>
            </a:pPr>
            <a:r>
              <a:rPr lang="en-US" sz="2200">
                <a:latin typeface="Century Gothic"/>
              </a:rPr>
              <a:t>children between the ages of </a:t>
            </a:r>
            <a:r>
              <a:rPr lang="en-US" sz="2200" b="1">
                <a:latin typeface="Century Gothic"/>
              </a:rPr>
              <a:t>four and six years. </a:t>
            </a:r>
          </a:p>
          <a:p>
            <a:endParaRPr lang="en-US" sz="2200">
              <a:solidFill>
                <a:schemeClr val="tx1"/>
              </a:solidFill>
              <a:latin typeface="Century Gothic"/>
            </a:endParaRPr>
          </a:p>
        </p:txBody>
      </p:sp>
      <p:sp>
        <p:nvSpPr>
          <p:cNvPr id="6" name="Rectangle 5">
            <a:extLst>
              <a:ext uri="{FF2B5EF4-FFF2-40B4-BE49-F238E27FC236}">
                <a16:creationId xmlns:a16="http://schemas.microsoft.com/office/drawing/2014/main" id="{3BE9C416-2928-CC46-C013-A42353B4C443}"/>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Rectangle 6">
            <a:extLst>
              <a:ext uri="{FF2B5EF4-FFF2-40B4-BE49-F238E27FC236}">
                <a16:creationId xmlns:a16="http://schemas.microsoft.com/office/drawing/2014/main" id="{F430D296-24F7-F459-9C80-95179222731B}"/>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TextBox 7">
            <a:extLst>
              <a:ext uri="{FF2B5EF4-FFF2-40B4-BE49-F238E27FC236}">
                <a16:creationId xmlns:a16="http://schemas.microsoft.com/office/drawing/2014/main" id="{845D71E3-7EA6-A784-2C1E-1EFE53D5D924}"/>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2004174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60FCA-6FA2-2227-7851-F59CC250BF3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DE84C67-C578-45C6-1DE4-11FFEAC05C74}"/>
              </a:ext>
            </a:extLst>
          </p:cNvPr>
          <p:cNvSpPr/>
          <p:nvPr/>
        </p:nvSpPr>
        <p:spPr>
          <a:xfrm>
            <a:off x="8044542" y="-9212"/>
            <a:ext cx="4147457" cy="4145782"/>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200" b="1" u="sng">
              <a:solidFill>
                <a:schemeClr val="tx1"/>
              </a:solidFill>
              <a:latin typeface="Century Gothic"/>
            </a:endParaRPr>
          </a:p>
        </p:txBody>
      </p:sp>
      <p:sp>
        <p:nvSpPr>
          <p:cNvPr id="15" name="Rectangle 14">
            <a:extLst>
              <a:ext uri="{FF2B5EF4-FFF2-40B4-BE49-F238E27FC236}">
                <a16:creationId xmlns:a16="http://schemas.microsoft.com/office/drawing/2014/main" id="{DB873FF1-F5C4-EAE4-8D56-9882FB304800}"/>
              </a:ext>
            </a:extLst>
          </p:cNvPr>
          <p:cNvSpPr/>
          <p:nvPr/>
        </p:nvSpPr>
        <p:spPr>
          <a:xfrm>
            <a:off x="2046514" y="-9213"/>
            <a:ext cx="4914900" cy="4145783"/>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200" b="1">
              <a:solidFill>
                <a:schemeClr val="tx1"/>
              </a:solidFill>
              <a:latin typeface="Century Gothic"/>
            </a:endParaRPr>
          </a:p>
        </p:txBody>
      </p:sp>
      <p:sp>
        <p:nvSpPr>
          <p:cNvPr id="2" name="Slide Number Placeholder 1">
            <a:extLst>
              <a:ext uri="{FF2B5EF4-FFF2-40B4-BE49-F238E27FC236}">
                <a16:creationId xmlns:a16="http://schemas.microsoft.com/office/drawing/2014/main" id="{27930310-D988-74F6-3C29-7534DFB189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72</a:t>
            </a:fld>
            <a:endParaRPr lang="en-US"/>
          </a:p>
        </p:txBody>
      </p:sp>
      <p:pic>
        <p:nvPicPr>
          <p:cNvPr id="12" name="Graphic 11" descr="Home with solid fill">
            <a:extLst>
              <a:ext uri="{FF2B5EF4-FFF2-40B4-BE49-F238E27FC236}">
                <a16:creationId xmlns:a16="http://schemas.microsoft.com/office/drawing/2014/main" id="{6707EB64-9596-E9B7-425C-6364489B6B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3386" y="-51387"/>
            <a:ext cx="914400" cy="914400"/>
          </a:xfrm>
          <a:prstGeom prst="rect">
            <a:avLst/>
          </a:prstGeom>
        </p:spPr>
      </p:pic>
      <p:sp>
        <p:nvSpPr>
          <p:cNvPr id="17" name="TextBox 16">
            <a:extLst>
              <a:ext uri="{FF2B5EF4-FFF2-40B4-BE49-F238E27FC236}">
                <a16:creationId xmlns:a16="http://schemas.microsoft.com/office/drawing/2014/main" id="{C90BD86B-9183-785D-3AE8-B01784E15517}"/>
              </a:ext>
            </a:extLst>
          </p:cNvPr>
          <p:cNvSpPr txBox="1"/>
          <p:nvPr/>
        </p:nvSpPr>
        <p:spPr>
          <a:xfrm>
            <a:off x="2219133" y="177972"/>
            <a:ext cx="4569662" cy="3477875"/>
          </a:xfrm>
          <a:prstGeom prst="rect">
            <a:avLst/>
          </a:prstGeom>
          <a:noFill/>
        </p:spPr>
        <p:txBody>
          <a:bodyPr wrap="square" lIns="91440" tIns="45720" rIns="91440" bIns="45720" rtlCol="0" anchor="t">
            <a:spAutoFit/>
          </a:bodyPr>
          <a:lstStyle/>
          <a:p>
            <a:pPr algn="ctr"/>
            <a:r>
              <a:rPr lang="en-US" sz="2200">
                <a:solidFill>
                  <a:schemeClr val="bg1"/>
                </a:solidFill>
                <a:latin typeface="Century Gothic"/>
                <a:ea typeface="Calibri"/>
                <a:cs typeface="Calibri"/>
              </a:rPr>
              <a:t>Where a partial care facility provides after care facilities to children of school going age, these children must be kept separate from the </a:t>
            </a:r>
            <a:r>
              <a:rPr lang="en-US" sz="2200" err="1">
                <a:solidFill>
                  <a:schemeClr val="bg1"/>
                </a:solidFill>
                <a:latin typeface="Century Gothic"/>
                <a:ea typeface="Calibri"/>
                <a:cs typeface="Calibri"/>
              </a:rPr>
              <a:t>the</a:t>
            </a:r>
            <a:r>
              <a:rPr lang="en-US" sz="2200">
                <a:solidFill>
                  <a:schemeClr val="bg1"/>
                </a:solidFill>
                <a:latin typeface="Century Gothic"/>
                <a:ea typeface="Calibri"/>
                <a:cs typeface="Calibri"/>
              </a:rPr>
              <a:t> children in the abovementioned age groups in order to ensure that they are able to rest and complete their homework upon their return from school.</a:t>
            </a:r>
          </a:p>
        </p:txBody>
      </p:sp>
      <p:sp>
        <p:nvSpPr>
          <p:cNvPr id="19" name="TextBox 18">
            <a:extLst>
              <a:ext uri="{FF2B5EF4-FFF2-40B4-BE49-F238E27FC236}">
                <a16:creationId xmlns:a16="http://schemas.microsoft.com/office/drawing/2014/main" id="{BC475F3F-4563-3DB8-4559-5EB92B8F3F06}"/>
              </a:ext>
            </a:extLst>
          </p:cNvPr>
          <p:cNvSpPr txBox="1"/>
          <p:nvPr/>
        </p:nvSpPr>
        <p:spPr>
          <a:xfrm>
            <a:off x="8301094" y="103768"/>
            <a:ext cx="3780373" cy="3139321"/>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This standard only applies where the ECD </a:t>
            </a:r>
            <a:r>
              <a:rPr lang="en-US" sz="2200" err="1">
                <a:solidFill>
                  <a:schemeClr val="bg1"/>
                </a:solidFill>
                <a:latin typeface="Century Gothic"/>
                <a:ea typeface="Calibri"/>
                <a:cs typeface="Calibri"/>
              </a:rPr>
              <a:t>programme</a:t>
            </a:r>
            <a:r>
              <a:rPr lang="en-US" sz="2200">
                <a:solidFill>
                  <a:schemeClr val="bg1"/>
                </a:solidFill>
                <a:latin typeface="Century Gothic"/>
                <a:ea typeface="Calibri"/>
                <a:cs typeface="Calibri"/>
              </a:rPr>
              <a:t> also provides after-care services for children from Grade 1-12.  If there is aftercare for school-age children they should be cared for in a separate space</a:t>
            </a:r>
          </a:p>
        </p:txBody>
      </p:sp>
      <p:sp>
        <p:nvSpPr>
          <p:cNvPr id="3" name="Rectangle 2">
            <a:extLst>
              <a:ext uri="{FF2B5EF4-FFF2-40B4-BE49-F238E27FC236}">
                <a16:creationId xmlns:a16="http://schemas.microsoft.com/office/drawing/2014/main" id="{3C0E7CB4-5895-4A0F-9A13-95CB641913A7}"/>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5" name="Rectangle 4">
            <a:extLst>
              <a:ext uri="{FF2B5EF4-FFF2-40B4-BE49-F238E27FC236}">
                <a16:creationId xmlns:a16="http://schemas.microsoft.com/office/drawing/2014/main" id="{DC0C286F-DC0B-5FE0-8E30-3900F6F202B2}"/>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TextBox 6">
            <a:extLst>
              <a:ext uri="{FF2B5EF4-FFF2-40B4-BE49-F238E27FC236}">
                <a16:creationId xmlns:a16="http://schemas.microsoft.com/office/drawing/2014/main" id="{F36E2DA2-520A-B9E3-4001-6DC761B9374A}"/>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31629916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B98E2-84A8-EB38-DDAF-6E5697A64AD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CEC59E2-7DA9-5F99-9FF5-1B83A32BB92A}"/>
              </a:ext>
            </a:extLst>
          </p:cNvPr>
          <p:cNvSpPr/>
          <p:nvPr/>
        </p:nvSpPr>
        <p:spPr>
          <a:xfrm>
            <a:off x="7739742" y="-9213"/>
            <a:ext cx="4461401" cy="273064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D1544ED9-2F58-B15D-01B5-4DCCF63A2C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73</a:t>
            </a:fld>
            <a:endParaRPr lang="en-US">
              <a:latin typeface="Century Gothic"/>
            </a:endParaRPr>
          </a:p>
        </p:txBody>
      </p:sp>
      <p:pic>
        <p:nvPicPr>
          <p:cNvPr id="24" name="Graphic 23" descr="Home with solid fill">
            <a:extLst>
              <a:ext uri="{FF2B5EF4-FFF2-40B4-BE49-F238E27FC236}">
                <a16:creationId xmlns:a16="http://schemas.microsoft.com/office/drawing/2014/main" id="{842CE0C4-871F-5EB3-52A0-737DA80F81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2284" y="150850"/>
            <a:ext cx="914400" cy="914400"/>
          </a:xfrm>
          <a:prstGeom prst="rect">
            <a:avLst/>
          </a:prstGeom>
        </p:spPr>
      </p:pic>
      <p:sp>
        <p:nvSpPr>
          <p:cNvPr id="6" name="Rectangle 5">
            <a:extLst>
              <a:ext uri="{FF2B5EF4-FFF2-40B4-BE49-F238E27FC236}">
                <a16:creationId xmlns:a16="http://schemas.microsoft.com/office/drawing/2014/main" id="{73F901FD-49BB-0E58-4E1D-C304BC7978D1}"/>
              </a:ext>
            </a:extLst>
          </p:cNvPr>
          <p:cNvSpPr/>
          <p:nvPr/>
        </p:nvSpPr>
        <p:spPr>
          <a:xfrm>
            <a:off x="-21696" y="-11720"/>
            <a:ext cx="693497" cy="6869720"/>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TextBox 6">
            <a:extLst>
              <a:ext uri="{FF2B5EF4-FFF2-40B4-BE49-F238E27FC236}">
                <a16:creationId xmlns:a16="http://schemas.microsoft.com/office/drawing/2014/main" id="{D66803BB-6583-B869-CD8E-2F758AB92959}"/>
              </a:ext>
            </a:extLst>
          </p:cNvPr>
          <p:cNvSpPr txBox="1"/>
          <p:nvPr/>
        </p:nvSpPr>
        <p:spPr>
          <a:xfrm rot="16200000">
            <a:off x="-1332685" y="2060942"/>
            <a:ext cx="3429003" cy="523220"/>
          </a:xfrm>
          <a:prstGeom prst="rect">
            <a:avLst/>
          </a:prstGeom>
          <a:noFill/>
        </p:spPr>
        <p:txBody>
          <a:bodyPr wrap="square" rtlCol="0">
            <a:spAutoFit/>
          </a:bodyPr>
          <a:lstStyle/>
          <a:p>
            <a:r>
              <a:rPr lang="en-ZA" sz="2800" b="1">
                <a:solidFill>
                  <a:schemeClr val="bg1"/>
                </a:solidFill>
                <a:latin typeface="Century Gothic"/>
              </a:rPr>
              <a:t>GOLD</a:t>
            </a:r>
          </a:p>
        </p:txBody>
      </p:sp>
      <p:sp>
        <p:nvSpPr>
          <p:cNvPr id="9" name="Rectangle 8">
            <a:extLst>
              <a:ext uri="{FF2B5EF4-FFF2-40B4-BE49-F238E27FC236}">
                <a16:creationId xmlns:a16="http://schemas.microsoft.com/office/drawing/2014/main" id="{189797FB-568E-78AB-7EFD-6E5D398633AB}"/>
              </a:ext>
            </a:extLst>
          </p:cNvPr>
          <p:cNvSpPr/>
          <p:nvPr/>
        </p:nvSpPr>
        <p:spPr>
          <a:xfrm>
            <a:off x="2242457" y="18550"/>
            <a:ext cx="5081869" cy="2730641"/>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0" name="TextBox 19">
            <a:extLst>
              <a:ext uri="{FF2B5EF4-FFF2-40B4-BE49-F238E27FC236}">
                <a16:creationId xmlns:a16="http://schemas.microsoft.com/office/drawing/2014/main" id="{24357256-0C46-3D5B-325B-375F21569F3C}"/>
              </a:ext>
            </a:extLst>
          </p:cNvPr>
          <p:cNvSpPr txBox="1"/>
          <p:nvPr/>
        </p:nvSpPr>
        <p:spPr>
          <a:xfrm>
            <a:off x="2536287" y="224496"/>
            <a:ext cx="4569662" cy="1569660"/>
          </a:xfrm>
          <a:prstGeom prst="rect">
            <a:avLst/>
          </a:prstGeom>
          <a:noFill/>
        </p:spPr>
        <p:txBody>
          <a:bodyPr wrap="square" lIns="91440" tIns="45720" rIns="91440" bIns="45720" rtlCol="0" anchor="t">
            <a:spAutoFit/>
          </a:bodyPr>
          <a:lstStyle/>
          <a:p>
            <a:pPr algn="ctr"/>
            <a:r>
              <a:rPr lang="en-US" sz="2400">
                <a:latin typeface="Century Gothic"/>
                <a:ea typeface="Calibri"/>
                <a:cs typeface="Calibri"/>
              </a:rPr>
              <a:t>Written policies include dealing with structural and environmental emergencies and disasters.</a:t>
            </a:r>
          </a:p>
        </p:txBody>
      </p:sp>
      <p:sp>
        <p:nvSpPr>
          <p:cNvPr id="22" name="TextBox 21">
            <a:extLst>
              <a:ext uri="{FF2B5EF4-FFF2-40B4-BE49-F238E27FC236}">
                <a16:creationId xmlns:a16="http://schemas.microsoft.com/office/drawing/2014/main" id="{051A707F-57B0-C8AD-1F91-208DC42DBBE1}"/>
              </a:ext>
            </a:extLst>
          </p:cNvPr>
          <p:cNvSpPr txBox="1"/>
          <p:nvPr/>
        </p:nvSpPr>
        <p:spPr>
          <a:xfrm>
            <a:off x="8013628" y="150850"/>
            <a:ext cx="4319887" cy="2246769"/>
          </a:xfrm>
          <a:prstGeom prst="rect">
            <a:avLst/>
          </a:prstGeom>
          <a:noFill/>
        </p:spPr>
        <p:txBody>
          <a:bodyPr wrap="square" lIns="91440" tIns="45720" rIns="91440" bIns="45720" rtlCol="0" anchor="t">
            <a:spAutoFit/>
          </a:bodyPr>
          <a:lstStyle/>
          <a:p>
            <a:r>
              <a:rPr lang="en-US" sz="2000">
                <a:solidFill>
                  <a:schemeClr val="bg1"/>
                </a:solidFill>
                <a:latin typeface="Century Gothic"/>
              </a:rPr>
              <a:t>The ECD </a:t>
            </a:r>
            <a:r>
              <a:rPr lang="en-US" sz="2000" err="1">
                <a:solidFill>
                  <a:schemeClr val="bg1"/>
                </a:solidFill>
                <a:latin typeface="Century Gothic"/>
              </a:rPr>
              <a:t>programme</a:t>
            </a:r>
            <a:r>
              <a:rPr lang="en-US" sz="2000">
                <a:solidFill>
                  <a:schemeClr val="bg1"/>
                </a:solidFill>
                <a:latin typeface="Century Gothic"/>
              </a:rPr>
              <a:t> should have a policy for emergencies such as fires and bomb threats and natural disasters such as flooding.  A template is available to all ECD </a:t>
            </a:r>
            <a:r>
              <a:rPr lang="en-US" sz="2000" err="1">
                <a:solidFill>
                  <a:schemeClr val="bg1"/>
                </a:solidFill>
                <a:latin typeface="Century Gothic"/>
              </a:rPr>
              <a:t>programmes</a:t>
            </a:r>
            <a:r>
              <a:rPr lang="en-US" sz="2000">
                <a:solidFill>
                  <a:schemeClr val="bg1"/>
                </a:solidFill>
                <a:latin typeface="Century Gothic"/>
              </a:rPr>
              <a:t>.</a:t>
            </a:r>
          </a:p>
          <a:p>
            <a:endParaRPr lang="en-US" sz="2000">
              <a:solidFill>
                <a:schemeClr val="bg1"/>
              </a:solidFill>
              <a:latin typeface="Century Gothic"/>
              <a:ea typeface="Calibri"/>
              <a:cs typeface="Calibri"/>
            </a:endParaRPr>
          </a:p>
        </p:txBody>
      </p:sp>
    </p:spTree>
    <p:extLst>
      <p:ext uri="{BB962C8B-B14F-4D97-AF65-F5344CB8AC3E}">
        <p14:creationId xmlns:p14="http://schemas.microsoft.com/office/powerpoint/2010/main" val="11502615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FF4B4-D36F-D956-3B87-F1AA987F4257}"/>
            </a:ext>
          </a:extLst>
        </p:cNvPr>
        <p:cNvGrpSpPr/>
        <p:nvPr/>
      </p:nvGrpSpPr>
      <p:grpSpPr>
        <a:xfrm>
          <a:off x="0" y="0"/>
          <a:ext cx="0" cy="0"/>
          <a:chOff x="0" y="0"/>
          <a:chExt cx="0" cy="0"/>
        </a:xfrm>
      </p:grpSpPr>
      <p:pic>
        <p:nvPicPr>
          <p:cNvPr id="22" name="Picture 2" descr="Basic First Aid Online Course">
            <a:extLst>
              <a:ext uri="{FF2B5EF4-FFF2-40B4-BE49-F238E27FC236}">
                <a16:creationId xmlns:a16="http://schemas.microsoft.com/office/drawing/2014/main" id="{D7FE04FC-714F-2B60-4ED0-7A27F88615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5937" y="2180300"/>
            <a:ext cx="3526972" cy="264523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2AB6AEC-52F8-13D4-6979-83F698537FE0}"/>
              </a:ext>
            </a:extLst>
          </p:cNvPr>
          <p:cNvSpPr/>
          <p:nvPr/>
        </p:nvSpPr>
        <p:spPr>
          <a:xfrm>
            <a:off x="7249887" y="-1"/>
            <a:ext cx="4951258" cy="686721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11E29988-7405-9370-D4F7-97F5C9A03D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74</a:t>
            </a:fld>
            <a:endParaRPr lang="en-US">
              <a:latin typeface="Century Gothic"/>
            </a:endParaRPr>
          </a:p>
        </p:txBody>
      </p:sp>
      <p:sp>
        <p:nvSpPr>
          <p:cNvPr id="3" name="Rectangle 2">
            <a:extLst>
              <a:ext uri="{FF2B5EF4-FFF2-40B4-BE49-F238E27FC236}">
                <a16:creationId xmlns:a16="http://schemas.microsoft.com/office/drawing/2014/main" id="{B68EC4E2-AA9A-D521-9BED-E1E093F49320}"/>
              </a:ext>
            </a:extLst>
          </p:cNvPr>
          <p:cNvSpPr/>
          <p:nvPr/>
        </p:nvSpPr>
        <p:spPr>
          <a:xfrm>
            <a:off x="1883229" y="0"/>
            <a:ext cx="4834184" cy="1698171"/>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6" name="TextBox 15">
            <a:extLst>
              <a:ext uri="{FF2B5EF4-FFF2-40B4-BE49-F238E27FC236}">
                <a16:creationId xmlns:a16="http://schemas.microsoft.com/office/drawing/2014/main" id="{0D9C196A-8837-04BB-AB4D-BA1B724AD4A0}"/>
              </a:ext>
            </a:extLst>
          </p:cNvPr>
          <p:cNvSpPr txBox="1"/>
          <p:nvPr/>
        </p:nvSpPr>
        <p:spPr>
          <a:xfrm>
            <a:off x="2069961" y="278425"/>
            <a:ext cx="4569662" cy="769441"/>
          </a:xfrm>
          <a:prstGeom prst="rect">
            <a:avLst/>
          </a:prstGeom>
          <a:noFill/>
        </p:spPr>
        <p:txBody>
          <a:bodyPr wrap="square" lIns="91440" tIns="45720" rIns="91440" bIns="45720" rtlCol="0" anchor="t">
            <a:spAutoFit/>
          </a:bodyPr>
          <a:lstStyle/>
          <a:p>
            <a:pPr algn="ctr"/>
            <a:r>
              <a:rPr lang="en-US" sz="2200">
                <a:solidFill>
                  <a:schemeClr val="bg1"/>
                </a:solidFill>
                <a:latin typeface="Century Gothic"/>
                <a:ea typeface="Calibri"/>
                <a:cs typeface="Calibri"/>
              </a:rPr>
              <a:t>Policies must provide for training of staff in first aid</a:t>
            </a:r>
          </a:p>
        </p:txBody>
      </p:sp>
      <p:sp>
        <p:nvSpPr>
          <p:cNvPr id="23" name="TextBox 22">
            <a:extLst>
              <a:ext uri="{FF2B5EF4-FFF2-40B4-BE49-F238E27FC236}">
                <a16:creationId xmlns:a16="http://schemas.microsoft.com/office/drawing/2014/main" id="{09B5E2DA-D930-1E4E-0663-E880D1CF098D}"/>
              </a:ext>
            </a:extLst>
          </p:cNvPr>
          <p:cNvSpPr txBox="1"/>
          <p:nvPr/>
        </p:nvSpPr>
        <p:spPr>
          <a:xfrm>
            <a:off x="7537784" y="119050"/>
            <a:ext cx="4546459" cy="6524863"/>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At Silver, you may want to check that the Health and Hygiene Policy or another written document includes a plan for training staff in First Aid (or there is someone already trained). Sometimes, ECD </a:t>
            </a:r>
            <a:r>
              <a:rPr lang="en-US" sz="2200" err="1">
                <a:solidFill>
                  <a:schemeClr val="bg1"/>
                </a:solidFill>
                <a:latin typeface="Century Gothic"/>
                <a:ea typeface="Calibri"/>
                <a:cs typeface="Calibri"/>
              </a:rPr>
              <a:t>programmes</a:t>
            </a:r>
            <a:r>
              <a:rPr lang="en-US" sz="2200">
                <a:solidFill>
                  <a:schemeClr val="bg1"/>
                </a:solidFill>
                <a:latin typeface="Century Gothic"/>
                <a:ea typeface="Calibri"/>
                <a:cs typeface="Calibri"/>
              </a:rPr>
              <a:t> keep their written policies in a file or display them on the wall. A template for a Health and Hygiene Policy is included in the document pack available to all ECD </a:t>
            </a:r>
            <a:r>
              <a:rPr lang="en-US" sz="2200" err="1">
                <a:solidFill>
                  <a:schemeClr val="bg1"/>
                </a:solidFill>
                <a:latin typeface="Century Gothic"/>
                <a:ea typeface="Calibri"/>
                <a:cs typeface="Calibri"/>
              </a:rPr>
              <a:t>programmes</a:t>
            </a:r>
            <a:r>
              <a:rPr lang="en-US" sz="2200">
                <a:solidFill>
                  <a:schemeClr val="bg1"/>
                </a:solidFill>
                <a:latin typeface="Century Gothic"/>
                <a:ea typeface="Calibri"/>
                <a:cs typeface="Calibri"/>
              </a:rPr>
              <a:t>.</a:t>
            </a:r>
          </a:p>
          <a:p>
            <a:endParaRPr lang="en-US" sz="2200">
              <a:solidFill>
                <a:schemeClr val="bg1"/>
              </a:solidFill>
              <a:latin typeface="Century Gothic"/>
              <a:ea typeface="Calibri"/>
              <a:cs typeface="Calibri"/>
            </a:endParaRPr>
          </a:p>
          <a:p>
            <a:r>
              <a:rPr lang="en-US" sz="2200">
                <a:solidFill>
                  <a:schemeClr val="bg1"/>
                </a:solidFill>
                <a:latin typeface="Century Gothic"/>
                <a:ea typeface="Calibri"/>
                <a:cs typeface="Calibri"/>
              </a:rPr>
              <a:t>At Gold, you can ask for proof of training, like a certificate. It is a good idea to check that it is valid and has not expired.</a:t>
            </a:r>
          </a:p>
        </p:txBody>
      </p:sp>
      <p:pic>
        <p:nvPicPr>
          <p:cNvPr id="24" name="Graphic 23" descr="Home with solid fill">
            <a:extLst>
              <a:ext uri="{FF2B5EF4-FFF2-40B4-BE49-F238E27FC236}">
                <a16:creationId xmlns:a16="http://schemas.microsoft.com/office/drawing/2014/main" id="{6656411F-B76F-85E9-AC05-0370BB1D049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1039" y="205945"/>
            <a:ext cx="914400" cy="914400"/>
          </a:xfrm>
          <a:prstGeom prst="rect">
            <a:avLst/>
          </a:prstGeom>
        </p:spPr>
      </p:pic>
      <p:sp>
        <p:nvSpPr>
          <p:cNvPr id="6" name="Rectangle 5">
            <a:extLst>
              <a:ext uri="{FF2B5EF4-FFF2-40B4-BE49-F238E27FC236}">
                <a16:creationId xmlns:a16="http://schemas.microsoft.com/office/drawing/2014/main" id="{E047AAC1-8791-2431-015B-11E4DFD580F2}"/>
              </a:ext>
            </a:extLst>
          </p:cNvPr>
          <p:cNvSpPr/>
          <p:nvPr/>
        </p:nvSpPr>
        <p:spPr>
          <a:xfrm>
            <a:off x="1883229" y="5140598"/>
            <a:ext cx="4834184" cy="1698171"/>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7" name="TextBox 6">
            <a:extLst>
              <a:ext uri="{FF2B5EF4-FFF2-40B4-BE49-F238E27FC236}">
                <a16:creationId xmlns:a16="http://schemas.microsoft.com/office/drawing/2014/main" id="{5202A0BF-FD1C-8C05-9134-1C8D0F4CDEEA}"/>
              </a:ext>
            </a:extLst>
          </p:cNvPr>
          <p:cNvSpPr txBox="1"/>
          <p:nvPr/>
        </p:nvSpPr>
        <p:spPr>
          <a:xfrm>
            <a:off x="1951144" y="5354150"/>
            <a:ext cx="4569662" cy="1169551"/>
          </a:xfrm>
          <a:prstGeom prst="rect">
            <a:avLst/>
          </a:prstGeom>
          <a:noFill/>
        </p:spPr>
        <p:txBody>
          <a:bodyPr wrap="square" lIns="91440" tIns="45720" rIns="91440" bIns="45720" rtlCol="0" anchor="t">
            <a:spAutoFit/>
          </a:bodyPr>
          <a:lstStyle/>
          <a:p>
            <a:pPr algn="ctr"/>
            <a:r>
              <a:rPr lang="en-US" sz="2400">
                <a:latin typeface="Century Gothic"/>
              </a:rPr>
              <a:t>At least one staff member is trained in first aid.</a:t>
            </a:r>
          </a:p>
          <a:p>
            <a:pPr algn="ctr"/>
            <a:endParaRPr lang="en-US" sz="2200" u="sng">
              <a:latin typeface="Century Gothic"/>
              <a:ea typeface="Calibri"/>
              <a:cs typeface="Calibri"/>
            </a:endParaRPr>
          </a:p>
        </p:txBody>
      </p:sp>
      <p:sp>
        <p:nvSpPr>
          <p:cNvPr id="9" name="Rectangle 8">
            <a:extLst>
              <a:ext uri="{FF2B5EF4-FFF2-40B4-BE49-F238E27FC236}">
                <a16:creationId xmlns:a16="http://schemas.microsoft.com/office/drawing/2014/main" id="{54574A42-9AE0-7E54-835C-791DFECE71E8}"/>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0" name="Rectangle 19">
            <a:extLst>
              <a:ext uri="{FF2B5EF4-FFF2-40B4-BE49-F238E27FC236}">
                <a16:creationId xmlns:a16="http://schemas.microsoft.com/office/drawing/2014/main" id="{43663B77-9DAC-1B7B-C295-7B0DD1FFDF28}"/>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1" name="TextBox 20">
            <a:extLst>
              <a:ext uri="{FF2B5EF4-FFF2-40B4-BE49-F238E27FC236}">
                <a16:creationId xmlns:a16="http://schemas.microsoft.com/office/drawing/2014/main" id="{D0184C6C-A9CF-83A7-5D7B-511531C1AAE4}"/>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9104401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45495-EC74-3BC7-C47F-6983AA1B81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26056B-38AA-745D-1F20-9E202CF196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75</a:t>
            </a:fld>
            <a:endParaRPr lang="en-US">
              <a:latin typeface="Century Gothic"/>
            </a:endParaRPr>
          </a:p>
        </p:txBody>
      </p:sp>
      <p:sp>
        <p:nvSpPr>
          <p:cNvPr id="3" name="Rectangle 2">
            <a:extLst>
              <a:ext uri="{FF2B5EF4-FFF2-40B4-BE49-F238E27FC236}">
                <a16:creationId xmlns:a16="http://schemas.microsoft.com/office/drawing/2014/main" id="{C41569B0-E0B3-8AA0-E958-66C2D44DA2D0}"/>
              </a:ext>
            </a:extLst>
          </p:cNvPr>
          <p:cNvSpPr/>
          <p:nvPr/>
        </p:nvSpPr>
        <p:spPr>
          <a:xfrm>
            <a:off x="1813908" y="-1"/>
            <a:ext cx="4690343"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01495AEC-1767-D5C4-07AA-58DED3B147FE}"/>
              </a:ext>
            </a:extLst>
          </p:cNvPr>
          <p:cNvSpPr/>
          <p:nvPr/>
        </p:nvSpPr>
        <p:spPr>
          <a:xfrm>
            <a:off x="8234980" y="-1"/>
            <a:ext cx="3957020" cy="685800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4" name="Google Shape;331;p36">
            <a:extLst>
              <a:ext uri="{FF2B5EF4-FFF2-40B4-BE49-F238E27FC236}">
                <a16:creationId xmlns:a16="http://schemas.microsoft.com/office/drawing/2014/main" id="{2AD53F70-765A-1C1B-8B19-3C10477998D5}"/>
              </a:ext>
            </a:extLst>
          </p:cNvPr>
          <p:cNvSpPr txBox="1"/>
          <p:nvPr/>
        </p:nvSpPr>
        <p:spPr>
          <a:xfrm>
            <a:off x="8409444" y="117540"/>
            <a:ext cx="3688851" cy="6797875"/>
          </a:xfrm>
          <a:prstGeom prst="rect">
            <a:avLst/>
          </a:prstGeom>
          <a:noFill/>
          <a:ln>
            <a:noFill/>
          </a:ln>
        </p:spPr>
        <p:txBody>
          <a:bodyPr spcFirstLastPara="1" wrap="square" lIns="91425" tIns="91425" rIns="91425" bIns="91425" anchor="t" anchorCtr="0">
            <a:noAutofit/>
          </a:bodyPr>
          <a:lstStyle/>
          <a:p>
            <a:pPr marL="0" lvl="8" algn="just"/>
            <a:r>
              <a:rPr lang="en-US" sz="1700">
                <a:solidFill>
                  <a:schemeClr val="bg1"/>
                </a:solidFill>
                <a:latin typeface="Century Gothic"/>
                <a:ea typeface="Calibri"/>
                <a:cs typeface="Calibri"/>
                <a:sym typeface="Calibri"/>
              </a:rPr>
              <a:t>It may help to check if the activities and toys the practitioner is using are appropriate for the children's age and abilities.</a:t>
            </a:r>
          </a:p>
          <a:p>
            <a:pPr marL="0" lvl="8" algn="just"/>
            <a:endParaRPr lang="en-US" sz="1700">
              <a:solidFill>
                <a:schemeClr val="bg1"/>
              </a:solidFill>
              <a:latin typeface="Century Gothic"/>
              <a:ea typeface="Calibri"/>
              <a:cs typeface="Calibri"/>
              <a:sym typeface="Calibri"/>
            </a:endParaRPr>
          </a:p>
          <a:p>
            <a:pPr marL="0" lvl="8" algn="just"/>
            <a:r>
              <a:rPr lang="en-US" sz="1700">
                <a:solidFill>
                  <a:schemeClr val="bg1"/>
                </a:solidFill>
                <a:latin typeface="Century Gothic"/>
                <a:ea typeface="Calibri"/>
                <a:cs typeface="Calibri"/>
                <a:sym typeface="Calibri"/>
              </a:rPr>
              <a:t>For example, you might see rattles and soft toys for babies under 1 year. For children aged 1-3 years, you could see stacking toys, shape sorters, or large-piece puzzles. For children aged 3-6 years, building blocks, pretend play sets, and more challenging puzzles might be used. Also, watch for shorter group times with younger children, since they can't focus for long.</a:t>
            </a:r>
          </a:p>
          <a:p>
            <a:pPr marL="0" lvl="8" algn="just"/>
            <a:endParaRPr lang="en-US" sz="1700">
              <a:solidFill>
                <a:schemeClr val="bg1"/>
              </a:solidFill>
              <a:latin typeface="Century Gothic"/>
              <a:ea typeface="Calibri"/>
              <a:cs typeface="Calibri"/>
              <a:sym typeface="Calibri"/>
            </a:endParaRPr>
          </a:p>
          <a:p>
            <a:pPr marL="0" lvl="8" algn="just"/>
            <a:r>
              <a:rPr lang="en-US" sz="1700">
                <a:solidFill>
                  <a:schemeClr val="bg1"/>
                </a:solidFill>
                <a:latin typeface="Century Gothic"/>
                <a:ea typeface="Calibri"/>
                <a:cs typeface="Calibri"/>
                <a:sym typeface="Calibri"/>
              </a:rPr>
              <a:t>Children with disabilities also need to be considered where they are enrolled, with appropriate activities and toys so that they are able to participate.</a:t>
            </a:r>
            <a:endParaRPr lang="en-ZA" sz="1700">
              <a:solidFill>
                <a:schemeClr val="bg1"/>
              </a:solidFill>
              <a:latin typeface="Century Gothic"/>
              <a:ea typeface="Calibri"/>
              <a:cs typeface="Calibri"/>
              <a:sym typeface="Calibri"/>
            </a:endParaRPr>
          </a:p>
        </p:txBody>
      </p:sp>
      <p:pic>
        <p:nvPicPr>
          <p:cNvPr id="12" name="Graphic 11" descr="Home with solid fill">
            <a:extLst>
              <a:ext uri="{FF2B5EF4-FFF2-40B4-BE49-F238E27FC236}">
                <a16:creationId xmlns:a16="http://schemas.microsoft.com/office/drawing/2014/main" id="{376D6789-F027-6849-8BFB-AD71BD4219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7018" y="-1"/>
            <a:ext cx="914400" cy="914400"/>
          </a:xfrm>
          <a:prstGeom prst="rect">
            <a:avLst/>
          </a:prstGeom>
        </p:spPr>
      </p:pic>
      <p:pic>
        <p:nvPicPr>
          <p:cNvPr id="13" name="Graphic 12" descr="Children with solid fill">
            <a:extLst>
              <a:ext uri="{FF2B5EF4-FFF2-40B4-BE49-F238E27FC236}">
                <a16:creationId xmlns:a16="http://schemas.microsoft.com/office/drawing/2014/main" id="{E1A18D1A-4676-0AFA-EEA9-CB91EC9D1E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2001" y="1600224"/>
            <a:ext cx="914400" cy="914400"/>
          </a:xfrm>
          <a:prstGeom prst="rect">
            <a:avLst/>
          </a:prstGeom>
        </p:spPr>
      </p:pic>
      <p:sp>
        <p:nvSpPr>
          <p:cNvPr id="14" name="Plus Sign 13">
            <a:extLst>
              <a:ext uri="{FF2B5EF4-FFF2-40B4-BE49-F238E27FC236}">
                <a16:creationId xmlns:a16="http://schemas.microsoft.com/office/drawing/2014/main" id="{3FE786BD-EF87-8CD0-4448-BA127B6B8FD8}"/>
              </a:ext>
            </a:extLst>
          </p:cNvPr>
          <p:cNvSpPr/>
          <p:nvPr/>
        </p:nvSpPr>
        <p:spPr>
          <a:xfrm>
            <a:off x="1018959" y="1012397"/>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0E67F1A9-8D61-820C-07C1-D518D0DDAB6D}"/>
              </a:ext>
            </a:extLst>
          </p:cNvPr>
          <p:cNvSpPr txBox="1"/>
          <p:nvPr/>
        </p:nvSpPr>
        <p:spPr>
          <a:xfrm>
            <a:off x="1813909" y="202164"/>
            <a:ext cx="4355472" cy="1938992"/>
          </a:xfrm>
          <a:prstGeom prst="rect">
            <a:avLst/>
          </a:prstGeom>
          <a:noFill/>
        </p:spPr>
        <p:txBody>
          <a:bodyPr wrap="square" lIns="91440" tIns="45720" rIns="91440" bIns="45720" rtlCol="0" anchor="t">
            <a:spAutoFit/>
          </a:bodyPr>
          <a:lstStyle/>
          <a:p>
            <a:pPr algn="ctr"/>
            <a:r>
              <a:rPr lang="en-US" sz="2000" err="1">
                <a:solidFill>
                  <a:schemeClr val="bg1"/>
                </a:solidFill>
                <a:latin typeface="Century Gothic"/>
              </a:rPr>
              <a:t>Programmes</a:t>
            </a:r>
            <a:r>
              <a:rPr lang="en-US" sz="2000">
                <a:solidFill>
                  <a:schemeClr val="bg1"/>
                </a:solidFill>
                <a:latin typeface="Century Gothic"/>
              </a:rPr>
              <a:t> </a:t>
            </a:r>
            <a:r>
              <a:rPr lang="en-US" sz="2000" b="1">
                <a:solidFill>
                  <a:schemeClr val="bg1"/>
                </a:solidFill>
                <a:latin typeface="Century Gothic"/>
              </a:rPr>
              <a:t>are appropriate to the developmental needs and stages of the children attending </a:t>
            </a:r>
            <a:r>
              <a:rPr lang="en-US" sz="2000">
                <a:solidFill>
                  <a:schemeClr val="bg1"/>
                </a:solidFill>
                <a:latin typeface="Century Gothic"/>
              </a:rPr>
              <a:t>(there are toys and activities appropriate for children of different ages).</a:t>
            </a:r>
            <a:endParaRPr lang="en-US" sz="2000">
              <a:solidFill>
                <a:schemeClr val="bg1"/>
              </a:solidFill>
              <a:latin typeface="Century Gothic"/>
              <a:ea typeface="Calibri"/>
              <a:cs typeface="Calibri"/>
            </a:endParaRPr>
          </a:p>
        </p:txBody>
      </p:sp>
      <p:pic>
        <p:nvPicPr>
          <p:cNvPr id="1026" name="Picture 2">
            <a:extLst>
              <a:ext uri="{FF2B5EF4-FFF2-40B4-BE49-F238E27FC236}">
                <a16:creationId xmlns:a16="http://schemas.microsoft.com/office/drawing/2014/main" id="{CFB87429-B756-947C-B9D8-A1432C0C0C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5868" y="4751100"/>
            <a:ext cx="3271157" cy="2106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mmunity: Do More Foundation and Care for Education partner to enrich play  based learning with DUPLO boxes to ECD Centres in SA - The Cape Robyn">
            <a:extLst>
              <a:ext uri="{FF2B5EF4-FFF2-40B4-BE49-F238E27FC236}">
                <a16:creationId xmlns:a16="http://schemas.microsoft.com/office/drawing/2014/main" id="{123039D0-E597-A778-0DE7-10CD4135BD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7025" y="4751099"/>
            <a:ext cx="3957020" cy="21068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sizweni | ECD Resource Centre (Toy Library)">
            <a:extLst>
              <a:ext uri="{FF2B5EF4-FFF2-40B4-BE49-F238E27FC236}">
                <a16:creationId xmlns:a16="http://schemas.microsoft.com/office/drawing/2014/main" id="{96531A91-129E-8130-862F-980B474870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6903" y="3007019"/>
            <a:ext cx="3061226" cy="183775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E37FFBB-3627-2167-072F-942E34E488C4}"/>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Rectangle 7">
            <a:extLst>
              <a:ext uri="{FF2B5EF4-FFF2-40B4-BE49-F238E27FC236}">
                <a16:creationId xmlns:a16="http://schemas.microsoft.com/office/drawing/2014/main" id="{691D8814-B672-F493-510A-3AECC7AC2692}"/>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9" name="TextBox 8">
            <a:extLst>
              <a:ext uri="{FF2B5EF4-FFF2-40B4-BE49-F238E27FC236}">
                <a16:creationId xmlns:a16="http://schemas.microsoft.com/office/drawing/2014/main" id="{B2D58BD8-C99F-EA3C-C5E0-7A21E4F81E93}"/>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7031393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07BEF-D700-D699-AFC6-C68F382AA9F4}"/>
            </a:ext>
          </a:extLst>
        </p:cNvPr>
        <p:cNvGrpSpPr/>
        <p:nvPr/>
      </p:nvGrpSpPr>
      <p:grpSpPr>
        <a:xfrm>
          <a:off x="0" y="0"/>
          <a:ext cx="0" cy="0"/>
          <a:chOff x="0" y="0"/>
          <a:chExt cx="0" cy="0"/>
        </a:xfrm>
      </p:grpSpPr>
      <p:pic>
        <p:nvPicPr>
          <p:cNvPr id="2056" name="Picture 8" descr="Workshop held to help create a print rich environment – My Vue News">
            <a:extLst>
              <a:ext uri="{FF2B5EF4-FFF2-40B4-BE49-F238E27FC236}">
                <a16:creationId xmlns:a16="http://schemas.microsoft.com/office/drawing/2014/main" id="{0E26C251-3528-BE1F-DA99-6BE6D658C2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3449" y="4410049"/>
            <a:ext cx="3706602" cy="244795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556E5DF-C50E-55B3-FC66-D6619C64AC2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76</a:t>
            </a:fld>
            <a:endParaRPr lang="en-US"/>
          </a:p>
        </p:txBody>
      </p:sp>
      <p:sp>
        <p:nvSpPr>
          <p:cNvPr id="3" name="Rectangle 2">
            <a:extLst>
              <a:ext uri="{FF2B5EF4-FFF2-40B4-BE49-F238E27FC236}">
                <a16:creationId xmlns:a16="http://schemas.microsoft.com/office/drawing/2014/main" id="{E675BAC6-A6CD-8141-F105-53B0FAF9A3DC}"/>
              </a:ext>
            </a:extLst>
          </p:cNvPr>
          <p:cNvSpPr/>
          <p:nvPr/>
        </p:nvSpPr>
        <p:spPr>
          <a:xfrm>
            <a:off x="1999407" y="17140"/>
            <a:ext cx="4987982"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bg1"/>
              </a:solidFill>
              <a:latin typeface="Century Gothic"/>
            </a:endParaRPr>
          </a:p>
        </p:txBody>
      </p:sp>
      <p:sp>
        <p:nvSpPr>
          <p:cNvPr id="5" name="Rectangle 4">
            <a:extLst>
              <a:ext uri="{FF2B5EF4-FFF2-40B4-BE49-F238E27FC236}">
                <a16:creationId xmlns:a16="http://schemas.microsoft.com/office/drawing/2014/main" id="{36D463BF-9E7A-FD89-7706-56D4F2E52520}"/>
              </a:ext>
            </a:extLst>
          </p:cNvPr>
          <p:cNvSpPr/>
          <p:nvPr/>
        </p:nvSpPr>
        <p:spPr>
          <a:xfrm>
            <a:off x="8150052" y="-1"/>
            <a:ext cx="4041948" cy="685800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4" name="Google Shape;331;p36">
            <a:extLst>
              <a:ext uri="{FF2B5EF4-FFF2-40B4-BE49-F238E27FC236}">
                <a16:creationId xmlns:a16="http://schemas.microsoft.com/office/drawing/2014/main" id="{C677D141-A08B-6749-AAC5-78C2E699D7F8}"/>
              </a:ext>
            </a:extLst>
          </p:cNvPr>
          <p:cNvSpPr txBox="1"/>
          <p:nvPr/>
        </p:nvSpPr>
        <p:spPr>
          <a:xfrm>
            <a:off x="8397780" y="0"/>
            <a:ext cx="3794219" cy="6797875"/>
          </a:xfrm>
          <a:prstGeom prst="rect">
            <a:avLst/>
          </a:prstGeom>
          <a:noFill/>
          <a:ln>
            <a:noFill/>
          </a:ln>
        </p:spPr>
        <p:txBody>
          <a:bodyPr spcFirstLastPara="1" wrap="square" lIns="91425" tIns="91425" rIns="91425" bIns="91425" anchor="t" anchorCtr="0">
            <a:noAutofit/>
          </a:bodyPr>
          <a:lstStyle/>
          <a:p>
            <a:r>
              <a:rPr lang="en-US" sz="1900">
                <a:solidFill>
                  <a:schemeClr val="bg1"/>
                </a:solidFill>
                <a:latin typeface="Century Gothic"/>
              </a:rPr>
              <a:t>Story time, book-sharing, sharing ideas at circle time, singing, reading children books</a:t>
            </a:r>
          </a:p>
          <a:p>
            <a:endParaRPr lang="en-US" sz="1900">
              <a:solidFill>
                <a:schemeClr val="bg1"/>
              </a:solidFill>
              <a:latin typeface="Century Gothic"/>
            </a:endParaRPr>
          </a:p>
          <a:p>
            <a:r>
              <a:rPr lang="en-US" sz="1900">
                <a:solidFill>
                  <a:schemeClr val="bg1"/>
                </a:solidFill>
                <a:latin typeface="Century Gothic"/>
              </a:rPr>
              <a:t>Other ways include: extending conversations with and between the children, listening activities </a:t>
            </a:r>
          </a:p>
          <a:p>
            <a:endParaRPr lang="en-US" sz="1900">
              <a:solidFill>
                <a:schemeClr val="bg1"/>
              </a:solidFill>
              <a:latin typeface="Century Gothic"/>
            </a:endParaRPr>
          </a:p>
          <a:p>
            <a:r>
              <a:rPr lang="en-US" sz="1900">
                <a:solidFill>
                  <a:schemeClr val="bg1"/>
                </a:solidFill>
                <a:latin typeface="Century Gothic"/>
              </a:rPr>
              <a:t>Check to see if there is a lot of print material that is visible (e.g. books, magazines, posters, pamphlets or other materials).</a:t>
            </a:r>
          </a:p>
          <a:p>
            <a:endParaRPr lang="en-US" sz="1900">
              <a:solidFill>
                <a:schemeClr val="bg1"/>
              </a:solidFill>
              <a:latin typeface="Century Gothic"/>
            </a:endParaRPr>
          </a:p>
          <a:p>
            <a:r>
              <a:rPr lang="en-US" sz="1900">
                <a:solidFill>
                  <a:schemeClr val="bg1"/>
                </a:solidFill>
                <a:latin typeface="Century Gothic"/>
              </a:rPr>
              <a:t>Helpful questions to ask yourself: Is the practitioner interacting with the children? Are the children interacting with each other? Does the practitioner encourage interaction? </a:t>
            </a:r>
          </a:p>
          <a:p>
            <a:pPr marL="0" lvl="8" algn="just"/>
            <a:endParaRPr lang="en-ZA" sz="1900">
              <a:solidFill>
                <a:schemeClr val="bg1"/>
              </a:solidFill>
              <a:latin typeface="Century Gothic"/>
              <a:ea typeface="Calibri"/>
              <a:cs typeface="Calibri"/>
              <a:sym typeface="Calibri"/>
            </a:endParaRPr>
          </a:p>
        </p:txBody>
      </p:sp>
      <p:pic>
        <p:nvPicPr>
          <p:cNvPr id="12" name="Graphic 11" descr="Home with solid fill">
            <a:extLst>
              <a:ext uri="{FF2B5EF4-FFF2-40B4-BE49-F238E27FC236}">
                <a16:creationId xmlns:a16="http://schemas.microsoft.com/office/drawing/2014/main" id="{551B8B45-D1F1-487C-862A-E30F03BF94F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9529" y="40574"/>
            <a:ext cx="914400" cy="914400"/>
          </a:xfrm>
          <a:prstGeom prst="rect">
            <a:avLst/>
          </a:prstGeom>
        </p:spPr>
      </p:pic>
      <p:pic>
        <p:nvPicPr>
          <p:cNvPr id="13" name="Graphic 12" descr="Children with solid fill">
            <a:extLst>
              <a:ext uri="{FF2B5EF4-FFF2-40B4-BE49-F238E27FC236}">
                <a16:creationId xmlns:a16="http://schemas.microsoft.com/office/drawing/2014/main" id="{88777674-190E-D9F5-2206-D7CF063ACFD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4509" y="1687340"/>
            <a:ext cx="914400" cy="914400"/>
          </a:xfrm>
          <a:prstGeom prst="rect">
            <a:avLst/>
          </a:prstGeom>
        </p:spPr>
      </p:pic>
      <p:sp>
        <p:nvSpPr>
          <p:cNvPr id="14" name="Plus Sign 13">
            <a:extLst>
              <a:ext uri="{FF2B5EF4-FFF2-40B4-BE49-F238E27FC236}">
                <a16:creationId xmlns:a16="http://schemas.microsoft.com/office/drawing/2014/main" id="{BFC38D19-BDD6-1DEC-38F4-4FAD8C6BFF99}"/>
              </a:ext>
            </a:extLst>
          </p:cNvPr>
          <p:cNvSpPr/>
          <p:nvPr/>
        </p:nvSpPr>
        <p:spPr>
          <a:xfrm>
            <a:off x="1073022" y="1120003"/>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075A6D7E-5273-453F-A4BC-37C996917B9D}"/>
              </a:ext>
            </a:extLst>
          </p:cNvPr>
          <p:cNvSpPr txBox="1"/>
          <p:nvPr/>
        </p:nvSpPr>
        <p:spPr>
          <a:xfrm>
            <a:off x="2297046" y="219305"/>
            <a:ext cx="4355472" cy="1938992"/>
          </a:xfrm>
          <a:prstGeom prst="rect">
            <a:avLst/>
          </a:prstGeom>
          <a:noFill/>
        </p:spPr>
        <p:txBody>
          <a:bodyPr wrap="square" lIns="91440" tIns="45720" rIns="91440" bIns="45720" rtlCol="0" anchor="t">
            <a:spAutoFit/>
          </a:bodyPr>
          <a:lstStyle/>
          <a:p>
            <a:pPr algn="ctr"/>
            <a:r>
              <a:rPr lang="en-US" sz="2000" err="1">
                <a:solidFill>
                  <a:schemeClr val="bg1"/>
                </a:solidFill>
                <a:latin typeface="Century Gothic"/>
              </a:rPr>
              <a:t>Programmes</a:t>
            </a:r>
            <a:r>
              <a:rPr lang="en-US" sz="2000">
                <a:solidFill>
                  <a:schemeClr val="bg1"/>
                </a:solidFill>
                <a:latin typeface="Century Gothic"/>
              </a:rPr>
              <a:t> </a:t>
            </a:r>
            <a:r>
              <a:rPr lang="en-US" sz="2000" b="1">
                <a:solidFill>
                  <a:schemeClr val="bg1"/>
                </a:solidFill>
                <a:latin typeface="Century Gothic"/>
              </a:rPr>
              <a:t>support children to develop language and communication skills, </a:t>
            </a:r>
            <a:r>
              <a:rPr lang="en-US" sz="2000">
                <a:solidFill>
                  <a:schemeClr val="bg1"/>
                </a:solidFill>
                <a:latin typeface="Century Gothic"/>
              </a:rPr>
              <a:t>through plenty of talk and interaction between practitioner and children and amongst children</a:t>
            </a:r>
            <a:endParaRPr lang="en-US" sz="2000">
              <a:solidFill>
                <a:schemeClr val="bg1"/>
              </a:solidFill>
              <a:latin typeface="Century Gothic"/>
              <a:ea typeface="Calibri"/>
              <a:cs typeface="Calibri"/>
            </a:endParaRPr>
          </a:p>
        </p:txBody>
      </p:sp>
      <p:pic>
        <p:nvPicPr>
          <p:cNvPr id="2050" name="Picture 2" descr="Nkomazi Parents Spark Children's Lifelong Love of Reading">
            <a:extLst>
              <a:ext uri="{FF2B5EF4-FFF2-40B4-BE49-F238E27FC236}">
                <a16:creationId xmlns:a16="http://schemas.microsoft.com/office/drawing/2014/main" id="{982E33EA-A1B9-61FB-ABAB-E208AE0757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3107" y="4410050"/>
            <a:ext cx="3497072" cy="24479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E5928A0-B806-8C97-7C32-091652E5190A}"/>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Rectangle 7">
            <a:extLst>
              <a:ext uri="{FF2B5EF4-FFF2-40B4-BE49-F238E27FC236}">
                <a16:creationId xmlns:a16="http://schemas.microsoft.com/office/drawing/2014/main" id="{FC5575EB-AF4A-BC77-24D9-72C9FC4B2490}"/>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9" name="TextBox 8">
            <a:extLst>
              <a:ext uri="{FF2B5EF4-FFF2-40B4-BE49-F238E27FC236}">
                <a16:creationId xmlns:a16="http://schemas.microsoft.com/office/drawing/2014/main" id="{F14AD73B-E39D-0599-9222-6B82962276D0}"/>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2988966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9ED66-C0B6-1653-64DF-040ABA84CF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B928B0-DDAF-0EBD-403F-0F07F0854D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77</a:t>
            </a:fld>
            <a:endParaRPr lang="en-US">
              <a:latin typeface="Century Gothic"/>
            </a:endParaRPr>
          </a:p>
        </p:txBody>
      </p:sp>
      <p:sp>
        <p:nvSpPr>
          <p:cNvPr id="3" name="Rectangle 2">
            <a:extLst>
              <a:ext uri="{FF2B5EF4-FFF2-40B4-BE49-F238E27FC236}">
                <a16:creationId xmlns:a16="http://schemas.microsoft.com/office/drawing/2014/main" id="{EA704C84-62E7-171E-D8A0-9836D8B276A2}"/>
              </a:ext>
            </a:extLst>
          </p:cNvPr>
          <p:cNvSpPr/>
          <p:nvPr/>
        </p:nvSpPr>
        <p:spPr>
          <a:xfrm>
            <a:off x="2165513" y="1"/>
            <a:ext cx="4504113" cy="6867209"/>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EB38970B-B042-67CA-05A7-3631B24C3C7F}"/>
              </a:ext>
            </a:extLst>
          </p:cNvPr>
          <p:cNvSpPr/>
          <p:nvPr/>
        </p:nvSpPr>
        <p:spPr>
          <a:xfrm>
            <a:off x="8138160" y="0"/>
            <a:ext cx="4053840" cy="686721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4CA1BA4C-D439-4A1A-BE2E-C24536399E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6264" y="-51915"/>
            <a:ext cx="914400" cy="914400"/>
          </a:xfrm>
          <a:prstGeom prst="rect">
            <a:avLst/>
          </a:prstGeom>
        </p:spPr>
      </p:pic>
      <p:pic>
        <p:nvPicPr>
          <p:cNvPr id="13" name="Graphic 12" descr="Children with solid fill">
            <a:extLst>
              <a:ext uri="{FF2B5EF4-FFF2-40B4-BE49-F238E27FC236}">
                <a16:creationId xmlns:a16="http://schemas.microsoft.com/office/drawing/2014/main" id="{4623E700-A3BA-514F-496B-69D0B5BA042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038" y="1613598"/>
            <a:ext cx="914400" cy="914400"/>
          </a:xfrm>
          <a:prstGeom prst="rect">
            <a:avLst/>
          </a:prstGeom>
        </p:spPr>
      </p:pic>
      <p:sp>
        <p:nvSpPr>
          <p:cNvPr id="14" name="Plus Sign 13">
            <a:extLst>
              <a:ext uri="{FF2B5EF4-FFF2-40B4-BE49-F238E27FC236}">
                <a16:creationId xmlns:a16="http://schemas.microsoft.com/office/drawing/2014/main" id="{155EC88B-3672-D832-458F-B2F080A6F745}"/>
              </a:ext>
            </a:extLst>
          </p:cNvPr>
          <p:cNvSpPr/>
          <p:nvPr/>
        </p:nvSpPr>
        <p:spPr>
          <a:xfrm>
            <a:off x="1202731" y="1025771"/>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915F5419-1657-F2C1-8F5E-C498AB9FD2F5}"/>
              </a:ext>
            </a:extLst>
          </p:cNvPr>
          <p:cNvSpPr txBox="1"/>
          <p:nvPr/>
        </p:nvSpPr>
        <p:spPr>
          <a:xfrm>
            <a:off x="2482557" y="386833"/>
            <a:ext cx="3931828" cy="5016758"/>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The staff-to-child ratio must:</a:t>
            </a:r>
          </a:p>
          <a:p>
            <a:endParaRPr lang="en-US" sz="2000">
              <a:solidFill>
                <a:schemeClr val="bg1"/>
              </a:solidFill>
              <a:latin typeface="Century Gothic"/>
              <a:ea typeface="Calibri"/>
              <a:cs typeface="Calibri"/>
            </a:endParaRPr>
          </a:p>
          <a:p>
            <a:pPr marL="457200" indent="-457200">
              <a:buAutoNum type="alphaLcParenBoth"/>
            </a:pPr>
            <a:r>
              <a:rPr lang="en-US" sz="2000">
                <a:solidFill>
                  <a:schemeClr val="bg1"/>
                </a:solidFill>
                <a:latin typeface="Century Gothic"/>
                <a:ea typeface="Calibri"/>
                <a:cs typeface="Calibri"/>
              </a:rPr>
              <a:t>For children between 0-18 months – 1:6</a:t>
            </a:r>
          </a:p>
          <a:p>
            <a:pPr marL="457200" indent="-457200">
              <a:buAutoNum type="alphaLcParenBoth"/>
            </a:pPr>
            <a:endParaRPr lang="en-US" sz="2000">
              <a:solidFill>
                <a:schemeClr val="bg1"/>
              </a:solidFill>
              <a:latin typeface="Century Gothic"/>
              <a:ea typeface="Calibri"/>
              <a:cs typeface="Calibri"/>
            </a:endParaRPr>
          </a:p>
          <a:p>
            <a:r>
              <a:rPr lang="en-US" sz="2000">
                <a:solidFill>
                  <a:schemeClr val="bg1"/>
                </a:solidFill>
                <a:latin typeface="Century Gothic"/>
                <a:ea typeface="Calibri"/>
                <a:cs typeface="Calibri"/>
              </a:rPr>
              <a:t>(b) For children between 18 months and 4 years – 1:20</a:t>
            </a:r>
          </a:p>
          <a:p>
            <a:endParaRPr lang="en-US" sz="2000">
              <a:solidFill>
                <a:schemeClr val="bg1"/>
              </a:solidFill>
              <a:latin typeface="Century Gothic"/>
              <a:ea typeface="Calibri"/>
              <a:cs typeface="Calibri"/>
            </a:endParaRPr>
          </a:p>
          <a:p>
            <a:r>
              <a:rPr lang="en-US" sz="2000">
                <a:solidFill>
                  <a:schemeClr val="bg1"/>
                </a:solidFill>
                <a:latin typeface="Century Gothic"/>
                <a:ea typeface="Calibri"/>
                <a:cs typeface="Calibri"/>
              </a:rPr>
              <a:t>(c) for children between the ages five and six years, 1:30; and</a:t>
            </a:r>
          </a:p>
          <a:p>
            <a:endParaRPr lang="en-US" sz="2000">
              <a:solidFill>
                <a:schemeClr val="bg1"/>
              </a:solidFill>
              <a:latin typeface="Century Gothic"/>
              <a:ea typeface="Calibri"/>
              <a:cs typeface="Calibri"/>
            </a:endParaRPr>
          </a:p>
          <a:p>
            <a:r>
              <a:rPr lang="en-US" sz="2000">
                <a:solidFill>
                  <a:schemeClr val="bg1"/>
                </a:solidFill>
                <a:latin typeface="Century Gothic"/>
                <a:ea typeface="Calibri"/>
                <a:cs typeface="Calibri"/>
              </a:rPr>
              <a:t>(d) there must be at least one assistant (or other staff member) who can support practitioners when needed.</a:t>
            </a:r>
          </a:p>
        </p:txBody>
      </p:sp>
      <p:sp>
        <p:nvSpPr>
          <p:cNvPr id="23" name="TextBox 22">
            <a:extLst>
              <a:ext uri="{FF2B5EF4-FFF2-40B4-BE49-F238E27FC236}">
                <a16:creationId xmlns:a16="http://schemas.microsoft.com/office/drawing/2014/main" id="{61D2615D-0D34-A0D9-668A-CB489E92A9E8}"/>
              </a:ext>
            </a:extLst>
          </p:cNvPr>
          <p:cNvSpPr txBox="1"/>
          <p:nvPr/>
        </p:nvSpPr>
        <p:spPr>
          <a:xfrm>
            <a:off x="8480457" y="157425"/>
            <a:ext cx="3549093" cy="6232475"/>
          </a:xfrm>
          <a:prstGeom prst="rect">
            <a:avLst/>
          </a:prstGeom>
          <a:noFill/>
        </p:spPr>
        <p:txBody>
          <a:bodyPr wrap="square" lIns="91440" tIns="45720" rIns="91440" bIns="45720" rtlCol="0" anchor="t">
            <a:spAutoFit/>
          </a:bodyPr>
          <a:lstStyle/>
          <a:p>
            <a:r>
              <a:rPr lang="en-US" sz="2100">
                <a:solidFill>
                  <a:schemeClr val="bg1"/>
                </a:solidFill>
                <a:latin typeface="Century Gothic"/>
                <a:ea typeface="Calibri"/>
                <a:cs typeface="Calibri"/>
              </a:rPr>
              <a:t>You can count the children in each class or check the attendance register to see how many children are in each group or ask the </a:t>
            </a:r>
            <a:r>
              <a:rPr lang="en-US" sz="2100" err="1">
                <a:solidFill>
                  <a:schemeClr val="bg1"/>
                </a:solidFill>
                <a:latin typeface="Century Gothic"/>
                <a:ea typeface="Calibri"/>
                <a:cs typeface="Calibri"/>
              </a:rPr>
              <a:t>pracitioners</a:t>
            </a:r>
            <a:r>
              <a:rPr lang="en-US" sz="2100">
                <a:solidFill>
                  <a:schemeClr val="bg1"/>
                </a:solidFill>
                <a:latin typeface="Century Gothic"/>
                <a:ea typeface="Calibri"/>
                <a:cs typeface="Calibri"/>
              </a:rPr>
              <a:t>. If you have an EHP report, you can also check how many children are recommended per class.  Where there is a single class or group of children there must be another adult that can provide support if there is an emergency or if the practitioner has to step away.</a:t>
            </a:r>
          </a:p>
        </p:txBody>
      </p:sp>
      <p:sp>
        <p:nvSpPr>
          <p:cNvPr id="4" name="Rectangle 3">
            <a:extLst>
              <a:ext uri="{FF2B5EF4-FFF2-40B4-BE49-F238E27FC236}">
                <a16:creationId xmlns:a16="http://schemas.microsoft.com/office/drawing/2014/main" id="{7C4472F0-60B7-0701-E106-6A43F71EF0BF}"/>
              </a:ext>
            </a:extLst>
          </p:cNvPr>
          <p:cNvSpPr/>
          <p:nvPr/>
        </p:nvSpPr>
        <p:spPr>
          <a:xfrm>
            <a:off x="-11380" y="0"/>
            <a:ext cx="708359" cy="685800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TextBox 7">
            <a:extLst>
              <a:ext uri="{FF2B5EF4-FFF2-40B4-BE49-F238E27FC236}">
                <a16:creationId xmlns:a16="http://schemas.microsoft.com/office/drawing/2014/main" id="{22F8440C-67F6-1543-039E-2B7C6A18358D}"/>
              </a:ext>
            </a:extLst>
          </p:cNvPr>
          <p:cNvSpPr txBox="1"/>
          <p:nvPr/>
        </p:nvSpPr>
        <p:spPr>
          <a:xfrm rot="16200000">
            <a:off x="-1352713" y="1809188"/>
            <a:ext cx="3429003" cy="523220"/>
          </a:xfrm>
          <a:prstGeom prst="rect">
            <a:avLst/>
          </a:prstGeom>
          <a:noFill/>
        </p:spPr>
        <p:txBody>
          <a:bodyPr wrap="square" rtlCol="0">
            <a:spAutoFit/>
          </a:bodyPr>
          <a:lstStyle/>
          <a:p>
            <a:r>
              <a:rPr lang="en-ZA" sz="2800" b="1">
                <a:solidFill>
                  <a:schemeClr val="bg1"/>
                </a:solidFill>
                <a:latin typeface="Century Gothic"/>
              </a:rPr>
              <a:t>SILVER</a:t>
            </a:r>
          </a:p>
        </p:txBody>
      </p:sp>
    </p:spTree>
    <p:extLst>
      <p:ext uri="{BB962C8B-B14F-4D97-AF65-F5344CB8AC3E}">
        <p14:creationId xmlns:p14="http://schemas.microsoft.com/office/powerpoint/2010/main" val="20527243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0DB4D-204A-6AC6-4549-5BB9DFE9321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F8CCE42-9391-2CFF-8E55-DD947D730E6B}"/>
              </a:ext>
            </a:extLst>
          </p:cNvPr>
          <p:cNvSpPr/>
          <p:nvPr/>
        </p:nvSpPr>
        <p:spPr>
          <a:xfrm>
            <a:off x="8220456" y="-1"/>
            <a:ext cx="3980688" cy="6867212"/>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C3D5C7A9-B7A5-44F1-588F-1128BC348EC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78</a:t>
            </a:fld>
            <a:endParaRPr lang="en-US">
              <a:latin typeface="Century Gothic"/>
            </a:endParaRPr>
          </a:p>
        </p:txBody>
      </p:sp>
      <p:sp>
        <p:nvSpPr>
          <p:cNvPr id="3" name="Rectangle 2">
            <a:extLst>
              <a:ext uri="{FF2B5EF4-FFF2-40B4-BE49-F238E27FC236}">
                <a16:creationId xmlns:a16="http://schemas.microsoft.com/office/drawing/2014/main" id="{C6A348F7-0EBC-5AB8-0015-5428F640CCA3}"/>
              </a:ext>
            </a:extLst>
          </p:cNvPr>
          <p:cNvSpPr/>
          <p:nvPr/>
        </p:nvSpPr>
        <p:spPr>
          <a:xfrm>
            <a:off x="1856232" y="-9212"/>
            <a:ext cx="4997322" cy="686721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625222A8-422C-C6B5-E5A2-C71A7EDEB0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816" y="68594"/>
            <a:ext cx="914400" cy="914400"/>
          </a:xfrm>
          <a:prstGeom prst="rect">
            <a:avLst/>
          </a:prstGeom>
        </p:spPr>
      </p:pic>
      <p:sp>
        <p:nvSpPr>
          <p:cNvPr id="23" name="TextBox 22">
            <a:extLst>
              <a:ext uri="{FF2B5EF4-FFF2-40B4-BE49-F238E27FC236}">
                <a16:creationId xmlns:a16="http://schemas.microsoft.com/office/drawing/2014/main" id="{773876C6-E041-D48C-2F4E-000693665F18}"/>
              </a:ext>
            </a:extLst>
          </p:cNvPr>
          <p:cNvSpPr txBox="1"/>
          <p:nvPr/>
        </p:nvSpPr>
        <p:spPr>
          <a:xfrm>
            <a:off x="8301094" y="525794"/>
            <a:ext cx="3780373" cy="317009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000">
                <a:solidFill>
                  <a:schemeClr val="bg1"/>
                </a:solidFill>
                <a:latin typeface="Century Gothic"/>
              </a:rPr>
              <a:t>Count the children in each class/ check the attendance register to see how many children are in each age group </a:t>
            </a:r>
          </a:p>
          <a:p>
            <a:pPr marL="285750" indent="-285750">
              <a:buFont typeface="Arial" panose="020B0604020202020204" pitchFamily="34" charset="0"/>
              <a:buChar char="•"/>
            </a:pPr>
            <a:endParaRPr lang="en-US" sz="2000">
              <a:solidFill>
                <a:schemeClr val="bg1"/>
              </a:solidFill>
              <a:latin typeface="Century Gothic"/>
            </a:endParaRPr>
          </a:p>
          <a:p>
            <a:pPr marL="342900" indent="-342900">
              <a:buFont typeface="Arial" panose="020B0604020202020204" pitchFamily="34" charset="0"/>
              <a:buChar char="•"/>
            </a:pPr>
            <a:r>
              <a:rPr lang="en-US" sz="2000">
                <a:solidFill>
                  <a:schemeClr val="bg1"/>
                </a:solidFill>
                <a:latin typeface="Century Gothic"/>
                <a:ea typeface="Calibri"/>
                <a:cs typeface="Calibri"/>
              </a:rPr>
              <a:t>If you have an EHP report, you can also check how many children are recommended per class.</a:t>
            </a:r>
          </a:p>
        </p:txBody>
      </p:sp>
      <p:sp>
        <p:nvSpPr>
          <p:cNvPr id="4" name="TextBox 3">
            <a:extLst>
              <a:ext uri="{FF2B5EF4-FFF2-40B4-BE49-F238E27FC236}">
                <a16:creationId xmlns:a16="http://schemas.microsoft.com/office/drawing/2014/main" id="{D2F17B7E-A0E5-6D1E-217E-C3947E280DA6}"/>
              </a:ext>
            </a:extLst>
          </p:cNvPr>
          <p:cNvSpPr txBox="1"/>
          <p:nvPr/>
        </p:nvSpPr>
        <p:spPr>
          <a:xfrm>
            <a:off x="2266272" y="80139"/>
            <a:ext cx="4304252" cy="7171194"/>
          </a:xfrm>
          <a:prstGeom prst="rect">
            <a:avLst/>
          </a:prstGeom>
          <a:noFill/>
        </p:spPr>
        <p:txBody>
          <a:bodyPr wrap="square" rtlCol="0">
            <a:spAutoFit/>
          </a:bodyPr>
          <a:lstStyle/>
          <a:p>
            <a:pPr marL="342900" indent="-342900">
              <a:buFont typeface="Arial" panose="020B0604020202020204" pitchFamily="34" charset="0"/>
              <a:buChar char="•"/>
            </a:pPr>
            <a:endParaRPr lang="en-US" sz="2000">
              <a:solidFill>
                <a:schemeClr val="tx1"/>
              </a:solidFill>
              <a:latin typeface="Century Gothic"/>
            </a:endParaRPr>
          </a:p>
          <a:p>
            <a:r>
              <a:rPr lang="en-US" sz="2000" b="1">
                <a:solidFill>
                  <a:schemeClr val="tx1"/>
                </a:solidFill>
                <a:latin typeface="Century Gothic"/>
              </a:rPr>
              <a:t> </a:t>
            </a:r>
            <a:r>
              <a:rPr lang="en-US" sz="2000" b="1">
                <a:latin typeface="Century Gothic"/>
              </a:rPr>
              <a:t>The staff-to-child ratio must:</a:t>
            </a:r>
          </a:p>
          <a:p>
            <a:endParaRPr lang="en-US" sz="2000" b="1">
              <a:latin typeface="Century Gothic"/>
            </a:endParaRPr>
          </a:p>
          <a:p>
            <a:pPr marL="457200" indent="-457200">
              <a:buFont typeface="+mj-lt"/>
              <a:buAutoNum type="alphaLcParenR"/>
            </a:pPr>
            <a:r>
              <a:rPr lang="en-US" sz="2000">
                <a:latin typeface="Century Gothic"/>
              </a:rPr>
              <a:t>for children between the ages one month and 18 months be, 1:6;</a:t>
            </a:r>
          </a:p>
          <a:p>
            <a:pPr marL="457200" indent="-457200">
              <a:buFont typeface="+mj-lt"/>
              <a:buAutoNum type="alphaLcParenR"/>
            </a:pPr>
            <a:endParaRPr lang="en-US" sz="2000">
              <a:latin typeface="Century Gothic"/>
            </a:endParaRPr>
          </a:p>
          <a:p>
            <a:pPr marL="457200" indent="-457200">
              <a:buFont typeface="+mj-lt"/>
              <a:buAutoNum type="alphaLcParenR"/>
            </a:pPr>
            <a:r>
              <a:rPr lang="en-US" sz="2000">
                <a:latin typeface="Century Gothic"/>
              </a:rPr>
              <a:t>(b) for children between the ages 18 months and three years be 1:12;</a:t>
            </a:r>
          </a:p>
          <a:p>
            <a:pPr marL="457200" indent="-457200">
              <a:buFont typeface="+mj-lt"/>
              <a:buAutoNum type="alphaLcParenR"/>
            </a:pPr>
            <a:endParaRPr lang="en-US" sz="2000">
              <a:latin typeface="Century Gothic"/>
            </a:endParaRPr>
          </a:p>
          <a:p>
            <a:pPr marL="457200" indent="-457200">
              <a:buFont typeface="+mj-lt"/>
              <a:buAutoNum type="alphaLcParenR"/>
            </a:pPr>
            <a:r>
              <a:rPr lang="en-US" sz="2000">
                <a:latin typeface="Century Gothic"/>
              </a:rPr>
              <a:t>(c) for children between the ages three and four years be 1:20; and</a:t>
            </a:r>
          </a:p>
          <a:p>
            <a:pPr marL="457200" indent="-457200">
              <a:buFont typeface="+mj-lt"/>
              <a:buAutoNum type="alphaLcParenR"/>
            </a:pPr>
            <a:endParaRPr lang="en-US" sz="2000">
              <a:latin typeface="Century Gothic"/>
            </a:endParaRPr>
          </a:p>
          <a:p>
            <a:pPr marL="457200" indent="-457200">
              <a:buFont typeface="+mj-lt"/>
              <a:buAutoNum type="alphaLcParenR"/>
            </a:pPr>
            <a:r>
              <a:rPr lang="en-US" sz="2000">
                <a:latin typeface="Century Gothic"/>
              </a:rPr>
              <a:t>(d) for children between the ages five and six years, 1:30; and</a:t>
            </a:r>
          </a:p>
          <a:p>
            <a:pPr marL="457200" indent="-457200">
              <a:buFont typeface="+mj-lt"/>
              <a:buAutoNum type="alphaLcParenR"/>
            </a:pPr>
            <a:endParaRPr lang="en-US" sz="2000">
              <a:latin typeface="Century Gothic"/>
            </a:endParaRPr>
          </a:p>
          <a:p>
            <a:pPr marL="457200" indent="-457200">
              <a:buFont typeface="+mj-lt"/>
              <a:buAutoNum type="alphaLcParenR"/>
            </a:pPr>
            <a:r>
              <a:rPr lang="en-US" sz="2000" b="1">
                <a:latin typeface="Century Gothic"/>
              </a:rPr>
              <a:t>(e) for every staff member stipulated above, there must be an assistant.</a:t>
            </a:r>
          </a:p>
          <a:p>
            <a:endParaRPr lang="en-US" sz="2000">
              <a:solidFill>
                <a:schemeClr val="tx1"/>
              </a:solidFill>
              <a:latin typeface="Century Gothic"/>
            </a:endParaRPr>
          </a:p>
        </p:txBody>
      </p:sp>
      <p:pic>
        <p:nvPicPr>
          <p:cNvPr id="6" name="Graphic 5" descr="Children with solid fill">
            <a:extLst>
              <a:ext uri="{FF2B5EF4-FFF2-40B4-BE49-F238E27FC236}">
                <a16:creationId xmlns:a16="http://schemas.microsoft.com/office/drawing/2014/main" id="{2CA85FEE-CD63-3557-5CAF-6EA17412353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148" y="1499755"/>
            <a:ext cx="914400" cy="914400"/>
          </a:xfrm>
          <a:prstGeom prst="rect">
            <a:avLst/>
          </a:prstGeom>
        </p:spPr>
      </p:pic>
      <p:sp>
        <p:nvSpPr>
          <p:cNvPr id="7" name="Plus Sign 6">
            <a:extLst>
              <a:ext uri="{FF2B5EF4-FFF2-40B4-BE49-F238E27FC236}">
                <a16:creationId xmlns:a16="http://schemas.microsoft.com/office/drawing/2014/main" id="{BB59DEE2-C295-9582-C38E-D94E666A55EB}"/>
              </a:ext>
            </a:extLst>
          </p:cNvPr>
          <p:cNvSpPr/>
          <p:nvPr/>
        </p:nvSpPr>
        <p:spPr>
          <a:xfrm>
            <a:off x="932004" y="98299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Rectangle 7">
            <a:extLst>
              <a:ext uri="{FF2B5EF4-FFF2-40B4-BE49-F238E27FC236}">
                <a16:creationId xmlns:a16="http://schemas.microsoft.com/office/drawing/2014/main" id="{09E6EB25-A325-CC68-F957-FD4874C344A7}"/>
              </a:ext>
            </a:extLst>
          </p:cNvPr>
          <p:cNvSpPr/>
          <p:nvPr/>
        </p:nvSpPr>
        <p:spPr>
          <a:xfrm>
            <a:off x="-21696" y="-11720"/>
            <a:ext cx="693497" cy="6878930"/>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9" name="TextBox 8">
            <a:extLst>
              <a:ext uri="{FF2B5EF4-FFF2-40B4-BE49-F238E27FC236}">
                <a16:creationId xmlns:a16="http://schemas.microsoft.com/office/drawing/2014/main" id="{E2476936-7B12-9C89-D14D-06BF2344A2C5}"/>
              </a:ext>
            </a:extLst>
          </p:cNvPr>
          <p:cNvSpPr txBox="1"/>
          <p:nvPr/>
        </p:nvSpPr>
        <p:spPr>
          <a:xfrm rot="16200000">
            <a:off x="-1364018" y="1809188"/>
            <a:ext cx="3429003" cy="523220"/>
          </a:xfrm>
          <a:prstGeom prst="rect">
            <a:avLst/>
          </a:prstGeom>
          <a:noFill/>
        </p:spPr>
        <p:txBody>
          <a:bodyPr wrap="square" rtlCol="0">
            <a:spAutoFit/>
          </a:bodyPr>
          <a:lstStyle/>
          <a:p>
            <a:r>
              <a:rPr lang="en-ZA" sz="2800" b="1">
                <a:solidFill>
                  <a:schemeClr val="bg1"/>
                </a:solidFill>
                <a:latin typeface="Century Gothic"/>
              </a:rPr>
              <a:t>GOLD</a:t>
            </a:r>
          </a:p>
        </p:txBody>
      </p:sp>
    </p:spTree>
    <p:extLst>
      <p:ext uri="{BB962C8B-B14F-4D97-AF65-F5344CB8AC3E}">
        <p14:creationId xmlns:p14="http://schemas.microsoft.com/office/powerpoint/2010/main" val="39215199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04C33-F893-40A8-8223-9C6D8581034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879F669-59DA-1EFA-0471-371BCF2FEC12}"/>
              </a:ext>
            </a:extLst>
          </p:cNvPr>
          <p:cNvSpPr/>
          <p:nvPr/>
        </p:nvSpPr>
        <p:spPr>
          <a:xfrm>
            <a:off x="4114800" y="1"/>
            <a:ext cx="8077199" cy="6857999"/>
          </a:xfrm>
          <a:prstGeom prst="rect">
            <a:avLst/>
          </a:prstGeom>
          <a:solidFill>
            <a:srgbClr val="382C1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5AB1A"/>
              </a:solidFill>
            </a:endParaRPr>
          </a:p>
        </p:txBody>
      </p:sp>
      <p:sp>
        <p:nvSpPr>
          <p:cNvPr id="10" name="TextBox 9">
            <a:extLst>
              <a:ext uri="{FF2B5EF4-FFF2-40B4-BE49-F238E27FC236}">
                <a16:creationId xmlns:a16="http://schemas.microsoft.com/office/drawing/2014/main" id="{C284D7B3-A01E-DF4E-B384-128F2C6AD2F6}"/>
              </a:ext>
            </a:extLst>
          </p:cNvPr>
          <p:cNvSpPr txBox="1"/>
          <p:nvPr/>
        </p:nvSpPr>
        <p:spPr>
          <a:xfrm>
            <a:off x="3823802" y="1689632"/>
            <a:ext cx="8368198" cy="2123658"/>
          </a:xfrm>
          <a:prstGeom prst="rect">
            <a:avLst/>
          </a:prstGeom>
          <a:noFill/>
        </p:spPr>
        <p:txBody>
          <a:bodyPr wrap="square" rtlCol="0">
            <a:spAutoFit/>
          </a:bodyPr>
          <a:lstStyle/>
          <a:p>
            <a:pPr algn="ctr"/>
            <a:r>
              <a:rPr lang="en-US" sz="6600" b="1">
                <a:solidFill>
                  <a:schemeClr val="bg1"/>
                </a:solidFill>
                <a:latin typeface="Century Gothic" charset="0"/>
                <a:ea typeface="Century Gothic" charset="0"/>
                <a:cs typeface="Century Gothic" charset="0"/>
              </a:rPr>
              <a:t>UNCHANGED STANDARDS</a:t>
            </a:r>
          </a:p>
        </p:txBody>
      </p:sp>
      <p:pic>
        <p:nvPicPr>
          <p:cNvPr id="5" name="Picture 4">
            <a:extLst>
              <a:ext uri="{FF2B5EF4-FFF2-40B4-BE49-F238E27FC236}">
                <a16:creationId xmlns:a16="http://schemas.microsoft.com/office/drawing/2014/main" id="{EAD8B01C-A3C7-9420-3F6F-D3D1579CAE9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39236" y="5090869"/>
            <a:ext cx="2301755" cy="986400"/>
          </a:xfrm>
          <a:prstGeom prst="rect">
            <a:avLst/>
          </a:prstGeom>
        </p:spPr>
      </p:pic>
      <p:pic>
        <p:nvPicPr>
          <p:cNvPr id="2" name="Graphic 1" descr="Document with solid fill">
            <a:extLst>
              <a:ext uri="{FF2B5EF4-FFF2-40B4-BE49-F238E27FC236}">
                <a16:creationId xmlns:a16="http://schemas.microsoft.com/office/drawing/2014/main" id="{0B65AF1E-6E31-4A64-B801-8318B32CF1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0856" y="1577826"/>
            <a:ext cx="3055785" cy="3055785"/>
          </a:xfrm>
          <a:prstGeom prst="rect">
            <a:avLst/>
          </a:prstGeom>
        </p:spPr>
      </p:pic>
    </p:spTree>
    <p:extLst>
      <p:ext uri="{BB962C8B-B14F-4D97-AF65-F5344CB8AC3E}">
        <p14:creationId xmlns:p14="http://schemas.microsoft.com/office/powerpoint/2010/main" val="2192596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160">
          <a:extLst>
            <a:ext uri="{FF2B5EF4-FFF2-40B4-BE49-F238E27FC236}">
              <a16:creationId xmlns:a16="http://schemas.microsoft.com/office/drawing/2014/main" id="{B3C893DC-84FB-B53D-0DB5-59EFF600F267}"/>
            </a:ext>
          </a:extLst>
        </p:cNvPr>
        <p:cNvGrpSpPr/>
        <p:nvPr/>
      </p:nvGrpSpPr>
      <p:grpSpPr>
        <a:xfrm>
          <a:off x="0" y="0"/>
          <a:ext cx="0" cy="0"/>
          <a:chOff x="0" y="0"/>
          <a:chExt cx="0" cy="0"/>
        </a:xfrm>
      </p:grpSpPr>
      <p:pic>
        <p:nvPicPr>
          <p:cNvPr id="161" name="Google Shape;161;p28">
            <a:extLst>
              <a:ext uri="{FF2B5EF4-FFF2-40B4-BE49-F238E27FC236}">
                <a16:creationId xmlns:a16="http://schemas.microsoft.com/office/drawing/2014/main" id="{1A60E9BC-932B-7BDE-61A8-DDD4108F86CC}"/>
              </a:ext>
            </a:extLst>
          </p:cNvPr>
          <p:cNvPicPr preferRelativeResize="0"/>
          <p:nvPr/>
        </p:nvPicPr>
        <p:blipFill rotWithShape="1">
          <a:blip r:embed="rId3">
            <a:alphaModFix/>
          </a:blip>
          <a:srcRect b="32912"/>
          <a:stretch/>
        </p:blipFill>
        <p:spPr>
          <a:xfrm flipH="1">
            <a:off x="0" y="5589414"/>
            <a:ext cx="12217397" cy="1242516"/>
          </a:xfrm>
          <a:prstGeom prst="rect">
            <a:avLst/>
          </a:prstGeom>
          <a:noFill/>
          <a:ln>
            <a:noFill/>
          </a:ln>
        </p:spPr>
      </p:pic>
      <p:sp>
        <p:nvSpPr>
          <p:cNvPr id="162" name="Google Shape;162;p28">
            <a:extLst>
              <a:ext uri="{FF2B5EF4-FFF2-40B4-BE49-F238E27FC236}">
                <a16:creationId xmlns:a16="http://schemas.microsoft.com/office/drawing/2014/main" id="{27B1E7F2-2DA1-5A59-0256-EABB0772430A}"/>
              </a:ext>
            </a:extLst>
          </p:cNvPr>
          <p:cNvSpPr txBox="1"/>
          <p:nvPr/>
        </p:nvSpPr>
        <p:spPr>
          <a:xfrm>
            <a:off x="-2601174" y="52896"/>
            <a:ext cx="10977000" cy="1141811"/>
          </a:xfrm>
          <a:prstGeom prst="rect">
            <a:avLst/>
          </a:prstGeom>
          <a:noFill/>
          <a:ln>
            <a:noFill/>
          </a:ln>
        </p:spPr>
        <p:txBody>
          <a:bodyPr spcFirstLastPara="1" wrap="square" lIns="91425" tIns="45700" rIns="91425" bIns="45700" anchor="t" anchorCtr="0">
            <a:spAutoFit/>
          </a:bodyPr>
          <a:lstStyle/>
          <a:p>
            <a:pPr algn="ctr">
              <a:lnSpc>
                <a:spcPct val="110000"/>
              </a:lnSpc>
            </a:pPr>
            <a:r>
              <a:rPr lang="en-US" sz="4400" b="1">
                <a:solidFill>
                  <a:srgbClr val="1F6233"/>
                </a:solidFill>
                <a:latin typeface="Century Gothic"/>
                <a:sym typeface="Century Gothic"/>
              </a:rPr>
              <a:t>Key Areas For RRA </a:t>
            </a:r>
          </a:p>
          <a:p>
            <a:pPr algn="ctr">
              <a:lnSpc>
                <a:spcPct val="110000"/>
              </a:lnSpc>
            </a:pPr>
            <a:endParaRPr lang="en-US"/>
          </a:p>
        </p:txBody>
      </p:sp>
      <p:pic>
        <p:nvPicPr>
          <p:cNvPr id="163" name="Google Shape;163;p28">
            <a:extLst>
              <a:ext uri="{FF2B5EF4-FFF2-40B4-BE49-F238E27FC236}">
                <a16:creationId xmlns:a16="http://schemas.microsoft.com/office/drawing/2014/main" id="{9C37201D-BA00-FA0C-8391-9D2EC8767029}"/>
              </a:ext>
            </a:extLst>
          </p:cNvPr>
          <p:cNvPicPr preferRelativeResize="0"/>
          <p:nvPr/>
        </p:nvPicPr>
        <p:blipFill rotWithShape="1">
          <a:blip r:embed="rId4">
            <a:alphaModFix/>
          </a:blip>
          <a:srcRect/>
          <a:stretch/>
        </p:blipFill>
        <p:spPr>
          <a:xfrm>
            <a:off x="886551" y="5740399"/>
            <a:ext cx="1370767" cy="479089"/>
          </a:xfrm>
          <a:prstGeom prst="rect">
            <a:avLst/>
          </a:prstGeom>
          <a:noFill/>
          <a:ln>
            <a:noFill/>
          </a:ln>
        </p:spPr>
      </p:pic>
      <p:pic>
        <p:nvPicPr>
          <p:cNvPr id="2" name="Google Shape;173;p29">
            <a:extLst>
              <a:ext uri="{FF2B5EF4-FFF2-40B4-BE49-F238E27FC236}">
                <a16:creationId xmlns:a16="http://schemas.microsoft.com/office/drawing/2014/main" id="{FDFC101A-683A-A1C1-B46E-DAF636399C13}"/>
              </a:ext>
            </a:extLst>
          </p:cNvPr>
          <p:cNvPicPr preferRelativeResize="0"/>
          <p:nvPr/>
        </p:nvPicPr>
        <p:blipFill rotWithShape="1">
          <a:blip r:embed="rId5">
            <a:alphaModFix/>
          </a:blip>
          <a:srcRect/>
          <a:stretch/>
        </p:blipFill>
        <p:spPr>
          <a:xfrm>
            <a:off x="9018504" y="5096191"/>
            <a:ext cx="2301864" cy="986447"/>
          </a:xfrm>
          <a:prstGeom prst="rect">
            <a:avLst/>
          </a:prstGeom>
          <a:noFill/>
          <a:ln>
            <a:noFill/>
          </a:ln>
        </p:spPr>
      </p:pic>
      <p:sp>
        <p:nvSpPr>
          <p:cNvPr id="6" name="Rectangle 5">
            <a:extLst>
              <a:ext uri="{FF2B5EF4-FFF2-40B4-BE49-F238E27FC236}">
                <a16:creationId xmlns:a16="http://schemas.microsoft.com/office/drawing/2014/main" id="{D039F6F1-D3D0-0FEA-BB59-0F2009C59020}"/>
              </a:ext>
            </a:extLst>
          </p:cNvPr>
          <p:cNvSpPr/>
          <p:nvPr/>
        </p:nvSpPr>
        <p:spPr>
          <a:xfrm>
            <a:off x="633983" y="1185134"/>
            <a:ext cx="2343328" cy="827314"/>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err="1">
                <a:latin typeface="Century Gothic"/>
                <a:cs typeface="Arial" panose="020B0604020202020204" pitchFamily="34" charset="0"/>
              </a:rPr>
              <a:t>Programme</a:t>
            </a:r>
            <a:endParaRPr lang="en-ZA" sz="2400" b="1">
              <a:latin typeface="Century Gothic"/>
              <a:cs typeface="Arial" panose="020B0604020202020204" pitchFamily="34" charset="0"/>
            </a:endParaRPr>
          </a:p>
        </p:txBody>
      </p:sp>
      <p:sp>
        <p:nvSpPr>
          <p:cNvPr id="8" name="Rectangle 7">
            <a:extLst>
              <a:ext uri="{FF2B5EF4-FFF2-40B4-BE49-F238E27FC236}">
                <a16:creationId xmlns:a16="http://schemas.microsoft.com/office/drawing/2014/main" id="{3B93EC67-0FEA-0C25-8B7A-FE2EDC8C9C84}"/>
              </a:ext>
            </a:extLst>
          </p:cNvPr>
          <p:cNvSpPr/>
          <p:nvPr/>
        </p:nvSpPr>
        <p:spPr>
          <a:xfrm>
            <a:off x="3420969" y="1196385"/>
            <a:ext cx="2343328" cy="827314"/>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entury Gothic"/>
                <a:cs typeface="Arial" panose="020B0604020202020204" pitchFamily="34" charset="0"/>
              </a:rPr>
              <a:t>Infrastructure</a:t>
            </a:r>
            <a:endParaRPr lang="en-ZA" sz="2400" b="1">
              <a:latin typeface="Century Gothic"/>
              <a:cs typeface="Arial" panose="020B0604020202020204" pitchFamily="34" charset="0"/>
            </a:endParaRPr>
          </a:p>
        </p:txBody>
      </p:sp>
      <p:sp>
        <p:nvSpPr>
          <p:cNvPr id="9" name="Rectangle 8">
            <a:extLst>
              <a:ext uri="{FF2B5EF4-FFF2-40B4-BE49-F238E27FC236}">
                <a16:creationId xmlns:a16="http://schemas.microsoft.com/office/drawing/2014/main" id="{5D246BB2-6055-1C33-0829-EA7327A39794}"/>
              </a:ext>
            </a:extLst>
          </p:cNvPr>
          <p:cNvSpPr/>
          <p:nvPr/>
        </p:nvSpPr>
        <p:spPr>
          <a:xfrm>
            <a:off x="6196827" y="1196385"/>
            <a:ext cx="2343328" cy="827314"/>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entury Gothic"/>
                <a:cs typeface="Arial" panose="020B0604020202020204" pitchFamily="34" charset="0"/>
              </a:rPr>
              <a:t>Health and safety</a:t>
            </a:r>
            <a:endParaRPr lang="en-ZA" sz="2400" b="1">
              <a:latin typeface="Century Gothic"/>
              <a:cs typeface="Arial" panose="020B0604020202020204" pitchFamily="34" charset="0"/>
            </a:endParaRPr>
          </a:p>
        </p:txBody>
      </p:sp>
      <p:sp>
        <p:nvSpPr>
          <p:cNvPr id="10" name="Rectangle 9">
            <a:extLst>
              <a:ext uri="{FF2B5EF4-FFF2-40B4-BE49-F238E27FC236}">
                <a16:creationId xmlns:a16="http://schemas.microsoft.com/office/drawing/2014/main" id="{058952DB-37EB-859E-364B-97AE2217DE86}"/>
              </a:ext>
            </a:extLst>
          </p:cNvPr>
          <p:cNvSpPr/>
          <p:nvPr/>
        </p:nvSpPr>
        <p:spPr>
          <a:xfrm>
            <a:off x="9035143" y="1194707"/>
            <a:ext cx="2343328" cy="827314"/>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entury Gothic"/>
                <a:cs typeface="Arial" panose="020B0604020202020204" pitchFamily="34" charset="0"/>
              </a:rPr>
              <a:t>Administration</a:t>
            </a:r>
            <a:endParaRPr lang="en-ZA" sz="2400" b="1">
              <a:latin typeface="Century Gothic"/>
              <a:cs typeface="Arial" panose="020B0604020202020204" pitchFamily="34" charset="0"/>
            </a:endParaRPr>
          </a:p>
        </p:txBody>
      </p:sp>
      <p:sp>
        <p:nvSpPr>
          <p:cNvPr id="11" name="Rectangle 10">
            <a:extLst>
              <a:ext uri="{FF2B5EF4-FFF2-40B4-BE49-F238E27FC236}">
                <a16:creationId xmlns:a16="http://schemas.microsoft.com/office/drawing/2014/main" id="{CC9FCD95-342E-B161-C943-327BCAB4B2E8}"/>
              </a:ext>
            </a:extLst>
          </p:cNvPr>
          <p:cNvSpPr/>
          <p:nvPr/>
        </p:nvSpPr>
        <p:spPr>
          <a:xfrm>
            <a:off x="616302" y="2074905"/>
            <a:ext cx="2343328" cy="3108348"/>
          </a:xfrm>
          <a:prstGeom prst="rect">
            <a:avLst/>
          </a:prstGeom>
          <a:solidFill>
            <a:srgbClr val="EFA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2" name="Rectangle 11">
            <a:extLst>
              <a:ext uri="{FF2B5EF4-FFF2-40B4-BE49-F238E27FC236}">
                <a16:creationId xmlns:a16="http://schemas.microsoft.com/office/drawing/2014/main" id="{1FF3B81F-A525-25D2-1DEF-CAC3EC05FAC4}"/>
              </a:ext>
            </a:extLst>
          </p:cNvPr>
          <p:cNvSpPr/>
          <p:nvPr/>
        </p:nvSpPr>
        <p:spPr>
          <a:xfrm>
            <a:off x="3392160" y="2074905"/>
            <a:ext cx="2343328" cy="3108348"/>
          </a:xfrm>
          <a:prstGeom prst="rect">
            <a:avLst/>
          </a:prstGeom>
          <a:solidFill>
            <a:srgbClr val="EFA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3" name="Rectangle 12">
            <a:extLst>
              <a:ext uri="{FF2B5EF4-FFF2-40B4-BE49-F238E27FC236}">
                <a16:creationId xmlns:a16="http://schemas.microsoft.com/office/drawing/2014/main" id="{FCD302C7-EF8A-C317-24CC-535D857A71D1}"/>
              </a:ext>
            </a:extLst>
          </p:cNvPr>
          <p:cNvSpPr/>
          <p:nvPr/>
        </p:nvSpPr>
        <p:spPr>
          <a:xfrm>
            <a:off x="6168018" y="2074905"/>
            <a:ext cx="2343328" cy="3108347"/>
          </a:xfrm>
          <a:prstGeom prst="rect">
            <a:avLst/>
          </a:prstGeom>
          <a:solidFill>
            <a:srgbClr val="EFA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4" name="Rectangle 13">
            <a:extLst>
              <a:ext uri="{FF2B5EF4-FFF2-40B4-BE49-F238E27FC236}">
                <a16:creationId xmlns:a16="http://schemas.microsoft.com/office/drawing/2014/main" id="{CA74449C-2CD7-EE88-BB78-6A8A3B18D8B5}"/>
              </a:ext>
            </a:extLst>
          </p:cNvPr>
          <p:cNvSpPr/>
          <p:nvPr/>
        </p:nvSpPr>
        <p:spPr>
          <a:xfrm>
            <a:off x="9016180" y="2095066"/>
            <a:ext cx="2343328" cy="3088186"/>
          </a:xfrm>
          <a:prstGeom prst="rect">
            <a:avLst/>
          </a:prstGeom>
          <a:solidFill>
            <a:srgbClr val="EFA9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6DC0463A-15FC-439B-FD47-8D2D3D7F6B42}"/>
              </a:ext>
            </a:extLst>
          </p:cNvPr>
          <p:cNvSpPr txBox="1"/>
          <p:nvPr/>
        </p:nvSpPr>
        <p:spPr>
          <a:xfrm>
            <a:off x="633983" y="2088388"/>
            <a:ext cx="2253343" cy="3139321"/>
          </a:xfrm>
          <a:prstGeom prst="rect">
            <a:avLst/>
          </a:prstGeom>
          <a:noFill/>
        </p:spPr>
        <p:txBody>
          <a:bodyPr wrap="square" rtlCol="0">
            <a:spAutoFit/>
          </a:bodyPr>
          <a:lstStyle/>
          <a:p>
            <a:pPr marL="285750" indent="-285750">
              <a:buFont typeface="Arial" panose="020B0604020202020204" pitchFamily="34" charset="0"/>
              <a:buChar char="•"/>
            </a:pPr>
            <a:r>
              <a:rPr lang="en-US">
                <a:latin typeface="Century Gothic"/>
                <a:cs typeface="Arial" panose="020B0604020202020204" pitchFamily="34" charset="0"/>
              </a:rPr>
              <a:t>Practitioner to child ratio</a:t>
            </a:r>
          </a:p>
          <a:p>
            <a:pPr marL="285750" indent="-285750">
              <a:buFont typeface="Arial" panose="020B0604020202020204" pitchFamily="34" charset="0"/>
              <a:buChar char="•"/>
            </a:pPr>
            <a:r>
              <a:rPr lang="en-US">
                <a:latin typeface="Century Gothic"/>
                <a:cs typeface="Arial" panose="020B0604020202020204" pitchFamily="34" charset="0"/>
              </a:rPr>
              <a:t>Basic stimulation (daily </a:t>
            </a:r>
            <a:r>
              <a:rPr lang="en-US" err="1">
                <a:latin typeface="Century Gothic"/>
                <a:cs typeface="Arial" panose="020B0604020202020204" pitchFamily="34" charset="0"/>
              </a:rPr>
              <a:t>programme</a:t>
            </a:r>
            <a:r>
              <a:rPr lang="en-US">
                <a:latin typeface="Century Gothic"/>
                <a:cs typeface="Arial" panose="020B0604020202020204" pitchFamily="34" charset="0"/>
              </a:rPr>
              <a:t>)</a:t>
            </a:r>
          </a:p>
          <a:p>
            <a:pPr marL="285750" indent="-285750">
              <a:buFont typeface="Arial" panose="020B0604020202020204" pitchFamily="34" charset="0"/>
              <a:buChar char="•"/>
            </a:pPr>
            <a:r>
              <a:rPr lang="en-US">
                <a:latin typeface="Century Gothic"/>
                <a:cs typeface="Arial" panose="020B0604020202020204" pitchFamily="34" charset="0"/>
              </a:rPr>
              <a:t>Sufficiently skilled practitioner</a:t>
            </a:r>
          </a:p>
          <a:p>
            <a:pPr marL="285750" indent="-285750">
              <a:buFont typeface="Arial" panose="020B0604020202020204" pitchFamily="34" charset="0"/>
              <a:buChar char="•"/>
            </a:pPr>
            <a:r>
              <a:rPr lang="en-US">
                <a:latin typeface="Century Gothic"/>
                <a:cs typeface="Arial" panose="020B0604020202020204" pitchFamily="34" charset="0"/>
              </a:rPr>
              <a:t>Rest in full day </a:t>
            </a:r>
            <a:r>
              <a:rPr lang="en-US" err="1">
                <a:latin typeface="Century Gothic"/>
                <a:cs typeface="Arial" panose="020B0604020202020204" pitchFamily="34" charset="0"/>
              </a:rPr>
              <a:t>programmes</a:t>
            </a:r>
            <a:endParaRPr lang="en-ZA">
              <a:latin typeface="Century Gothic"/>
              <a:cs typeface="Arial" panose="020B0604020202020204" pitchFamily="34" charset="0"/>
            </a:endParaRPr>
          </a:p>
        </p:txBody>
      </p:sp>
      <p:sp>
        <p:nvSpPr>
          <p:cNvPr id="17" name="TextBox 16">
            <a:extLst>
              <a:ext uri="{FF2B5EF4-FFF2-40B4-BE49-F238E27FC236}">
                <a16:creationId xmlns:a16="http://schemas.microsoft.com/office/drawing/2014/main" id="{5772313C-3F27-C7AC-4643-DA6456008943}"/>
              </a:ext>
            </a:extLst>
          </p:cNvPr>
          <p:cNvSpPr txBox="1"/>
          <p:nvPr/>
        </p:nvSpPr>
        <p:spPr>
          <a:xfrm>
            <a:off x="3464464" y="2143088"/>
            <a:ext cx="2253343" cy="2308324"/>
          </a:xfrm>
          <a:prstGeom prst="rect">
            <a:avLst/>
          </a:prstGeom>
          <a:noFill/>
        </p:spPr>
        <p:txBody>
          <a:bodyPr wrap="square" rtlCol="0">
            <a:spAutoFit/>
          </a:bodyPr>
          <a:lstStyle/>
          <a:p>
            <a:pPr marL="285750" indent="-285750">
              <a:buFont typeface="Arial" panose="020B0604020202020204" pitchFamily="34" charset="0"/>
              <a:buChar char="•"/>
            </a:pPr>
            <a:r>
              <a:rPr lang="en-US">
                <a:latin typeface="Century Gothic"/>
                <a:cs typeface="Arial" panose="020B0604020202020204" pitchFamily="34" charset="0"/>
              </a:rPr>
              <a:t>Physical environment </a:t>
            </a:r>
          </a:p>
          <a:p>
            <a:pPr marL="285750" indent="-285750">
              <a:buFont typeface="Arial" panose="020B0604020202020204" pitchFamily="34" charset="0"/>
              <a:buChar char="•"/>
            </a:pPr>
            <a:r>
              <a:rPr lang="en-US">
                <a:latin typeface="Century Gothic"/>
                <a:cs typeface="Arial" panose="020B0604020202020204" pitchFamily="34" charset="0"/>
              </a:rPr>
              <a:t>Structural elements of the structure </a:t>
            </a:r>
          </a:p>
          <a:p>
            <a:pPr marL="285750" indent="-285750">
              <a:buFont typeface="Arial" panose="020B0604020202020204" pitchFamily="34" charset="0"/>
              <a:buChar char="•"/>
            </a:pPr>
            <a:r>
              <a:rPr lang="en-ZA">
                <a:latin typeface="Century Gothic"/>
                <a:cs typeface="Arial" panose="020B0604020202020204" pitchFamily="34" charset="0"/>
              </a:rPr>
              <a:t>Water and sanitation</a:t>
            </a:r>
          </a:p>
          <a:p>
            <a:pPr marL="285750" indent="-285750">
              <a:buFont typeface="Arial" panose="020B0604020202020204" pitchFamily="34" charset="0"/>
              <a:buChar char="•"/>
            </a:pPr>
            <a:r>
              <a:rPr lang="en-ZA">
                <a:latin typeface="Century Gothic"/>
                <a:cs typeface="Arial" panose="020B0604020202020204" pitchFamily="34" charset="0"/>
              </a:rPr>
              <a:t>Sufficient space </a:t>
            </a:r>
            <a:endParaRPr lang="en-US">
              <a:latin typeface="Century Gothic"/>
              <a:cs typeface="Arial" panose="020B0604020202020204" pitchFamily="34" charset="0"/>
            </a:endParaRPr>
          </a:p>
        </p:txBody>
      </p:sp>
      <p:sp>
        <p:nvSpPr>
          <p:cNvPr id="18" name="TextBox 17">
            <a:extLst>
              <a:ext uri="{FF2B5EF4-FFF2-40B4-BE49-F238E27FC236}">
                <a16:creationId xmlns:a16="http://schemas.microsoft.com/office/drawing/2014/main" id="{A3077D9C-6441-B408-0F5D-C65DD36308FB}"/>
              </a:ext>
            </a:extLst>
          </p:cNvPr>
          <p:cNvSpPr txBox="1"/>
          <p:nvPr/>
        </p:nvSpPr>
        <p:spPr>
          <a:xfrm>
            <a:off x="6222641" y="2143088"/>
            <a:ext cx="2253343" cy="2031325"/>
          </a:xfrm>
          <a:prstGeom prst="rect">
            <a:avLst/>
          </a:prstGeom>
          <a:noFill/>
        </p:spPr>
        <p:txBody>
          <a:bodyPr wrap="square" rtlCol="0">
            <a:spAutoFit/>
          </a:bodyPr>
          <a:lstStyle/>
          <a:p>
            <a:pPr marL="285750" indent="-285750">
              <a:buFont typeface="Arial" panose="020B0604020202020204" pitchFamily="34" charset="0"/>
              <a:buChar char="•"/>
            </a:pPr>
            <a:r>
              <a:rPr lang="en-US">
                <a:latin typeface="Century Gothic"/>
                <a:cs typeface="Arial" panose="020B0604020202020204" pitchFamily="34" charset="0"/>
              </a:rPr>
              <a:t>Fire safety</a:t>
            </a:r>
          </a:p>
          <a:p>
            <a:pPr marL="285750" indent="-285750">
              <a:buFont typeface="Arial" panose="020B0604020202020204" pitchFamily="34" charset="0"/>
              <a:buChar char="•"/>
            </a:pPr>
            <a:r>
              <a:rPr lang="en-US">
                <a:latin typeface="Century Gothic"/>
                <a:cs typeface="Arial" panose="020B0604020202020204" pitchFamily="34" charset="0"/>
              </a:rPr>
              <a:t>Basic first aid</a:t>
            </a:r>
          </a:p>
          <a:p>
            <a:pPr marL="285750" indent="-285750">
              <a:buFont typeface="Arial" panose="020B0604020202020204" pitchFamily="34" charset="0"/>
              <a:buChar char="•"/>
            </a:pPr>
            <a:r>
              <a:rPr lang="en-US">
                <a:latin typeface="Century Gothic"/>
                <a:cs typeface="Arial" panose="020B0604020202020204" pitchFamily="34" charset="0"/>
              </a:rPr>
              <a:t>Hazardous items</a:t>
            </a:r>
          </a:p>
          <a:p>
            <a:pPr marL="285750" indent="-285750">
              <a:buFont typeface="Arial" panose="020B0604020202020204" pitchFamily="34" charset="0"/>
              <a:buChar char="•"/>
            </a:pPr>
            <a:r>
              <a:rPr lang="en-US">
                <a:latin typeface="Century Gothic"/>
                <a:cs typeface="Arial" panose="020B0604020202020204" pitchFamily="34" charset="0"/>
              </a:rPr>
              <a:t>Emergency plan</a:t>
            </a:r>
          </a:p>
          <a:p>
            <a:pPr marL="285750" indent="-285750">
              <a:buFont typeface="Arial" panose="020B0604020202020204" pitchFamily="34" charset="0"/>
              <a:buChar char="•"/>
            </a:pPr>
            <a:r>
              <a:rPr lang="en-US">
                <a:latin typeface="Century Gothic"/>
                <a:cs typeface="Arial" panose="020B0604020202020204" pitchFamily="34" charset="0"/>
              </a:rPr>
              <a:t>Waste bins</a:t>
            </a:r>
            <a:endParaRPr lang="en-ZA">
              <a:latin typeface="Century Gothic"/>
              <a:cs typeface="Arial" panose="020B0604020202020204" pitchFamily="34" charset="0"/>
            </a:endParaRPr>
          </a:p>
        </p:txBody>
      </p:sp>
      <p:sp>
        <p:nvSpPr>
          <p:cNvPr id="19" name="TextBox 18">
            <a:extLst>
              <a:ext uri="{FF2B5EF4-FFF2-40B4-BE49-F238E27FC236}">
                <a16:creationId xmlns:a16="http://schemas.microsoft.com/office/drawing/2014/main" id="{A05F70FC-C184-8558-7400-262A13F3BD7B}"/>
              </a:ext>
            </a:extLst>
          </p:cNvPr>
          <p:cNvSpPr txBox="1"/>
          <p:nvPr/>
        </p:nvSpPr>
        <p:spPr>
          <a:xfrm>
            <a:off x="9096319" y="2156675"/>
            <a:ext cx="2253343" cy="646331"/>
          </a:xfrm>
          <a:prstGeom prst="rect">
            <a:avLst/>
          </a:prstGeom>
          <a:noFill/>
        </p:spPr>
        <p:txBody>
          <a:bodyPr wrap="square" rtlCol="0">
            <a:spAutoFit/>
          </a:bodyPr>
          <a:lstStyle/>
          <a:p>
            <a:pPr marL="285750" indent="-285750">
              <a:buFont typeface="Arial" panose="020B0604020202020204" pitchFamily="34" charset="0"/>
              <a:buChar char="•"/>
            </a:pPr>
            <a:r>
              <a:rPr lang="en-US">
                <a:latin typeface="Century Gothic"/>
                <a:cs typeface="Arial" panose="020B0604020202020204" pitchFamily="34" charset="0"/>
              </a:rPr>
              <a:t>Written policies</a:t>
            </a:r>
          </a:p>
          <a:p>
            <a:pPr marL="285750" indent="-285750">
              <a:buFont typeface="Arial" panose="020B0604020202020204" pitchFamily="34" charset="0"/>
              <a:buChar char="•"/>
            </a:pPr>
            <a:r>
              <a:rPr lang="en-US">
                <a:latin typeface="Century Gothic"/>
                <a:cs typeface="Arial" panose="020B0604020202020204" pitchFamily="34" charset="0"/>
              </a:rPr>
              <a:t>Registers  </a:t>
            </a:r>
            <a:endParaRPr lang="en-ZA">
              <a:latin typeface="Century Gothic"/>
              <a:cs typeface="Arial" panose="020B0604020202020204" pitchFamily="34" charset="0"/>
            </a:endParaRPr>
          </a:p>
        </p:txBody>
      </p:sp>
    </p:spTree>
    <p:extLst>
      <p:ext uri="{BB962C8B-B14F-4D97-AF65-F5344CB8AC3E}">
        <p14:creationId xmlns:p14="http://schemas.microsoft.com/office/powerpoint/2010/main" val="31446612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5362A-E2C2-EF53-B1BA-DE1DD56BCB3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0F3C71-5FBD-05E2-530A-04B858C1120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80</a:t>
            </a:fld>
            <a:endParaRPr lang="en-US">
              <a:latin typeface="Century Gothic"/>
            </a:endParaRPr>
          </a:p>
        </p:txBody>
      </p:sp>
      <p:sp>
        <p:nvSpPr>
          <p:cNvPr id="3" name="Rectangle 2">
            <a:extLst>
              <a:ext uri="{FF2B5EF4-FFF2-40B4-BE49-F238E27FC236}">
                <a16:creationId xmlns:a16="http://schemas.microsoft.com/office/drawing/2014/main" id="{5153717A-389C-EF72-D62A-C1E281FB0E83}"/>
              </a:ext>
            </a:extLst>
          </p:cNvPr>
          <p:cNvSpPr/>
          <p:nvPr/>
        </p:nvSpPr>
        <p:spPr>
          <a:xfrm>
            <a:off x="2040611" y="0"/>
            <a:ext cx="4247455" cy="6869722"/>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5" name="Rectangle 4">
            <a:extLst>
              <a:ext uri="{FF2B5EF4-FFF2-40B4-BE49-F238E27FC236}">
                <a16:creationId xmlns:a16="http://schemas.microsoft.com/office/drawing/2014/main" id="{97CBA727-0E9E-CE8A-0733-BE03038D8930}"/>
              </a:ext>
            </a:extLst>
          </p:cNvPr>
          <p:cNvSpPr/>
          <p:nvPr/>
        </p:nvSpPr>
        <p:spPr>
          <a:xfrm>
            <a:off x="7269480" y="-678"/>
            <a:ext cx="4922520" cy="287272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ZA">
              <a:latin typeface="Century Gothic"/>
            </a:endParaRPr>
          </a:p>
        </p:txBody>
      </p:sp>
      <p:sp>
        <p:nvSpPr>
          <p:cNvPr id="6" name="Rectangle 5">
            <a:extLst>
              <a:ext uri="{FF2B5EF4-FFF2-40B4-BE49-F238E27FC236}">
                <a16:creationId xmlns:a16="http://schemas.microsoft.com/office/drawing/2014/main" id="{1A14B12A-40EA-F9F6-D3F0-C0A1FA2EB177}"/>
              </a:ext>
            </a:extLst>
          </p:cNvPr>
          <p:cNvSpPr/>
          <p:nvPr/>
        </p:nvSpPr>
        <p:spPr>
          <a:xfrm>
            <a:off x="939471" y="122289"/>
            <a:ext cx="1024932" cy="30061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21" name="Graphic 20" descr="Home with solid fill">
            <a:extLst>
              <a:ext uri="{FF2B5EF4-FFF2-40B4-BE49-F238E27FC236}">
                <a16:creationId xmlns:a16="http://schemas.microsoft.com/office/drawing/2014/main" id="{31893D16-8012-7E1C-6490-B33AA81D40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1291" y="288925"/>
            <a:ext cx="914400" cy="914400"/>
          </a:xfrm>
          <a:prstGeom prst="rect">
            <a:avLst/>
          </a:prstGeom>
        </p:spPr>
      </p:pic>
      <p:pic>
        <p:nvPicPr>
          <p:cNvPr id="23" name="Graphic 22" descr="Children with solid fill">
            <a:extLst>
              <a:ext uri="{FF2B5EF4-FFF2-40B4-BE49-F238E27FC236}">
                <a16:creationId xmlns:a16="http://schemas.microsoft.com/office/drawing/2014/main" id="{63929AC1-00AB-0817-D59B-F7B385508E3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6122" y="1745098"/>
            <a:ext cx="914400" cy="914400"/>
          </a:xfrm>
          <a:prstGeom prst="rect">
            <a:avLst/>
          </a:prstGeom>
        </p:spPr>
      </p:pic>
      <p:sp>
        <p:nvSpPr>
          <p:cNvPr id="15" name="Plus Sign 14">
            <a:extLst>
              <a:ext uri="{FF2B5EF4-FFF2-40B4-BE49-F238E27FC236}">
                <a16:creationId xmlns:a16="http://schemas.microsoft.com/office/drawing/2014/main" id="{0BAD023A-0FA4-D863-5375-1690AAD6D61E}"/>
              </a:ext>
            </a:extLst>
          </p:cNvPr>
          <p:cNvSpPr/>
          <p:nvPr/>
        </p:nvSpPr>
        <p:spPr>
          <a:xfrm>
            <a:off x="1101920" y="1271192"/>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7A3A167A-74BC-8227-DC0F-215D63DEF736}"/>
              </a:ext>
            </a:extLst>
          </p:cNvPr>
          <p:cNvSpPr txBox="1"/>
          <p:nvPr/>
        </p:nvSpPr>
        <p:spPr>
          <a:xfrm>
            <a:off x="2122882" y="122289"/>
            <a:ext cx="3820886" cy="1938992"/>
          </a:xfrm>
          <a:prstGeom prst="rect">
            <a:avLst/>
          </a:prstGeom>
          <a:noFill/>
        </p:spPr>
        <p:txBody>
          <a:bodyPr wrap="square" lIns="91440" tIns="45720" rIns="91440" bIns="45720" rtlCol="0" anchor="t">
            <a:spAutoFit/>
          </a:bodyPr>
          <a:lstStyle/>
          <a:p>
            <a:pPr algn="ctr"/>
            <a:r>
              <a:rPr lang="en-US" sz="2400" b="1" u="sng">
                <a:solidFill>
                  <a:schemeClr val="bg1"/>
                </a:solidFill>
                <a:latin typeface="Century Gothic"/>
                <a:ea typeface="Calibri"/>
                <a:cs typeface="Calibri"/>
              </a:rPr>
              <a:t>Daily </a:t>
            </a:r>
            <a:r>
              <a:rPr lang="en-US" sz="2400" b="1" u="sng" err="1">
                <a:solidFill>
                  <a:schemeClr val="bg1"/>
                </a:solidFill>
                <a:latin typeface="Century Gothic"/>
                <a:ea typeface="Calibri"/>
                <a:cs typeface="Calibri"/>
              </a:rPr>
              <a:t>Programme</a:t>
            </a:r>
            <a:r>
              <a:rPr lang="en-US" sz="2400" b="1">
                <a:solidFill>
                  <a:schemeClr val="bg1"/>
                </a:solidFill>
                <a:latin typeface="Century Gothic"/>
                <a:ea typeface="Calibri"/>
                <a:cs typeface="Calibri"/>
              </a:rPr>
              <a:t> </a:t>
            </a:r>
            <a:r>
              <a:rPr lang="en-US" sz="2400">
                <a:solidFill>
                  <a:schemeClr val="bg1"/>
                </a:solidFill>
                <a:latin typeface="Century Gothic"/>
                <a:ea typeface="Calibri"/>
                <a:cs typeface="Calibri"/>
              </a:rPr>
              <a:t>includes: </a:t>
            </a:r>
          </a:p>
          <a:p>
            <a:pPr algn="ctr"/>
            <a:endParaRPr lang="en-US" sz="2400" b="1" u="sng">
              <a:solidFill>
                <a:schemeClr val="bg1"/>
              </a:solidFill>
              <a:latin typeface="Century Gothic"/>
              <a:ea typeface="Calibri"/>
              <a:cs typeface="Calibri"/>
            </a:endParaRPr>
          </a:p>
          <a:p>
            <a:pPr algn="ctr"/>
            <a:endParaRPr lang="en-US" sz="2400" b="1" u="sng">
              <a:solidFill>
                <a:schemeClr val="bg1"/>
              </a:solidFill>
              <a:latin typeface="Century Gothic"/>
              <a:ea typeface="Calibri"/>
              <a:cs typeface="Calibri"/>
            </a:endParaRPr>
          </a:p>
          <a:p>
            <a:pPr algn="ctr"/>
            <a:r>
              <a:rPr lang="en-US" sz="2400" b="1" u="sng">
                <a:solidFill>
                  <a:schemeClr val="bg1"/>
                </a:solidFill>
                <a:latin typeface="Century Gothic"/>
                <a:ea typeface="Calibri"/>
                <a:cs typeface="Calibri"/>
              </a:rPr>
              <a:t>free play</a:t>
            </a:r>
            <a:endParaRPr lang="en-US" sz="2400" u="sng">
              <a:solidFill>
                <a:schemeClr val="bg1"/>
              </a:solidFill>
              <a:latin typeface="Century Gothic"/>
              <a:ea typeface="Calibri"/>
              <a:cs typeface="Calibri"/>
            </a:endParaRPr>
          </a:p>
        </p:txBody>
      </p:sp>
      <p:sp>
        <p:nvSpPr>
          <p:cNvPr id="14" name="Rectangle 13">
            <a:extLst>
              <a:ext uri="{FF2B5EF4-FFF2-40B4-BE49-F238E27FC236}">
                <a16:creationId xmlns:a16="http://schemas.microsoft.com/office/drawing/2014/main" id="{462F5E21-A21D-6293-AE5C-79FEBE064F87}"/>
              </a:ext>
            </a:extLst>
          </p:cNvPr>
          <p:cNvSpPr/>
          <p:nvPr/>
        </p:nvSpPr>
        <p:spPr>
          <a:xfrm>
            <a:off x="0" y="2874665"/>
            <a:ext cx="1024932" cy="39791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33" name="Graphic 32" descr="Double Tap Gesture with solid fill">
            <a:extLst>
              <a:ext uri="{FF2B5EF4-FFF2-40B4-BE49-F238E27FC236}">
                <a16:creationId xmlns:a16="http://schemas.microsoft.com/office/drawing/2014/main" id="{53754027-98CF-010A-DF55-3269A751E13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16059" y="4518318"/>
            <a:ext cx="1000470" cy="930132"/>
          </a:xfrm>
          <a:prstGeom prst="rect">
            <a:avLst/>
          </a:prstGeom>
        </p:spPr>
      </p:pic>
      <p:pic>
        <p:nvPicPr>
          <p:cNvPr id="34" name="Graphic 33" descr="Smart Phone with solid fill">
            <a:extLst>
              <a:ext uri="{FF2B5EF4-FFF2-40B4-BE49-F238E27FC236}">
                <a16:creationId xmlns:a16="http://schemas.microsoft.com/office/drawing/2014/main" id="{82742F48-128C-1158-266F-51499BFCAC9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9121" y="4299989"/>
            <a:ext cx="1043353" cy="973015"/>
          </a:xfrm>
          <a:prstGeom prst="rect">
            <a:avLst/>
          </a:prstGeom>
        </p:spPr>
      </p:pic>
      <p:sp>
        <p:nvSpPr>
          <p:cNvPr id="11" name="Google Shape;331;p36">
            <a:extLst>
              <a:ext uri="{FF2B5EF4-FFF2-40B4-BE49-F238E27FC236}">
                <a16:creationId xmlns:a16="http://schemas.microsoft.com/office/drawing/2014/main" id="{1834A394-B0B0-9A1E-7FC7-3A85CD2EAA37}"/>
              </a:ext>
            </a:extLst>
          </p:cNvPr>
          <p:cNvSpPr txBox="1"/>
          <p:nvPr/>
        </p:nvSpPr>
        <p:spPr>
          <a:xfrm>
            <a:off x="854354" y="5241624"/>
            <a:ext cx="1353160" cy="982966"/>
          </a:xfrm>
          <a:prstGeom prst="rect">
            <a:avLst/>
          </a:prstGeom>
          <a:noFill/>
          <a:ln>
            <a:noFill/>
          </a:ln>
        </p:spPr>
        <p:txBody>
          <a:bodyPr spcFirstLastPara="1" wrap="square" lIns="91425" tIns="91425" rIns="91425" bIns="91425" anchor="t" anchorCtr="0">
            <a:noAutofit/>
          </a:bodyPr>
          <a:lstStyle/>
          <a:p>
            <a:pPr marL="0" lvl="8"/>
            <a:endParaRPr lang="en-US" sz="1400" b="1">
              <a:solidFill>
                <a:schemeClr val="dk1"/>
              </a:solidFill>
              <a:latin typeface="Century Gothic"/>
              <a:ea typeface="Calibri"/>
              <a:cs typeface="Calibri"/>
            </a:endParaRPr>
          </a:p>
          <a:p>
            <a:pPr marL="0" lvl="8"/>
            <a:r>
              <a:rPr lang="en-US" sz="1400" b="1">
                <a:solidFill>
                  <a:schemeClr val="dk1"/>
                </a:solidFill>
                <a:latin typeface="Century Gothic"/>
                <a:ea typeface="Calibri"/>
                <a:cs typeface="Calibri"/>
              </a:rPr>
              <a:t>YES, WITH CONDITIONS</a:t>
            </a:r>
          </a:p>
        </p:txBody>
      </p:sp>
      <p:sp>
        <p:nvSpPr>
          <p:cNvPr id="4" name="Google Shape;331;p36">
            <a:extLst>
              <a:ext uri="{FF2B5EF4-FFF2-40B4-BE49-F238E27FC236}">
                <a16:creationId xmlns:a16="http://schemas.microsoft.com/office/drawing/2014/main" id="{CD6FC5E9-EC6C-6C00-6BFF-E9FFE550F418}"/>
              </a:ext>
            </a:extLst>
          </p:cNvPr>
          <p:cNvSpPr txBox="1"/>
          <p:nvPr/>
        </p:nvSpPr>
        <p:spPr>
          <a:xfrm>
            <a:off x="7470648" y="136484"/>
            <a:ext cx="4689531" cy="1734696"/>
          </a:xfrm>
          <a:prstGeom prst="rect">
            <a:avLst/>
          </a:prstGeom>
          <a:noFill/>
          <a:ln>
            <a:noFill/>
          </a:ln>
        </p:spPr>
        <p:txBody>
          <a:bodyPr spcFirstLastPara="1" wrap="square" lIns="91425" tIns="91425" rIns="91425" bIns="91425" anchor="t" anchorCtr="0">
            <a:noAutofit/>
          </a:bodyPr>
          <a:lstStyle/>
          <a:p>
            <a:pPr algn="just"/>
            <a:r>
              <a:rPr lang="en-US" sz="1600" b="1" u="sng">
                <a:solidFill>
                  <a:schemeClr val="bg1"/>
                </a:solidFill>
                <a:latin typeface="Century Gothic"/>
                <a:ea typeface="Calibri"/>
                <a:cs typeface="Calibri"/>
              </a:rPr>
              <a:t>Free play</a:t>
            </a:r>
            <a:r>
              <a:rPr lang="en-US" sz="1600">
                <a:solidFill>
                  <a:schemeClr val="bg1"/>
                </a:solidFill>
                <a:latin typeface="Century Gothic"/>
                <a:ea typeface="Calibri"/>
                <a:cs typeface="Calibri"/>
              </a:rPr>
              <a:t> is when children have the freedom to play in whatever way they want (indoors and out). They can explore and engage freely with materials, interest areas and various activities. </a:t>
            </a:r>
          </a:p>
          <a:p>
            <a:pPr algn="just"/>
            <a:endParaRPr lang="en-US" sz="1600">
              <a:solidFill>
                <a:schemeClr val="bg1"/>
              </a:solidFill>
              <a:latin typeface="Century Gothic"/>
              <a:ea typeface="Calibri"/>
              <a:cs typeface="Calibri"/>
            </a:endParaRPr>
          </a:p>
          <a:p>
            <a:pPr algn="just"/>
            <a:r>
              <a:rPr lang="en-US" sz="1600" b="1" u="sng">
                <a:solidFill>
                  <a:schemeClr val="bg1"/>
                </a:solidFill>
                <a:latin typeface="Century Gothic"/>
                <a:ea typeface="Calibri"/>
                <a:cs typeface="Calibri"/>
              </a:rPr>
              <a:t>At least one session of free play</a:t>
            </a:r>
            <a:r>
              <a:rPr lang="en-US" sz="1600">
                <a:solidFill>
                  <a:schemeClr val="bg1"/>
                </a:solidFill>
                <a:latin typeface="Century Gothic"/>
                <a:ea typeface="Calibri"/>
                <a:cs typeface="Calibri"/>
              </a:rPr>
              <a:t> in the daily </a:t>
            </a:r>
            <a:r>
              <a:rPr lang="en-US" sz="1600" err="1">
                <a:solidFill>
                  <a:schemeClr val="bg1"/>
                </a:solidFill>
                <a:latin typeface="Century Gothic"/>
                <a:ea typeface="Calibri"/>
                <a:cs typeface="Calibri"/>
              </a:rPr>
              <a:t>programme</a:t>
            </a:r>
            <a:r>
              <a:rPr lang="en-US" sz="1600">
                <a:solidFill>
                  <a:schemeClr val="bg1"/>
                </a:solidFill>
                <a:latin typeface="Century Gothic"/>
                <a:ea typeface="Calibri"/>
                <a:cs typeface="Calibri"/>
              </a:rPr>
              <a:t>. If you do not see it on the Daily </a:t>
            </a:r>
            <a:r>
              <a:rPr lang="en-US" sz="1600" err="1">
                <a:solidFill>
                  <a:schemeClr val="bg1"/>
                </a:solidFill>
                <a:latin typeface="Century Gothic"/>
                <a:ea typeface="Calibri"/>
                <a:cs typeface="Calibri"/>
              </a:rPr>
              <a:t>Programme</a:t>
            </a:r>
            <a:r>
              <a:rPr lang="en-US" sz="1600">
                <a:solidFill>
                  <a:schemeClr val="bg1"/>
                </a:solidFill>
                <a:latin typeface="Century Gothic"/>
                <a:ea typeface="Calibri"/>
                <a:cs typeface="Calibri"/>
              </a:rPr>
              <a:t>, ask the practitioner or principal about each of the elements of the day. </a:t>
            </a:r>
          </a:p>
          <a:p>
            <a:pPr marL="0" lvl="0" indent="0" algn="just" rtl="0">
              <a:spcBef>
                <a:spcPts val="0"/>
              </a:spcBef>
              <a:spcAft>
                <a:spcPts val="0"/>
              </a:spcAft>
              <a:buNone/>
            </a:pPr>
            <a:endParaRPr lang="en-US">
              <a:solidFill>
                <a:schemeClr val="bg1"/>
              </a:solidFill>
              <a:latin typeface="Century Gothic"/>
              <a:ea typeface="Calibri"/>
              <a:cs typeface="Calibri"/>
            </a:endParaRPr>
          </a:p>
        </p:txBody>
      </p:sp>
      <p:sp>
        <p:nvSpPr>
          <p:cNvPr id="20" name="TextBox 19">
            <a:extLst>
              <a:ext uri="{FF2B5EF4-FFF2-40B4-BE49-F238E27FC236}">
                <a16:creationId xmlns:a16="http://schemas.microsoft.com/office/drawing/2014/main" id="{3E7F9E41-76F7-A753-5739-4702DBBAE905}"/>
              </a:ext>
            </a:extLst>
          </p:cNvPr>
          <p:cNvSpPr txBox="1"/>
          <p:nvPr/>
        </p:nvSpPr>
        <p:spPr>
          <a:xfrm>
            <a:off x="2147947" y="3204296"/>
            <a:ext cx="3770755" cy="1569660"/>
          </a:xfrm>
          <a:prstGeom prst="rect">
            <a:avLst/>
          </a:prstGeom>
          <a:noFill/>
        </p:spPr>
        <p:txBody>
          <a:bodyPr wrap="square" lIns="91440" tIns="45720" rIns="91440" bIns="45720" rtlCol="0" anchor="t">
            <a:spAutoFit/>
          </a:bodyPr>
          <a:lstStyle/>
          <a:p>
            <a:pPr algn="ctr"/>
            <a:r>
              <a:rPr lang="en-US" sz="2400" b="1" u="sng">
                <a:solidFill>
                  <a:schemeClr val="bg1"/>
                </a:solidFill>
                <a:latin typeface="Century Gothic"/>
                <a:ea typeface="Calibri"/>
                <a:cs typeface="Calibri"/>
              </a:rPr>
              <a:t>Varied activities</a:t>
            </a:r>
            <a:r>
              <a:rPr lang="en-US" sz="2400" b="1">
                <a:solidFill>
                  <a:schemeClr val="bg1"/>
                </a:solidFill>
                <a:latin typeface="Century Gothic"/>
                <a:ea typeface="Calibri"/>
                <a:cs typeface="Calibri"/>
              </a:rPr>
              <a:t>, </a:t>
            </a:r>
            <a:r>
              <a:rPr lang="en-US" sz="2400">
                <a:solidFill>
                  <a:schemeClr val="bg1"/>
                </a:solidFill>
                <a:latin typeface="Century Gothic"/>
                <a:ea typeface="Calibri"/>
                <a:cs typeface="Calibri"/>
              </a:rPr>
              <a:t>such as play, arts, </a:t>
            </a:r>
          </a:p>
          <a:p>
            <a:pPr algn="ctr"/>
            <a:r>
              <a:rPr lang="en-US" sz="2400">
                <a:solidFill>
                  <a:schemeClr val="bg1"/>
                </a:solidFill>
                <a:latin typeface="Century Gothic"/>
                <a:ea typeface="Calibri"/>
                <a:cs typeface="Calibri"/>
              </a:rPr>
              <a:t>singing and story-sharing.</a:t>
            </a:r>
            <a:endParaRPr lang="en-US">
              <a:solidFill>
                <a:schemeClr val="bg1"/>
              </a:solidFill>
              <a:latin typeface="Century Gothic"/>
              <a:ea typeface="Calibri" panose="020F0502020204030204"/>
              <a:cs typeface="Calibri" panose="020F0502020204030204"/>
            </a:endParaRPr>
          </a:p>
        </p:txBody>
      </p:sp>
      <p:sp>
        <p:nvSpPr>
          <p:cNvPr id="22" name="TextBox 21">
            <a:extLst>
              <a:ext uri="{FF2B5EF4-FFF2-40B4-BE49-F238E27FC236}">
                <a16:creationId xmlns:a16="http://schemas.microsoft.com/office/drawing/2014/main" id="{E0479748-4892-2A33-08B7-BA7AAC598022}"/>
              </a:ext>
            </a:extLst>
          </p:cNvPr>
          <p:cNvSpPr txBox="1"/>
          <p:nvPr/>
        </p:nvSpPr>
        <p:spPr>
          <a:xfrm>
            <a:off x="2040610" y="5455307"/>
            <a:ext cx="3820886" cy="461665"/>
          </a:xfrm>
          <a:prstGeom prst="rect">
            <a:avLst/>
          </a:prstGeom>
          <a:noFill/>
        </p:spPr>
        <p:txBody>
          <a:bodyPr wrap="square" lIns="91440" tIns="45720" rIns="91440" bIns="45720" rtlCol="0" anchor="t">
            <a:spAutoFit/>
          </a:bodyPr>
          <a:lstStyle/>
          <a:p>
            <a:pPr algn="ctr"/>
            <a:r>
              <a:rPr lang="en-US" sz="2400" b="1" u="sng">
                <a:solidFill>
                  <a:schemeClr val="bg1"/>
                </a:solidFill>
                <a:latin typeface="Century Gothic"/>
                <a:ea typeface="Calibri"/>
                <a:cs typeface="Calibri"/>
              </a:rPr>
              <a:t>Rest time</a:t>
            </a:r>
            <a:r>
              <a:rPr lang="en-US" sz="2400">
                <a:solidFill>
                  <a:schemeClr val="bg1"/>
                </a:solidFill>
                <a:latin typeface="Century Gothic"/>
                <a:ea typeface="Calibri"/>
                <a:cs typeface="Calibri"/>
              </a:rPr>
              <a:t>.</a:t>
            </a:r>
            <a:endParaRPr lang="en-US" sz="2400" b="1" u="sng">
              <a:solidFill>
                <a:schemeClr val="bg1"/>
              </a:solidFill>
              <a:latin typeface="Century Gothic"/>
              <a:ea typeface="Calibri"/>
              <a:cs typeface="Calibri"/>
            </a:endParaRPr>
          </a:p>
        </p:txBody>
      </p:sp>
      <p:sp>
        <p:nvSpPr>
          <p:cNvPr id="24" name="Rectangle 23">
            <a:extLst>
              <a:ext uri="{FF2B5EF4-FFF2-40B4-BE49-F238E27FC236}">
                <a16:creationId xmlns:a16="http://schemas.microsoft.com/office/drawing/2014/main" id="{ED19CEE4-2F78-B6AA-BB9D-B4424CCE6EAD}"/>
              </a:ext>
            </a:extLst>
          </p:cNvPr>
          <p:cNvSpPr/>
          <p:nvPr/>
        </p:nvSpPr>
        <p:spPr>
          <a:xfrm>
            <a:off x="7269479" y="3130302"/>
            <a:ext cx="4922519" cy="1248927"/>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ZA">
              <a:latin typeface="Century Gothic"/>
            </a:endParaRPr>
          </a:p>
        </p:txBody>
      </p:sp>
      <p:sp>
        <p:nvSpPr>
          <p:cNvPr id="25" name="Rectangle 24">
            <a:extLst>
              <a:ext uri="{FF2B5EF4-FFF2-40B4-BE49-F238E27FC236}">
                <a16:creationId xmlns:a16="http://schemas.microsoft.com/office/drawing/2014/main" id="{A7FB367C-CC75-66FF-0D3B-3B8B4844CD60}"/>
              </a:ext>
            </a:extLst>
          </p:cNvPr>
          <p:cNvSpPr/>
          <p:nvPr/>
        </p:nvSpPr>
        <p:spPr>
          <a:xfrm>
            <a:off x="7269479" y="4648182"/>
            <a:ext cx="4922519" cy="2209818"/>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ZA">
              <a:latin typeface="Century Gothic"/>
            </a:endParaRPr>
          </a:p>
        </p:txBody>
      </p:sp>
      <p:sp>
        <p:nvSpPr>
          <p:cNvPr id="27" name="Google Shape;331;p36">
            <a:extLst>
              <a:ext uri="{FF2B5EF4-FFF2-40B4-BE49-F238E27FC236}">
                <a16:creationId xmlns:a16="http://schemas.microsoft.com/office/drawing/2014/main" id="{61AD2CFF-AB6E-0733-14FB-1A82071A6E4A}"/>
              </a:ext>
            </a:extLst>
          </p:cNvPr>
          <p:cNvSpPr txBox="1"/>
          <p:nvPr/>
        </p:nvSpPr>
        <p:spPr>
          <a:xfrm>
            <a:off x="7360213" y="3180147"/>
            <a:ext cx="4721351" cy="803257"/>
          </a:xfrm>
          <a:prstGeom prst="rect">
            <a:avLst/>
          </a:prstGeom>
          <a:noFill/>
          <a:ln>
            <a:noFill/>
          </a:ln>
        </p:spPr>
        <p:txBody>
          <a:bodyPr spcFirstLastPara="1" wrap="square" lIns="91425" tIns="91425" rIns="91425" bIns="91425" anchor="t" anchorCtr="0">
            <a:noAutofit/>
          </a:bodyPr>
          <a:lstStyle/>
          <a:p>
            <a:pPr algn="just"/>
            <a:r>
              <a:rPr lang="en-US" sz="1600">
                <a:solidFill>
                  <a:schemeClr val="bg1"/>
                </a:solidFill>
                <a:latin typeface="Century Gothic"/>
                <a:ea typeface="Calibri"/>
                <a:cs typeface="Calibri"/>
              </a:rPr>
              <a:t>If a variety of activities are not listed on the Daily </a:t>
            </a:r>
            <a:r>
              <a:rPr lang="en-US" sz="1600" err="1">
                <a:solidFill>
                  <a:schemeClr val="bg1"/>
                </a:solidFill>
                <a:latin typeface="Century Gothic"/>
                <a:ea typeface="Calibri"/>
                <a:cs typeface="Calibri"/>
              </a:rPr>
              <a:t>Programme</a:t>
            </a:r>
            <a:r>
              <a:rPr lang="en-US" sz="1600">
                <a:solidFill>
                  <a:schemeClr val="bg1"/>
                </a:solidFill>
                <a:latin typeface="Century Gothic"/>
                <a:ea typeface="Calibri"/>
                <a:cs typeface="Calibri"/>
              </a:rPr>
              <a:t>,  ask the principal about the types of activities when you arrive at the ECD </a:t>
            </a:r>
            <a:r>
              <a:rPr lang="en-US" sz="1600" err="1">
                <a:solidFill>
                  <a:schemeClr val="bg1"/>
                </a:solidFill>
                <a:latin typeface="Century Gothic"/>
                <a:ea typeface="Calibri"/>
                <a:cs typeface="Calibri"/>
              </a:rPr>
              <a:t>programme</a:t>
            </a:r>
            <a:r>
              <a:rPr lang="en-US" sz="1600">
                <a:solidFill>
                  <a:schemeClr val="bg1"/>
                </a:solidFill>
                <a:latin typeface="Century Gothic"/>
                <a:ea typeface="Calibri"/>
                <a:cs typeface="Calibri"/>
              </a:rPr>
              <a:t>.</a:t>
            </a:r>
            <a:endParaRPr lang="en-US" sz="1600">
              <a:solidFill>
                <a:schemeClr val="bg1"/>
              </a:solidFill>
              <a:latin typeface="Century Gothic"/>
            </a:endParaRPr>
          </a:p>
          <a:p>
            <a:pPr marL="0" lvl="0" indent="0" algn="just" rtl="0">
              <a:spcBef>
                <a:spcPts val="0"/>
              </a:spcBef>
              <a:spcAft>
                <a:spcPts val="0"/>
              </a:spcAft>
              <a:buNone/>
            </a:pPr>
            <a:endParaRPr lang="en-US" sz="1600">
              <a:solidFill>
                <a:schemeClr val="bg1"/>
              </a:solidFill>
              <a:latin typeface="Century Gothic"/>
              <a:ea typeface="Calibri"/>
              <a:cs typeface="Calibri"/>
            </a:endParaRPr>
          </a:p>
        </p:txBody>
      </p:sp>
      <p:sp>
        <p:nvSpPr>
          <p:cNvPr id="30" name="Google Shape;331;p36">
            <a:extLst>
              <a:ext uri="{FF2B5EF4-FFF2-40B4-BE49-F238E27FC236}">
                <a16:creationId xmlns:a16="http://schemas.microsoft.com/office/drawing/2014/main" id="{870365F4-049C-8447-A017-57103E3DB8A4}"/>
              </a:ext>
            </a:extLst>
          </p:cNvPr>
          <p:cNvSpPr txBox="1"/>
          <p:nvPr/>
        </p:nvSpPr>
        <p:spPr>
          <a:xfrm>
            <a:off x="7349169" y="4674940"/>
            <a:ext cx="4843622" cy="1239436"/>
          </a:xfrm>
          <a:prstGeom prst="rect">
            <a:avLst/>
          </a:prstGeom>
          <a:noFill/>
          <a:ln>
            <a:noFill/>
          </a:ln>
        </p:spPr>
        <p:txBody>
          <a:bodyPr spcFirstLastPara="1" wrap="square" lIns="91425" tIns="91425" rIns="91425" bIns="91425" anchor="t" anchorCtr="0">
            <a:noAutofit/>
          </a:bodyPr>
          <a:lstStyle/>
          <a:p>
            <a:pPr marL="0" lvl="8" algn="just"/>
            <a:r>
              <a:rPr lang="en-US" sz="1600">
                <a:solidFill>
                  <a:schemeClr val="bg1"/>
                </a:solidFill>
                <a:latin typeface="Century Gothic"/>
                <a:ea typeface="Calibri"/>
                <a:cs typeface="Calibri"/>
                <a:sym typeface="Calibri"/>
              </a:rPr>
              <a:t>Sleep/nap time should be included for full day </a:t>
            </a:r>
            <a:r>
              <a:rPr lang="en-US" sz="1600" err="1">
                <a:solidFill>
                  <a:schemeClr val="bg1"/>
                </a:solidFill>
                <a:latin typeface="Century Gothic"/>
                <a:ea typeface="Calibri"/>
                <a:cs typeface="Calibri"/>
                <a:sym typeface="Calibri"/>
              </a:rPr>
              <a:t>programmes</a:t>
            </a:r>
            <a:r>
              <a:rPr lang="en-US" sz="1600">
                <a:solidFill>
                  <a:schemeClr val="bg1"/>
                </a:solidFill>
                <a:latin typeface="Century Gothic"/>
                <a:ea typeface="Calibri"/>
                <a:cs typeface="Calibri"/>
                <a:sym typeface="Calibri"/>
              </a:rPr>
              <a:t>.</a:t>
            </a:r>
          </a:p>
          <a:p>
            <a:pPr marL="0" lvl="8" algn="just"/>
            <a:endParaRPr lang="en-US" sz="1600">
              <a:solidFill>
                <a:schemeClr val="bg1"/>
              </a:solidFill>
              <a:latin typeface="Century Gothic"/>
              <a:ea typeface="Calibri"/>
              <a:cs typeface="Calibri"/>
              <a:sym typeface="Calibri"/>
            </a:endParaRPr>
          </a:p>
          <a:p>
            <a:pPr marL="0" lvl="8" algn="just"/>
            <a:r>
              <a:rPr lang="en-US" sz="1600" err="1">
                <a:solidFill>
                  <a:schemeClr val="bg1"/>
                </a:solidFill>
                <a:latin typeface="Century Gothic"/>
                <a:ea typeface="Calibri"/>
                <a:cs typeface="Calibri"/>
                <a:sym typeface="Calibri"/>
              </a:rPr>
              <a:t>Programmes</a:t>
            </a:r>
            <a:r>
              <a:rPr lang="en-US" sz="1600">
                <a:solidFill>
                  <a:schemeClr val="bg1"/>
                </a:solidFill>
                <a:latin typeface="Century Gothic"/>
                <a:ea typeface="Calibri"/>
                <a:cs typeface="Calibri"/>
                <a:sym typeface="Calibri"/>
              </a:rPr>
              <a:t> that close earlier may not include rest in their </a:t>
            </a:r>
            <a:r>
              <a:rPr lang="en-US" sz="1600" err="1">
                <a:solidFill>
                  <a:schemeClr val="bg1"/>
                </a:solidFill>
                <a:latin typeface="Century Gothic"/>
                <a:ea typeface="Calibri"/>
                <a:cs typeface="Calibri"/>
                <a:sym typeface="Calibri"/>
              </a:rPr>
              <a:t>programme</a:t>
            </a:r>
            <a:r>
              <a:rPr lang="en-US" sz="1600">
                <a:solidFill>
                  <a:schemeClr val="bg1"/>
                </a:solidFill>
                <a:latin typeface="Century Gothic"/>
                <a:ea typeface="Calibri"/>
                <a:cs typeface="Calibri"/>
                <a:sym typeface="Calibri"/>
              </a:rPr>
              <a:t> and children may rest at home, you may want to select </a:t>
            </a:r>
            <a:r>
              <a:rPr lang="en-US" sz="1600" b="1">
                <a:solidFill>
                  <a:schemeClr val="bg1"/>
                </a:solidFill>
                <a:latin typeface="Century Gothic"/>
                <a:ea typeface="Calibri"/>
                <a:cs typeface="Calibri"/>
                <a:sym typeface="Calibri"/>
              </a:rPr>
              <a:t>NA </a:t>
            </a:r>
            <a:r>
              <a:rPr lang="en-US" sz="1600">
                <a:solidFill>
                  <a:schemeClr val="bg1"/>
                </a:solidFill>
                <a:latin typeface="Century Gothic"/>
                <a:ea typeface="Calibri"/>
                <a:cs typeface="Calibri"/>
                <a:sym typeface="Calibri"/>
              </a:rPr>
              <a:t>in this instance. If you don’t see this on the daily </a:t>
            </a:r>
            <a:r>
              <a:rPr lang="en-US" sz="1600" err="1">
                <a:solidFill>
                  <a:schemeClr val="bg1"/>
                </a:solidFill>
                <a:latin typeface="Century Gothic"/>
                <a:ea typeface="Calibri"/>
                <a:cs typeface="Calibri"/>
                <a:sym typeface="Calibri"/>
              </a:rPr>
              <a:t>programme</a:t>
            </a:r>
            <a:r>
              <a:rPr lang="en-US" sz="1600">
                <a:solidFill>
                  <a:schemeClr val="bg1"/>
                </a:solidFill>
                <a:latin typeface="Century Gothic"/>
                <a:ea typeface="Calibri"/>
                <a:cs typeface="Calibri"/>
                <a:sym typeface="Calibri"/>
              </a:rPr>
              <a:t>, ask the practitioner or principal. </a:t>
            </a:r>
            <a:endParaRPr lang="en-US" sz="1600">
              <a:solidFill>
                <a:schemeClr val="bg1"/>
              </a:solidFill>
              <a:latin typeface="Century Gothic"/>
              <a:ea typeface="Calibri"/>
              <a:cs typeface="Calibri"/>
            </a:endParaRPr>
          </a:p>
        </p:txBody>
      </p:sp>
      <p:sp>
        <p:nvSpPr>
          <p:cNvPr id="7" name="Rectangle 6">
            <a:extLst>
              <a:ext uri="{FF2B5EF4-FFF2-40B4-BE49-F238E27FC236}">
                <a16:creationId xmlns:a16="http://schemas.microsoft.com/office/drawing/2014/main" id="{F2B6CB46-A8ED-1408-56D3-BCE900D4863A}"/>
              </a:ext>
            </a:extLst>
          </p:cNvPr>
          <p:cNvSpPr/>
          <p:nvPr/>
        </p:nvSpPr>
        <p:spPr>
          <a:xfrm>
            <a:off x="-14471"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Rectangle 7">
            <a:extLst>
              <a:ext uri="{FF2B5EF4-FFF2-40B4-BE49-F238E27FC236}">
                <a16:creationId xmlns:a16="http://schemas.microsoft.com/office/drawing/2014/main" id="{B964655F-62FE-E448-AA6E-A6FE43E5C707}"/>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9" name="TextBox 8">
            <a:extLst>
              <a:ext uri="{FF2B5EF4-FFF2-40B4-BE49-F238E27FC236}">
                <a16:creationId xmlns:a16="http://schemas.microsoft.com/office/drawing/2014/main" id="{46AFA6AE-7169-FFD6-5E98-8CE182F13075}"/>
              </a:ext>
            </a:extLst>
          </p:cNvPr>
          <p:cNvSpPr txBox="1"/>
          <p:nvPr/>
        </p:nvSpPr>
        <p:spPr>
          <a:xfrm rot="16200000">
            <a:off x="-1381273" y="2668026"/>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4673961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E03BB-192D-C563-C93D-68B71BFC225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0EB48-F6DB-52A7-FBD8-CE4D95DDD66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81</a:t>
            </a:fld>
            <a:endParaRPr lang="en-US">
              <a:latin typeface="Century Gothic"/>
            </a:endParaRPr>
          </a:p>
        </p:txBody>
      </p:sp>
      <p:sp>
        <p:nvSpPr>
          <p:cNvPr id="3" name="Rectangle 2">
            <a:extLst>
              <a:ext uri="{FF2B5EF4-FFF2-40B4-BE49-F238E27FC236}">
                <a16:creationId xmlns:a16="http://schemas.microsoft.com/office/drawing/2014/main" id="{D0B7CCC1-B9F3-3CED-AB4C-77379CF56A84}"/>
              </a:ext>
            </a:extLst>
          </p:cNvPr>
          <p:cNvSpPr/>
          <p:nvPr/>
        </p:nvSpPr>
        <p:spPr>
          <a:xfrm>
            <a:off x="1892030" y="-15912"/>
            <a:ext cx="4458095" cy="6869722"/>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5" name="Rectangle 4">
            <a:extLst>
              <a:ext uri="{FF2B5EF4-FFF2-40B4-BE49-F238E27FC236}">
                <a16:creationId xmlns:a16="http://schemas.microsoft.com/office/drawing/2014/main" id="{1D64FB05-66BB-6B2A-E473-240AEE0BB484}"/>
              </a:ext>
            </a:extLst>
          </p:cNvPr>
          <p:cNvSpPr/>
          <p:nvPr/>
        </p:nvSpPr>
        <p:spPr>
          <a:xfrm>
            <a:off x="7467599" y="-14159"/>
            <a:ext cx="4724084" cy="233685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ZA">
              <a:latin typeface="Century Gothic"/>
            </a:endParaRPr>
          </a:p>
        </p:txBody>
      </p:sp>
      <p:sp>
        <p:nvSpPr>
          <p:cNvPr id="6" name="Rectangle 5">
            <a:extLst>
              <a:ext uri="{FF2B5EF4-FFF2-40B4-BE49-F238E27FC236}">
                <a16:creationId xmlns:a16="http://schemas.microsoft.com/office/drawing/2014/main" id="{AF07B242-9171-05EA-3F42-7B0D6BA9712B}"/>
              </a:ext>
            </a:extLst>
          </p:cNvPr>
          <p:cNvSpPr/>
          <p:nvPr/>
        </p:nvSpPr>
        <p:spPr>
          <a:xfrm>
            <a:off x="1" y="-9211"/>
            <a:ext cx="1024932" cy="30061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8"/>
            <a:endParaRPr lang="en-US" sz="1400" b="1">
              <a:solidFill>
                <a:schemeClr val="dk1"/>
              </a:solidFill>
              <a:latin typeface="Century Gothic"/>
              <a:ea typeface="Calibri"/>
              <a:cs typeface="Calibri"/>
            </a:endParaRPr>
          </a:p>
        </p:txBody>
      </p:sp>
      <p:pic>
        <p:nvPicPr>
          <p:cNvPr id="21" name="Graphic 20" descr="Home with solid fill">
            <a:extLst>
              <a:ext uri="{FF2B5EF4-FFF2-40B4-BE49-F238E27FC236}">
                <a16:creationId xmlns:a16="http://schemas.microsoft.com/office/drawing/2014/main" id="{75D83B1F-648C-8737-BAB4-415F6DAA4B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5665" y="165915"/>
            <a:ext cx="914400" cy="914400"/>
          </a:xfrm>
          <a:prstGeom prst="rect">
            <a:avLst/>
          </a:prstGeom>
        </p:spPr>
      </p:pic>
      <p:sp>
        <p:nvSpPr>
          <p:cNvPr id="16" name="TextBox 15">
            <a:extLst>
              <a:ext uri="{FF2B5EF4-FFF2-40B4-BE49-F238E27FC236}">
                <a16:creationId xmlns:a16="http://schemas.microsoft.com/office/drawing/2014/main" id="{AC1D638C-157A-C20C-D7A4-25F54B0224A2}"/>
              </a:ext>
            </a:extLst>
          </p:cNvPr>
          <p:cNvSpPr txBox="1"/>
          <p:nvPr/>
        </p:nvSpPr>
        <p:spPr>
          <a:xfrm>
            <a:off x="2199572" y="480151"/>
            <a:ext cx="3820886" cy="1200329"/>
          </a:xfrm>
          <a:prstGeom prst="rect">
            <a:avLst/>
          </a:prstGeom>
          <a:noFill/>
        </p:spPr>
        <p:txBody>
          <a:bodyPr wrap="square" lIns="91440" tIns="45720" rIns="91440" bIns="45720" rtlCol="0" anchor="t">
            <a:spAutoFit/>
          </a:bodyPr>
          <a:lstStyle/>
          <a:p>
            <a:pPr algn="ctr"/>
            <a:r>
              <a:rPr lang="en-US" sz="2400" b="1" u="sng">
                <a:solidFill>
                  <a:schemeClr val="bg1"/>
                </a:solidFill>
                <a:latin typeface="Century Gothic"/>
                <a:ea typeface="Calibri"/>
                <a:cs typeface="Calibri"/>
              </a:rPr>
              <a:t>Written policies </a:t>
            </a:r>
            <a:r>
              <a:rPr lang="en-US" sz="2400">
                <a:solidFill>
                  <a:schemeClr val="bg1"/>
                </a:solidFill>
                <a:latin typeface="Century Gothic"/>
                <a:ea typeface="Calibri"/>
                <a:cs typeface="Calibri"/>
              </a:rPr>
              <a:t>include:</a:t>
            </a:r>
          </a:p>
          <a:p>
            <a:pPr algn="ctr"/>
            <a:endParaRPr lang="en-US" sz="2400" b="1" u="sng">
              <a:solidFill>
                <a:schemeClr val="bg1"/>
              </a:solidFill>
              <a:latin typeface="Century Gothic"/>
              <a:ea typeface="Calibri"/>
              <a:cs typeface="Calibri"/>
            </a:endParaRPr>
          </a:p>
          <a:p>
            <a:pPr algn="ctr"/>
            <a:endParaRPr lang="en-US" sz="2400" b="1" u="sng">
              <a:solidFill>
                <a:schemeClr val="bg1"/>
              </a:solidFill>
              <a:latin typeface="Century Gothic"/>
              <a:ea typeface="Calibri"/>
              <a:cs typeface="Calibri"/>
            </a:endParaRPr>
          </a:p>
        </p:txBody>
      </p:sp>
      <p:sp>
        <p:nvSpPr>
          <p:cNvPr id="14" name="Rectangle 13">
            <a:extLst>
              <a:ext uri="{FF2B5EF4-FFF2-40B4-BE49-F238E27FC236}">
                <a16:creationId xmlns:a16="http://schemas.microsoft.com/office/drawing/2014/main" id="{ACF12D9B-9DFF-C130-DE78-53B3D12F6492}"/>
              </a:ext>
            </a:extLst>
          </p:cNvPr>
          <p:cNvSpPr/>
          <p:nvPr/>
        </p:nvSpPr>
        <p:spPr>
          <a:xfrm>
            <a:off x="0" y="2874665"/>
            <a:ext cx="1024932" cy="39791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33" name="Graphic 32" descr="Double Tap Gesture with solid fill">
            <a:extLst>
              <a:ext uri="{FF2B5EF4-FFF2-40B4-BE49-F238E27FC236}">
                <a16:creationId xmlns:a16="http://schemas.microsoft.com/office/drawing/2014/main" id="{644EC8D9-249B-797E-1C02-10EE19B2887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2633" y="4553957"/>
            <a:ext cx="1000470" cy="930132"/>
          </a:xfrm>
          <a:prstGeom prst="rect">
            <a:avLst/>
          </a:prstGeom>
        </p:spPr>
      </p:pic>
      <p:pic>
        <p:nvPicPr>
          <p:cNvPr id="34" name="Graphic 33" descr="Smart Phone with solid fill">
            <a:extLst>
              <a:ext uri="{FF2B5EF4-FFF2-40B4-BE49-F238E27FC236}">
                <a16:creationId xmlns:a16="http://schemas.microsoft.com/office/drawing/2014/main" id="{87B3AC00-B188-02F9-D656-9663623D0A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4652" y="4225838"/>
            <a:ext cx="1043353" cy="973015"/>
          </a:xfrm>
          <a:prstGeom prst="rect">
            <a:avLst/>
          </a:prstGeom>
        </p:spPr>
      </p:pic>
      <p:sp>
        <p:nvSpPr>
          <p:cNvPr id="11" name="Google Shape;331;p36">
            <a:extLst>
              <a:ext uri="{FF2B5EF4-FFF2-40B4-BE49-F238E27FC236}">
                <a16:creationId xmlns:a16="http://schemas.microsoft.com/office/drawing/2014/main" id="{AFE43A1E-B59A-87F0-3983-BBADBE9642AD}"/>
              </a:ext>
            </a:extLst>
          </p:cNvPr>
          <p:cNvSpPr txBox="1"/>
          <p:nvPr/>
        </p:nvSpPr>
        <p:spPr>
          <a:xfrm>
            <a:off x="643778" y="5271921"/>
            <a:ext cx="1353160" cy="982966"/>
          </a:xfrm>
          <a:prstGeom prst="rect">
            <a:avLst/>
          </a:prstGeom>
          <a:noFill/>
          <a:ln>
            <a:noFill/>
          </a:ln>
        </p:spPr>
        <p:txBody>
          <a:bodyPr spcFirstLastPara="1" wrap="square" lIns="91425" tIns="91425" rIns="91425" bIns="91425" anchor="t" anchorCtr="0">
            <a:noAutofit/>
          </a:bodyPr>
          <a:lstStyle/>
          <a:p>
            <a:pPr marL="0" lvl="8"/>
            <a:endParaRPr lang="en-US" sz="1400" b="1">
              <a:solidFill>
                <a:schemeClr val="dk1"/>
              </a:solidFill>
              <a:latin typeface="Century Gothic"/>
              <a:ea typeface="Calibri"/>
              <a:cs typeface="Calibri"/>
            </a:endParaRPr>
          </a:p>
          <a:p>
            <a:pPr marL="0" lvl="8"/>
            <a:r>
              <a:rPr lang="en-US" sz="1400" b="1">
                <a:solidFill>
                  <a:schemeClr val="dk1"/>
                </a:solidFill>
                <a:latin typeface="Century Gothic"/>
                <a:ea typeface="Calibri"/>
                <a:cs typeface="Calibri"/>
              </a:rPr>
              <a:t>YES, WITH CONDITIONS</a:t>
            </a:r>
          </a:p>
        </p:txBody>
      </p:sp>
      <p:sp>
        <p:nvSpPr>
          <p:cNvPr id="4" name="Google Shape;331;p36">
            <a:extLst>
              <a:ext uri="{FF2B5EF4-FFF2-40B4-BE49-F238E27FC236}">
                <a16:creationId xmlns:a16="http://schemas.microsoft.com/office/drawing/2014/main" id="{1F891592-1791-629F-6ED1-20C03719281A}"/>
              </a:ext>
            </a:extLst>
          </p:cNvPr>
          <p:cNvSpPr txBox="1"/>
          <p:nvPr/>
        </p:nvSpPr>
        <p:spPr>
          <a:xfrm>
            <a:off x="7635662" y="15824"/>
            <a:ext cx="4546085" cy="1723653"/>
          </a:xfrm>
          <a:prstGeom prst="rect">
            <a:avLst/>
          </a:prstGeom>
          <a:noFill/>
          <a:ln>
            <a:noFill/>
          </a:ln>
        </p:spPr>
        <p:txBody>
          <a:bodyPr spcFirstLastPara="1" wrap="square" lIns="91425" tIns="91425" rIns="91425" bIns="91425" anchor="t" anchorCtr="0">
            <a:noAutofit/>
          </a:bodyPr>
          <a:lstStyle/>
          <a:p>
            <a:pPr algn="just"/>
            <a:r>
              <a:rPr lang="en-US" sz="1600">
                <a:solidFill>
                  <a:schemeClr val="bg1"/>
                </a:solidFill>
                <a:latin typeface="Century Gothic"/>
                <a:ea typeface="Calibri"/>
                <a:cs typeface="Calibri"/>
                <a:sym typeface="Calibri"/>
              </a:rPr>
              <a:t>You may want to check that the Health and Hygiene Policy or another written document includes these practices. Sometimes, ECD </a:t>
            </a:r>
            <a:r>
              <a:rPr lang="en-US" sz="1600" err="1">
                <a:solidFill>
                  <a:schemeClr val="bg1"/>
                </a:solidFill>
                <a:latin typeface="Century Gothic"/>
                <a:ea typeface="Calibri"/>
                <a:cs typeface="Calibri"/>
                <a:sym typeface="Calibri"/>
              </a:rPr>
              <a:t>programmes</a:t>
            </a:r>
            <a:r>
              <a:rPr lang="en-US" sz="1600">
                <a:solidFill>
                  <a:schemeClr val="bg1"/>
                </a:solidFill>
                <a:latin typeface="Century Gothic"/>
                <a:ea typeface="Calibri"/>
                <a:cs typeface="Calibri"/>
                <a:sym typeface="Calibri"/>
              </a:rPr>
              <a:t> keep their written policies in a file or display them on the wall. A template for a Health and Hygiene Policy is included in the document pack available to all ECD </a:t>
            </a:r>
            <a:r>
              <a:rPr lang="en-US" sz="1600" err="1">
                <a:solidFill>
                  <a:schemeClr val="bg1"/>
                </a:solidFill>
                <a:latin typeface="Century Gothic"/>
                <a:ea typeface="Calibri"/>
                <a:cs typeface="Calibri"/>
                <a:sym typeface="Calibri"/>
              </a:rPr>
              <a:t>programmes</a:t>
            </a:r>
            <a:endParaRPr lang="en-ZA" sz="1600">
              <a:solidFill>
                <a:schemeClr val="bg1"/>
              </a:solidFill>
              <a:latin typeface="Century Gothic"/>
              <a:ea typeface="Calibri"/>
              <a:cs typeface="Calibri"/>
              <a:sym typeface="Calibri"/>
            </a:endParaRPr>
          </a:p>
          <a:p>
            <a:pPr marL="0" lvl="0" indent="0" algn="just" rtl="0">
              <a:spcBef>
                <a:spcPts val="0"/>
              </a:spcBef>
              <a:spcAft>
                <a:spcPts val="0"/>
              </a:spcAft>
              <a:buNone/>
            </a:pPr>
            <a:endParaRPr lang="en-US" sz="1600">
              <a:solidFill>
                <a:schemeClr val="bg1"/>
              </a:solidFill>
              <a:latin typeface="Century Gothic"/>
              <a:ea typeface="Calibri"/>
              <a:cs typeface="Calibri"/>
            </a:endParaRPr>
          </a:p>
        </p:txBody>
      </p:sp>
      <p:sp>
        <p:nvSpPr>
          <p:cNvPr id="20" name="TextBox 19">
            <a:extLst>
              <a:ext uri="{FF2B5EF4-FFF2-40B4-BE49-F238E27FC236}">
                <a16:creationId xmlns:a16="http://schemas.microsoft.com/office/drawing/2014/main" id="{6A659FE4-DC65-DC5A-37DF-82B09EE80F24}"/>
              </a:ext>
            </a:extLst>
          </p:cNvPr>
          <p:cNvSpPr txBox="1"/>
          <p:nvPr/>
        </p:nvSpPr>
        <p:spPr>
          <a:xfrm>
            <a:off x="2224637" y="1126984"/>
            <a:ext cx="3770755" cy="1477328"/>
          </a:xfrm>
          <a:prstGeom prst="rect">
            <a:avLst/>
          </a:prstGeom>
          <a:noFill/>
        </p:spPr>
        <p:txBody>
          <a:bodyPr wrap="square" lIns="91440" tIns="45720" rIns="91440" bIns="45720" rtlCol="0" anchor="t">
            <a:spAutoFit/>
          </a:bodyPr>
          <a:lstStyle/>
          <a:p>
            <a:pPr algn="ctr"/>
            <a:r>
              <a:rPr lang="en-US">
                <a:solidFill>
                  <a:schemeClr val="bg1"/>
                </a:solidFill>
                <a:latin typeface="Century Gothic"/>
              </a:rPr>
              <a:t>Procedures for </a:t>
            </a:r>
            <a:r>
              <a:rPr lang="en-US" b="1" u="sng">
                <a:solidFill>
                  <a:schemeClr val="bg1"/>
                </a:solidFill>
                <a:latin typeface="Century Gothic"/>
              </a:rPr>
              <a:t>identifying and dealing with the medical needs of children</a:t>
            </a:r>
            <a:r>
              <a:rPr lang="en-US">
                <a:solidFill>
                  <a:schemeClr val="bg1"/>
                </a:solidFill>
                <a:latin typeface="Century Gothic"/>
              </a:rPr>
              <a:t> who Become ill and of </a:t>
            </a:r>
            <a:r>
              <a:rPr lang="en-US" b="1" u="sng">
                <a:solidFill>
                  <a:schemeClr val="bg1"/>
                </a:solidFill>
                <a:latin typeface="Century Gothic"/>
              </a:rPr>
              <a:t>children </a:t>
            </a:r>
          </a:p>
          <a:p>
            <a:pPr algn="ctr"/>
            <a:r>
              <a:rPr lang="en-US" b="1" u="sng">
                <a:solidFill>
                  <a:schemeClr val="bg1"/>
                </a:solidFill>
                <a:latin typeface="Century Gothic"/>
              </a:rPr>
              <a:t>with chronic illnesses</a:t>
            </a:r>
            <a:r>
              <a:rPr lang="en-US">
                <a:solidFill>
                  <a:schemeClr val="bg1"/>
                </a:solidFill>
                <a:latin typeface="Century Gothic"/>
              </a:rPr>
              <a:t>.</a:t>
            </a:r>
            <a:endParaRPr lang="en-US">
              <a:solidFill>
                <a:schemeClr val="bg1"/>
              </a:solidFill>
              <a:latin typeface="Century Gothic"/>
              <a:ea typeface="Calibri" panose="020F0502020204030204"/>
              <a:cs typeface="Calibri" panose="020F0502020204030204"/>
            </a:endParaRPr>
          </a:p>
        </p:txBody>
      </p:sp>
      <p:sp>
        <p:nvSpPr>
          <p:cNvPr id="22" name="TextBox 21">
            <a:extLst>
              <a:ext uri="{FF2B5EF4-FFF2-40B4-BE49-F238E27FC236}">
                <a16:creationId xmlns:a16="http://schemas.microsoft.com/office/drawing/2014/main" id="{781010C0-A455-1BED-27AB-F1A6CE0CE98F}"/>
              </a:ext>
            </a:extLst>
          </p:cNvPr>
          <p:cNvSpPr txBox="1"/>
          <p:nvPr/>
        </p:nvSpPr>
        <p:spPr>
          <a:xfrm>
            <a:off x="1892029" y="2996919"/>
            <a:ext cx="4355472" cy="1754326"/>
          </a:xfrm>
          <a:prstGeom prst="rect">
            <a:avLst/>
          </a:prstGeom>
          <a:noFill/>
        </p:spPr>
        <p:txBody>
          <a:bodyPr wrap="square" lIns="91440" tIns="45720" rIns="91440" bIns="45720" rtlCol="0" anchor="t">
            <a:spAutoFit/>
          </a:bodyPr>
          <a:lstStyle/>
          <a:p>
            <a:pPr algn="ctr"/>
            <a:r>
              <a:rPr lang="en-US">
                <a:solidFill>
                  <a:schemeClr val="bg1"/>
                </a:solidFill>
                <a:latin typeface="Century Gothic"/>
              </a:rPr>
              <a:t>Practices aimed at </a:t>
            </a:r>
            <a:r>
              <a:rPr lang="en-US" b="1" u="sng">
                <a:solidFill>
                  <a:schemeClr val="bg1"/>
                </a:solidFill>
                <a:latin typeface="Century Gothic"/>
              </a:rPr>
              <a:t>preventing the spread of </a:t>
            </a:r>
          </a:p>
          <a:p>
            <a:pPr algn="ctr"/>
            <a:r>
              <a:rPr lang="en-US" b="1" u="sng">
                <a:solidFill>
                  <a:schemeClr val="bg1"/>
                </a:solidFill>
                <a:latin typeface="Century Gothic"/>
              </a:rPr>
              <a:t>infectious diseases </a:t>
            </a:r>
            <a:r>
              <a:rPr lang="en-US">
                <a:solidFill>
                  <a:schemeClr val="bg1"/>
                </a:solidFill>
                <a:latin typeface="Century Gothic"/>
              </a:rPr>
              <a:t>(such as handwashing and ensuring bed linen/blankets and </a:t>
            </a:r>
          </a:p>
          <a:p>
            <a:pPr algn="ctr"/>
            <a:r>
              <a:rPr lang="en-US">
                <a:solidFill>
                  <a:schemeClr val="bg1"/>
                </a:solidFill>
                <a:latin typeface="Century Gothic"/>
              </a:rPr>
              <a:t>towels are washed regularly).</a:t>
            </a:r>
            <a:endParaRPr lang="en-US" b="1" u="sng">
              <a:solidFill>
                <a:schemeClr val="bg1"/>
              </a:solidFill>
              <a:latin typeface="Century Gothic"/>
              <a:ea typeface="Calibri"/>
              <a:cs typeface="Calibri"/>
            </a:endParaRPr>
          </a:p>
        </p:txBody>
      </p:sp>
      <p:sp>
        <p:nvSpPr>
          <p:cNvPr id="25" name="Rectangle 24">
            <a:extLst>
              <a:ext uri="{FF2B5EF4-FFF2-40B4-BE49-F238E27FC236}">
                <a16:creationId xmlns:a16="http://schemas.microsoft.com/office/drawing/2014/main" id="{8398656C-F396-9429-B473-81B12D995E0B}"/>
              </a:ext>
            </a:extLst>
          </p:cNvPr>
          <p:cNvSpPr/>
          <p:nvPr/>
        </p:nvSpPr>
        <p:spPr>
          <a:xfrm>
            <a:off x="7467599" y="5822984"/>
            <a:ext cx="4724400" cy="104425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ZA">
              <a:latin typeface="Century Gothic"/>
            </a:endParaRPr>
          </a:p>
        </p:txBody>
      </p:sp>
      <p:sp>
        <p:nvSpPr>
          <p:cNvPr id="30" name="Google Shape;331;p36">
            <a:extLst>
              <a:ext uri="{FF2B5EF4-FFF2-40B4-BE49-F238E27FC236}">
                <a16:creationId xmlns:a16="http://schemas.microsoft.com/office/drawing/2014/main" id="{8FCFAED1-A56D-619A-F14B-7FB9490BA6F4}"/>
              </a:ext>
            </a:extLst>
          </p:cNvPr>
          <p:cNvSpPr txBox="1"/>
          <p:nvPr/>
        </p:nvSpPr>
        <p:spPr>
          <a:xfrm>
            <a:off x="7767782" y="5971175"/>
            <a:ext cx="4369792" cy="645960"/>
          </a:xfrm>
          <a:prstGeom prst="rect">
            <a:avLst/>
          </a:prstGeom>
          <a:noFill/>
          <a:ln>
            <a:noFill/>
          </a:ln>
        </p:spPr>
        <p:txBody>
          <a:bodyPr spcFirstLastPara="1" wrap="square" lIns="91425" tIns="91425" rIns="91425" bIns="91425" anchor="t" anchorCtr="0">
            <a:noAutofit/>
          </a:bodyPr>
          <a:lstStyle/>
          <a:p>
            <a:pPr marL="0" lvl="8" algn="just"/>
            <a:r>
              <a:rPr lang="en-US" sz="1600">
                <a:solidFill>
                  <a:schemeClr val="bg1"/>
                </a:solidFill>
                <a:latin typeface="Century Gothic"/>
                <a:ea typeface="Calibri"/>
                <a:cs typeface="Calibri"/>
                <a:sym typeface="Calibri"/>
              </a:rPr>
              <a:t>Some ECD </a:t>
            </a:r>
            <a:r>
              <a:rPr lang="en-US" sz="1600" err="1">
                <a:solidFill>
                  <a:schemeClr val="bg1"/>
                </a:solidFill>
                <a:latin typeface="Century Gothic"/>
                <a:ea typeface="Calibri"/>
                <a:cs typeface="Calibri"/>
                <a:sym typeface="Calibri"/>
              </a:rPr>
              <a:t>programmes</a:t>
            </a:r>
            <a:r>
              <a:rPr lang="en-US" sz="1600">
                <a:solidFill>
                  <a:schemeClr val="bg1"/>
                </a:solidFill>
                <a:latin typeface="Century Gothic"/>
                <a:ea typeface="Calibri"/>
                <a:cs typeface="Calibri"/>
                <a:sym typeface="Calibri"/>
              </a:rPr>
              <a:t> cover confidentiality in their HIV policy.</a:t>
            </a:r>
            <a:endParaRPr lang="en-US" sz="1600">
              <a:solidFill>
                <a:schemeClr val="bg1"/>
              </a:solidFill>
              <a:latin typeface="Century Gothic"/>
              <a:ea typeface="Calibri"/>
              <a:cs typeface="Calibri"/>
            </a:endParaRPr>
          </a:p>
        </p:txBody>
      </p:sp>
      <p:sp>
        <p:nvSpPr>
          <p:cNvPr id="8" name="TextBox 7">
            <a:extLst>
              <a:ext uri="{FF2B5EF4-FFF2-40B4-BE49-F238E27FC236}">
                <a16:creationId xmlns:a16="http://schemas.microsoft.com/office/drawing/2014/main" id="{36FAAC01-0181-CCE3-7ADA-F2CA94BABF4E}"/>
              </a:ext>
            </a:extLst>
          </p:cNvPr>
          <p:cNvSpPr txBox="1"/>
          <p:nvPr/>
        </p:nvSpPr>
        <p:spPr>
          <a:xfrm>
            <a:off x="2030192" y="5078376"/>
            <a:ext cx="4355472" cy="646331"/>
          </a:xfrm>
          <a:prstGeom prst="rect">
            <a:avLst/>
          </a:prstGeom>
          <a:noFill/>
        </p:spPr>
        <p:txBody>
          <a:bodyPr wrap="square" lIns="91440" tIns="45720" rIns="91440" bIns="45720" rtlCol="0" anchor="t">
            <a:spAutoFit/>
          </a:bodyPr>
          <a:lstStyle/>
          <a:p>
            <a:pPr algn="ctr"/>
            <a:r>
              <a:rPr lang="en-US" b="1" u="sng">
                <a:solidFill>
                  <a:schemeClr val="bg1"/>
                </a:solidFill>
                <a:latin typeface="Century Gothic"/>
              </a:rPr>
              <a:t>Cleaning routines and standards</a:t>
            </a:r>
            <a:endParaRPr lang="en-ZA" b="1" u="sng">
              <a:solidFill>
                <a:schemeClr val="bg1"/>
              </a:solidFill>
              <a:latin typeface="Century Gothic"/>
            </a:endParaRPr>
          </a:p>
          <a:p>
            <a:pPr algn="ctr"/>
            <a:endParaRPr lang="en-US" b="1" u="sng">
              <a:solidFill>
                <a:schemeClr val="bg1"/>
              </a:solidFill>
              <a:latin typeface="Century Gothic"/>
              <a:ea typeface="Calibri"/>
              <a:cs typeface="Calibri"/>
            </a:endParaRPr>
          </a:p>
        </p:txBody>
      </p:sp>
      <p:sp>
        <p:nvSpPr>
          <p:cNvPr id="10" name="TextBox 9">
            <a:extLst>
              <a:ext uri="{FF2B5EF4-FFF2-40B4-BE49-F238E27FC236}">
                <a16:creationId xmlns:a16="http://schemas.microsoft.com/office/drawing/2014/main" id="{7D2B3108-613D-90FA-62FF-CC55337172F9}"/>
              </a:ext>
            </a:extLst>
          </p:cNvPr>
          <p:cNvSpPr txBox="1"/>
          <p:nvPr/>
        </p:nvSpPr>
        <p:spPr>
          <a:xfrm>
            <a:off x="1957345" y="5883444"/>
            <a:ext cx="4355472" cy="923330"/>
          </a:xfrm>
          <a:prstGeom prst="rect">
            <a:avLst/>
          </a:prstGeom>
          <a:noFill/>
        </p:spPr>
        <p:txBody>
          <a:bodyPr wrap="square" lIns="91440" tIns="45720" rIns="91440" bIns="45720" rtlCol="0" anchor="t">
            <a:spAutoFit/>
          </a:bodyPr>
          <a:lstStyle/>
          <a:p>
            <a:pPr algn="ctr"/>
            <a:r>
              <a:rPr lang="en-US" b="1" u="sng">
                <a:solidFill>
                  <a:schemeClr val="bg1"/>
                </a:solidFill>
                <a:latin typeface="Century Gothic"/>
              </a:rPr>
              <a:t>Confidentiality of health-related information</a:t>
            </a:r>
            <a:endParaRPr lang="en-ZA" b="1" u="sng">
              <a:solidFill>
                <a:schemeClr val="bg1"/>
              </a:solidFill>
              <a:latin typeface="Century Gothic"/>
            </a:endParaRPr>
          </a:p>
          <a:p>
            <a:pPr algn="ctr"/>
            <a:endParaRPr lang="en-US" b="1" u="sng">
              <a:solidFill>
                <a:schemeClr val="bg1"/>
              </a:solidFill>
              <a:latin typeface="Century Gothic"/>
              <a:ea typeface="Calibri"/>
              <a:cs typeface="Calibri"/>
            </a:endParaRPr>
          </a:p>
        </p:txBody>
      </p:sp>
      <p:pic>
        <p:nvPicPr>
          <p:cNvPr id="9" name="Picture 8">
            <a:extLst>
              <a:ext uri="{FF2B5EF4-FFF2-40B4-BE49-F238E27FC236}">
                <a16:creationId xmlns:a16="http://schemas.microsoft.com/office/drawing/2014/main" id="{23489AD6-1146-4BC9-F84B-11880C5B50A8}"/>
              </a:ext>
            </a:extLst>
          </p:cNvPr>
          <p:cNvPicPr>
            <a:picLocks noChangeAspect="1"/>
          </p:cNvPicPr>
          <p:nvPr/>
        </p:nvPicPr>
        <p:blipFill>
          <a:blip r:embed="rId6"/>
          <a:stretch>
            <a:fillRect/>
          </a:stretch>
        </p:blipFill>
        <p:spPr>
          <a:xfrm>
            <a:off x="9322518" y="2102667"/>
            <a:ext cx="2524806" cy="3649452"/>
          </a:xfrm>
          <a:prstGeom prst="rect">
            <a:avLst/>
          </a:prstGeom>
        </p:spPr>
      </p:pic>
      <p:sp>
        <p:nvSpPr>
          <p:cNvPr id="7" name="Rectangle 6">
            <a:extLst>
              <a:ext uri="{FF2B5EF4-FFF2-40B4-BE49-F238E27FC236}">
                <a16:creationId xmlns:a16="http://schemas.microsoft.com/office/drawing/2014/main" id="{C87DC535-C655-D736-30A3-4B5ED178A1B1}"/>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2" name="Rectangle 11">
            <a:extLst>
              <a:ext uri="{FF2B5EF4-FFF2-40B4-BE49-F238E27FC236}">
                <a16:creationId xmlns:a16="http://schemas.microsoft.com/office/drawing/2014/main" id="{5AC6C688-284D-B578-F551-CA0B5A433664}"/>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3" name="TextBox 12">
            <a:extLst>
              <a:ext uri="{FF2B5EF4-FFF2-40B4-BE49-F238E27FC236}">
                <a16:creationId xmlns:a16="http://schemas.microsoft.com/office/drawing/2014/main" id="{37B601AA-492C-CA42-407B-5B081AF91FBA}"/>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14054358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32EB7-D4C8-AC29-A820-E283CBC9B2D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7175E8-6AE6-0845-F650-03ADA62424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82</a:t>
            </a:fld>
            <a:endParaRPr lang="en-US">
              <a:latin typeface="Century Gothic"/>
            </a:endParaRPr>
          </a:p>
        </p:txBody>
      </p:sp>
      <p:sp>
        <p:nvSpPr>
          <p:cNvPr id="3" name="Rectangle 2">
            <a:extLst>
              <a:ext uri="{FF2B5EF4-FFF2-40B4-BE49-F238E27FC236}">
                <a16:creationId xmlns:a16="http://schemas.microsoft.com/office/drawing/2014/main" id="{A4AC72BA-ED10-F275-52DD-100175994C7A}"/>
              </a:ext>
            </a:extLst>
          </p:cNvPr>
          <p:cNvSpPr/>
          <p:nvPr/>
        </p:nvSpPr>
        <p:spPr>
          <a:xfrm>
            <a:off x="1806975" y="-11722"/>
            <a:ext cx="4458095" cy="6869722"/>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5" name="Rectangle 4">
            <a:extLst>
              <a:ext uri="{FF2B5EF4-FFF2-40B4-BE49-F238E27FC236}">
                <a16:creationId xmlns:a16="http://schemas.microsoft.com/office/drawing/2014/main" id="{89CE1E94-1CFF-4C43-92EA-4CCA757DB08E}"/>
              </a:ext>
            </a:extLst>
          </p:cNvPr>
          <p:cNvSpPr/>
          <p:nvPr/>
        </p:nvSpPr>
        <p:spPr>
          <a:xfrm>
            <a:off x="7269480" y="0"/>
            <a:ext cx="4922520" cy="198830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ZA">
              <a:latin typeface="Century Gothic"/>
            </a:endParaRPr>
          </a:p>
        </p:txBody>
      </p:sp>
      <p:sp>
        <p:nvSpPr>
          <p:cNvPr id="6" name="Rectangle 5">
            <a:extLst>
              <a:ext uri="{FF2B5EF4-FFF2-40B4-BE49-F238E27FC236}">
                <a16:creationId xmlns:a16="http://schemas.microsoft.com/office/drawing/2014/main" id="{4F30EB92-1C8D-E1BC-A873-AB9AA9ECB1DF}"/>
              </a:ext>
            </a:extLst>
          </p:cNvPr>
          <p:cNvSpPr/>
          <p:nvPr/>
        </p:nvSpPr>
        <p:spPr>
          <a:xfrm>
            <a:off x="1" y="-9211"/>
            <a:ext cx="1024932" cy="30061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21" name="Graphic 20" descr="Home with solid fill">
            <a:extLst>
              <a:ext uri="{FF2B5EF4-FFF2-40B4-BE49-F238E27FC236}">
                <a16:creationId xmlns:a16="http://schemas.microsoft.com/office/drawing/2014/main" id="{B1AC2879-E277-D504-EDCF-2F7A5B91BF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0754" y="79751"/>
            <a:ext cx="914400" cy="914400"/>
          </a:xfrm>
          <a:prstGeom prst="rect">
            <a:avLst/>
          </a:prstGeom>
        </p:spPr>
      </p:pic>
      <p:sp>
        <p:nvSpPr>
          <p:cNvPr id="16" name="TextBox 15">
            <a:extLst>
              <a:ext uri="{FF2B5EF4-FFF2-40B4-BE49-F238E27FC236}">
                <a16:creationId xmlns:a16="http://schemas.microsoft.com/office/drawing/2014/main" id="{A644FCDF-3224-367A-5D73-C4041B7031F3}"/>
              </a:ext>
            </a:extLst>
          </p:cNvPr>
          <p:cNvSpPr txBox="1"/>
          <p:nvPr/>
        </p:nvSpPr>
        <p:spPr>
          <a:xfrm>
            <a:off x="1950631" y="72013"/>
            <a:ext cx="3820886" cy="1200329"/>
          </a:xfrm>
          <a:prstGeom prst="rect">
            <a:avLst/>
          </a:prstGeom>
          <a:noFill/>
        </p:spPr>
        <p:txBody>
          <a:bodyPr wrap="square" lIns="91440" tIns="45720" rIns="91440" bIns="45720" rtlCol="0" anchor="t">
            <a:spAutoFit/>
          </a:bodyPr>
          <a:lstStyle/>
          <a:p>
            <a:pPr algn="ctr"/>
            <a:r>
              <a:rPr lang="en-US" sz="2400" b="1" u="sng">
                <a:solidFill>
                  <a:schemeClr val="bg1"/>
                </a:solidFill>
                <a:latin typeface="Century Gothic"/>
                <a:ea typeface="Calibri"/>
                <a:cs typeface="Calibri"/>
              </a:rPr>
              <a:t>There are records of</a:t>
            </a:r>
            <a:r>
              <a:rPr lang="en-US" sz="2400">
                <a:solidFill>
                  <a:schemeClr val="bg1"/>
                </a:solidFill>
                <a:latin typeface="Century Gothic"/>
                <a:ea typeface="Calibri"/>
                <a:cs typeface="Calibri"/>
              </a:rPr>
              <a:t>:</a:t>
            </a:r>
          </a:p>
          <a:p>
            <a:pPr algn="ctr"/>
            <a:endParaRPr lang="en-US" sz="2400" b="1" u="sng">
              <a:solidFill>
                <a:schemeClr val="bg1"/>
              </a:solidFill>
              <a:latin typeface="Century Gothic"/>
              <a:ea typeface="Calibri"/>
              <a:cs typeface="Calibri"/>
            </a:endParaRPr>
          </a:p>
          <a:p>
            <a:pPr algn="ctr"/>
            <a:endParaRPr lang="en-US" sz="2400" b="1" u="sng">
              <a:solidFill>
                <a:schemeClr val="bg1"/>
              </a:solidFill>
              <a:latin typeface="Century Gothic"/>
              <a:ea typeface="Calibri"/>
              <a:cs typeface="Calibri"/>
            </a:endParaRPr>
          </a:p>
        </p:txBody>
      </p:sp>
      <p:sp>
        <p:nvSpPr>
          <p:cNvPr id="14" name="Rectangle 13">
            <a:extLst>
              <a:ext uri="{FF2B5EF4-FFF2-40B4-BE49-F238E27FC236}">
                <a16:creationId xmlns:a16="http://schemas.microsoft.com/office/drawing/2014/main" id="{B1493AAB-010B-587F-2BF9-17EEF85431E0}"/>
              </a:ext>
            </a:extLst>
          </p:cNvPr>
          <p:cNvSpPr/>
          <p:nvPr/>
        </p:nvSpPr>
        <p:spPr>
          <a:xfrm>
            <a:off x="0" y="2874665"/>
            <a:ext cx="1024932" cy="39791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33" name="Graphic 32" descr="Double Tap Gesture with solid fill">
            <a:extLst>
              <a:ext uri="{FF2B5EF4-FFF2-40B4-BE49-F238E27FC236}">
                <a16:creationId xmlns:a16="http://schemas.microsoft.com/office/drawing/2014/main" id="{BB931F61-436B-BF5C-E9A2-D8B9634C30F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3220" y="4729931"/>
            <a:ext cx="1000470" cy="930132"/>
          </a:xfrm>
          <a:prstGeom prst="rect">
            <a:avLst/>
          </a:prstGeom>
        </p:spPr>
      </p:pic>
      <p:pic>
        <p:nvPicPr>
          <p:cNvPr id="34" name="Graphic 33" descr="Smart Phone with solid fill">
            <a:extLst>
              <a:ext uri="{FF2B5EF4-FFF2-40B4-BE49-F238E27FC236}">
                <a16:creationId xmlns:a16="http://schemas.microsoft.com/office/drawing/2014/main" id="{62B539F3-97DA-BDFD-FF43-118E5A4BD2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05673" y="4243424"/>
            <a:ext cx="1043353" cy="973015"/>
          </a:xfrm>
          <a:prstGeom prst="rect">
            <a:avLst/>
          </a:prstGeom>
        </p:spPr>
      </p:pic>
      <p:sp>
        <p:nvSpPr>
          <p:cNvPr id="11" name="Google Shape;331;p36">
            <a:extLst>
              <a:ext uri="{FF2B5EF4-FFF2-40B4-BE49-F238E27FC236}">
                <a16:creationId xmlns:a16="http://schemas.microsoft.com/office/drawing/2014/main" id="{7CF0067D-2A7D-6D04-1B17-2AD835F60226}"/>
              </a:ext>
            </a:extLst>
          </p:cNvPr>
          <p:cNvSpPr txBox="1"/>
          <p:nvPr/>
        </p:nvSpPr>
        <p:spPr>
          <a:xfrm>
            <a:off x="613468" y="5508935"/>
            <a:ext cx="1353160" cy="982966"/>
          </a:xfrm>
          <a:prstGeom prst="rect">
            <a:avLst/>
          </a:prstGeom>
          <a:noFill/>
          <a:ln>
            <a:noFill/>
          </a:ln>
        </p:spPr>
        <p:txBody>
          <a:bodyPr spcFirstLastPara="1" wrap="square" lIns="91425" tIns="91425" rIns="91425" bIns="91425" anchor="t" anchorCtr="0">
            <a:noAutofit/>
          </a:bodyPr>
          <a:lstStyle/>
          <a:p>
            <a:pPr marL="0" lvl="8"/>
            <a:endParaRPr lang="en-US" sz="1400" b="1">
              <a:solidFill>
                <a:schemeClr val="dk1"/>
              </a:solidFill>
              <a:latin typeface="Century Gothic"/>
              <a:ea typeface="Calibri"/>
              <a:cs typeface="Calibri"/>
            </a:endParaRPr>
          </a:p>
          <a:p>
            <a:pPr marL="0" lvl="8"/>
            <a:r>
              <a:rPr lang="en-US" sz="1400" b="1">
                <a:solidFill>
                  <a:schemeClr val="dk1"/>
                </a:solidFill>
                <a:latin typeface="Century Gothic"/>
                <a:ea typeface="Calibri"/>
                <a:cs typeface="Calibri"/>
              </a:rPr>
              <a:t>YES, WITH CONDITIONS</a:t>
            </a:r>
          </a:p>
        </p:txBody>
      </p:sp>
      <p:sp>
        <p:nvSpPr>
          <p:cNvPr id="4" name="Google Shape;331;p36">
            <a:extLst>
              <a:ext uri="{FF2B5EF4-FFF2-40B4-BE49-F238E27FC236}">
                <a16:creationId xmlns:a16="http://schemas.microsoft.com/office/drawing/2014/main" id="{98381899-DD81-61AE-8C4A-13C5E1C1DA52}"/>
              </a:ext>
            </a:extLst>
          </p:cNvPr>
          <p:cNvSpPr txBox="1"/>
          <p:nvPr/>
        </p:nvSpPr>
        <p:spPr>
          <a:xfrm>
            <a:off x="7470648" y="148205"/>
            <a:ext cx="4689531" cy="1734696"/>
          </a:xfrm>
          <a:prstGeom prst="rect">
            <a:avLst/>
          </a:prstGeom>
          <a:noFill/>
          <a:ln>
            <a:noFill/>
          </a:ln>
        </p:spPr>
        <p:txBody>
          <a:bodyPr spcFirstLastPara="1" wrap="square" lIns="91425" tIns="91425" rIns="91425" bIns="91425" anchor="t" anchorCtr="0">
            <a:noAutofit/>
          </a:bodyPr>
          <a:lstStyle/>
          <a:p>
            <a:pPr algn="just"/>
            <a:r>
              <a:rPr lang="en-US" sz="1600">
                <a:solidFill>
                  <a:schemeClr val="bg1"/>
                </a:solidFill>
                <a:latin typeface="Century Gothic"/>
                <a:ea typeface="Calibri"/>
                <a:cs typeface="Calibri"/>
                <a:sym typeface="Calibri"/>
              </a:rPr>
              <a:t>This information could be included as a section in the child admission form and doesn’t need a separate document. You might also find these records in the child's file. Vitamin A schedules may not always be available and shared by parents.</a:t>
            </a:r>
            <a:endParaRPr lang="en-ZA" sz="1600">
              <a:solidFill>
                <a:schemeClr val="bg1"/>
              </a:solidFill>
              <a:latin typeface="Century Gothic"/>
              <a:ea typeface="Calibri"/>
              <a:cs typeface="Calibri"/>
              <a:sym typeface="Calibri"/>
            </a:endParaRPr>
          </a:p>
          <a:p>
            <a:pPr algn="just"/>
            <a:endParaRPr lang="en-US" sz="1600">
              <a:solidFill>
                <a:schemeClr val="bg1"/>
              </a:solidFill>
              <a:latin typeface="Century Gothic"/>
              <a:ea typeface="Calibri"/>
              <a:cs typeface="Calibri"/>
            </a:endParaRPr>
          </a:p>
        </p:txBody>
      </p:sp>
      <p:sp>
        <p:nvSpPr>
          <p:cNvPr id="20" name="TextBox 19">
            <a:extLst>
              <a:ext uri="{FF2B5EF4-FFF2-40B4-BE49-F238E27FC236}">
                <a16:creationId xmlns:a16="http://schemas.microsoft.com/office/drawing/2014/main" id="{7FE667BA-2AF8-5B93-3318-BD95AA7587AA}"/>
              </a:ext>
            </a:extLst>
          </p:cNvPr>
          <p:cNvSpPr txBox="1"/>
          <p:nvPr/>
        </p:nvSpPr>
        <p:spPr>
          <a:xfrm>
            <a:off x="1950631" y="832134"/>
            <a:ext cx="3770755" cy="1323439"/>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rPr>
              <a:t>Children's medical conditions, allergies, </a:t>
            </a:r>
            <a:r>
              <a:rPr lang="en-US" sz="2000" err="1">
                <a:solidFill>
                  <a:schemeClr val="bg1"/>
                </a:solidFill>
                <a:latin typeface="Century Gothic"/>
              </a:rPr>
              <a:t>immunisation</a:t>
            </a:r>
            <a:r>
              <a:rPr lang="en-US" sz="2000">
                <a:solidFill>
                  <a:schemeClr val="bg1"/>
                </a:solidFill>
                <a:latin typeface="Century Gothic"/>
              </a:rPr>
              <a:t> </a:t>
            </a:r>
            <a:r>
              <a:rPr lang="en-US" sz="2000" err="1">
                <a:solidFill>
                  <a:schemeClr val="bg1"/>
                </a:solidFill>
                <a:latin typeface="Century Gothic"/>
              </a:rPr>
              <a:t>programme</a:t>
            </a:r>
            <a:r>
              <a:rPr lang="en-US" sz="2000">
                <a:solidFill>
                  <a:schemeClr val="bg1"/>
                </a:solidFill>
                <a:latin typeface="Century Gothic"/>
              </a:rPr>
              <a:t> and Vitamin A schedule.</a:t>
            </a:r>
            <a:endParaRPr lang="en-US" sz="2000">
              <a:solidFill>
                <a:schemeClr val="bg1"/>
              </a:solidFill>
              <a:latin typeface="Century Gothic"/>
              <a:ea typeface="Calibri" panose="020F0502020204030204"/>
              <a:cs typeface="Calibri" panose="020F0502020204030204"/>
            </a:endParaRPr>
          </a:p>
        </p:txBody>
      </p:sp>
      <p:sp>
        <p:nvSpPr>
          <p:cNvPr id="22" name="TextBox 21">
            <a:extLst>
              <a:ext uri="{FF2B5EF4-FFF2-40B4-BE49-F238E27FC236}">
                <a16:creationId xmlns:a16="http://schemas.microsoft.com/office/drawing/2014/main" id="{E70DB6C9-F58C-4D75-2650-D093F73EAE9B}"/>
              </a:ext>
            </a:extLst>
          </p:cNvPr>
          <p:cNvSpPr txBox="1"/>
          <p:nvPr/>
        </p:nvSpPr>
        <p:spPr>
          <a:xfrm>
            <a:off x="1745438" y="4389397"/>
            <a:ext cx="4355472" cy="1323439"/>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rPr>
              <a:t>Health incidents </a:t>
            </a:r>
          </a:p>
          <a:p>
            <a:pPr algn="ctr"/>
            <a:r>
              <a:rPr lang="en-US" sz="2000">
                <a:solidFill>
                  <a:schemeClr val="bg1"/>
                </a:solidFill>
                <a:latin typeface="Century Gothic"/>
              </a:rPr>
              <a:t>and accidents that occur at the ECD </a:t>
            </a:r>
            <a:r>
              <a:rPr lang="en-US" sz="2000" err="1">
                <a:solidFill>
                  <a:schemeClr val="bg1"/>
                </a:solidFill>
                <a:latin typeface="Century Gothic"/>
              </a:rPr>
              <a:t>programme</a:t>
            </a:r>
            <a:r>
              <a:rPr lang="en-US" sz="2000">
                <a:solidFill>
                  <a:schemeClr val="bg1"/>
                </a:solidFill>
                <a:latin typeface="Century Gothic"/>
              </a:rPr>
              <a:t>.</a:t>
            </a:r>
            <a:endParaRPr lang="en-ZA" sz="2000">
              <a:solidFill>
                <a:schemeClr val="bg1"/>
              </a:solidFill>
              <a:latin typeface="Century Gothic"/>
            </a:endParaRPr>
          </a:p>
          <a:p>
            <a:pPr algn="ctr"/>
            <a:endParaRPr lang="en-US" sz="2000" b="1" u="sng">
              <a:solidFill>
                <a:schemeClr val="bg1"/>
              </a:solidFill>
              <a:latin typeface="Century Gothic"/>
              <a:ea typeface="Calibri"/>
              <a:cs typeface="Calibri"/>
            </a:endParaRPr>
          </a:p>
        </p:txBody>
      </p:sp>
      <p:sp>
        <p:nvSpPr>
          <p:cNvPr id="7" name="Rectangle 6">
            <a:extLst>
              <a:ext uri="{FF2B5EF4-FFF2-40B4-BE49-F238E27FC236}">
                <a16:creationId xmlns:a16="http://schemas.microsoft.com/office/drawing/2014/main" id="{6700A543-1F2A-D289-3899-7809736CAE93}"/>
              </a:ext>
            </a:extLst>
          </p:cNvPr>
          <p:cNvSpPr/>
          <p:nvPr/>
        </p:nvSpPr>
        <p:spPr>
          <a:xfrm>
            <a:off x="7269480" y="4243424"/>
            <a:ext cx="4922520" cy="150239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ZA">
              <a:latin typeface="Century Gothic"/>
            </a:endParaRPr>
          </a:p>
        </p:txBody>
      </p:sp>
      <p:sp>
        <p:nvSpPr>
          <p:cNvPr id="9" name="Google Shape;331;p36">
            <a:extLst>
              <a:ext uri="{FF2B5EF4-FFF2-40B4-BE49-F238E27FC236}">
                <a16:creationId xmlns:a16="http://schemas.microsoft.com/office/drawing/2014/main" id="{7A808337-72F0-BF5C-F4E0-0E8E4CEA35DE}"/>
              </a:ext>
            </a:extLst>
          </p:cNvPr>
          <p:cNvSpPr txBox="1"/>
          <p:nvPr/>
        </p:nvSpPr>
        <p:spPr>
          <a:xfrm>
            <a:off x="7470648" y="4391629"/>
            <a:ext cx="4689531" cy="1734696"/>
          </a:xfrm>
          <a:prstGeom prst="rect">
            <a:avLst/>
          </a:prstGeom>
          <a:noFill/>
          <a:ln>
            <a:noFill/>
          </a:ln>
        </p:spPr>
        <p:txBody>
          <a:bodyPr spcFirstLastPara="1" wrap="square" lIns="91425" tIns="91425" rIns="91425" bIns="91425" anchor="t" anchorCtr="0">
            <a:noAutofit/>
          </a:bodyPr>
          <a:lstStyle/>
          <a:p>
            <a:pPr algn="just"/>
            <a:r>
              <a:rPr lang="en-US" sz="1600">
                <a:solidFill>
                  <a:schemeClr val="bg1"/>
                </a:solidFill>
                <a:latin typeface="Century Gothic"/>
                <a:ea typeface="Calibri"/>
                <a:cs typeface="Calibri"/>
                <a:sym typeface="Calibri"/>
              </a:rPr>
              <a:t>A template for an Accident and Incident Register is provided in the Document Pack available to all ECD </a:t>
            </a:r>
            <a:r>
              <a:rPr lang="en-US" sz="1600" err="1">
                <a:solidFill>
                  <a:schemeClr val="bg1"/>
                </a:solidFill>
                <a:latin typeface="Century Gothic"/>
                <a:ea typeface="Calibri"/>
                <a:cs typeface="Calibri"/>
                <a:sym typeface="Calibri"/>
              </a:rPr>
              <a:t>programmes</a:t>
            </a:r>
            <a:r>
              <a:rPr lang="en-US" sz="1600">
                <a:solidFill>
                  <a:schemeClr val="bg1"/>
                </a:solidFill>
                <a:latin typeface="Century Gothic"/>
                <a:ea typeface="Calibri"/>
                <a:cs typeface="Calibri"/>
                <a:sym typeface="Calibri"/>
              </a:rPr>
              <a:t>.</a:t>
            </a:r>
            <a:endParaRPr lang="en-ZA" sz="1600">
              <a:solidFill>
                <a:schemeClr val="bg1"/>
              </a:solidFill>
              <a:latin typeface="Century Gothic"/>
              <a:ea typeface="Calibri"/>
              <a:cs typeface="Calibri"/>
              <a:sym typeface="Calibri"/>
            </a:endParaRPr>
          </a:p>
          <a:p>
            <a:pPr algn="just"/>
            <a:endParaRPr lang="en-US" sz="1600">
              <a:solidFill>
                <a:schemeClr val="bg1"/>
              </a:solidFill>
              <a:latin typeface="Century Gothic"/>
              <a:ea typeface="Calibri"/>
              <a:cs typeface="Calibri"/>
            </a:endParaRPr>
          </a:p>
        </p:txBody>
      </p:sp>
      <p:sp>
        <p:nvSpPr>
          <p:cNvPr id="10" name="Rectangle 9">
            <a:extLst>
              <a:ext uri="{FF2B5EF4-FFF2-40B4-BE49-F238E27FC236}">
                <a16:creationId xmlns:a16="http://schemas.microsoft.com/office/drawing/2014/main" id="{2A15747A-7E53-47DE-3D97-61AB58403D60}"/>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2" name="Rectangle 11">
            <a:extLst>
              <a:ext uri="{FF2B5EF4-FFF2-40B4-BE49-F238E27FC236}">
                <a16:creationId xmlns:a16="http://schemas.microsoft.com/office/drawing/2014/main" id="{0670EF31-C912-49CC-FA3C-7E0B90236839}"/>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3" name="TextBox 12">
            <a:extLst>
              <a:ext uri="{FF2B5EF4-FFF2-40B4-BE49-F238E27FC236}">
                <a16:creationId xmlns:a16="http://schemas.microsoft.com/office/drawing/2014/main" id="{ECDB0F28-C15A-14B7-929E-AB227992A7F9}"/>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36203799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2EDFB0-CFEE-EA86-1F77-9B165C5C1B5C}"/>
              </a:ext>
            </a:extLst>
          </p:cNvPr>
          <p:cNvPicPr>
            <a:picLocks noChangeAspect="1"/>
          </p:cNvPicPr>
          <p:nvPr/>
        </p:nvPicPr>
        <p:blipFill>
          <a:blip r:embed="rId2"/>
          <a:stretch>
            <a:fillRect/>
          </a:stretch>
        </p:blipFill>
        <p:spPr>
          <a:xfrm rot="20463003">
            <a:off x="220918" y="457200"/>
            <a:ext cx="5543612" cy="3927597"/>
          </a:xfrm>
          <a:prstGeom prst="rect">
            <a:avLst/>
          </a:prstGeom>
        </p:spPr>
      </p:pic>
      <p:pic>
        <p:nvPicPr>
          <p:cNvPr id="5" name="Picture 4">
            <a:extLst>
              <a:ext uri="{FF2B5EF4-FFF2-40B4-BE49-F238E27FC236}">
                <a16:creationId xmlns:a16="http://schemas.microsoft.com/office/drawing/2014/main" id="{653E9582-DFF7-F745-2681-7E3CB45E1E19}"/>
              </a:ext>
            </a:extLst>
          </p:cNvPr>
          <p:cNvPicPr>
            <a:picLocks noChangeAspect="1"/>
          </p:cNvPicPr>
          <p:nvPr/>
        </p:nvPicPr>
        <p:blipFill>
          <a:blip r:embed="rId3"/>
          <a:stretch>
            <a:fillRect/>
          </a:stretch>
        </p:blipFill>
        <p:spPr>
          <a:xfrm rot="1468338">
            <a:off x="7773944" y="326542"/>
            <a:ext cx="3626036" cy="5124713"/>
          </a:xfrm>
          <a:prstGeom prst="rect">
            <a:avLst/>
          </a:prstGeom>
        </p:spPr>
      </p:pic>
      <p:pic>
        <p:nvPicPr>
          <p:cNvPr id="7" name="Picture 6">
            <a:extLst>
              <a:ext uri="{FF2B5EF4-FFF2-40B4-BE49-F238E27FC236}">
                <a16:creationId xmlns:a16="http://schemas.microsoft.com/office/drawing/2014/main" id="{88B76285-7530-34A3-BCEC-5A28CB3F3893}"/>
              </a:ext>
            </a:extLst>
          </p:cNvPr>
          <p:cNvPicPr>
            <a:picLocks noChangeAspect="1"/>
          </p:cNvPicPr>
          <p:nvPr/>
        </p:nvPicPr>
        <p:blipFill>
          <a:blip r:embed="rId4"/>
          <a:stretch>
            <a:fillRect/>
          </a:stretch>
        </p:blipFill>
        <p:spPr>
          <a:xfrm>
            <a:off x="4229644" y="1524503"/>
            <a:ext cx="3549832" cy="5112013"/>
          </a:xfrm>
          <a:prstGeom prst="rect">
            <a:avLst/>
          </a:prstGeom>
        </p:spPr>
      </p:pic>
    </p:spTree>
    <p:extLst>
      <p:ext uri="{BB962C8B-B14F-4D97-AF65-F5344CB8AC3E}">
        <p14:creationId xmlns:p14="http://schemas.microsoft.com/office/powerpoint/2010/main" val="38119646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DA93B-5F27-16E4-C01E-3255BBD7AE4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217D37-7E5F-6473-AB9D-5F19711BB28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84</a:t>
            </a:fld>
            <a:endParaRPr lang="en-US"/>
          </a:p>
        </p:txBody>
      </p:sp>
      <p:sp>
        <p:nvSpPr>
          <p:cNvPr id="3" name="Rectangle 2">
            <a:extLst>
              <a:ext uri="{FF2B5EF4-FFF2-40B4-BE49-F238E27FC236}">
                <a16:creationId xmlns:a16="http://schemas.microsoft.com/office/drawing/2014/main" id="{DEF7C9F4-92E5-C7A4-331A-0986FAF4E380}"/>
              </a:ext>
            </a:extLst>
          </p:cNvPr>
          <p:cNvSpPr/>
          <p:nvPr/>
        </p:nvSpPr>
        <p:spPr>
          <a:xfrm>
            <a:off x="1888955" y="1"/>
            <a:ext cx="4850890"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endParaRPr>
          </a:p>
        </p:txBody>
      </p:sp>
      <p:sp>
        <p:nvSpPr>
          <p:cNvPr id="5" name="Rectangle 4">
            <a:extLst>
              <a:ext uri="{FF2B5EF4-FFF2-40B4-BE49-F238E27FC236}">
                <a16:creationId xmlns:a16="http://schemas.microsoft.com/office/drawing/2014/main" id="{37246C9B-5242-53AC-E115-B86904BA0468}"/>
              </a:ext>
            </a:extLst>
          </p:cNvPr>
          <p:cNvSpPr/>
          <p:nvPr/>
        </p:nvSpPr>
        <p:spPr>
          <a:xfrm>
            <a:off x="7638473" y="1"/>
            <a:ext cx="4553528" cy="271265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endParaRPr>
          </a:p>
        </p:txBody>
      </p:sp>
      <p:pic>
        <p:nvPicPr>
          <p:cNvPr id="12" name="Graphic 11" descr="Home with solid fill">
            <a:extLst>
              <a:ext uri="{FF2B5EF4-FFF2-40B4-BE49-F238E27FC236}">
                <a16:creationId xmlns:a16="http://schemas.microsoft.com/office/drawing/2014/main" id="{71280707-8466-1E69-B4B7-C22559904F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2221" y="49091"/>
            <a:ext cx="914400" cy="914400"/>
          </a:xfrm>
          <a:prstGeom prst="rect">
            <a:avLst/>
          </a:prstGeom>
        </p:spPr>
      </p:pic>
      <p:pic>
        <p:nvPicPr>
          <p:cNvPr id="13" name="Graphic 12" descr="Children with solid fill">
            <a:extLst>
              <a:ext uri="{FF2B5EF4-FFF2-40B4-BE49-F238E27FC236}">
                <a16:creationId xmlns:a16="http://schemas.microsoft.com/office/drawing/2014/main" id="{5E2B5D19-1F07-3292-909D-FE84E6EFE5A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3178" y="1757527"/>
            <a:ext cx="914400" cy="914400"/>
          </a:xfrm>
          <a:prstGeom prst="rect">
            <a:avLst/>
          </a:prstGeom>
        </p:spPr>
      </p:pic>
      <p:sp>
        <p:nvSpPr>
          <p:cNvPr id="14" name="Plus Sign 13">
            <a:extLst>
              <a:ext uri="{FF2B5EF4-FFF2-40B4-BE49-F238E27FC236}">
                <a16:creationId xmlns:a16="http://schemas.microsoft.com/office/drawing/2014/main" id="{43240D5C-659B-284A-8EF1-9291FA45ED49}"/>
              </a:ext>
            </a:extLst>
          </p:cNvPr>
          <p:cNvSpPr/>
          <p:nvPr/>
        </p:nvSpPr>
        <p:spPr>
          <a:xfrm>
            <a:off x="962727" y="1087155"/>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TextBox 15">
            <a:extLst>
              <a:ext uri="{FF2B5EF4-FFF2-40B4-BE49-F238E27FC236}">
                <a16:creationId xmlns:a16="http://schemas.microsoft.com/office/drawing/2014/main" id="{61CC0D57-8E9C-5D1B-8A8D-8A97FF603E05}"/>
              </a:ext>
            </a:extLst>
          </p:cNvPr>
          <p:cNvSpPr txBox="1"/>
          <p:nvPr/>
        </p:nvSpPr>
        <p:spPr>
          <a:xfrm>
            <a:off x="1992963" y="285696"/>
            <a:ext cx="4787410" cy="1631216"/>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rPr>
              <a:t>There is an </a:t>
            </a:r>
            <a:r>
              <a:rPr lang="en-US" sz="2000" b="1" u="sng">
                <a:solidFill>
                  <a:schemeClr val="bg1"/>
                </a:solidFill>
                <a:latin typeface="Century Gothic"/>
              </a:rPr>
              <a:t>emergency plan displayed</a:t>
            </a:r>
            <a:r>
              <a:rPr lang="en-US" sz="2000">
                <a:solidFill>
                  <a:schemeClr val="bg1"/>
                </a:solidFill>
                <a:latin typeface="Century Gothic"/>
              </a:rPr>
              <a:t>, </a:t>
            </a:r>
          </a:p>
          <a:p>
            <a:pPr algn="ctr"/>
            <a:r>
              <a:rPr lang="en-US" sz="2000">
                <a:solidFill>
                  <a:schemeClr val="bg1"/>
                </a:solidFill>
                <a:latin typeface="Century Gothic"/>
              </a:rPr>
              <a:t>with </a:t>
            </a:r>
            <a:r>
              <a:rPr lang="en-US" sz="2000" b="1" u="sng">
                <a:solidFill>
                  <a:schemeClr val="bg1"/>
                </a:solidFill>
                <a:latin typeface="Century Gothic"/>
              </a:rPr>
              <a:t>evacuation procedures </a:t>
            </a:r>
            <a:r>
              <a:rPr lang="en-US" sz="2000">
                <a:solidFill>
                  <a:schemeClr val="bg1"/>
                </a:solidFill>
                <a:latin typeface="Century Gothic"/>
              </a:rPr>
              <a:t>and a </a:t>
            </a:r>
          </a:p>
          <a:p>
            <a:pPr algn="ctr"/>
            <a:r>
              <a:rPr lang="en-US" sz="2000" b="1" u="sng">
                <a:solidFill>
                  <a:schemeClr val="bg1"/>
                </a:solidFill>
                <a:latin typeface="Century Gothic"/>
              </a:rPr>
              <a:t>list of emergency numbers.</a:t>
            </a:r>
            <a:endParaRPr lang="en-ZA" sz="2000" b="1" u="sng">
              <a:solidFill>
                <a:schemeClr val="bg1"/>
              </a:solidFill>
              <a:latin typeface="Century Gothic"/>
            </a:endParaRPr>
          </a:p>
          <a:p>
            <a:pPr algn="ctr"/>
            <a:endParaRPr lang="en-US" sz="2000" u="sng">
              <a:solidFill>
                <a:schemeClr val="bg1"/>
              </a:solidFill>
              <a:latin typeface="Century Gothic"/>
              <a:ea typeface="Calibri"/>
              <a:cs typeface="Calibri"/>
            </a:endParaRPr>
          </a:p>
        </p:txBody>
      </p:sp>
      <p:sp>
        <p:nvSpPr>
          <p:cNvPr id="26" name="Google Shape;331;p36">
            <a:extLst>
              <a:ext uri="{FF2B5EF4-FFF2-40B4-BE49-F238E27FC236}">
                <a16:creationId xmlns:a16="http://schemas.microsoft.com/office/drawing/2014/main" id="{82DA8E6B-B918-78AB-D684-4A7979C60DC3}"/>
              </a:ext>
            </a:extLst>
          </p:cNvPr>
          <p:cNvSpPr txBox="1"/>
          <p:nvPr/>
        </p:nvSpPr>
        <p:spPr>
          <a:xfrm>
            <a:off x="7849501" y="54032"/>
            <a:ext cx="4254150" cy="807967"/>
          </a:xfrm>
          <a:prstGeom prst="rect">
            <a:avLst/>
          </a:prstGeom>
          <a:noFill/>
          <a:ln>
            <a:noFill/>
          </a:ln>
        </p:spPr>
        <p:txBody>
          <a:bodyPr spcFirstLastPara="1" wrap="square" lIns="91425" tIns="91425" rIns="91425" bIns="91425" anchor="t" anchorCtr="0">
            <a:noAutofit/>
          </a:bodyPr>
          <a:lstStyle/>
          <a:p>
            <a:pPr marL="0" lvl="8"/>
            <a:r>
              <a:rPr lang="en-US" sz="2000">
                <a:solidFill>
                  <a:schemeClr val="bg1"/>
                </a:solidFill>
                <a:latin typeface="Century Gothic"/>
                <a:ea typeface="Calibri"/>
                <a:cs typeface="Calibri"/>
                <a:sym typeface="Calibri"/>
              </a:rPr>
              <a:t>An emergency plan must be displayed where it can be seen by everyone. </a:t>
            </a:r>
          </a:p>
          <a:p>
            <a:pPr marL="0" lvl="8"/>
            <a:endParaRPr lang="en-US" sz="2000">
              <a:solidFill>
                <a:schemeClr val="bg1"/>
              </a:solidFill>
              <a:latin typeface="Century Gothic"/>
              <a:ea typeface="Calibri"/>
              <a:cs typeface="Calibri"/>
              <a:sym typeface="Calibri"/>
            </a:endParaRPr>
          </a:p>
          <a:p>
            <a:pPr marL="0" lvl="8"/>
            <a:r>
              <a:rPr lang="en-US" sz="2000">
                <a:solidFill>
                  <a:schemeClr val="bg1"/>
                </a:solidFill>
                <a:latin typeface="Century Gothic"/>
                <a:ea typeface="Calibri"/>
                <a:cs typeface="Calibri"/>
                <a:sym typeface="Calibri"/>
              </a:rPr>
              <a:t>A template for an emergency plan is included in the document pack available to all ECD </a:t>
            </a:r>
            <a:r>
              <a:rPr lang="en-US" sz="2000" err="1">
                <a:solidFill>
                  <a:schemeClr val="bg1"/>
                </a:solidFill>
                <a:latin typeface="Century Gothic"/>
                <a:ea typeface="Calibri"/>
                <a:cs typeface="Calibri"/>
                <a:sym typeface="Calibri"/>
              </a:rPr>
              <a:t>programmes</a:t>
            </a:r>
            <a:r>
              <a:rPr lang="en-US" sz="2000">
                <a:solidFill>
                  <a:schemeClr val="bg1"/>
                </a:solidFill>
                <a:latin typeface="Century Gothic"/>
                <a:ea typeface="Calibri"/>
                <a:cs typeface="Calibri"/>
                <a:sym typeface="Calibri"/>
              </a:rPr>
              <a:t>.</a:t>
            </a:r>
            <a:endParaRPr lang="en-ZA" sz="2000">
              <a:solidFill>
                <a:schemeClr val="bg1"/>
              </a:solidFill>
              <a:latin typeface="Century Gothic"/>
              <a:ea typeface="Calibri"/>
              <a:cs typeface="Calibri"/>
              <a:sym typeface="Calibri"/>
            </a:endParaRPr>
          </a:p>
        </p:txBody>
      </p:sp>
      <p:pic>
        <p:nvPicPr>
          <p:cNvPr id="27" name="Graphic 26" descr="Double Tap Gesture with solid fill">
            <a:extLst>
              <a:ext uri="{FF2B5EF4-FFF2-40B4-BE49-F238E27FC236}">
                <a16:creationId xmlns:a16="http://schemas.microsoft.com/office/drawing/2014/main" id="{9F27CE4A-0211-DA28-4083-2B2F279D7D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6196" y="3460946"/>
            <a:ext cx="1000470" cy="930132"/>
          </a:xfrm>
          <a:prstGeom prst="rect">
            <a:avLst/>
          </a:prstGeom>
        </p:spPr>
      </p:pic>
      <p:pic>
        <p:nvPicPr>
          <p:cNvPr id="29" name="Graphic 28" descr="Smart Phone with solid fill">
            <a:extLst>
              <a:ext uri="{FF2B5EF4-FFF2-40B4-BE49-F238E27FC236}">
                <a16:creationId xmlns:a16="http://schemas.microsoft.com/office/drawing/2014/main" id="{B2678AD7-56E5-A065-C444-149B597D107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6561" y="3224562"/>
            <a:ext cx="1353160" cy="1330512"/>
          </a:xfrm>
          <a:prstGeom prst="rect">
            <a:avLst/>
          </a:prstGeom>
        </p:spPr>
      </p:pic>
      <p:sp>
        <p:nvSpPr>
          <p:cNvPr id="4" name="Google Shape;331;p36">
            <a:extLst>
              <a:ext uri="{FF2B5EF4-FFF2-40B4-BE49-F238E27FC236}">
                <a16:creationId xmlns:a16="http://schemas.microsoft.com/office/drawing/2014/main" id="{F06D5FA2-B06A-A90C-98D0-20CF8063CA7A}"/>
              </a:ext>
            </a:extLst>
          </p:cNvPr>
          <p:cNvSpPr txBox="1"/>
          <p:nvPr/>
        </p:nvSpPr>
        <p:spPr>
          <a:xfrm>
            <a:off x="823178" y="4594804"/>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alibri"/>
                <a:ea typeface="Calibri"/>
                <a:cs typeface="Calibri"/>
              </a:rPr>
              <a:t>Minimum Standard</a:t>
            </a:r>
          </a:p>
        </p:txBody>
      </p:sp>
      <p:sp>
        <p:nvSpPr>
          <p:cNvPr id="9" name="Rectangle 8">
            <a:extLst>
              <a:ext uri="{FF2B5EF4-FFF2-40B4-BE49-F238E27FC236}">
                <a16:creationId xmlns:a16="http://schemas.microsoft.com/office/drawing/2014/main" id="{6706628E-0011-3DC5-DA46-3D727838D906}"/>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2B30786D-45A7-FC8E-F4ED-8E0AC1FE99CA}"/>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TextBox 14">
            <a:extLst>
              <a:ext uri="{FF2B5EF4-FFF2-40B4-BE49-F238E27FC236}">
                <a16:creationId xmlns:a16="http://schemas.microsoft.com/office/drawing/2014/main" id="{D0B93FD9-9BED-1685-9D70-8548271762E7}"/>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rPr>
              <a:t>SILVER     &amp;    GOLD</a:t>
            </a:r>
          </a:p>
        </p:txBody>
      </p:sp>
      <p:pic>
        <p:nvPicPr>
          <p:cNvPr id="17" name="Picture 16">
            <a:extLst>
              <a:ext uri="{FF2B5EF4-FFF2-40B4-BE49-F238E27FC236}">
                <a16:creationId xmlns:a16="http://schemas.microsoft.com/office/drawing/2014/main" id="{1144192C-E576-A635-ACDA-921BE28FA281}"/>
              </a:ext>
            </a:extLst>
          </p:cNvPr>
          <p:cNvPicPr>
            <a:picLocks noChangeAspect="1"/>
          </p:cNvPicPr>
          <p:nvPr/>
        </p:nvPicPr>
        <p:blipFill>
          <a:blip r:embed="rId7"/>
          <a:stretch>
            <a:fillRect/>
          </a:stretch>
        </p:blipFill>
        <p:spPr>
          <a:xfrm>
            <a:off x="4020842" y="2230662"/>
            <a:ext cx="3115235" cy="4728284"/>
          </a:xfrm>
          <a:prstGeom prst="rect">
            <a:avLst/>
          </a:prstGeom>
        </p:spPr>
      </p:pic>
      <p:pic>
        <p:nvPicPr>
          <p:cNvPr id="18" name="Picture 17" descr="Escape Plan | Clay Fire Territory, IN - Official Website">
            <a:extLst>
              <a:ext uri="{FF2B5EF4-FFF2-40B4-BE49-F238E27FC236}">
                <a16:creationId xmlns:a16="http://schemas.microsoft.com/office/drawing/2014/main" id="{037DB759-499E-E623-6EEC-3EC8283173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3583" y="4145346"/>
            <a:ext cx="2289755" cy="129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2329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2415D-AC58-C127-71D4-77D87CC68FE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4FCB8B8-8B3B-B342-F322-A1E1013D06E0}"/>
              </a:ext>
            </a:extLst>
          </p:cNvPr>
          <p:cNvSpPr/>
          <p:nvPr/>
        </p:nvSpPr>
        <p:spPr>
          <a:xfrm>
            <a:off x="7870371" y="0"/>
            <a:ext cx="4321628" cy="377734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8E74BEA7-33EF-09A5-5446-AE1B4F40CC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85</a:t>
            </a:fld>
            <a:endParaRPr lang="en-US">
              <a:latin typeface="Century Gothic"/>
            </a:endParaRPr>
          </a:p>
        </p:txBody>
      </p:sp>
      <p:sp>
        <p:nvSpPr>
          <p:cNvPr id="3" name="Rectangle 2">
            <a:extLst>
              <a:ext uri="{FF2B5EF4-FFF2-40B4-BE49-F238E27FC236}">
                <a16:creationId xmlns:a16="http://schemas.microsoft.com/office/drawing/2014/main" id="{48EB9175-8BD8-3572-62EE-CFEAB2375EDB}"/>
              </a:ext>
            </a:extLst>
          </p:cNvPr>
          <p:cNvSpPr/>
          <p:nvPr/>
        </p:nvSpPr>
        <p:spPr>
          <a:xfrm>
            <a:off x="2155371" y="-9212"/>
            <a:ext cx="4992948" cy="3777341"/>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02F4889D-FA89-8387-0EDE-4E2A8372C9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6624" y="68594"/>
            <a:ext cx="914400" cy="914400"/>
          </a:xfrm>
          <a:prstGeom prst="rect">
            <a:avLst/>
          </a:prstGeom>
        </p:spPr>
      </p:pic>
      <p:sp>
        <p:nvSpPr>
          <p:cNvPr id="16" name="TextBox 15">
            <a:extLst>
              <a:ext uri="{FF2B5EF4-FFF2-40B4-BE49-F238E27FC236}">
                <a16:creationId xmlns:a16="http://schemas.microsoft.com/office/drawing/2014/main" id="{94D0FE0D-AB28-6681-60D9-08C684FAB5B7}"/>
              </a:ext>
            </a:extLst>
          </p:cNvPr>
          <p:cNvSpPr txBox="1"/>
          <p:nvPr/>
        </p:nvSpPr>
        <p:spPr>
          <a:xfrm>
            <a:off x="2382050" y="59382"/>
            <a:ext cx="4569662" cy="3754874"/>
          </a:xfrm>
          <a:prstGeom prst="rect">
            <a:avLst/>
          </a:prstGeom>
          <a:noFill/>
        </p:spPr>
        <p:txBody>
          <a:bodyPr wrap="square" lIns="91440" tIns="45720" rIns="91440" bIns="45720" rtlCol="0" anchor="t">
            <a:spAutoFit/>
          </a:bodyPr>
          <a:lstStyle/>
          <a:p>
            <a:pPr algn="ctr"/>
            <a:r>
              <a:rPr lang="en-US" sz="2400">
                <a:latin typeface="Century Gothic"/>
              </a:rPr>
              <a:t>Any register or file kept in terms of this regulation </a:t>
            </a:r>
          </a:p>
          <a:p>
            <a:pPr algn="ctr"/>
            <a:r>
              <a:rPr lang="en-US" sz="2400">
                <a:latin typeface="Century Gothic"/>
              </a:rPr>
              <a:t>must be kept for a period of at least </a:t>
            </a:r>
          </a:p>
          <a:p>
            <a:pPr algn="ctr"/>
            <a:r>
              <a:rPr lang="en-US" sz="2400">
                <a:latin typeface="Century Gothic"/>
              </a:rPr>
              <a:t>three years after the date of </a:t>
            </a:r>
          </a:p>
          <a:p>
            <a:pPr algn="ctr"/>
            <a:r>
              <a:rPr lang="en-US" sz="2400">
                <a:latin typeface="Century Gothic"/>
              </a:rPr>
              <a:t>termination of the partial care service</a:t>
            </a:r>
          </a:p>
          <a:p>
            <a:pPr algn="ctr"/>
            <a:r>
              <a:rPr lang="en-US" sz="2400">
                <a:latin typeface="Century Gothic"/>
              </a:rPr>
              <a:t> in respect of a child at a partial care facility.</a:t>
            </a:r>
            <a:endParaRPr lang="en-ZA" sz="2400">
              <a:latin typeface="Century Gothic"/>
            </a:endParaRPr>
          </a:p>
          <a:p>
            <a:pPr algn="ctr"/>
            <a:endParaRPr lang="en-US" sz="2200" b="1" u="sng">
              <a:latin typeface="Century Gothic"/>
              <a:ea typeface="Calibri"/>
              <a:cs typeface="Calibri"/>
            </a:endParaRPr>
          </a:p>
        </p:txBody>
      </p:sp>
      <p:sp>
        <p:nvSpPr>
          <p:cNvPr id="23" name="TextBox 22">
            <a:extLst>
              <a:ext uri="{FF2B5EF4-FFF2-40B4-BE49-F238E27FC236}">
                <a16:creationId xmlns:a16="http://schemas.microsoft.com/office/drawing/2014/main" id="{F184F6D2-9648-C0D7-FFCD-699B63CC53B0}"/>
              </a:ext>
            </a:extLst>
          </p:cNvPr>
          <p:cNvSpPr txBox="1"/>
          <p:nvPr/>
        </p:nvSpPr>
        <p:spPr>
          <a:xfrm>
            <a:off x="8301094" y="68594"/>
            <a:ext cx="3780373" cy="3785652"/>
          </a:xfrm>
          <a:prstGeom prst="rect">
            <a:avLst/>
          </a:prstGeom>
          <a:noFill/>
        </p:spPr>
        <p:txBody>
          <a:bodyPr wrap="square" lIns="91440" tIns="45720" rIns="91440" bIns="45720" rtlCol="0" anchor="t">
            <a:spAutoFit/>
          </a:bodyPr>
          <a:lstStyle/>
          <a:p>
            <a:pPr marL="0" lvl="8"/>
            <a:r>
              <a:rPr lang="en-US" sz="2000">
                <a:solidFill>
                  <a:schemeClr val="bg1"/>
                </a:solidFill>
                <a:latin typeface="Century Gothic"/>
                <a:ea typeface="Calibri"/>
                <a:cs typeface="Calibri"/>
                <a:sym typeface="Calibri"/>
              </a:rPr>
              <a:t>This requirement is only assessed at Gold. You may want to advise the principal to work towards meeting the Gold standard.</a:t>
            </a:r>
          </a:p>
          <a:p>
            <a:pPr marL="0" lvl="8"/>
            <a:endParaRPr lang="en-US" sz="2000">
              <a:solidFill>
                <a:schemeClr val="bg1"/>
              </a:solidFill>
              <a:latin typeface="Century Gothic"/>
              <a:ea typeface="Calibri"/>
              <a:cs typeface="Calibri"/>
              <a:sym typeface="Calibri"/>
            </a:endParaRPr>
          </a:p>
          <a:p>
            <a:pPr marL="0" lvl="8"/>
            <a:r>
              <a:rPr lang="en-US" sz="2000">
                <a:solidFill>
                  <a:schemeClr val="bg1"/>
                </a:solidFill>
                <a:latin typeface="Century Gothic"/>
                <a:ea typeface="Calibri"/>
                <a:cs typeface="Calibri"/>
                <a:sym typeface="Calibri"/>
              </a:rPr>
              <a:t>Not all Principals will be aware of this requirement so you may want to check that they know what to do in the future.</a:t>
            </a:r>
            <a:endParaRPr lang="en-ZA" sz="2000">
              <a:solidFill>
                <a:schemeClr val="bg1"/>
              </a:solidFill>
              <a:latin typeface="Century Gothic"/>
              <a:ea typeface="Calibri"/>
              <a:cs typeface="Calibri"/>
              <a:sym typeface="Calibri"/>
            </a:endParaRPr>
          </a:p>
          <a:p>
            <a:endParaRPr lang="en-US" sz="2000">
              <a:solidFill>
                <a:schemeClr val="bg1"/>
              </a:solidFill>
              <a:latin typeface="Century Gothic"/>
              <a:ea typeface="Calibri"/>
              <a:cs typeface="Calibri"/>
            </a:endParaRPr>
          </a:p>
        </p:txBody>
      </p:sp>
      <p:sp>
        <p:nvSpPr>
          <p:cNvPr id="4" name="Rectangle 3">
            <a:extLst>
              <a:ext uri="{FF2B5EF4-FFF2-40B4-BE49-F238E27FC236}">
                <a16:creationId xmlns:a16="http://schemas.microsoft.com/office/drawing/2014/main" id="{A84E1E31-2936-D585-4EF5-1C0D29AD0571}"/>
              </a:ext>
            </a:extLst>
          </p:cNvPr>
          <p:cNvSpPr/>
          <p:nvPr/>
        </p:nvSpPr>
        <p:spPr>
          <a:xfrm>
            <a:off x="-21696" y="-11720"/>
            <a:ext cx="693497" cy="6878930"/>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TextBox 7">
            <a:extLst>
              <a:ext uri="{FF2B5EF4-FFF2-40B4-BE49-F238E27FC236}">
                <a16:creationId xmlns:a16="http://schemas.microsoft.com/office/drawing/2014/main" id="{6005CBCE-9E78-103F-A21B-4DF42C230CA3}"/>
              </a:ext>
            </a:extLst>
          </p:cNvPr>
          <p:cNvSpPr txBox="1"/>
          <p:nvPr/>
        </p:nvSpPr>
        <p:spPr>
          <a:xfrm rot="16200000">
            <a:off x="-1364018" y="1809188"/>
            <a:ext cx="3429003" cy="523220"/>
          </a:xfrm>
          <a:prstGeom prst="rect">
            <a:avLst/>
          </a:prstGeom>
          <a:noFill/>
        </p:spPr>
        <p:txBody>
          <a:bodyPr wrap="square" rtlCol="0">
            <a:spAutoFit/>
          </a:bodyPr>
          <a:lstStyle/>
          <a:p>
            <a:r>
              <a:rPr lang="en-ZA" sz="2800" b="1">
                <a:solidFill>
                  <a:schemeClr val="bg1"/>
                </a:solidFill>
                <a:latin typeface="Century Gothic"/>
              </a:rPr>
              <a:t>GOLD</a:t>
            </a:r>
          </a:p>
        </p:txBody>
      </p:sp>
    </p:spTree>
    <p:extLst>
      <p:ext uri="{BB962C8B-B14F-4D97-AF65-F5344CB8AC3E}">
        <p14:creationId xmlns:p14="http://schemas.microsoft.com/office/powerpoint/2010/main" val="42618390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BE136-ACCE-1000-8A75-D7FF74BDF2F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5E2CA0-D8A2-8FD1-8BDC-2BEFADB687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86</a:t>
            </a:fld>
            <a:endParaRPr lang="en-US">
              <a:latin typeface="Century Gothic"/>
            </a:endParaRPr>
          </a:p>
        </p:txBody>
      </p:sp>
      <p:sp>
        <p:nvSpPr>
          <p:cNvPr id="3" name="Rectangle 2">
            <a:extLst>
              <a:ext uri="{FF2B5EF4-FFF2-40B4-BE49-F238E27FC236}">
                <a16:creationId xmlns:a16="http://schemas.microsoft.com/office/drawing/2014/main" id="{43AA37FF-1115-9BE0-4E19-45BBEBCBE459}"/>
              </a:ext>
            </a:extLst>
          </p:cNvPr>
          <p:cNvSpPr/>
          <p:nvPr/>
        </p:nvSpPr>
        <p:spPr>
          <a:xfrm>
            <a:off x="2015113" y="9650"/>
            <a:ext cx="4661253"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B15EA668-9C3A-4A96-262E-7BEEFA2F99EB}"/>
              </a:ext>
            </a:extLst>
          </p:cNvPr>
          <p:cNvSpPr/>
          <p:nvPr/>
        </p:nvSpPr>
        <p:spPr>
          <a:xfrm>
            <a:off x="8019678" y="9650"/>
            <a:ext cx="4172322" cy="2712655"/>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4" name="Google Shape;331;p36">
            <a:extLst>
              <a:ext uri="{FF2B5EF4-FFF2-40B4-BE49-F238E27FC236}">
                <a16:creationId xmlns:a16="http://schemas.microsoft.com/office/drawing/2014/main" id="{95A8188B-D00B-8A6A-A667-17BC39C304B6}"/>
              </a:ext>
            </a:extLst>
          </p:cNvPr>
          <p:cNvSpPr txBox="1"/>
          <p:nvPr/>
        </p:nvSpPr>
        <p:spPr>
          <a:xfrm>
            <a:off x="8113761" y="136525"/>
            <a:ext cx="3736878" cy="2006419"/>
          </a:xfrm>
          <a:prstGeom prst="rect">
            <a:avLst/>
          </a:prstGeom>
          <a:noFill/>
          <a:ln>
            <a:noFill/>
          </a:ln>
        </p:spPr>
        <p:txBody>
          <a:bodyPr spcFirstLastPara="1" wrap="square" lIns="91425" tIns="91425" rIns="91425" bIns="91425" anchor="t" anchorCtr="0">
            <a:noAutofit/>
          </a:bodyPr>
          <a:lstStyle/>
          <a:p>
            <a:pPr marL="0" lvl="8"/>
            <a:r>
              <a:rPr lang="en-US" sz="1900">
                <a:solidFill>
                  <a:schemeClr val="bg1"/>
                </a:solidFill>
                <a:latin typeface="Century Gothic"/>
                <a:ea typeface="Calibri"/>
                <a:cs typeface="Calibri"/>
                <a:sym typeface="Calibri"/>
              </a:rPr>
              <a:t>If you are not able to observe, you can ask the practitioner about the language they use to teach in class.  Where children do not understand that language; interpretation should be provided wherever possible</a:t>
            </a:r>
            <a:endParaRPr lang="en-ZA" sz="1900">
              <a:solidFill>
                <a:schemeClr val="bg1"/>
              </a:solidFill>
              <a:latin typeface="Century Gothic"/>
              <a:ea typeface="Calibri"/>
              <a:cs typeface="Calibri"/>
              <a:sym typeface="Calibri"/>
            </a:endParaRPr>
          </a:p>
        </p:txBody>
      </p:sp>
      <p:pic>
        <p:nvPicPr>
          <p:cNvPr id="12" name="Graphic 11" descr="Home with solid fill">
            <a:extLst>
              <a:ext uri="{FF2B5EF4-FFF2-40B4-BE49-F238E27FC236}">
                <a16:creationId xmlns:a16="http://schemas.microsoft.com/office/drawing/2014/main" id="{6D392C8A-0CFC-9E66-94F2-565A703EBF9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4519" y="9650"/>
            <a:ext cx="914400" cy="914400"/>
          </a:xfrm>
          <a:prstGeom prst="rect">
            <a:avLst/>
          </a:prstGeom>
        </p:spPr>
      </p:pic>
      <p:pic>
        <p:nvPicPr>
          <p:cNvPr id="13" name="Graphic 12" descr="Children with solid fill">
            <a:extLst>
              <a:ext uri="{FF2B5EF4-FFF2-40B4-BE49-F238E27FC236}">
                <a16:creationId xmlns:a16="http://schemas.microsoft.com/office/drawing/2014/main" id="{8516105E-D4BC-B123-3E98-D9CAB19D48B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7995" y="1542724"/>
            <a:ext cx="914400" cy="914400"/>
          </a:xfrm>
          <a:prstGeom prst="rect">
            <a:avLst/>
          </a:prstGeom>
        </p:spPr>
      </p:pic>
      <p:sp>
        <p:nvSpPr>
          <p:cNvPr id="14" name="Plus Sign 13">
            <a:extLst>
              <a:ext uri="{FF2B5EF4-FFF2-40B4-BE49-F238E27FC236}">
                <a16:creationId xmlns:a16="http://schemas.microsoft.com/office/drawing/2014/main" id="{5F544CAA-49C7-EF73-049E-EB1CA40DBDD8}"/>
              </a:ext>
            </a:extLst>
          </p:cNvPr>
          <p:cNvSpPr/>
          <p:nvPr/>
        </p:nvSpPr>
        <p:spPr>
          <a:xfrm>
            <a:off x="1001476" y="996296"/>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048B7C3E-98C2-562B-9D08-F8277613EDB6}"/>
              </a:ext>
            </a:extLst>
          </p:cNvPr>
          <p:cNvSpPr txBox="1"/>
          <p:nvPr/>
        </p:nvSpPr>
        <p:spPr>
          <a:xfrm>
            <a:off x="2225547" y="724235"/>
            <a:ext cx="4355472"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Educators utilize </a:t>
            </a:r>
            <a:r>
              <a:rPr lang="en-US" sz="2400" b="1" u="sng">
                <a:solidFill>
                  <a:schemeClr val="bg1"/>
                </a:solidFill>
                <a:latin typeface="Century Gothic"/>
                <a:ea typeface="Calibri"/>
                <a:cs typeface="Calibri"/>
              </a:rPr>
              <a:t>one medium of instruction</a:t>
            </a:r>
            <a:r>
              <a:rPr lang="en-US" sz="2400">
                <a:solidFill>
                  <a:schemeClr val="bg1"/>
                </a:solidFill>
                <a:latin typeface="Century Gothic"/>
                <a:ea typeface="Calibri"/>
                <a:cs typeface="Calibri"/>
              </a:rPr>
              <a:t> in class.</a:t>
            </a:r>
          </a:p>
        </p:txBody>
      </p:sp>
      <p:sp>
        <p:nvSpPr>
          <p:cNvPr id="6" name="Rectangle 5">
            <a:extLst>
              <a:ext uri="{FF2B5EF4-FFF2-40B4-BE49-F238E27FC236}">
                <a16:creationId xmlns:a16="http://schemas.microsoft.com/office/drawing/2014/main" id="{0243DD1E-3940-B8F1-31D8-58943538DD09}"/>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Rectangle 6">
            <a:extLst>
              <a:ext uri="{FF2B5EF4-FFF2-40B4-BE49-F238E27FC236}">
                <a16:creationId xmlns:a16="http://schemas.microsoft.com/office/drawing/2014/main" id="{4C01F226-7256-6780-18A6-D87FDDDA8958}"/>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9" name="TextBox 8">
            <a:extLst>
              <a:ext uri="{FF2B5EF4-FFF2-40B4-BE49-F238E27FC236}">
                <a16:creationId xmlns:a16="http://schemas.microsoft.com/office/drawing/2014/main" id="{682A227A-FD92-F3CB-7316-055837464CFC}"/>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
        <p:nvSpPr>
          <p:cNvPr id="10" name="Rectangle 9">
            <a:extLst>
              <a:ext uri="{FF2B5EF4-FFF2-40B4-BE49-F238E27FC236}">
                <a16:creationId xmlns:a16="http://schemas.microsoft.com/office/drawing/2014/main" id="{2EAB4D50-D378-FDCD-FC09-7BBC57E3D0CF}"/>
              </a:ext>
            </a:extLst>
          </p:cNvPr>
          <p:cNvSpPr/>
          <p:nvPr/>
        </p:nvSpPr>
        <p:spPr>
          <a:xfrm>
            <a:off x="2015113" y="3950209"/>
            <a:ext cx="4661253" cy="2898141"/>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5" name="TextBox 14">
            <a:extLst>
              <a:ext uri="{FF2B5EF4-FFF2-40B4-BE49-F238E27FC236}">
                <a16:creationId xmlns:a16="http://schemas.microsoft.com/office/drawing/2014/main" id="{DDB6CB32-28F0-916A-5073-17AEDD2F590A}"/>
              </a:ext>
            </a:extLst>
          </p:cNvPr>
          <p:cNvSpPr txBox="1"/>
          <p:nvPr/>
        </p:nvSpPr>
        <p:spPr>
          <a:xfrm>
            <a:off x="2168003" y="4603393"/>
            <a:ext cx="4355472" cy="1569660"/>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Children are allowed to communicate in the language of their choice and preference.</a:t>
            </a:r>
          </a:p>
        </p:txBody>
      </p:sp>
      <p:sp>
        <p:nvSpPr>
          <p:cNvPr id="18" name="Rectangle 17">
            <a:extLst>
              <a:ext uri="{FF2B5EF4-FFF2-40B4-BE49-F238E27FC236}">
                <a16:creationId xmlns:a16="http://schemas.microsoft.com/office/drawing/2014/main" id="{D2440449-CB1A-7936-E109-3E1723F132A6}"/>
              </a:ext>
            </a:extLst>
          </p:cNvPr>
          <p:cNvSpPr/>
          <p:nvPr/>
        </p:nvSpPr>
        <p:spPr>
          <a:xfrm>
            <a:off x="8019678" y="3950209"/>
            <a:ext cx="4172322" cy="2907792"/>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9" name="Google Shape;331;p36">
            <a:extLst>
              <a:ext uri="{FF2B5EF4-FFF2-40B4-BE49-F238E27FC236}">
                <a16:creationId xmlns:a16="http://schemas.microsoft.com/office/drawing/2014/main" id="{7E9F6B48-0254-545C-4FC5-A8CA93B7BDA3}"/>
              </a:ext>
            </a:extLst>
          </p:cNvPr>
          <p:cNvSpPr txBox="1"/>
          <p:nvPr/>
        </p:nvSpPr>
        <p:spPr>
          <a:xfrm>
            <a:off x="8237400" y="3950209"/>
            <a:ext cx="3736878" cy="2006419"/>
          </a:xfrm>
          <a:prstGeom prst="rect">
            <a:avLst/>
          </a:prstGeom>
          <a:noFill/>
          <a:ln>
            <a:noFill/>
          </a:ln>
        </p:spPr>
        <p:txBody>
          <a:bodyPr spcFirstLastPara="1" wrap="square" lIns="91425" tIns="91425" rIns="91425" bIns="91425" anchor="t" anchorCtr="0">
            <a:noAutofit/>
          </a:bodyPr>
          <a:lstStyle/>
          <a:p>
            <a:pPr marL="0" lvl="8"/>
            <a:r>
              <a:rPr lang="en-US" sz="1900">
                <a:solidFill>
                  <a:schemeClr val="bg1"/>
                </a:solidFill>
                <a:latin typeface="Century Gothic"/>
                <a:ea typeface="Calibri"/>
                <a:cs typeface="Calibri"/>
                <a:sym typeface="Calibri"/>
              </a:rPr>
              <a:t>You could ask the principal if any children speak a different language from the one used for teaching.</a:t>
            </a:r>
          </a:p>
          <a:p>
            <a:pPr marL="0" lvl="8"/>
            <a:endParaRPr lang="en-US" sz="1900">
              <a:solidFill>
                <a:schemeClr val="bg1"/>
              </a:solidFill>
              <a:latin typeface="Century Gothic"/>
              <a:ea typeface="Calibri"/>
              <a:cs typeface="Calibri"/>
              <a:sym typeface="Calibri"/>
            </a:endParaRPr>
          </a:p>
          <a:p>
            <a:pPr marL="0" lvl="8"/>
            <a:r>
              <a:rPr lang="en-US" sz="1900">
                <a:solidFill>
                  <a:schemeClr val="bg1"/>
                </a:solidFill>
                <a:latin typeface="Century Gothic"/>
                <a:ea typeface="Calibri"/>
                <a:cs typeface="Calibri"/>
                <a:sym typeface="Calibri"/>
              </a:rPr>
              <a:t>If they do, it's helpful to ask if they are allowed or encouraged to speak their mother tongue at school.</a:t>
            </a:r>
            <a:endParaRPr lang="en-ZA" sz="1900">
              <a:solidFill>
                <a:schemeClr val="bg1"/>
              </a:solidFill>
              <a:latin typeface="Century Gothic"/>
              <a:ea typeface="Calibri"/>
              <a:cs typeface="Calibri"/>
              <a:sym typeface="Calibri"/>
            </a:endParaRPr>
          </a:p>
        </p:txBody>
      </p:sp>
    </p:spTree>
    <p:extLst>
      <p:ext uri="{BB962C8B-B14F-4D97-AF65-F5344CB8AC3E}">
        <p14:creationId xmlns:p14="http://schemas.microsoft.com/office/powerpoint/2010/main" val="7042921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61389-62E5-8B1B-F3C7-A0646A3A405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701E7B4-31FC-C9E9-1E4B-A5567F93BAB9}"/>
              </a:ext>
            </a:extLst>
          </p:cNvPr>
          <p:cNvSpPr/>
          <p:nvPr/>
        </p:nvSpPr>
        <p:spPr>
          <a:xfrm>
            <a:off x="7638472" y="0"/>
            <a:ext cx="4553528" cy="4255073"/>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8" name="Oval 17">
            <a:extLst>
              <a:ext uri="{FF2B5EF4-FFF2-40B4-BE49-F238E27FC236}">
                <a16:creationId xmlns:a16="http://schemas.microsoft.com/office/drawing/2014/main" id="{A3D91DA1-2B4E-B201-C5A3-EEE47C2447B2}"/>
              </a:ext>
            </a:extLst>
          </p:cNvPr>
          <p:cNvSpPr/>
          <p:nvPr/>
        </p:nvSpPr>
        <p:spPr>
          <a:xfrm>
            <a:off x="8563535" y="1890260"/>
            <a:ext cx="2432116" cy="230030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Rectangle 6">
            <a:extLst>
              <a:ext uri="{FF2B5EF4-FFF2-40B4-BE49-F238E27FC236}">
                <a16:creationId xmlns:a16="http://schemas.microsoft.com/office/drawing/2014/main" id="{2D72B324-8B0F-E8C4-A8E0-D8B1ADA7A2C9}"/>
              </a:ext>
            </a:extLst>
          </p:cNvPr>
          <p:cNvSpPr/>
          <p:nvPr/>
        </p:nvSpPr>
        <p:spPr>
          <a:xfrm>
            <a:off x="2044361" y="1801"/>
            <a:ext cx="4743540" cy="4253272"/>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 name="Slide Number Placeholder 1">
            <a:extLst>
              <a:ext uri="{FF2B5EF4-FFF2-40B4-BE49-F238E27FC236}">
                <a16:creationId xmlns:a16="http://schemas.microsoft.com/office/drawing/2014/main" id="{5BFA4451-9150-3D45-DCD2-049B8B7E7F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87</a:t>
            </a:fld>
            <a:endParaRPr lang="en-US">
              <a:latin typeface="Century Gothic"/>
            </a:endParaRPr>
          </a:p>
        </p:txBody>
      </p:sp>
      <p:pic>
        <p:nvPicPr>
          <p:cNvPr id="12" name="Graphic 11" descr="Home with solid fill">
            <a:extLst>
              <a:ext uri="{FF2B5EF4-FFF2-40B4-BE49-F238E27FC236}">
                <a16:creationId xmlns:a16="http://schemas.microsoft.com/office/drawing/2014/main" id="{99081742-A63F-4805-CEA3-3722F2696C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8430" y="-18001"/>
            <a:ext cx="914400" cy="914400"/>
          </a:xfrm>
          <a:prstGeom prst="rect">
            <a:avLst/>
          </a:prstGeom>
        </p:spPr>
      </p:pic>
      <p:pic>
        <p:nvPicPr>
          <p:cNvPr id="13" name="Graphic 12" descr="Children with solid fill">
            <a:extLst>
              <a:ext uri="{FF2B5EF4-FFF2-40B4-BE49-F238E27FC236}">
                <a16:creationId xmlns:a16="http://schemas.microsoft.com/office/drawing/2014/main" id="{555994F1-371D-A12E-52AC-D62DA7CBAEB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3261" y="1438172"/>
            <a:ext cx="914400" cy="914400"/>
          </a:xfrm>
          <a:prstGeom prst="rect">
            <a:avLst/>
          </a:prstGeom>
        </p:spPr>
      </p:pic>
      <p:sp>
        <p:nvSpPr>
          <p:cNvPr id="14" name="Plus Sign 13">
            <a:extLst>
              <a:ext uri="{FF2B5EF4-FFF2-40B4-BE49-F238E27FC236}">
                <a16:creationId xmlns:a16="http://schemas.microsoft.com/office/drawing/2014/main" id="{DD91887A-C124-5D90-C828-B41282DDE8E9}"/>
              </a:ext>
            </a:extLst>
          </p:cNvPr>
          <p:cNvSpPr/>
          <p:nvPr/>
        </p:nvSpPr>
        <p:spPr>
          <a:xfrm>
            <a:off x="995387" y="963149"/>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6" name="Google Shape;331;p36">
            <a:extLst>
              <a:ext uri="{FF2B5EF4-FFF2-40B4-BE49-F238E27FC236}">
                <a16:creationId xmlns:a16="http://schemas.microsoft.com/office/drawing/2014/main" id="{A0D46D0A-62CD-A262-8DE3-3D33A28DCE46}"/>
              </a:ext>
            </a:extLst>
          </p:cNvPr>
          <p:cNvSpPr txBox="1"/>
          <p:nvPr/>
        </p:nvSpPr>
        <p:spPr>
          <a:xfrm>
            <a:off x="7937848" y="263857"/>
            <a:ext cx="4254150" cy="807967"/>
          </a:xfrm>
          <a:prstGeom prst="rect">
            <a:avLst/>
          </a:prstGeom>
          <a:noFill/>
          <a:ln>
            <a:noFill/>
          </a:ln>
        </p:spPr>
        <p:txBody>
          <a:bodyPr spcFirstLastPara="1" wrap="square" lIns="91425" tIns="91425" rIns="91425" bIns="91425" anchor="t" anchorCtr="0">
            <a:noAutofit/>
          </a:bodyPr>
          <a:lstStyle/>
          <a:p>
            <a:pPr marL="0" lvl="8"/>
            <a:r>
              <a:rPr lang="en-US" sz="2000">
                <a:solidFill>
                  <a:schemeClr val="bg1"/>
                </a:solidFill>
                <a:latin typeface="Century Gothic"/>
                <a:ea typeface="Calibri"/>
                <a:cs typeface="Calibri"/>
                <a:sym typeface="Calibri"/>
              </a:rPr>
              <a:t>You could ask if there is a  daily menu. If there is not one, ask the Principal how s/he makes sure that children receive meals and snacks.</a:t>
            </a:r>
            <a:endParaRPr lang="en-ZA" sz="2000">
              <a:solidFill>
                <a:schemeClr val="bg1"/>
              </a:solidFill>
              <a:latin typeface="Century Gothic"/>
              <a:ea typeface="Calibri"/>
              <a:cs typeface="Calibri"/>
              <a:sym typeface="Calibri"/>
            </a:endParaRPr>
          </a:p>
          <a:p>
            <a:pPr marL="0" lvl="8"/>
            <a:endParaRPr lang="en-US" sz="2000">
              <a:solidFill>
                <a:schemeClr val="bg1"/>
              </a:solidFill>
              <a:latin typeface="Century Gothic"/>
              <a:ea typeface="Calibri"/>
              <a:cs typeface="Calibri"/>
              <a:sym typeface="Calibri"/>
            </a:endParaRPr>
          </a:p>
        </p:txBody>
      </p:sp>
      <p:pic>
        <p:nvPicPr>
          <p:cNvPr id="27" name="Graphic 26" descr="Double Tap Gesture with solid fill">
            <a:extLst>
              <a:ext uri="{FF2B5EF4-FFF2-40B4-BE49-F238E27FC236}">
                <a16:creationId xmlns:a16="http://schemas.microsoft.com/office/drawing/2014/main" id="{7DCD800F-B803-9534-B09E-38FC747BD41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18911" y="3316758"/>
            <a:ext cx="1000470" cy="930132"/>
          </a:xfrm>
          <a:prstGeom prst="rect">
            <a:avLst/>
          </a:prstGeom>
        </p:spPr>
      </p:pic>
      <p:pic>
        <p:nvPicPr>
          <p:cNvPr id="29" name="Graphic 28" descr="Smart Phone with solid fill">
            <a:extLst>
              <a:ext uri="{FF2B5EF4-FFF2-40B4-BE49-F238E27FC236}">
                <a16:creationId xmlns:a16="http://schemas.microsoft.com/office/drawing/2014/main" id="{8EEA4501-597A-2A01-FC2A-F0EA50CAAFF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81973" y="3098429"/>
            <a:ext cx="1043353" cy="973015"/>
          </a:xfrm>
          <a:prstGeom prst="rect">
            <a:avLst/>
          </a:prstGeom>
        </p:spPr>
      </p:pic>
      <p:sp>
        <p:nvSpPr>
          <p:cNvPr id="8" name="TextBox 7">
            <a:extLst>
              <a:ext uri="{FF2B5EF4-FFF2-40B4-BE49-F238E27FC236}">
                <a16:creationId xmlns:a16="http://schemas.microsoft.com/office/drawing/2014/main" id="{CF2D5C02-F1C2-69DB-CCD6-83E83DCD872C}"/>
              </a:ext>
            </a:extLst>
          </p:cNvPr>
          <p:cNvSpPr txBox="1"/>
          <p:nvPr/>
        </p:nvSpPr>
        <p:spPr>
          <a:xfrm>
            <a:off x="2238395" y="859888"/>
            <a:ext cx="4355472" cy="1938992"/>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rPr>
              <a:t>At least </a:t>
            </a:r>
            <a:r>
              <a:rPr lang="en-US" sz="2000" b="1" u="sng">
                <a:solidFill>
                  <a:schemeClr val="bg1"/>
                </a:solidFill>
                <a:latin typeface="Century Gothic"/>
              </a:rPr>
              <a:t>one meal and </a:t>
            </a:r>
          </a:p>
          <a:p>
            <a:pPr algn="ctr"/>
            <a:r>
              <a:rPr lang="en-US" sz="2000" b="1" u="sng">
                <a:solidFill>
                  <a:schemeClr val="bg1"/>
                </a:solidFill>
                <a:latin typeface="Century Gothic"/>
              </a:rPr>
              <a:t>one snack per day</a:t>
            </a:r>
            <a:r>
              <a:rPr lang="en-US" sz="2000">
                <a:solidFill>
                  <a:schemeClr val="bg1"/>
                </a:solidFill>
                <a:latin typeface="Century Gothic"/>
              </a:rPr>
              <a:t>. </a:t>
            </a:r>
          </a:p>
          <a:p>
            <a:pPr algn="ctr"/>
            <a:r>
              <a:rPr lang="en-US" sz="2000">
                <a:solidFill>
                  <a:schemeClr val="bg1"/>
                </a:solidFill>
                <a:latin typeface="Century Gothic"/>
              </a:rPr>
              <a:t>(The meal or snack can be </a:t>
            </a:r>
          </a:p>
          <a:p>
            <a:pPr algn="ctr"/>
            <a:r>
              <a:rPr lang="en-US" sz="2000">
                <a:solidFill>
                  <a:schemeClr val="bg1"/>
                </a:solidFill>
                <a:latin typeface="Century Gothic"/>
              </a:rPr>
              <a:t>provided by the parent or caregiver.)</a:t>
            </a:r>
            <a:endParaRPr lang="en-ZA" sz="2000">
              <a:solidFill>
                <a:schemeClr val="bg1"/>
              </a:solidFill>
              <a:latin typeface="Century Gothic"/>
            </a:endParaRPr>
          </a:p>
          <a:p>
            <a:pPr algn="ctr"/>
            <a:endParaRPr lang="en-US" sz="2000" u="sng">
              <a:solidFill>
                <a:schemeClr val="bg1"/>
              </a:solidFill>
              <a:latin typeface="Century Gothic"/>
              <a:ea typeface="Calibri"/>
              <a:cs typeface="Calibri"/>
            </a:endParaRPr>
          </a:p>
        </p:txBody>
      </p:sp>
      <p:sp>
        <p:nvSpPr>
          <p:cNvPr id="17" name="Oval 16">
            <a:extLst>
              <a:ext uri="{FF2B5EF4-FFF2-40B4-BE49-F238E27FC236}">
                <a16:creationId xmlns:a16="http://schemas.microsoft.com/office/drawing/2014/main" id="{3054A324-24E4-9CBE-704C-8B4498985E8E}"/>
              </a:ext>
            </a:extLst>
          </p:cNvPr>
          <p:cNvSpPr/>
          <p:nvPr/>
        </p:nvSpPr>
        <p:spPr>
          <a:xfrm>
            <a:off x="8714363" y="2023495"/>
            <a:ext cx="2130459" cy="2033834"/>
          </a:xfrm>
          <a:prstGeom prst="ellipse">
            <a:avLst/>
          </a:prstGeom>
          <a:blipFill>
            <a:blip r:embed="rId7"/>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Google Shape;331;p36">
            <a:extLst>
              <a:ext uri="{FF2B5EF4-FFF2-40B4-BE49-F238E27FC236}">
                <a16:creationId xmlns:a16="http://schemas.microsoft.com/office/drawing/2014/main" id="{948FE969-C1F4-96F2-387B-0813900BEEE9}"/>
              </a:ext>
            </a:extLst>
          </p:cNvPr>
          <p:cNvSpPr txBox="1"/>
          <p:nvPr/>
        </p:nvSpPr>
        <p:spPr>
          <a:xfrm>
            <a:off x="6888113" y="4301299"/>
            <a:ext cx="1353160" cy="982966"/>
          </a:xfrm>
          <a:prstGeom prst="rect">
            <a:avLst/>
          </a:prstGeom>
          <a:noFill/>
          <a:ln>
            <a:noFill/>
          </a:ln>
        </p:spPr>
        <p:txBody>
          <a:bodyPr spcFirstLastPara="1" wrap="square" lIns="91425" tIns="91425" rIns="91425" bIns="91425" anchor="t" anchorCtr="0">
            <a:noAutofit/>
          </a:bodyPr>
          <a:lstStyle/>
          <a:p>
            <a:pPr marL="0" lvl="8"/>
            <a:r>
              <a:rPr lang="en-US" sz="2400" b="1">
                <a:solidFill>
                  <a:schemeClr val="dk1"/>
                </a:solidFill>
                <a:latin typeface="Century Gothic"/>
                <a:ea typeface="Calibri"/>
                <a:cs typeface="Calibri"/>
              </a:rPr>
              <a:t>NA</a:t>
            </a:r>
          </a:p>
        </p:txBody>
      </p:sp>
      <p:sp>
        <p:nvSpPr>
          <p:cNvPr id="23" name="Rectangle 22">
            <a:extLst>
              <a:ext uri="{FF2B5EF4-FFF2-40B4-BE49-F238E27FC236}">
                <a16:creationId xmlns:a16="http://schemas.microsoft.com/office/drawing/2014/main" id="{C9FCE925-720D-11F5-0E56-259C82FC22A6}"/>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4" name="Rectangle 23">
            <a:extLst>
              <a:ext uri="{FF2B5EF4-FFF2-40B4-BE49-F238E27FC236}">
                <a16:creationId xmlns:a16="http://schemas.microsoft.com/office/drawing/2014/main" id="{8898FC7B-2FEB-B660-0C43-997151E1CB0F}"/>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5" name="TextBox 24">
            <a:extLst>
              <a:ext uri="{FF2B5EF4-FFF2-40B4-BE49-F238E27FC236}">
                <a16:creationId xmlns:a16="http://schemas.microsoft.com/office/drawing/2014/main" id="{458024CF-F051-F2DE-C48F-505938472595}"/>
              </a:ext>
            </a:extLst>
          </p:cNvPr>
          <p:cNvSpPr txBox="1"/>
          <p:nvPr/>
        </p:nvSpPr>
        <p:spPr>
          <a:xfrm rot="16200000">
            <a:off x="-1381273" y="264593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1341899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37586-8A41-D790-A087-80E7023D780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87A5615-D7D8-5F81-F135-FC9090DA4754}"/>
              </a:ext>
            </a:extLst>
          </p:cNvPr>
          <p:cNvSpPr/>
          <p:nvPr/>
        </p:nvSpPr>
        <p:spPr>
          <a:xfrm>
            <a:off x="7935904" y="2446717"/>
            <a:ext cx="4256096" cy="2150359"/>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600" b="1">
              <a:solidFill>
                <a:schemeClr val="tx1"/>
              </a:solidFill>
              <a:latin typeface="Century Gothic"/>
            </a:endParaRPr>
          </a:p>
        </p:txBody>
      </p:sp>
      <p:sp>
        <p:nvSpPr>
          <p:cNvPr id="10" name="Rectangle 9">
            <a:extLst>
              <a:ext uri="{FF2B5EF4-FFF2-40B4-BE49-F238E27FC236}">
                <a16:creationId xmlns:a16="http://schemas.microsoft.com/office/drawing/2014/main" id="{9A4C606E-B576-F31B-031A-97467845327F}"/>
              </a:ext>
            </a:extLst>
          </p:cNvPr>
          <p:cNvSpPr/>
          <p:nvPr/>
        </p:nvSpPr>
        <p:spPr>
          <a:xfrm>
            <a:off x="7935904" y="7507"/>
            <a:ext cx="4256095" cy="215096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600" b="1">
              <a:solidFill>
                <a:schemeClr val="tx1"/>
              </a:solidFill>
              <a:latin typeface="Century Gothic"/>
            </a:endParaRPr>
          </a:p>
        </p:txBody>
      </p:sp>
      <p:sp>
        <p:nvSpPr>
          <p:cNvPr id="19" name="Rectangle 18">
            <a:extLst>
              <a:ext uri="{FF2B5EF4-FFF2-40B4-BE49-F238E27FC236}">
                <a16:creationId xmlns:a16="http://schemas.microsoft.com/office/drawing/2014/main" id="{2C0CB194-C847-104B-DD34-A72F0E698294}"/>
              </a:ext>
            </a:extLst>
          </p:cNvPr>
          <p:cNvSpPr/>
          <p:nvPr/>
        </p:nvSpPr>
        <p:spPr>
          <a:xfrm>
            <a:off x="7935904" y="5108091"/>
            <a:ext cx="4249586" cy="1742402"/>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600" b="1">
              <a:solidFill>
                <a:schemeClr val="tx1"/>
              </a:solidFill>
              <a:latin typeface="Century Gothic"/>
            </a:endParaRPr>
          </a:p>
        </p:txBody>
      </p:sp>
      <p:sp>
        <p:nvSpPr>
          <p:cNvPr id="7" name="Rectangle 6">
            <a:extLst>
              <a:ext uri="{FF2B5EF4-FFF2-40B4-BE49-F238E27FC236}">
                <a16:creationId xmlns:a16="http://schemas.microsoft.com/office/drawing/2014/main" id="{9C58B493-8113-7818-D108-DBBBFEE55137}"/>
              </a:ext>
            </a:extLst>
          </p:cNvPr>
          <p:cNvSpPr/>
          <p:nvPr/>
        </p:nvSpPr>
        <p:spPr>
          <a:xfrm>
            <a:off x="1947559" y="5108091"/>
            <a:ext cx="4677658" cy="1749909"/>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4" name="Rectangle 3">
            <a:extLst>
              <a:ext uri="{FF2B5EF4-FFF2-40B4-BE49-F238E27FC236}">
                <a16:creationId xmlns:a16="http://schemas.microsoft.com/office/drawing/2014/main" id="{1B2A8849-19EC-DAF4-3467-58EDB97F1795}"/>
              </a:ext>
            </a:extLst>
          </p:cNvPr>
          <p:cNvSpPr/>
          <p:nvPr/>
        </p:nvSpPr>
        <p:spPr>
          <a:xfrm>
            <a:off x="1947821" y="2466375"/>
            <a:ext cx="4677658" cy="2130701"/>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6" name="TextBox 5">
            <a:extLst>
              <a:ext uri="{FF2B5EF4-FFF2-40B4-BE49-F238E27FC236}">
                <a16:creationId xmlns:a16="http://schemas.microsoft.com/office/drawing/2014/main" id="{B50C9415-28B3-BAA3-532A-D774A9B9DA96}"/>
              </a:ext>
            </a:extLst>
          </p:cNvPr>
          <p:cNvSpPr txBox="1"/>
          <p:nvPr/>
        </p:nvSpPr>
        <p:spPr>
          <a:xfrm>
            <a:off x="1947559" y="3064043"/>
            <a:ext cx="4355472" cy="707886"/>
          </a:xfrm>
          <a:prstGeom prst="rect">
            <a:avLst/>
          </a:prstGeom>
          <a:noFill/>
        </p:spPr>
        <p:txBody>
          <a:bodyPr wrap="square" lIns="91440" tIns="45720" rIns="91440" bIns="45720" rtlCol="0" anchor="t">
            <a:spAutoFit/>
          </a:bodyPr>
          <a:lstStyle/>
          <a:p>
            <a:pPr algn="ctr"/>
            <a:r>
              <a:rPr lang="en-US" sz="2000" u="sng">
                <a:solidFill>
                  <a:schemeClr val="bg1"/>
                </a:solidFill>
                <a:latin typeface="Century Gothic"/>
                <a:ea typeface="Calibri"/>
                <a:cs typeface="Calibri"/>
              </a:rPr>
              <a:t>There is adult supervision at all time</a:t>
            </a:r>
          </a:p>
        </p:txBody>
      </p:sp>
      <p:sp>
        <p:nvSpPr>
          <p:cNvPr id="2" name="Slide Number Placeholder 1">
            <a:extLst>
              <a:ext uri="{FF2B5EF4-FFF2-40B4-BE49-F238E27FC236}">
                <a16:creationId xmlns:a16="http://schemas.microsoft.com/office/drawing/2014/main" id="{B062C414-F453-9728-D785-036F1B801B1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88</a:t>
            </a:fld>
            <a:endParaRPr lang="en-US">
              <a:latin typeface="Century Gothic"/>
            </a:endParaRPr>
          </a:p>
        </p:txBody>
      </p:sp>
      <p:sp>
        <p:nvSpPr>
          <p:cNvPr id="3" name="Rectangle 2">
            <a:extLst>
              <a:ext uri="{FF2B5EF4-FFF2-40B4-BE49-F238E27FC236}">
                <a16:creationId xmlns:a16="http://schemas.microsoft.com/office/drawing/2014/main" id="{CFF042EC-CBBC-960E-3F5F-601F3E972DF3}"/>
              </a:ext>
            </a:extLst>
          </p:cNvPr>
          <p:cNvSpPr/>
          <p:nvPr/>
        </p:nvSpPr>
        <p:spPr>
          <a:xfrm>
            <a:off x="1919278" y="-9210"/>
            <a:ext cx="4677658" cy="2165408"/>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74345DCA-DEDA-1543-06E4-FB9C4DD9C0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3622" y="-107453"/>
            <a:ext cx="914400" cy="914400"/>
          </a:xfrm>
          <a:prstGeom prst="rect">
            <a:avLst/>
          </a:prstGeom>
        </p:spPr>
      </p:pic>
      <p:pic>
        <p:nvPicPr>
          <p:cNvPr id="13" name="Graphic 12" descr="Children with solid fill">
            <a:extLst>
              <a:ext uri="{FF2B5EF4-FFF2-40B4-BE49-F238E27FC236}">
                <a16:creationId xmlns:a16="http://schemas.microsoft.com/office/drawing/2014/main" id="{ED9EC28B-8BE7-75DA-FDA2-0FE31349318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183" y="3780217"/>
            <a:ext cx="914400" cy="914400"/>
          </a:xfrm>
          <a:prstGeom prst="rect">
            <a:avLst/>
          </a:prstGeom>
        </p:spPr>
      </p:pic>
      <p:sp>
        <p:nvSpPr>
          <p:cNvPr id="14" name="Plus Sign 13">
            <a:extLst>
              <a:ext uri="{FF2B5EF4-FFF2-40B4-BE49-F238E27FC236}">
                <a16:creationId xmlns:a16="http://schemas.microsoft.com/office/drawing/2014/main" id="{D3C66E73-CF21-FDA4-AD7B-7E8C45D71C1A}"/>
              </a:ext>
            </a:extLst>
          </p:cNvPr>
          <p:cNvSpPr/>
          <p:nvPr/>
        </p:nvSpPr>
        <p:spPr>
          <a:xfrm>
            <a:off x="1024251" y="87481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5CD00CEF-6E6A-65E6-3B1C-C8D677341C0D}"/>
              </a:ext>
            </a:extLst>
          </p:cNvPr>
          <p:cNvSpPr txBox="1"/>
          <p:nvPr/>
        </p:nvSpPr>
        <p:spPr>
          <a:xfrm>
            <a:off x="1935751" y="566863"/>
            <a:ext cx="4355472" cy="1631216"/>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rPr>
              <a:t>Children appear to be comfortable and </a:t>
            </a:r>
          </a:p>
          <a:p>
            <a:pPr algn="ctr"/>
            <a:r>
              <a:rPr lang="en-US" sz="2000">
                <a:solidFill>
                  <a:schemeClr val="bg1"/>
                </a:solidFill>
                <a:latin typeface="Century Gothic"/>
              </a:rPr>
              <a:t>content and there is no harsh discipline (such as smacking).</a:t>
            </a:r>
            <a:endParaRPr lang="en-ZA" sz="2000">
              <a:solidFill>
                <a:schemeClr val="bg1"/>
              </a:solidFill>
              <a:latin typeface="Century Gothic"/>
            </a:endParaRPr>
          </a:p>
          <a:p>
            <a:pPr algn="ctr"/>
            <a:endParaRPr lang="en-US" sz="2000" u="sng">
              <a:solidFill>
                <a:schemeClr val="bg1"/>
              </a:solidFill>
              <a:latin typeface="Century Gothic"/>
              <a:ea typeface="Calibri"/>
              <a:cs typeface="Calibri"/>
            </a:endParaRPr>
          </a:p>
        </p:txBody>
      </p:sp>
      <p:pic>
        <p:nvPicPr>
          <p:cNvPr id="27" name="Graphic 26" descr="Double Tap Gesture with solid fill">
            <a:extLst>
              <a:ext uri="{FF2B5EF4-FFF2-40B4-BE49-F238E27FC236}">
                <a16:creationId xmlns:a16="http://schemas.microsoft.com/office/drawing/2014/main" id="{AA385AE6-2343-1997-E766-5B3136F874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82376" y="225836"/>
            <a:ext cx="1000470" cy="930132"/>
          </a:xfrm>
          <a:prstGeom prst="rect">
            <a:avLst/>
          </a:prstGeom>
        </p:spPr>
      </p:pic>
      <p:pic>
        <p:nvPicPr>
          <p:cNvPr id="29" name="Graphic 28" descr="Smart Phone with solid fill">
            <a:extLst>
              <a:ext uri="{FF2B5EF4-FFF2-40B4-BE49-F238E27FC236}">
                <a16:creationId xmlns:a16="http://schemas.microsoft.com/office/drawing/2014/main" id="{5EE5AB67-2B12-16B5-E6BD-35398CD78E4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45438" y="7507"/>
            <a:ext cx="1043353" cy="973015"/>
          </a:xfrm>
          <a:prstGeom prst="rect">
            <a:avLst/>
          </a:prstGeom>
        </p:spPr>
      </p:pic>
      <p:sp>
        <p:nvSpPr>
          <p:cNvPr id="8" name="TextBox 7">
            <a:extLst>
              <a:ext uri="{FF2B5EF4-FFF2-40B4-BE49-F238E27FC236}">
                <a16:creationId xmlns:a16="http://schemas.microsoft.com/office/drawing/2014/main" id="{BFC9136A-1452-E932-885D-6EE42B77EECE}"/>
              </a:ext>
            </a:extLst>
          </p:cNvPr>
          <p:cNvSpPr txBox="1"/>
          <p:nvPr/>
        </p:nvSpPr>
        <p:spPr>
          <a:xfrm>
            <a:off x="1999925" y="5393420"/>
            <a:ext cx="4355472" cy="1323439"/>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rPr>
              <a:t>There is no broken or dangerously unstable furniture or equipment which may harm children.</a:t>
            </a:r>
            <a:endParaRPr lang="en-ZA" sz="2000">
              <a:solidFill>
                <a:schemeClr val="bg1"/>
              </a:solidFill>
              <a:latin typeface="Century Gothic"/>
            </a:endParaRPr>
          </a:p>
          <a:p>
            <a:pPr algn="ctr"/>
            <a:endParaRPr lang="en-US" sz="2000" u="sng">
              <a:solidFill>
                <a:schemeClr val="bg1"/>
              </a:solidFill>
              <a:latin typeface="Century Gothic"/>
              <a:ea typeface="Calibri"/>
              <a:cs typeface="Calibri"/>
            </a:endParaRPr>
          </a:p>
        </p:txBody>
      </p:sp>
      <p:pic>
        <p:nvPicPr>
          <p:cNvPr id="9" name="Graphic 8" descr="Children with solid fill">
            <a:extLst>
              <a:ext uri="{FF2B5EF4-FFF2-40B4-BE49-F238E27FC236}">
                <a16:creationId xmlns:a16="http://schemas.microsoft.com/office/drawing/2014/main" id="{DBF54C44-07F1-9E31-2C22-3392A4DFA7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183" y="5936093"/>
            <a:ext cx="914400" cy="914400"/>
          </a:xfrm>
          <a:prstGeom prst="rect">
            <a:avLst/>
          </a:prstGeom>
        </p:spPr>
      </p:pic>
      <p:sp>
        <p:nvSpPr>
          <p:cNvPr id="15" name="Google Shape;331;p36">
            <a:extLst>
              <a:ext uri="{FF2B5EF4-FFF2-40B4-BE49-F238E27FC236}">
                <a16:creationId xmlns:a16="http://schemas.microsoft.com/office/drawing/2014/main" id="{D7D1C124-A87D-77AB-3B40-B2DE033B7127}"/>
              </a:ext>
            </a:extLst>
          </p:cNvPr>
          <p:cNvSpPr txBox="1"/>
          <p:nvPr/>
        </p:nvSpPr>
        <p:spPr>
          <a:xfrm>
            <a:off x="8179135" y="3426"/>
            <a:ext cx="3940094" cy="807967"/>
          </a:xfrm>
          <a:prstGeom prst="rect">
            <a:avLst/>
          </a:prstGeom>
          <a:noFill/>
          <a:ln>
            <a:noFill/>
          </a:ln>
        </p:spPr>
        <p:txBody>
          <a:bodyPr spcFirstLastPara="1" wrap="square" lIns="91425" tIns="91425" rIns="91425" bIns="91425" anchor="t" anchorCtr="0">
            <a:noAutofit/>
          </a:bodyPr>
          <a:lstStyle/>
          <a:p>
            <a:r>
              <a:rPr lang="en-US" sz="1600">
                <a:solidFill>
                  <a:schemeClr val="bg1"/>
                </a:solidFill>
                <a:latin typeface="Century Gothic"/>
                <a:ea typeface="Calibri"/>
                <a:cs typeface="Calibri"/>
                <a:sym typeface="Calibri"/>
              </a:rPr>
              <a:t>Observe whether children freely approach the practitioner and whether they feel comfortable in the class. Do they comfortably carrying out activities or engage with other children? Check for a Discipline Policy to see if there is policies about harsh discipline.</a:t>
            </a:r>
            <a:endParaRPr lang="en-ZA" sz="1600">
              <a:solidFill>
                <a:schemeClr val="bg1"/>
              </a:solidFill>
              <a:latin typeface="Century Gothic"/>
              <a:ea typeface="Calibri"/>
              <a:cs typeface="Calibri"/>
              <a:sym typeface="Calibri"/>
            </a:endParaRPr>
          </a:p>
          <a:p>
            <a:pPr lvl="0"/>
            <a:endParaRPr lang="en-US" sz="1600">
              <a:solidFill>
                <a:schemeClr val="bg1"/>
              </a:solidFill>
              <a:latin typeface="Century Gothic"/>
              <a:ea typeface="Calibri"/>
              <a:cs typeface="Calibri"/>
              <a:sym typeface="Calibri"/>
            </a:endParaRPr>
          </a:p>
          <a:p>
            <a:pPr marL="0" lvl="8"/>
            <a:endParaRPr lang="en-US" sz="1600">
              <a:solidFill>
                <a:schemeClr val="bg1"/>
              </a:solidFill>
              <a:latin typeface="Century Gothic"/>
              <a:ea typeface="Calibri"/>
              <a:cs typeface="Calibri"/>
              <a:sym typeface="Calibri"/>
            </a:endParaRPr>
          </a:p>
        </p:txBody>
      </p:sp>
      <p:sp>
        <p:nvSpPr>
          <p:cNvPr id="20" name="Google Shape;331;p36">
            <a:extLst>
              <a:ext uri="{FF2B5EF4-FFF2-40B4-BE49-F238E27FC236}">
                <a16:creationId xmlns:a16="http://schemas.microsoft.com/office/drawing/2014/main" id="{1AACBC1A-2461-266D-4ECF-A678B9186210}"/>
              </a:ext>
            </a:extLst>
          </p:cNvPr>
          <p:cNvSpPr txBox="1"/>
          <p:nvPr/>
        </p:nvSpPr>
        <p:spPr>
          <a:xfrm>
            <a:off x="8257112" y="5178294"/>
            <a:ext cx="3971936" cy="1601994"/>
          </a:xfrm>
          <a:prstGeom prst="rect">
            <a:avLst/>
          </a:prstGeom>
          <a:noFill/>
          <a:ln>
            <a:noFill/>
          </a:ln>
        </p:spPr>
        <p:txBody>
          <a:bodyPr spcFirstLastPara="1" wrap="square" lIns="91425" tIns="91425" rIns="91425" bIns="91425" anchor="t" anchorCtr="0">
            <a:noAutofit/>
          </a:bodyPr>
          <a:lstStyle/>
          <a:p>
            <a:pPr marL="0" lvl="8"/>
            <a:r>
              <a:rPr lang="en-US" sz="1600">
                <a:solidFill>
                  <a:schemeClr val="bg1"/>
                </a:solidFill>
                <a:latin typeface="Century Gothic"/>
                <a:ea typeface="Calibri"/>
                <a:cs typeface="Calibri"/>
                <a:sym typeface="Calibri"/>
              </a:rPr>
              <a:t>Check for sharp edges on furniture and indoor and outdoor  equipment, nails sticking out, or torn mattresses with springs sticking out that is within in reach of children.</a:t>
            </a:r>
            <a:endParaRPr lang="en-ZA" sz="1600">
              <a:solidFill>
                <a:schemeClr val="bg1"/>
              </a:solidFill>
              <a:latin typeface="Century Gothic"/>
              <a:ea typeface="Calibri"/>
              <a:cs typeface="Calibri"/>
              <a:sym typeface="Calibri"/>
            </a:endParaRPr>
          </a:p>
        </p:txBody>
      </p:sp>
      <p:sp>
        <p:nvSpPr>
          <p:cNvPr id="21" name="Google Shape;331;p36">
            <a:extLst>
              <a:ext uri="{FF2B5EF4-FFF2-40B4-BE49-F238E27FC236}">
                <a16:creationId xmlns:a16="http://schemas.microsoft.com/office/drawing/2014/main" id="{74CBE370-DB31-0AA7-B74F-20DB82F1843A}"/>
              </a:ext>
            </a:extLst>
          </p:cNvPr>
          <p:cNvSpPr txBox="1"/>
          <p:nvPr/>
        </p:nvSpPr>
        <p:spPr>
          <a:xfrm>
            <a:off x="8215405" y="2519448"/>
            <a:ext cx="3678022" cy="1601994"/>
          </a:xfrm>
          <a:prstGeom prst="rect">
            <a:avLst/>
          </a:prstGeom>
          <a:noFill/>
          <a:ln>
            <a:noFill/>
          </a:ln>
        </p:spPr>
        <p:txBody>
          <a:bodyPr spcFirstLastPara="1" wrap="square" lIns="91425" tIns="91425" rIns="91425" bIns="91425" anchor="t" anchorCtr="0">
            <a:noAutofit/>
          </a:bodyPr>
          <a:lstStyle/>
          <a:p>
            <a:pPr marL="0" lvl="8"/>
            <a:r>
              <a:rPr lang="en-US" sz="1600">
                <a:solidFill>
                  <a:schemeClr val="bg1"/>
                </a:solidFill>
                <a:latin typeface="Century Gothic"/>
                <a:ea typeface="Calibri"/>
                <a:cs typeface="Calibri"/>
                <a:sym typeface="Calibri"/>
              </a:rPr>
              <a:t>Observe whether children are ever left alone at the ECD </a:t>
            </a:r>
            <a:r>
              <a:rPr lang="en-US" sz="1600" err="1">
                <a:solidFill>
                  <a:schemeClr val="bg1"/>
                </a:solidFill>
                <a:latin typeface="Century Gothic"/>
                <a:ea typeface="Calibri"/>
                <a:cs typeface="Calibri"/>
                <a:sym typeface="Calibri"/>
              </a:rPr>
              <a:t>programme</a:t>
            </a:r>
            <a:r>
              <a:rPr lang="en-US" sz="1600">
                <a:solidFill>
                  <a:schemeClr val="bg1"/>
                </a:solidFill>
                <a:latin typeface="Century Gothic"/>
                <a:ea typeface="Calibri"/>
                <a:cs typeface="Calibri"/>
                <a:sym typeface="Calibri"/>
              </a:rPr>
              <a:t>. You can also ask the practitioner how they ensure that children are always supervised, even with limited staff members, especially when the children go to the toilet.</a:t>
            </a:r>
            <a:endParaRPr lang="en-ZA" sz="1600">
              <a:solidFill>
                <a:schemeClr val="bg1"/>
              </a:solidFill>
              <a:latin typeface="Century Gothic"/>
              <a:ea typeface="Calibri"/>
              <a:cs typeface="Calibri"/>
              <a:sym typeface="Calibri"/>
            </a:endParaRPr>
          </a:p>
        </p:txBody>
      </p:sp>
      <p:pic>
        <p:nvPicPr>
          <p:cNvPr id="18" name="Graphic 17" descr="Home with solid fill">
            <a:extLst>
              <a:ext uri="{FF2B5EF4-FFF2-40B4-BE49-F238E27FC236}">
                <a16:creationId xmlns:a16="http://schemas.microsoft.com/office/drawing/2014/main" id="{59727E79-4D96-2D8E-9828-BFB84294F4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0368" y="2334163"/>
            <a:ext cx="914400" cy="914400"/>
          </a:xfrm>
          <a:prstGeom prst="rect">
            <a:avLst/>
          </a:prstGeom>
        </p:spPr>
      </p:pic>
      <p:pic>
        <p:nvPicPr>
          <p:cNvPr id="22" name="Graphic 21" descr="Children with solid fill">
            <a:extLst>
              <a:ext uri="{FF2B5EF4-FFF2-40B4-BE49-F238E27FC236}">
                <a16:creationId xmlns:a16="http://schemas.microsoft.com/office/drawing/2014/main" id="{8F109B53-231A-8B28-0F25-D4C2B68434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183" y="1242661"/>
            <a:ext cx="914400" cy="914400"/>
          </a:xfrm>
          <a:prstGeom prst="rect">
            <a:avLst/>
          </a:prstGeom>
        </p:spPr>
      </p:pic>
      <p:sp>
        <p:nvSpPr>
          <p:cNvPr id="23" name="Plus Sign 22">
            <a:extLst>
              <a:ext uri="{FF2B5EF4-FFF2-40B4-BE49-F238E27FC236}">
                <a16:creationId xmlns:a16="http://schemas.microsoft.com/office/drawing/2014/main" id="{4B59FE40-DDB1-EFB2-D7EB-D71DA4B37FE8}"/>
              </a:ext>
            </a:extLst>
          </p:cNvPr>
          <p:cNvSpPr/>
          <p:nvPr/>
        </p:nvSpPr>
        <p:spPr>
          <a:xfrm>
            <a:off x="990997" y="3316430"/>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4" name="Google Shape;331;p36">
            <a:extLst>
              <a:ext uri="{FF2B5EF4-FFF2-40B4-BE49-F238E27FC236}">
                <a16:creationId xmlns:a16="http://schemas.microsoft.com/office/drawing/2014/main" id="{4603588F-F794-F356-0500-197C8029FC92}"/>
              </a:ext>
            </a:extLst>
          </p:cNvPr>
          <p:cNvSpPr txBox="1"/>
          <p:nvPr/>
        </p:nvSpPr>
        <p:spPr>
          <a:xfrm>
            <a:off x="6870659" y="1263084"/>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pic>
        <p:nvPicPr>
          <p:cNvPr id="25" name="Graphic 24" descr="Double Tap Gesture with solid fill">
            <a:extLst>
              <a:ext uri="{FF2B5EF4-FFF2-40B4-BE49-F238E27FC236}">
                <a16:creationId xmlns:a16="http://schemas.microsoft.com/office/drawing/2014/main" id="{E4E39B55-0CD4-8530-59A1-3C1F86E2B9B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37586" y="2652349"/>
            <a:ext cx="1000470" cy="930132"/>
          </a:xfrm>
          <a:prstGeom prst="rect">
            <a:avLst/>
          </a:prstGeom>
        </p:spPr>
      </p:pic>
      <p:pic>
        <p:nvPicPr>
          <p:cNvPr id="26" name="Graphic 25" descr="Smart Phone with solid fill">
            <a:extLst>
              <a:ext uri="{FF2B5EF4-FFF2-40B4-BE49-F238E27FC236}">
                <a16:creationId xmlns:a16="http://schemas.microsoft.com/office/drawing/2014/main" id="{C2F997E2-1E9B-7456-4434-D13A16607B3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00648" y="2434020"/>
            <a:ext cx="1043353" cy="973015"/>
          </a:xfrm>
          <a:prstGeom prst="rect">
            <a:avLst/>
          </a:prstGeom>
        </p:spPr>
      </p:pic>
      <p:sp>
        <p:nvSpPr>
          <p:cNvPr id="28" name="Google Shape;331;p36">
            <a:extLst>
              <a:ext uri="{FF2B5EF4-FFF2-40B4-BE49-F238E27FC236}">
                <a16:creationId xmlns:a16="http://schemas.microsoft.com/office/drawing/2014/main" id="{49B76D52-29AD-B93D-4DB1-82924B88C7C1}"/>
              </a:ext>
            </a:extLst>
          </p:cNvPr>
          <p:cNvSpPr txBox="1"/>
          <p:nvPr/>
        </p:nvSpPr>
        <p:spPr>
          <a:xfrm>
            <a:off x="6825869" y="3689597"/>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pic>
        <p:nvPicPr>
          <p:cNvPr id="30" name="Graphic 29" descr="Double Tap Gesture with solid fill">
            <a:extLst>
              <a:ext uri="{FF2B5EF4-FFF2-40B4-BE49-F238E27FC236}">
                <a16:creationId xmlns:a16="http://schemas.microsoft.com/office/drawing/2014/main" id="{B2AA0FFA-AE10-6F89-8A47-202B56C87B4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10212" y="5131316"/>
            <a:ext cx="1000470" cy="930132"/>
          </a:xfrm>
          <a:prstGeom prst="rect">
            <a:avLst/>
          </a:prstGeom>
        </p:spPr>
      </p:pic>
      <p:pic>
        <p:nvPicPr>
          <p:cNvPr id="31" name="Graphic 30" descr="Smart Phone with solid fill">
            <a:extLst>
              <a:ext uri="{FF2B5EF4-FFF2-40B4-BE49-F238E27FC236}">
                <a16:creationId xmlns:a16="http://schemas.microsoft.com/office/drawing/2014/main" id="{2A370735-C3FF-2CDE-82DF-CCC7EE50FE7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73274" y="4912987"/>
            <a:ext cx="1043353" cy="973015"/>
          </a:xfrm>
          <a:prstGeom prst="rect">
            <a:avLst/>
          </a:prstGeom>
        </p:spPr>
      </p:pic>
      <p:sp>
        <p:nvSpPr>
          <p:cNvPr id="32" name="Google Shape;331;p36">
            <a:extLst>
              <a:ext uri="{FF2B5EF4-FFF2-40B4-BE49-F238E27FC236}">
                <a16:creationId xmlns:a16="http://schemas.microsoft.com/office/drawing/2014/main" id="{F67FE6CB-9145-8CC5-7402-32C8961B0445}"/>
              </a:ext>
            </a:extLst>
          </p:cNvPr>
          <p:cNvSpPr txBox="1"/>
          <p:nvPr/>
        </p:nvSpPr>
        <p:spPr>
          <a:xfrm>
            <a:off x="6698495" y="6168564"/>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pic>
        <p:nvPicPr>
          <p:cNvPr id="33" name="Graphic 32" descr="Home with solid fill">
            <a:extLst>
              <a:ext uri="{FF2B5EF4-FFF2-40B4-BE49-F238E27FC236}">
                <a16:creationId xmlns:a16="http://schemas.microsoft.com/office/drawing/2014/main" id="{2DBCF4E6-8BF2-915F-5292-BCC26F2395D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9222" y="4785442"/>
            <a:ext cx="914400" cy="914400"/>
          </a:xfrm>
          <a:prstGeom prst="rect">
            <a:avLst/>
          </a:prstGeom>
        </p:spPr>
      </p:pic>
      <p:sp>
        <p:nvSpPr>
          <p:cNvPr id="34" name="Plus Sign 33">
            <a:extLst>
              <a:ext uri="{FF2B5EF4-FFF2-40B4-BE49-F238E27FC236}">
                <a16:creationId xmlns:a16="http://schemas.microsoft.com/office/drawing/2014/main" id="{62532932-4F81-25B8-F527-F489D8471DB3}"/>
              </a:ext>
            </a:extLst>
          </p:cNvPr>
          <p:cNvSpPr/>
          <p:nvPr/>
        </p:nvSpPr>
        <p:spPr>
          <a:xfrm>
            <a:off x="1001671" y="557282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5" name="Rectangle 34">
            <a:extLst>
              <a:ext uri="{FF2B5EF4-FFF2-40B4-BE49-F238E27FC236}">
                <a16:creationId xmlns:a16="http://schemas.microsoft.com/office/drawing/2014/main" id="{A1510623-25F8-704E-531B-60C21A30A1DF}"/>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6" name="Rectangle 35">
            <a:extLst>
              <a:ext uri="{FF2B5EF4-FFF2-40B4-BE49-F238E27FC236}">
                <a16:creationId xmlns:a16="http://schemas.microsoft.com/office/drawing/2014/main" id="{9A18A600-989E-AFC6-F919-5B9FFF7781B4}"/>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7" name="TextBox 36">
            <a:extLst>
              <a:ext uri="{FF2B5EF4-FFF2-40B4-BE49-F238E27FC236}">
                <a16:creationId xmlns:a16="http://schemas.microsoft.com/office/drawing/2014/main" id="{9D686C33-09F2-8D72-752B-9C791CDE0841}"/>
              </a:ext>
            </a:extLst>
          </p:cNvPr>
          <p:cNvSpPr txBox="1"/>
          <p:nvPr/>
        </p:nvSpPr>
        <p:spPr>
          <a:xfrm rot="16200000">
            <a:off x="-1381273" y="2623852"/>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6254172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40B04-E730-F350-A555-8A7CD0F685D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DE5961-EBA8-905D-D285-6AFEF6BB64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89</a:t>
            </a:fld>
            <a:endParaRPr lang="en-US">
              <a:latin typeface="Century Gothic"/>
            </a:endParaRPr>
          </a:p>
        </p:txBody>
      </p:sp>
      <p:sp>
        <p:nvSpPr>
          <p:cNvPr id="3" name="Rectangle 2">
            <a:extLst>
              <a:ext uri="{FF2B5EF4-FFF2-40B4-BE49-F238E27FC236}">
                <a16:creationId xmlns:a16="http://schemas.microsoft.com/office/drawing/2014/main" id="{975EEB98-0EAD-40C2-606D-66320BA7F048}"/>
              </a:ext>
            </a:extLst>
          </p:cNvPr>
          <p:cNvSpPr/>
          <p:nvPr/>
        </p:nvSpPr>
        <p:spPr>
          <a:xfrm>
            <a:off x="2193890" y="10278"/>
            <a:ext cx="4785528" cy="342900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CCCAEB30-E6D2-E7D8-9AB5-0EF33BE909FC}"/>
              </a:ext>
            </a:extLst>
          </p:cNvPr>
          <p:cNvSpPr/>
          <p:nvPr/>
        </p:nvSpPr>
        <p:spPr>
          <a:xfrm>
            <a:off x="7565571" y="1"/>
            <a:ext cx="4635573" cy="342900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6300E463-2CDE-E7A5-E703-E601C8247B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8793" y="-30825"/>
            <a:ext cx="914400" cy="914400"/>
          </a:xfrm>
          <a:prstGeom prst="rect">
            <a:avLst/>
          </a:prstGeom>
        </p:spPr>
      </p:pic>
      <p:pic>
        <p:nvPicPr>
          <p:cNvPr id="13" name="Graphic 12" descr="Children with solid fill">
            <a:extLst>
              <a:ext uri="{FF2B5EF4-FFF2-40B4-BE49-F238E27FC236}">
                <a16:creationId xmlns:a16="http://schemas.microsoft.com/office/drawing/2014/main" id="{F4F4B29B-B352-AA04-4878-AA0DA30BE2D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3624" y="1425348"/>
            <a:ext cx="914400" cy="914400"/>
          </a:xfrm>
          <a:prstGeom prst="rect">
            <a:avLst/>
          </a:prstGeom>
        </p:spPr>
      </p:pic>
      <p:sp>
        <p:nvSpPr>
          <p:cNvPr id="14" name="Plus Sign 13">
            <a:extLst>
              <a:ext uri="{FF2B5EF4-FFF2-40B4-BE49-F238E27FC236}">
                <a16:creationId xmlns:a16="http://schemas.microsoft.com/office/drawing/2014/main" id="{1805C8F7-C7CB-2D11-08FE-A5516E061BA0}"/>
              </a:ext>
            </a:extLst>
          </p:cNvPr>
          <p:cNvSpPr/>
          <p:nvPr/>
        </p:nvSpPr>
        <p:spPr>
          <a:xfrm>
            <a:off x="1229422" y="951442"/>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6" name="TextBox 35">
            <a:extLst>
              <a:ext uri="{FF2B5EF4-FFF2-40B4-BE49-F238E27FC236}">
                <a16:creationId xmlns:a16="http://schemas.microsoft.com/office/drawing/2014/main" id="{D4440EA4-0CB3-9879-C7CB-809A9CB20CEB}"/>
              </a:ext>
            </a:extLst>
          </p:cNvPr>
          <p:cNvSpPr txBox="1"/>
          <p:nvPr/>
        </p:nvSpPr>
        <p:spPr>
          <a:xfrm>
            <a:off x="7690480" y="261996"/>
            <a:ext cx="4510664" cy="2554545"/>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Safe toilets may be a flush toilet, portable toilet or a ventilated improved pit latrine.  Safe toilets have a concrete foundation which ensures that the toilet will not collapse.  Toilets should also be kept clean and free from offensive smells.</a:t>
            </a:r>
          </a:p>
        </p:txBody>
      </p:sp>
      <p:pic>
        <p:nvPicPr>
          <p:cNvPr id="39" name="Graphic 38" descr="Double Tap Gesture with solid fill">
            <a:extLst>
              <a:ext uri="{FF2B5EF4-FFF2-40B4-BE49-F238E27FC236}">
                <a16:creationId xmlns:a16="http://schemas.microsoft.com/office/drawing/2014/main" id="{22E02CFA-4121-84FE-2EC7-5014C4AF2B4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8793" y="2998382"/>
            <a:ext cx="1000470" cy="930132"/>
          </a:xfrm>
          <a:prstGeom prst="rect">
            <a:avLst/>
          </a:prstGeom>
        </p:spPr>
      </p:pic>
      <p:pic>
        <p:nvPicPr>
          <p:cNvPr id="40" name="Graphic 39" descr="Smart Phone with solid fill">
            <a:extLst>
              <a:ext uri="{FF2B5EF4-FFF2-40B4-BE49-F238E27FC236}">
                <a16:creationId xmlns:a16="http://schemas.microsoft.com/office/drawing/2014/main" id="{210AD63D-B7A9-3239-BDB6-8C3E6ECF2FD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4279" y="2662290"/>
            <a:ext cx="1043353" cy="973015"/>
          </a:xfrm>
          <a:prstGeom prst="rect">
            <a:avLst/>
          </a:prstGeom>
        </p:spPr>
      </p:pic>
      <p:sp>
        <p:nvSpPr>
          <p:cNvPr id="41" name="Google Shape;331;p36">
            <a:extLst>
              <a:ext uri="{FF2B5EF4-FFF2-40B4-BE49-F238E27FC236}">
                <a16:creationId xmlns:a16="http://schemas.microsoft.com/office/drawing/2014/main" id="{F3D16925-1A57-3994-8B10-353BDBF48FD8}"/>
              </a:ext>
            </a:extLst>
          </p:cNvPr>
          <p:cNvSpPr txBox="1"/>
          <p:nvPr/>
        </p:nvSpPr>
        <p:spPr>
          <a:xfrm>
            <a:off x="1098793" y="4051602"/>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6" name="TextBox 5">
            <a:extLst>
              <a:ext uri="{FF2B5EF4-FFF2-40B4-BE49-F238E27FC236}">
                <a16:creationId xmlns:a16="http://schemas.microsoft.com/office/drawing/2014/main" id="{FC48FAC1-2932-541A-F0D3-BD9B6C922AA8}"/>
              </a:ext>
            </a:extLst>
          </p:cNvPr>
          <p:cNvSpPr txBox="1"/>
          <p:nvPr/>
        </p:nvSpPr>
        <p:spPr>
          <a:xfrm>
            <a:off x="2204282" y="951442"/>
            <a:ext cx="4569662" cy="830997"/>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All toilets must be safe and hygienic.</a:t>
            </a:r>
          </a:p>
        </p:txBody>
      </p:sp>
      <p:sp>
        <p:nvSpPr>
          <p:cNvPr id="9" name="Rectangle 8">
            <a:extLst>
              <a:ext uri="{FF2B5EF4-FFF2-40B4-BE49-F238E27FC236}">
                <a16:creationId xmlns:a16="http://schemas.microsoft.com/office/drawing/2014/main" id="{532E9F90-9718-D2C0-DCB3-9F7D51819889}"/>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0" name="Rectangle 9">
            <a:extLst>
              <a:ext uri="{FF2B5EF4-FFF2-40B4-BE49-F238E27FC236}">
                <a16:creationId xmlns:a16="http://schemas.microsoft.com/office/drawing/2014/main" id="{54FC0C66-4C4F-ED9B-1EF1-A01B6F93A3CC}"/>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5" name="TextBox 14">
            <a:extLst>
              <a:ext uri="{FF2B5EF4-FFF2-40B4-BE49-F238E27FC236}">
                <a16:creationId xmlns:a16="http://schemas.microsoft.com/office/drawing/2014/main" id="{B7C6C724-6283-C0B9-E08C-AA6E18D9D1E4}"/>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4104016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1" name="Connector: Elbow 120">
            <a:extLst>
              <a:ext uri="{FF2B5EF4-FFF2-40B4-BE49-F238E27FC236}">
                <a16:creationId xmlns:a16="http://schemas.microsoft.com/office/drawing/2014/main" id="{D14FC21D-6E51-A637-DF74-24A0BA1E0D00}"/>
              </a:ext>
            </a:extLst>
          </p:cNvPr>
          <p:cNvCxnSpPr>
            <a:cxnSpLocks/>
            <a:stCxn id="45" idx="2"/>
            <a:endCxn id="114" idx="1"/>
          </p:cNvCxnSpPr>
          <p:nvPr/>
        </p:nvCxnSpPr>
        <p:spPr>
          <a:xfrm rot="16200000" flipH="1">
            <a:off x="4807191" y="5674544"/>
            <a:ext cx="328784" cy="1183485"/>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524CF091-0089-1E8E-C444-398837E0FA55}"/>
              </a:ext>
            </a:extLst>
          </p:cNvPr>
          <p:cNvGrpSpPr/>
          <p:nvPr/>
        </p:nvGrpSpPr>
        <p:grpSpPr>
          <a:xfrm>
            <a:off x="595717" y="809446"/>
            <a:ext cx="2101662" cy="1260997"/>
            <a:chOff x="0" y="0"/>
            <a:chExt cx="2101662" cy="1260997"/>
          </a:xfrm>
        </p:grpSpPr>
        <p:sp>
          <p:nvSpPr>
            <p:cNvPr id="4" name="Rectangle: Rounded Corners 3">
              <a:extLst>
                <a:ext uri="{FF2B5EF4-FFF2-40B4-BE49-F238E27FC236}">
                  <a16:creationId xmlns:a16="http://schemas.microsoft.com/office/drawing/2014/main" id="{7ACC2CC5-ED35-683F-70CE-1E12CCB59C5C}"/>
                </a:ext>
              </a:extLst>
            </p:cNvPr>
            <p:cNvSpPr/>
            <p:nvPr/>
          </p:nvSpPr>
          <p:spPr>
            <a:xfrm>
              <a:off x="0" y="0"/>
              <a:ext cx="2101662" cy="1260997"/>
            </a:xfrm>
            <a:prstGeom prst="roundRect">
              <a:avLst>
                <a:gd name="adj" fmla="val 10000"/>
              </a:avLst>
            </a:prstGeom>
            <a:solidFill>
              <a:schemeClr val="accent3"/>
            </a:solidFill>
          </p:spPr>
          <p:style>
            <a:lnRef idx="2">
              <a:schemeClr val="lt1">
                <a:hueOff val="0"/>
                <a:satOff val="0"/>
                <a:lumOff val="0"/>
                <a:alphaOff val="0"/>
              </a:schemeClr>
            </a:lnRef>
            <a:fillRef idx="1">
              <a:scrgbClr r="0" g="0" b="0"/>
            </a:fillRef>
            <a:effectRef idx="0">
              <a:schemeClr val="accent5">
                <a:shade val="50000"/>
                <a:hueOff val="0"/>
                <a:satOff val="0"/>
                <a:lumOff val="0"/>
                <a:alphaOff val="0"/>
              </a:schemeClr>
            </a:effectRef>
            <a:fontRef idx="minor">
              <a:schemeClr val="lt1"/>
            </a:fontRef>
          </p:style>
          <p:txBody>
            <a:bodyPr/>
            <a:lstStyle/>
            <a:p>
              <a:endParaRPr lang="en-ZA">
                <a:latin typeface="Century Gothic"/>
              </a:endParaRPr>
            </a:p>
          </p:txBody>
        </p:sp>
        <p:sp>
          <p:nvSpPr>
            <p:cNvPr id="5" name="Rectangle: Rounded Corners 4">
              <a:extLst>
                <a:ext uri="{FF2B5EF4-FFF2-40B4-BE49-F238E27FC236}">
                  <a16:creationId xmlns:a16="http://schemas.microsoft.com/office/drawing/2014/main" id="{16A5086F-3DCA-B6C5-34FE-88B9FB2D0227}"/>
                </a:ext>
              </a:extLst>
            </p:cNvPr>
            <p:cNvSpPr txBox="1"/>
            <p:nvPr/>
          </p:nvSpPr>
          <p:spPr>
            <a:xfrm>
              <a:off x="36933" y="36933"/>
              <a:ext cx="2027796" cy="11871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Century Gothic"/>
                </a:rPr>
                <a:t>Comms via </a:t>
              </a:r>
              <a:r>
                <a:rPr lang="en-GB" sz="1500" kern="1200" err="1">
                  <a:latin typeface="Century Gothic"/>
                </a:rPr>
                <a:t>Whatsapp</a:t>
              </a:r>
              <a:r>
                <a:rPr lang="en-GB" sz="1500" kern="1200">
                  <a:latin typeface="Century Gothic"/>
                </a:rPr>
                <a:t> Bot to verify site contact details and link to digital combined Form 11/16</a:t>
              </a:r>
            </a:p>
          </p:txBody>
        </p:sp>
      </p:grpSp>
      <p:grpSp>
        <p:nvGrpSpPr>
          <p:cNvPr id="6" name="Group 5">
            <a:extLst>
              <a:ext uri="{FF2B5EF4-FFF2-40B4-BE49-F238E27FC236}">
                <a16:creationId xmlns:a16="http://schemas.microsoft.com/office/drawing/2014/main" id="{B339A634-CAD5-501C-45FB-F74B242465F3}"/>
              </a:ext>
            </a:extLst>
          </p:cNvPr>
          <p:cNvGrpSpPr/>
          <p:nvPr/>
        </p:nvGrpSpPr>
        <p:grpSpPr>
          <a:xfrm>
            <a:off x="3376625" y="809445"/>
            <a:ext cx="2101662" cy="1260997"/>
            <a:chOff x="3031817" y="3099"/>
            <a:chExt cx="2101662" cy="1260997"/>
          </a:xfrm>
          <a:solidFill>
            <a:srgbClr val="A4683B"/>
          </a:solidFill>
        </p:grpSpPr>
        <p:sp>
          <p:nvSpPr>
            <p:cNvPr id="7" name="Rectangle: Rounded Corners 6">
              <a:extLst>
                <a:ext uri="{FF2B5EF4-FFF2-40B4-BE49-F238E27FC236}">
                  <a16:creationId xmlns:a16="http://schemas.microsoft.com/office/drawing/2014/main" id="{8DDC87AB-9E0F-EE6F-13F5-0AEE9F8D9500}"/>
                </a:ext>
              </a:extLst>
            </p:cNvPr>
            <p:cNvSpPr/>
            <p:nvPr/>
          </p:nvSpPr>
          <p:spPr>
            <a:xfrm>
              <a:off x="3031817" y="3099"/>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55710"/>
                <a:satOff val="1493"/>
                <a:lumOff val="6576"/>
                <a:alphaOff val="0"/>
              </a:schemeClr>
            </a:effectRef>
            <a:fontRef idx="minor">
              <a:schemeClr val="lt1"/>
            </a:fontRef>
          </p:style>
          <p:txBody>
            <a:bodyPr/>
            <a:lstStyle/>
            <a:p>
              <a:endParaRPr lang="en-ZA">
                <a:latin typeface="Century Gothic"/>
              </a:endParaRPr>
            </a:p>
          </p:txBody>
        </p:sp>
        <p:sp>
          <p:nvSpPr>
            <p:cNvPr id="8" name="Rectangle: Rounded Corners 4">
              <a:extLst>
                <a:ext uri="{FF2B5EF4-FFF2-40B4-BE49-F238E27FC236}">
                  <a16:creationId xmlns:a16="http://schemas.microsoft.com/office/drawing/2014/main" id="{3FCF05E1-25CD-383D-5CDD-3FEE203AA487}"/>
                </a:ext>
              </a:extLst>
            </p:cNvPr>
            <p:cNvSpPr txBox="1"/>
            <p:nvPr/>
          </p:nvSpPr>
          <p:spPr>
            <a:xfrm>
              <a:off x="3068750" y="40032"/>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400" b="1" i="0" u="sng" kern="1200">
                  <a:latin typeface="Century Gothic"/>
                </a:rPr>
                <a:t>ELP</a:t>
              </a:r>
              <a:r>
                <a:rPr lang="en-GB" sz="1400" b="1" i="0" kern="1200">
                  <a:latin typeface="Century Gothic"/>
                </a:rPr>
                <a:t> completes online application and health </a:t>
              </a:r>
              <a:r>
                <a:rPr lang="en-GB" sz="1200" b="1" i="0" kern="1200">
                  <a:latin typeface="Century Gothic"/>
                </a:rPr>
                <a:t>and</a:t>
              </a:r>
              <a:r>
                <a:rPr lang="en-GB" sz="1400" b="1" i="0" kern="1200">
                  <a:latin typeface="Century Gothic"/>
                </a:rPr>
                <a:t> safety declaration </a:t>
              </a:r>
            </a:p>
            <a:p>
              <a:pPr marL="0" lvl="0" indent="0" algn="ctr" defTabSz="666750" rtl="0">
                <a:lnSpc>
                  <a:spcPct val="90000"/>
                </a:lnSpc>
                <a:spcBef>
                  <a:spcPct val="0"/>
                </a:spcBef>
                <a:spcAft>
                  <a:spcPct val="35000"/>
                </a:spcAft>
                <a:buNone/>
              </a:pPr>
              <a:r>
                <a:rPr lang="en-GB" sz="1000" i="1" kern="1200">
                  <a:latin typeface="Century Gothic"/>
                </a:rPr>
                <a:t>Supported via call centre, SWs</a:t>
              </a:r>
              <a:endParaRPr lang="en-GB" sz="1000" b="1" i="0" kern="1200">
                <a:latin typeface="Century Gothic"/>
              </a:endParaRPr>
            </a:p>
            <a:p>
              <a:pPr marL="0" lvl="0" indent="0" algn="ctr" defTabSz="666750">
                <a:lnSpc>
                  <a:spcPct val="90000"/>
                </a:lnSpc>
                <a:spcBef>
                  <a:spcPct val="0"/>
                </a:spcBef>
                <a:spcAft>
                  <a:spcPct val="35000"/>
                </a:spcAft>
                <a:buNone/>
              </a:pPr>
              <a:r>
                <a:rPr lang="en-GB" sz="1000" i="1" kern="1200">
                  <a:latin typeface="Century Gothic"/>
                </a:rPr>
                <a:t> and NGOs</a:t>
              </a:r>
              <a:endParaRPr lang="en-GB" sz="1000" b="1" i="0" kern="1200">
                <a:latin typeface="Century Gothic"/>
              </a:endParaRPr>
            </a:p>
          </p:txBody>
        </p:sp>
      </p:grpSp>
      <p:grpSp>
        <p:nvGrpSpPr>
          <p:cNvPr id="9" name="Group 8">
            <a:extLst>
              <a:ext uri="{FF2B5EF4-FFF2-40B4-BE49-F238E27FC236}">
                <a16:creationId xmlns:a16="http://schemas.microsoft.com/office/drawing/2014/main" id="{7B8D8A4C-B109-4450-9682-7BC0ADA399A5}"/>
              </a:ext>
            </a:extLst>
          </p:cNvPr>
          <p:cNvGrpSpPr/>
          <p:nvPr/>
        </p:nvGrpSpPr>
        <p:grpSpPr>
          <a:xfrm>
            <a:off x="6157533" y="846379"/>
            <a:ext cx="2101662" cy="1260997"/>
            <a:chOff x="5974145" y="3099"/>
            <a:chExt cx="2101662" cy="1260997"/>
          </a:xfrm>
          <a:solidFill>
            <a:srgbClr val="A4683B"/>
          </a:solidFill>
        </p:grpSpPr>
        <p:sp>
          <p:nvSpPr>
            <p:cNvPr id="10" name="Rectangle: Rounded Corners 9">
              <a:extLst>
                <a:ext uri="{FF2B5EF4-FFF2-40B4-BE49-F238E27FC236}">
                  <a16:creationId xmlns:a16="http://schemas.microsoft.com/office/drawing/2014/main" id="{F13C345B-2E20-1E48-6937-A8882439896A}"/>
                </a:ext>
              </a:extLst>
            </p:cNvPr>
            <p:cNvSpPr/>
            <p:nvPr/>
          </p:nvSpPr>
          <p:spPr>
            <a:xfrm>
              <a:off x="5974145" y="3099"/>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111419"/>
                <a:satOff val="2985"/>
                <a:lumOff val="13151"/>
                <a:alphaOff val="0"/>
              </a:schemeClr>
            </a:effectRef>
            <a:fontRef idx="minor">
              <a:schemeClr val="lt1"/>
            </a:fontRef>
          </p:style>
          <p:txBody>
            <a:bodyPr/>
            <a:lstStyle/>
            <a:p>
              <a:endParaRPr lang="en-ZA">
                <a:latin typeface="Century Gothic"/>
              </a:endParaRPr>
            </a:p>
          </p:txBody>
        </p:sp>
        <p:sp>
          <p:nvSpPr>
            <p:cNvPr id="11" name="Rectangle: Rounded Corners 4">
              <a:extLst>
                <a:ext uri="{FF2B5EF4-FFF2-40B4-BE49-F238E27FC236}">
                  <a16:creationId xmlns:a16="http://schemas.microsoft.com/office/drawing/2014/main" id="{9BC2DC5A-2F45-88AE-8B67-D64651E3DDD5}"/>
                </a:ext>
              </a:extLst>
            </p:cNvPr>
            <p:cNvSpPr txBox="1"/>
            <p:nvPr/>
          </p:nvSpPr>
          <p:spPr>
            <a:xfrm>
              <a:off x="6011078" y="40032"/>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300" b="1" u="sng" kern="1200">
                  <a:latin typeface="Century Gothic"/>
                </a:rPr>
                <a:t>PED </a:t>
              </a:r>
              <a:r>
                <a:rPr lang="en-GB" sz="1300" b="1" kern="1200">
                  <a:latin typeface="Century Gothic"/>
                </a:rPr>
                <a:t>processes </a:t>
              </a:r>
              <a:r>
                <a:rPr lang="en-GB" sz="1300" b="1" i="1" u="none" kern="1200">
                  <a:latin typeface="Century Gothic"/>
                </a:rPr>
                <a:t>complete</a:t>
              </a:r>
              <a:r>
                <a:rPr lang="en-GB" sz="1300" b="1" u="sng" kern="1200">
                  <a:latin typeface="Century Gothic"/>
                </a:rPr>
                <a:t> </a:t>
              </a:r>
              <a:r>
                <a:rPr lang="en-GB" sz="1300" b="1" kern="1200">
                  <a:latin typeface="Century Gothic"/>
                </a:rPr>
                <a:t>applications with child protection register checks, and approves bronze application</a:t>
              </a:r>
              <a:endParaRPr lang="en-GB" sz="1300" b="1" u="sng" kern="1200">
                <a:latin typeface="Century Gothic"/>
              </a:endParaRPr>
            </a:p>
          </p:txBody>
        </p:sp>
      </p:grpSp>
      <p:grpSp>
        <p:nvGrpSpPr>
          <p:cNvPr id="12" name="Group 11">
            <a:extLst>
              <a:ext uri="{FF2B5EF4-FFF2-40B4-BE49-F238E27FC236}">
                <a16:creationId xmlns:a16="http://schemas.microsoft.com/office/drawing/2014/main" id="{A0A494E4-BDB0-C77F-4011-F00DD67CA4EE}"/>
              </a:ext>
            </a:extLst>
          </p:cNvPr>
          <p:cNvGrpSpPr/>
          <p:nvPr/>
        </p:nvGrpSpPr>
        <p:grpSpPr>
          <a:xfrm>
            <a:off x="8938441" y="863198"/>
            <a:ext cx="2101662" cy="1260997"/>
            <a:chOff x="8916473" y="3099"/>
            <a:chExt cx="2101662" cy="1260997"/>
          </a:xfrm>
          <a:solidFill>
            <a:srgbClr val="1F6233"/>
          </a:solidFill>
        </p:grpSpPr>
        <p:sp>
          <p:nvSpPr>
            <p:cNvPr id="13" name="Rectangle: Rounded Corners 12">
              <a:extLst>
                <a:ext uri="{FF2B5EF4-FFF2-40B4-BE49-F238E27FC236}">
                  <a16:creationId xmlns:a16="http://schemas.microsoft.com/office/drawing/2014/main" id="{1DCD7E44-FE52-B468-6612-5BC6987C4E2F}"/>
                </a:ext>
              </a:extLst>
            </p:cNvPr>
            <p:cNvSpPr/>
            <p:nvPr/>
          </p:nvSpPr>
          <p:spPr>
            <a:xfrm>
              <a:off x="8916473" y="3099"/>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167129"/>
                <a:satOff val="4478"/>
                <a:lumOff val="19726"/>
                <a:alphaOff val="0"/>
              </a:schemeClr>
            </a:effectRef>
            <a:fontRef idx="minor">
              <a:schemeClr val="lt1"/>
            </a:fontRef>
          </p:style>
          <p:txBody>
            <a:bodyPr/>
            <a:lstStyle/>
            <a:p>
              <a:endParaRPr lang="en-ZA">
                <a:latin typeface="Century Gothic"/>
              </a:endParaRPr>
            </a:p>
          </p:txBody>
        </p:sp>
        <p:sp>
          <p:nvSpPr>
            <p:cNvPr id="14" name="Rectangle: Rounded Corners 4">
              <a:extLst>
                <a:ext uri="{FF2B5EF4-FFF2-40B4-BE49-F238E27FC236}">
                  <a16:creationId xmlns:a16="http://schemas.microsoft.com/office/drawing/2014/main" id="{958238B9-3F46-FEC4-8233-40506055F91F}"/>
                </a:ext>
              </a:extLst>
            </p:cNvPr>
            <p:cNvSpPr txBox="1"/>
            <p:nvPr/>
          </p:nvSpPr>
          <p:spPr>
            <a:xfrm>
              <a:off x="8953406" y="40032"/>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60960" rIns="0" bIns="60960" numCol="1" spcCol="1270" anchor="ctr" anchorCtr="0">
              <a:noAutofit/>
            </a:bodyPr>
            <a:lstStyle/>
            <a:p>
              <a:pPr marL="0" lvl="0" indent="0" algn="ctr" defTabSz="711200">
                <a:lnSpc>
                  <a:spcPct val="90000"/>
                </a:lnSpc>
                <a:spcBef>
                  <a:spcPct val="0"/>
                </a:spcBef>
                <a:spcAft>
                  <a:spcPct val="35000"/>
                </a:spcAft>
                <a:buNone/>
              </a:pPr>
              <a:r>
                <a:rPr lang="en-GB" sz="1500" b="1" u="sng" kern="1200">
                  <a:solidFill>
                    <a:schemeClr val="bg1"/>
                  </a:solidFill>
                  <a:latin typeface="Century Gothic"/>
                </a:rPr>
                <a:t>Call centre/NGO </a:t>
              </a:r>
              <a:r>
                <a:rPr lang="en-GB" sz="1500" b="1" kern="1200">
                  <a:solidFill>
                    <a:schemeClr val="bg1"/>
                  </a:solidFill>
                  <a:latin typeface="Century Gothic"/>
                </a:rPr>
                <a:t>conducts registration Readiness</a:t>
              </a:r>
              <a:r>
                <a:rPr lang="en-GB" sz="1500" b="1" kern="1200" baseline="0">
                  <a:solidFill>
                    <a:schemeClr val="bg1"/>
                  </a:solidFill>
                  <a:latin typeface="Century Gothic"/>
                </a:rPr>
                <a:t> Assessment with ELPs </a:t>
              </a:r>
              <a:endParaRPr lang="en-GB" sz="1500" b="1" kern="1200">
                <a:solidFill>
                  <a:schemeClr val="bg1"/>
                </a:solidFill>
                <a:latin typeface="Century Gothic"/>
              </a:endParaRPr>
            </a:p>
          </p:txBody>
        </p:sp>
      </p:grpSp>
      <p:grpSp>
        <p:nvGrpSpPr>
          <p:cNvPr id="15" name="Group 14">
            <a:extLst>
              <a:ext uri="{FF2B5EF4-FFF2-40B4-BE49-F238E27FC236}">
                <a16:creationId xmlns:a16="http://schemas.microsoft.com/office/drawing/2014/main" id="{F8AA411B-BA09-CFAB-55FB-F5407CD16523}"/>
              </a:ext>
            </a:extLst>
          </p:cNvPr>
          <p:cNvGrpSpPr/>
          <p:nvPr/>
        </p:nvGrpSpPr>
        <p:grpSpPr>
          <a:xfrm>
            <a:off x="558784" y="2835434"/>
            <a:ext cx="2101662" cy="1260997"/>
            <a:chOff x="89490" y="2104761"/>
            <a:chExt cx="2101662" cy="1260997"/>
          </a:xfrm>
          <a:solidFill>
            <a:srgbClr val="1F6233"/>
          </a:solidFill>
        </p:grpSpPr>
        <p:sp>
          <p:nvSpPr>
            <p:cNvPr id="16" name="Rectangle: Rounded Corners 15">
              <a:extLst>
                <a:ext uri="{FF2B5EF4-FFF2-40B4-BE49-F238E27FC236}">
                  <a16:creationId xmlns:a16="http://schemas.microsoft.com/office/drawing/2014/main" id="{4C603AC6-8988-0422-BD7C-8693E87DC95C}"/>
                </a:ext>
              </a:extLst>
            </p:cNvPr>
            <p:cNvSpPr/>
            <p:nvPr/>
          </p:nvSpPr>
          <p:spPr>
            <a:xfrm>
              <a:off x="89490" y="2104761"/>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278548"/>
                <a:satOff val="7463"/>
                <a:lumOff val="32877"/>
                <a:alphaOff val="0"/>
              </a:schemeClr>
            </a:effectRef>
            <a:fontRef idx="minor">
              <a:schemeClr val="lt1"/>
            </a:fontRef>
          </p:style>
          <p:txBody>
            <a:bodyPr/>
            <a:lstStyle/>
            <a:p>
              <a:endParaRPr lang="en-ZA">
                <a:latin typeface="Century Gothic"/>
              </a:endParaRPr>
            </a:p>
          </p:txBody>
        </p:sp>
        <p:sp>
          <p:nvSpPr>
            <p:cNvPr id="17" name="Rectangle: Rounded Corners 4">
              <a:extLst>
                <a:ext uri="{FF2B5EF4-FFF2-40B4-BE49-F238E27FC236}">
                  <a16:creationId xmlns:a16="http://schemas.microsoft.com/office/drawing/2014/main" id="{8BB72A80-7F8C-4EFC-808F-DD08850C551B}"/>
                </a:ext>
              </a:extLst>
            </p:cNvPr>
            <p:cNvSpPr txBox="1"/>
            <p:nvPr/>
          </p:nvSpPr>
          <p:spPr>
            <a:xfrm>
              <a:off x="126423" y="2141694"/>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b="1" u="sng" kern="1200">
                  <a:solidFill>
                    <a:schemeClr val="bg1"/>
                  </a:solidFill>
                  <a:latin typeface="Century Gothic"/>
                </a:rPr>
                <a:t>EHP</a:t>
              </a:r>
              <a:r>
                <a:rPr lang="en-GB" sz="1500" b="1" kern="1200">
                  <a:solidFill>
                    <a:schemeClr val="bg1"/>
                  </a:solidFill>
                  <a:latin typeface="Century Gothic"/>
                </a:rPr>
                <a:t> conducts site inspection and issues </a:t>
              </a:r>
              <a:r>
                <a:rPr lang="en-GB" sz="1500" b="1">
                  <a:solidFill>
                    <a:schemeClr val="bg1"/>
                  </a:solidFill>
                  <a:latin typeface="Century Gothic"/>
                </a:rPr>
                <a:t>inspection</a:t>
              </a:r>
              <a:r>
                <a:rPr lang="en-GB" sz="1500" b="1" kern="1200">
                  <a:solidFill>
                    <a:schemeClr val="bg1"/>
                  </a:solidFill>
                  <a:latin typeface="Century Gothic"/>
                </a:rPr>
                <a:t> report or health certificate</a:t>
              </a:r>
            </a:p>
          </p:txBody>
        </p:sp>
      </p:grpSp>
      <p:grpSp>
        <p:nvGrpSpPr>
          <p:cNvPr id="18" name="Group 17">
            <a:extLst>
              <a:ext uri="{FF2B5EF4-FFF2-40B4-BE49-F238E27FC236}">
                <a16:creationId xmlns:a16="http://schemas.microsoft.com/office/drawing/2014/main" id="{EF816FE8-660E-BD9D-F457-26B605CA44B5}"/>
              </a:ext>
            </a:extLst>
          </p:cNvPr>
          <p:cNvGrpSpPr/>
          <p:nvPr/>
        </p:nvGrpSpPr>
        <p:grpSpPr>
          <a:xfrm>
            <a:off x="558784" y="4888444"/>
            <a:ext cx="2101662" cy="1260997"/>
            <a:chOff x="89490" y="4206424"/>
            <a:chExt cx="2101662" cy="1260997"/>
          </a:xfrm>
          <a:solidFill>
            <a:srgbClr val="A4683B"/>
          </a:solidFill>
        </p:grpSpPr>
        <p:sp>
          <p:nvSpPr>
            <p:cNvPr id="19" name="Rectangle: Rounded Corners 18">
              <a:extLst>
                <a:ext uri="{FF2B5EF4-FFF2-40B4-BE49-F238E27FC236}">
                  <a16:creationId xmlns:a16="http://schemas.microsoft.com/office/drawing/2014/main" id="{CFB02903-4AEC-325F-98F2-CB31F0A7F77E}"/>
                </a:ext>
              </a:extLst>
            </p:cNvPr>
            <p:cNvSpPr/>
            <p:nvPr/>
          </p:nvSpPr>
          <p:spPr>
            <a:xfrm>
              <a:off x="89490" y="4206424"/>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222839"/>
                <a:satOff val="5970"/>
                <a:lumOff val="26302"/>
                <a:alphaOff val="0"/>
              </a:schemeClr>
            </a:effectRef>
            <a:fontRef idx="minor">
              <a:schemeClr val="lt1"/>
            </a:fontRef>
          </p:style>
          <p:txBody>
            <a:bodyPr/>
            <a:lstStyle/>
            <a:p>
              <a:endParaRPr lang="en-ZA">
                <a:latin typeface="Century Gothic"/>
              </a:endParaRPr>
            </a:p>
          </p:txBody>
        </p:sp>
        <p:sp>
          <p:nvSpPr>
            <p:cNvPr id="20" name="Rectangle: Rounded Corners 4">
              <a:extLst>
                <a:ext uri="{FF2B5EF4-FFF2-40B4-BE49-F238E27FC236}">
                  <a16:creationId xmlns:a16="http://schemas.microsoft.com/office/drawing/2014/main" id="{478D4E1B-94BA-4AC9-4920-4A7B25E5B95A}"/>
                </a:ext>
              </a:extLst>
            </p:cNvPr>
            <p:cNvSpPr txBox="1"/>
            <p:nvPr/>
          </p:nvSpPr>
          <p:spPr>
            <a:xfrm>
              <a:off x="126423" y="4243357"/>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u="sng" kern="1200">
                  <a:latin typeface="Century Gothic"/>
                </a:rPr>
                <a:t>PED </a:t>
              </a:r>
              <a:r>
                <a:rPr lang="en-GB" sz="1500" b="1" u="none" kern="1200">
                  <a:latin typeface="Century Gothic"/>
                </a:rPr>
                <a:t>processes application:</a:t>
              </a:r>
            </a:p>
            <a:p>
              <a:pPr marL="0" lvl="0" indent="0" algn="ctr" defTabSz="666750">
                <a:lnSpc>
                  <a:spcPct val="90000"/>
                </a:lnSpc>
                <a:spcBef>
                  <a:spcPct val="0"/>
                </a:spcBef>
                <a:spcAft>
                  <a:spcPct val="35000"/>
                </a:spcAft>
                <a:buNone/>
              </a:pPr>
              <a:r>
                <a:rPr lang="en-GB" sz="1100" kern="1200">
                  <a:latin typeface="Century Gothic"/>
                </a:rPr>
                <a:t>Outcome of RF, EHP report/certificate &amp;silver documents</a:t>
              </a:r>
              <a:endParaRPr lang="en-GB" sz="1800" kern="1200">
                <a:latin typeface="Century Gothic"/>
              </a:endParaRPr>
            </a:p>
          </p:txBody>
        </p:sp>
      </p:grpSp>
      <p:grpSp>
        <p:nvGrpSpPr>
          <p:cNvPr id="21" name="Group 20">
            <a:extLst>
              <a:ext uri="{FF2B5EF4-FFF2-40B4-BE49-F238E27FC236}">
                <a16:creationId xmlns:a16="http://schemas.microsoft.com/office/drawing/2014/main" id="{F1CD402F-26AE-DAF7-B767-ED583EF29AF4}"/>
              </a:ext>
            </a:extLst>
          </p:cNvPr>
          <p:cNvGrpSpPr/>
          <p:nvPr/>
        </p:nvGrpSpPr>
        <p:grpSpPr>
          <a:xfrm>
            <a:off x="3339692" y="2835433"/>
            <a:ext cx="2101662" cy="1260997"/>
            <a:chOff x="3031817" y="2104761"/>
            <a:chExt cx="2101662" cy="1260997"/>
          </a:xfrm>
          <a:solidFill>
            <a:schemeClr val="accent2"/>
          </a:solidFill>
        </p:grpSpPr>
        <p:sp>
          <p:nvSpPr>
            <p:cNvPr id="22" name="Rectangle: Rounded Corners 21">
              <a:extLst>
                <a:ext uri="{FF2B5EF4-FFF2-40B4-BE49-F238E27FC236}">
                  <a16:creationId xmlns:a16="http://schemas.microsoft.com/office/drawing/2014/main" id="{CDE90989-5060-198D-741E-2B0C85EBC968}"/>
                </a:ext>
              </a:extLst>
            </p:cNvPr>
            <p:cNvSpPr/>
            <p:nvPr/>
          </p:nvSpPr>
          <p:spPr>
            <a:xfrm>
              <a:off x="3031817" y="2104761"/>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334258"/>
                <a:satOff val="8955"/>
                <a:lumOff val="39453"/>
                <a:alphaOff val="0"/>
              </a:schemeClr>
            </a:effectRef>
            <a:fontRef idx="minor">
              <a:schemeClr val="lt1"/>
            </a:fontRef>
          </p:style>
          <p:txBody>
            <a:bodyPr/>
            <a:lstStyle/>
            <a:p>
              <a:endParaRPr lang="en-ZA">
                <a:latin typeface="Century Gothic"/>
              </a:endParaRPr>
            </a:p>
          </p:txBody>
        </p:sp>
        <p:sp>
          <p:nvSpPr>
            <p:cNvPr id="23" name="Rectangle: Rounded Corners 4">
              <a:extLst>
                <a:ext uri="{FF2B5EF4-FFF2-40B4-BE49-F238E27FC236}">
                  <a16:creationId xmlns:a16="http://schemas.microsoft.com/office/drawing/2014/main" id="{36DF5589-A621-43C1-8826-8633D9693899}"/>
                </a:ext>
              </a:extLst>
            </p:cNvPr>
            <p:cNvSpPr txBox="1"/>
            <p:nvPr/>
          </p:nvSpPr>
          <p:spPr>
            <a:xfrm>
              <a:off x="3068750" y="2141694"/>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500" b="1" u="sng" kern="1200">
                  <a:solidFill>
                    <a:schemeClr val="bg1"/>
                  </a:solidFill>
                  <a:latin typeface="Century Gothic"/>
                </a:rPr>
                <a:t>Social worker </a:t>
              </a:r>
              <a:r>
                <a:rPr lang="en-GB" sz="1500" b="1" kern="1200">
                  <a:solidFill>
                    <a:schemeClr val="bg1"/>
                  </a:solidFill>
                  <a:latin typeface="Century Gothic"/>
                </a:rPr>
                <a:t>does site inspection using Registration Framework (RF)</a:t>
              </a:r>
            </a:p>
          </p:txBody>
        </p:sp>
      </p:grpSp>
      <p:grpSp>
        <p:nvGrpSpPr>
          <p:cNvPr id="24" name="Group 23">
            <a:extLst>
              <a:ext uri="{FF2B5EF4-FFF2-40B4-BE49-F238E27FC236}">
                <a16:creationId xmlns:a16="http://schemas.microsoft.com/office/drawing/2014/main" id="{65E76071-4EDD-706C-FCBA-E94592CD57A9}"/>
              </a:ext>
            </a:extLst>
          </p:cNvPr>
          <p:cNvGrpSpPr/>
          <p:nvPr/>
        </p:nvGrpSpPr>
        <p:grpSpPr>
          <a:xfrm>
            <a:off x="6059067" y="2872769"/>
            <a:ext cx="2101662" cy="1260997"/>
            <a:chOff x="5729890" y="2178274"/>
            <a:chExt cx="2101662" cy="1260997"/>
          </a:xfrm>
          <a:solidFill>
            <a:srgbClr val="A4683B"/>
          </a:solidFill>
        </p:grpSpPr>
        <p:sp>
          <p:nvSpPr>
            <p:cNvPr id="25" name="Rectangle: Rounded Corners 24">
              <a:extLst>
                <a:ext uri="{FF2B5EF4-FFF2-40B4-BE49-F238E27FC236}">
                  <a16:creationId xmlns:a16="http://schemas.microsoft.com/office/drawing/2014/main" id="{0D377706-E2F0-8FB7-CDEF-34D886C32857}"/>
                </a:ext>
              </a:extLst>
            </p:cNvPr>
            <p:cNvSpPr/>
            <p:nvPr/>
          </p:nvSpPr>
          <p:spPr>
            <a:xfrm>
              <a:off x="5729890" y="2178274"/>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222839"/>
                <a:satOff val="5970"/>
                <a:lumOff val="26302"/>
                <a:alphaOff val="0"/>
              </a:schemeClr>
            </a:effectRef>
            <a:fontRef idx="minor">
              <a:schemeClr val="lt1"/>
            </a:fontRef>
          </p:style>
          <p:txBody>
            <a:bodyPr/>
            <a:lstStyle/>
            <a:p>
              <a:endParaRPr lang="en-ZA">
                <a:latin typeface="Century Gothic"/>
              </a:endParaRPr>
            </a:p>
          </p:txBody>
        </p:sp>
        <p:sp>
          <p:nvSpPr>
            <p:cNvPr id="26" name="Rectangle: Rounded Corners 4">
              <a:extLst>
                <a:ext uri="{FF2B5EF4-FFF2-40B4-BE49-F238E27FC236}">
                  <a16:creationId xmlns:a16="http://schemas.microsoft.com/office/drawing/2014/main" id="{8B02297A-6E51-A3CD-6CDE-2E0B26EAB453}"/>
                </a:ext>
              </a:extLst>
            </p:cNvPr>
            <p:cNvSpPr txBox="1"/>
            <p:nvPr/>
          </p:nvSpPr>
          <p:spPr>
            <a:xfrm>
              <a:off x="5766823" y="2233271"/>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050" b="1" u="sng" kern="1200">
                  <a:solidFill>
                    <a:schemeClr val="bg1"/>
                  </a:solidFill>
                  <a:latin typeface="Century Gothic"/>
                </a:rPr>
                <a:t>ELP </a:t>
              </a:r>
              <a:r>
                <a:rPr lang="en-GB" sz="1050" b="1" kern="1200">
                  <a:solidFill>
                    <a:schemeClr val="bg1"/>
                  </a:solidFill>
                  <a:latin typeface="Century Gothic"/>
                </a:rPr>
                <a:t>submits silver documents:  </a:t>
              </a:r>
              <a:r>
                <a:rPr lang="en-GB" sz="1050" kern="1200">
                  <a:solidFill>
                    <a:schemeClr val="bg1"/>
                  </a:solidFill>
                  <a:latin typeface="Century Gothic"/>
                </a:rPr>
                <a:t>business plan, building plan/hand-drawn building plans, constitution, </a:t>
              </a:r>
              <a:r>
                <a:rPr lang="en-GB" sz="1050">
                  <a:solidFill>
                    <a:schemeClr val="bg1"/>
                  </a:solidFill>
                  <a:latin typeface="Century Gothic"/>
                </a:rPr>
                <a:t>inspection</a:t>
              </a:r>
              <a:r>
                <a:rPr lang="en-GB" sz="1050" kern="1200">
                  <a:solidFill>
                    <a:schemeClr val="bg1"/>
                  </a:solidFill>
                  <a:latin typeface="Century Gothic"/>
                </a:rPr>
                <a:t> report</a:t>
              </a:r>
              <a:r>
                <a:rPr lang="en-GB" sz="1050">
                  <a:solidFill>
                    <a:schemeClr val="bg1"/>
                  </a:solidFill>
                  <a:latin typeface="Century Gothic"/>
                </a:rPr>
                <a:t>/health certificate</a:t>
              </a:r>
              <a:endParaRPr lang="en-GB" sz="1050" kern="1200">
                <a:solidFill>
                  <a:schemeClr val="bg1"/>
                </a:solidFill>
                <a:latin typeface="Century Gothic"/>
              </a:endParaRPr>
            </a:p>
            <a:p>
              <a:pPr marL="0" lvl="0" indent="0" algn="ctr" defTabSz="666750">
                <a:lnSpc>
                  <a:spcPct val="90000"/>
                </a:lnSpc>
                <a:spcBef>
                  <a:spcPct val="0"/>
                </a:spcBef>
                <a:spcAft>
                  <a:spcPct val="35000"/>
                </a:spcAft>
                <a:buNone/>
              </a:pPr>
              <a:r>
                <a:rPr lang="en-GB" sz="1050" i="1" kern="1200">
                  <a:latin typeface="Century Gothic"/>
                </a:rPr>
                <a:t>Supported via call centre and NGOs</a:t>
              </a:r>
              <a:endParaRPr lang="en-GB" sz="1050" i="1" kern="1200">
                <a:solidFill>
                  <a:schemeClr val="bg1"/>
                </a:solidFill>
                <a:latin typeface="Century Gothic"/>
              </a:endParaRPr>
            </a:p>
          </p:txBody>
        </p:sp>
      </p:grpSp>
      <p:grpSp>
        <p:nvGrpSpPr>
          <p:cNvPr id="27" name="Group 26">
            <a:extLst>
              <a:ext uri="{FF2B5EF4-FFF2-40B4-BE49-F238E27FC236}">
                <a16:creationId xmlns:a16="http://schemas.microsoft.com/office/drawing/2014/main" id="{D6EB3DB5-DB32-E734-03AE-726AADCBE928}"/>
              </a:ext>
            </a:extLst>
          </p:cNvPr>
          <p:cNvGrpSpPr/>
          <p:nvPr/>
        </p:nvGrpSpPr>
        <p:grpSpPr>
          <a:xfrm>
            <a:off x="8976430" y="2834173"/>
            <a:ext cx="2101662" cy="1260997"/>
            <a:chOff x="8829695" y="2068558"/>
            <a:chExt cx="2101662" cy="1260997"/>
          </a:xfrm>
          <a:solidFill>
            <a:srgbClr val="1F6233"/>
          </a:solidFill>
        </p:grpSpPr>
        <p:sp>
          <p:nvSpPr>
            <p:cNvPr id="28" name="Rectangle: Rounded Corners 27">
              <a:extLst>
                <a:ext uri="{FF2B5EF4-FFF2-40B4-BE49-F238E27FC236}">
                  <a16:creationId xmlns:a16="http://schemas.microsoft.com/office/drawing/2014/main" id="{B71EAE12-7BE9-8700-8292-71F250F6AAEE}"/>
                </a:ext>
              </a:extLst>
            </p:cNvPr>
            <p:cNvSpPr/>
            <p:nvPr/>
          </p:nvSpPr>
          <p:spPr>
            <a:xfrm>
              <a:off x="8829695" y="2068558"/>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278548"/>
                <a:satOff val="7463"/>
                <a:lumOff val="32877"/>
                <a:alphaOff val="0"/>
              </a:schemeClr>
            </a:effectRef>
            <a:fontRef idx="minor">
              <a:schemeClr val="lt1"/>
            </a:fontRef>
          </p:style>
          <p:txBody>
            <a:bodyPr/>
            <a:lstStyle/>
            <a:p>
              <a:endParaRPr lang="en-ZA">
                <a:latin typeface="Century Gothic"/>
              </a:endParaRPr>
            </a:p>
          </p:txBody>
        </p:sp>
        <p:sp>
          <p:nvSpPr>
            <p:cNvPr id="29" name="Rectangle: Rounded Corners 4">
              <a:extLst>
                <a:ext uri="{FF2B5EF4-FFF2-40B4-BE49-F238E27FC236}">
                  <a16:creationId xmlns:a16="http://schemas.microsoft.com/office/drawing/2014/main" id="{FB714F14-47E0-D27F-DA74-B6A7481BB99E}"/>
                </a:ext>
              </a:extLst>
            </p:cNvPr>
            <p:cNvSpPr txBox="1"/>
            <p:nvPr/>
          </p:nvSpPr>
          <p:spPr>
            <a:xfrm>
              <a:off x="8866628" y="2105491"/>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914400">
                <a:lnSpc>
                  <a:spcPct val="100000"/>
                </a:lnSpc>
                <a:spcBef>
                  <a:spcPts val="0"/>
                </a:spcBef>
                <a:spcAft>
                  <a:spcPts val="0"/>
                </a:spcAft>
                <a:buNone/>
              </a:pPr>
              <a:r>
                <a:rPr lang="en-GB" sz="1400" b="1" u="sng" kern="1200">
                  <a:solidFill>
                    <a:schemeClr val="bg1"/>
                  </a:solidFill>
                  <a:latin typeface="Century Gothic"/>
                </a:rPr>
                <a:t>ELP</a:t>
              </a:r>
              <a:r>
                <a:rPr lang="en-GB" sz="1400" b="1" kern="1200">
                  <a:solidFill>
                    <a:schemeClr val="bg1"/>
                  </a:solidFill>
                  <a:latin typeface="Century Gothic"/>
                </a:rPr>
                <a:t> receives health &amp; safety support pack/Infrastructure refurbishments</a:t>
              </a:r>
            </a:p>
            <a:p>
              <a:pPr marL="0" lvl="0" indent="0" algn="ctr" defTabSz="914400">
                <a:lnSpc>
                  <a:spcPct val="100000"/>
                </a:lnSpc>
                <a:spcBef>
                  <a:spcPts val="0"/>
                </a:spcBef>
                <a:spcAft>
                  <a:spcPts val="0"/>
                </a:spcAft>
                <a:buNone/>
              </a:pPr>
              <a:r>
                <a:rPr lang="en-GB" sz="1000" kern="1200">
                  <a:solidFill>
                    <a:schemeClr val="bg1"/>
                  </a:solidFill>
                  <a:latin typeface="Century Gothic"/>
                </a:rPr>
                <a:t>Via MG Grant/ private fund/NGOs/Self-funded </a:t>
              </a:r>
            </a:p>
          </p:txBody>
        </p:sp>
      </p:grpSp>
      <p:grpSp>
        <p:nvGrpSpPr>
          <p:cNvPr id="33" name="Group 32">
            <a:extLst>
              <a:ext uri="{FF2B5EF4-FFF2-40B4-BE49-F238E27FC236}">
                <a16:creationId xmlns:a16="http://schemas.microsoft.com/office/drawing/2014/main" id="{BD3DC491-A21F-FB92-DFBC-BDD28611D960}"/>
              </a:ext>
            </a:extLst>
          </p:cNvPr>
          <p:cNvGrpSpPr/>
          <p:nvPr/>
        </p:nvGrpSpPr>
        <p:grpSpPr>
          <a:xfrm>
            <a:off x="6096000" y="4822333"/>
            <a:ext cx="2101662" cy="1260997"/>
            <a:chOff x="5974145" y="4206424"/>
            <a:chExt cx="2101662" cy="1260997"/>
          </a:xfrm>
          <a:solidFill>
            <a:srgbClr val="1F6233"/>
          </a:solidFill>
        </p:grpSpPr>
        <p:sp>
          <p:nvSpPr>
            <p:cNvPr id="34" name="Rectangle: Rounded Corners 33">
              <a:extLst>
                <a:ext uri="{FF2B5EF4-FFF2-40B4-BE49-F238E27FC236}">
                  <a16:creationId xmlns:a16="http://schemas.microsoft.com/office/drawing/2014/main" id="{DE8BD7A4-07AE-4445-2861-7EE29ABEA7A9}"/>
                </a:ext>
              </a:extLst>
            </p:cNvPr>
            <p:cNvSpPr/>
            <p:nvPr/>
          </p:nvSpPr>
          <p:spPr>
            <a:xfrm>
              <a:off x="5974145" y="4206424"/>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111419"/>
                <a:satOff val="2985"/>
                <a:lumOff val="13151"/>
                <a:alphaOff val="0"/>
              </a:schemeClr>
            </a:effectRef>
            <a:fontRef idx="minor">
              <a:schemeClr val="lt1"/>
            </a:fontRef>
          </p:style>
          <p:txBody>
            <a:bodyPr/>
            <a:lstStyle/>
            <a:p>
              <a:endParaRPr lang="en-ZA">
                <a:latin typeface="Century Gothic"/>
              </a:endParaRPr>
            </a:p>
          </p:txBody>
        </p:sp>
        <p:sp>
          <p:nvSpPr>
            <p:cNvPr id="35" name="Rectangle: Rounded Corners 4">
              <a:extLst>
                <a:ext uri="{FF2B5EF4-FFF2-40B4-BE49-F238E27FC236}">
                  <a16:creationId xmlns:a16="http://schemas.microsoft.com/office/drawing/2014/main" id="{E3413A39-0675-1E1D-A59E-451C760AC97E}"/>
                </a:ext>
              </a:extLst>
            </p:cNvPr>
            <p:cNvSpPr txBox="1"/>
            <p:nvPr/>
          </p:nvSpPr>
          <p:spPr>
            <a:xfrm>
              <a:off x="6011078" y="4243357"/>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ClrTx/>
                <a:buSzTx/>
                <a:buFontTx/>
                <a:buNone/>
              </a:pPr>
              <a:r>
                <a:rPr lang="en-GB" sz="1500" b="1" u="sng" kern="1200">
                  <a:solidFill>
                    <a:schemeClr val="bg1"/>
                  </a:solidFill>
                  <a:latin typeface="Century Gothic"/>
                </a:rPr>
                <a:t>ELP </a:t>
              </a:r>
              <a:r>
                <a:rPr lang="en-GB" sz="1500" b="1" kern="1200">
                  <a:solidFill>
                    <a:schemeClr val="bg1"/>
                  </a:solidFill>
                  <a:latin typeface="Century Gothic"/>
                </a:rPr>
                <a:t>completes municipal compliance steps (if conditionally registered)</a:t>
              </a:r>
            </a:p>
          </p:txBody>
        </p:sp>
      </p:grpSp>
      <p:grpSp>
        <p:nvGrpSpPr>
          <p:cNvPr id="36" name="Group 35">
            <a:extLst>
              <a:ext uri="{FF2B5EF4-FFF2-40B4-BE49-F238E27FC236}">
                <a16:creationId xmlns:a16="http://schemas.microsoft.com/office/drawing/2014/main" id="{16A56AC8-B381-BBAB-8BB0-89454604CDEC}"/>
              </a:ext>
            </a:extLst>
          </p:cNvPr>
          <p:cNvGrpSpPr/>
          <p:nvPr/>
        </p:nvGrpSpPr>
        <p:grpSpPr>
          <a:xfrm>
            <a:off x="8988143" y="4831404"/>
            <a:ext cx="2101662" cy="1260997"/>
            <a:chOff x="8925993" y="4202780"/>
            <a:chExt cx="2101662" cy="1260997"/>
          </a:xfrm>
          <a:solidFill>
            <a:srgbClr val="A4683B"/>
          </a:solidFill>
        </p:grpSpPr>
        <p:sp>
          <p:nvSpPr>
            <p:cNvPr id="37" name="Rectangle: Rounded Corners 36">
              <a:extLst>
                <a:ext uri="{FF2B5EF4-FFF2-40B4-BE49-F238E27FC236}">
                  <a16:creationId xmlns:a16="http://schemas.microsoft.com/office/drawing/2014/main" id="{57FA686D-36BB-25DF-5AE2-0A31D67B6355}"/>
                </a:ext>
              </a:extLst>
            </p:cNvPr>
            <p:cNvSpPr/>
            <p:nvPr/>
          </p:nvSpPr>
          <p:spPr>
            <a:xfrm>
              <a:off x="8925993" y="4202780"/>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55710"/>
                <a:satOff val="1493"/>
                <a:lumOff val="6576"/>
                <a:alphaOff val="0"/>
              </a:schemeClr>
            </a:effectRef>
            <a:fontRef idx="minor">
              <a:schemeClr val="lt1"/>
            </a:fontRef>
          </p:style>
          <p:txBody>
            <a:bodyPr/>
            <a:lstStyle/>
            <a:p>
              <a:endParaRPr lang="en-ZA">
                <a:latin typeface="Century Gothic"/>
              </a:endParaRPr>
            </a:p>
          </p:txBody>
        </p:sp>
        <p:sp>
          <p:nvSpPr>
            <p:cNvPr id="38" name="Rectangle: Rounded Corners 4">
              <a:extLst>
                <a:ext uri="{FF2B5EF4-FFF2-40B4-BE49-F238E27FC236}">
                  <a16:creationId xmlns:a16="http://schemas.microsoft.com/office/drawing/2014/main" id="{C1FD8592-53C8-8FDE-7373-82BB32C49EA6}"/>
                </a:ext>
              </a:extLst>
            </p:cNvPr>
            <p:cNvSpPr txBox="1"/>
            <p:nvPr/>
          </p:nvSpPr>
          <p:spPr>
            <a:xfrm>
              <a:off x="8962926" y="4239713"/>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u="sng" kern="1200">
                  <a:solidFill>
                    <a:schemeClr val="bg1"/>
                  </a:solidFill>
                  <a:latin typeface="Century Gothic"/>
                </a:rPr>
                <a:t>ELP</a:t>
              </a:r>
              <a:r>
                <a:rPr lang="en-GB" sz="1500" b="1" kern="1200">
                  <a:solidFill>
                    <a:schemeClr val="bg1"/>
                  </a:solidFill>
                  <a:latin typeface="Century Gothic"/>
                </a:rPr>
                <a:t> submits for gold registration if necessary</a:t>
              </a:r>
            </a:p>
          </p:txBody>
        </p:sp>
      </p:grpSp>
      <p:grpSp>
        <p:nvGrpSpPr>
          <p:cNvPr id="39" name="Group 38">
            <a:extLst>
              <a:ext uri="{FF2B5EF4-FFF2-40B4-BE49-F238E27FC236}">
                <a16:creationId xmlns:a16="http://schemas.microsoft.com/office/drawing/2014/main" id="{BF2BA8F3-3F91-E06F-4237-7C23D62F6B60}"/>
              </a:ext>
            </a:extLst>
          </p:cNvPr>
          <p:cNvGrpSpPr/>
          <p:nvPr/>
        </p:nvGrpSpPr>
        <p:grpSpPr>
          <a:xfrm>
            <a:off x="2680355" y="3169434"/>
            <a:ext cx="591462" cy="620018"/>
            <a:chOff x="2328364" y="2425251"/>
            <a:chExt cx="591462" cy="620018"/>
          </a:xfrm>
        </p:grpSpPr>
        <p:sp>
          <p:nvSpPr>
            <p:cNvPr id="40" name="Plus Sign 39">
              <a:extLst>
                <a:ext uri="{FF2B5EF4-FFF2-40B4-BE49-F238E27FC236}">
                  <a16:creationId xmlns:a16="http://schemas.microsoft.com/office/drawing/2014/main" id="{2DCA96B5-F65C-DBDA-1799-81C924D77E0A}"/>
                </a:ext>
              </a:extLst>
            </p:cNvPr>
            <p:cNvSpPr/>
            <p:nvPr/>
          </p:nvSpPr>
          <p:spPr>
            <a:xfrm rot="10800000">
              <a:off x="2328364" y="2425251"/>
              <a:ext cx="591462" cy="620018"/>
            </a:xfrm>
            <a:prstGeom prst="mathPlus">
              <a:avLst/>
            </a:prstGeom>
            <a:solidFill>
              <a:srgbClr val="EFA92C"/>
            </a:solidFill>
            <a:ln>
              <a:solidFill>
                <a:srgbClr val="EFA92C"/>
              </a:solidFill>
            </a:ln>
          </p:spPr>
          <p:style>
            <a:lnRef idx="0">
              <a:scrgbClr r="0" g="0" b="0"/>
            </a:lnRef>
            <a:fillRef idx="1">
              <a:scrgbClr r="0" g="0" b="0"/>
            </a:fillRef>
            <a:effectRef idx="0">
              <a:schemeClr val="accent5">
                <a:shade val="90000"/>
                <a:hueOff val="319014"/>
                <a:satOff val="-2923"/>
                <a:lumOff val="25231"/>
                <a:alphaOff val="0"/>
              </a:schemeClr>
            </a:effectRef>
            <a:fontRef idx="minor">
              <a:schemeClr val="lt1"/>
            </a:fontRef>
          </p:style>
          <p:txBody>
            <a:bodyPr/>
            <a:lstStyle/>
            <a:p>
              <a:endParaRPr lang="en-ZA">
                <a:latin typeface="Century Gothic"/>
              </a:endParaRPr>
            </a:p>
          </p:txBody>
        </p:sp>
        <p:sp>
          <p:nvSpPr>
            <p:cNvPr id="41" name="Plus Sign 4">
              <a:extLst>
                <a:ext uri="{FF2B5EF4-FFF2-40B4-BE49-F238E27FC236}">
                  <a16:creationId xmlns:a16="http://schemas.microsoft.com/office/drawing/2014/main" id="{F09A1A78-C4D6-3646-0755-81BEEB3BD899}"/>
                </a:ext>
              </a:extLst>
            </p:cNvPr>
            <p:cNvSpPr txBox="1"/>
            <p:nvPr/>
          </p:nvSpPr>
          <p:spPr>
            <a:xfrm rot="21600000">
              <a:off x="2505803" y="2549255"/>
              <a:ext cx="414023" cy="3720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GB" sz="2600" kern="1200">
                <a:latin typeface="Century Gothic"/>
              </a:endParaRPr>
            </a:p>
          </p:txBody>
        </p:sp>
      </p:grpSp>
      <p:grpSp>
        <p:nvGrpSpPr>
          <p:cNvPr id="42" name="Group 41">
            <a:extLst>
              <a:ext uri="{FF2B5EF4-FFF2-40B4-BE49-F238E27FC236}">
                <a16:creationId xmlns:a16="http://schemas.microsoft.com/office/drawing/2014/main" id="{82FC9DBE-612A-2D45-6F1B-42D66DDB3A47}"/>
              </a:ext>
            </a:extLst>
          </p:cNvPr>
          <p:cNvGrpSpPr/>
          <p:nvPr/>
        </p:nvGrpSpPr>
        <p:grpSpPr>
          <a:xfrm>
            <a:off x="5430672" y="3169435"/>
            <a:ext cx="591462" cy="620018"/>
            <a:chOff x="2328364" y="2425251"/>
            <a:chExt cx="591462" cy="620018"/>
          </a:xfrm>
        </p:grpSpPr>
        <p:sp>
          <p:nvSpPr>
            <p:cNvPr id="43" name="Plus Sign 42">
              <a:extLst>
                <a:ext uri="{FF2B5EF4-FFF2-40B4-BE49-F238E27FC236}">
                  <a16:creationId xmlns:a16="http://schemas.microsoft.com/office/drawing/2014/main" id="{1D36D27E-0430-AF2A-04E4-F7655AC05874}"/>
                </a:ext>
              </a:extLst>
            </p:cNvPr>
            <p:cNvSpPr/>
            <p:nvPr/>
          </p:nvSpPr>
          <p:spPr>
            <a:xfrm rot="10800000">
              <a:off x="2328364" y="2425251"/>
              <a:ext cx="591462" cy="620018"/>
            </a:xfrm>
            <a:prstGeom prst="mathPlus">
              <a:avLst/>
            </a:prstGeom>
            <a:solidFill>
              <a:srgbClr val="EFA92C"/>
            </a:solidFill>
            <a:ln>
              <a:solidFill>
                <a:srgbClr val="EFA92C"/>
              </a:solidFill>
            </a:ln>
          </p:spPr>
          <p:style>
            <a:lnRef idx="0">
              <a:scrgbClr r="0" g="0" b="0"/>
            </a:lnRef>
            <a:fillRef idx="1">
              <a:scrgbClr r="0" g="0" b="0"/>
            </a:fillRef>
            <a:effectRef idx="0">
              <a:schemeClr val="accent5">
                <a:shade val="90000"/>
                <a:hueOff val="319014"/>
                <a:satOff val="-2923"/>
                <a:lumOff val="25231"/>
                <a:alphaOff val="0"/>
              </a:schemeClr>
            </a:effectRef>
            <a:fontRef idx="minor">
              <a:schemeClr val="lt1"/>
            </a:fontRef>
          </p:style>
          <p:txBody>
            <a:bodyPr/>
            <a:lstStyle/>
            <a:p>
              <a:endParaRPr lang="en-ZA">
                <a:latin typeface="Century Gothic"/>
              </a:endParaRPr>
            </a:p>
          </p:txBody>
        </p:sp>
        <p:sp>
          <p:nvSpPr>
            <p:cNvPr id="44" name="Plus Sign 4">
              <a:extLst>
                <a:ext uri="{FF2B5EF4-FFF2-40B4-BE49-F238E27FC236}">
                  <a16:creationId xmlns:a16="http://schemas.microsoft.com/office/drawing/2014/main" id="{E412798E-F35B-3890-B5C3-B194034721BC}"/>
                </a:ext>
              </a:extLst>
            </p:cNvPr>
            <p:cNvSpPr txBox="1"/>
            <p:nvPr/>
          </p:nvSpPr>
          <p:spPr>
            <a:xfrm rot="21600000">
              <a:off x="2505803" y="2549255"/>
              <a:ext cx="414023" cy="3720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GB" sz="2600" kern="1200">
                <a:latin typeface="Century Gothic"/>
              </a:endParaRPr>
            </a:p>
          </p:txBody>
        </p:sp>
      </p:grpSp>
      <p:sp>
        <p:nvSpPr>
          <p:cNvPr id="46" name="Title 4">
            <a:extLst>
              <a:ext uri="{FF2B5EF4-FFF2-40B4-BE49-F238E27FC236}">
                <a16:creationId xmlns:a16="http://schemas.microsoft.com/office/drawing/2014/main" id="{44753D80-ADD9-8CD8-6128-2A2047621A25}"/>
              </a:ext>
            </a:extLst>
          </p:cNvPr>
          <p:cNvSpPr>
            <a:spLocks noGrp="1"/>
          </p:cNvSpPr>
          <p:nvPr>
            <p:ph type="title"/>
          </p:nvPr>
        </p:nvSpPr>
        <p:spPr>
          <a:xfrm>
            <a:off x="197641" y="153450"/>
            <a:ext cx="7987688" cy="507831"/>
          </a:xfrm>
        </p:spPr>
        <p:txBody>
          <a:bodyPr>
            <a:normAutofit/>
          </a:bodyPr>
          <a:lstStyle/>
          <a:p>
            <a:r>
              <a:rPr lang="en-US" sz="2800" b="1">
                <a:solidFill>
                  <a:srgbClr val="1B1A18"/>
                </a:solidFill>
                <a:latin typeface="Century Gothic" panose="020B0502020202020204" pitchFamily="34" charset="0"/>
              </a:rPr>
              <a:t>BANA PELE REGISTRATION PROCESS</a:t>
            </a:r>
            <a:endParaRPr lang="en-ZA" sz="2800" b="1">
              <a:solidFill>
                <a:srgbClr val="1B1A18"/>
              </a:solidFill>
              <a:latin typeface="Century Gothic" panose="020B0502020202020204" pitchFamily="34" charset="0"/>
            </a:endParaRPr>
          </a:p>
        </p:txBody>
      </p:sp>
      <p:sp>
        <p:nvSpPr>
          <p:cNvPr id="47" name="TextBox 46">
            <a:extLst>
              <a:ext uri="{FF2B5EF4-FFF2-40B4-BE49-F238E27FC236}">
                <a16:creationId xmlns:a16="http://schemas.microsoft.com/office/drawing/2014/main" id="{2854DDC4-2D6D-C297-3B6B-7B22EB1D4916}"/>
              </a:ext>
            </a:extLst>
          </p:cNvPr>
          <p:cNvSpPr txBox="1"/>
          <p:nvPr/>
        </p:nvSpPr>
        <p:spPr>
          <a:xfrm>
            <a:off x="10551959" y="151563"/>
            <a:ext cx="1665774" cy="215444"/>
          </a:xfrm>
          <a:prstGeom prst="rect">
            <a:avLst/>
          </a:prstGeom>
          <a:noFill/>
        </p:spPr>
        <p:txBody>
          <a:bodyPr wrap="square" rtlCol="0">
            <a:spAutoFit/>
          </a:bodyPr>
          <a:lstStyle/>
          <a:p>
            <a:pPr>
              <a:spcAft>
                <a:spcPts val="1800"/>
              </a:spcAft>
            </a:pPr>
            <a:r>
              <a:rPr lang="en-US" sz="800" b="1">
                <a:latin typeface="Century Gothic"/>
                <a:cs typeface="Calibri Light" panose="020F0302020204030204" pitchFamily="34" charset="0"/>
              </a:rPr>
              <a:t>Journey App</a:t>
            </a:r>
            <a:endParaRPr lang="en-ZA" sz="800" b="1">
              <a:latin typeface="Century Gothic"/>
              <a:cs typeface="Calibri Light" panose="020F0302020204030204" pitchFamily="34" charset="0"/>
            </a:endParaRPr>
          </a:p>
        </p:txBody>
      </p:sp>
      <p:sp>
        <p:nvSpPr>
          <p:cNvPr id="48" name="TextBox 47">
            <a:extLst>
              <a:ext uri="{FF2B5EF4-FFF2-40B4-BE49-F238E27FC236}">
                <a16:creationId xmlns:a16="http://schemas.microsoft.com/office/drawing/2014/main" id="{6BC2BB42-938C-CF79-AFB3-8002CCEC8D21}"/>
              </a:ext>
            </a:extLst>
          </p:cNvPr>
          <p:cNvSpPr txBox="1"/>
          <p:nvPr/>
        </p:nvSpPr>
        <p:spPr>
          <a:xfrm>
            <a:off x="7096596" y="142730"/>
            <a:ext cx="269807" cy="232748"/>
          </a:xfrm>
          <a:prstGeom prst="rect">
            <a:avLst/>
          </a:prstGeom>
          <a:solidFill>
            <a:srgbClr val="A4683B"/>
          </a:solidFill>
        </p:spPr>
        <p:txBody>
          <a:bodyPr wrap="square" rtlCol="0">
            <a:spAutoFit/>
          </a:bodyPr>
          <a:lstStyle/>
          <a:p>
            <a:pPr>
              <a:spcAft>
                <a:spcPts val="1800"/>
              </a:spcAft>
            </a:pPr>
            <a:endParaRPr lang="en-ZA" sz="1400">
              <a:latin typeface="Calibri Light" panose="020F0302020204030204" pitchFamily="34" charset="0"/>
              <a:cs typeface="Calibri Light" panose="020F0302020204030204" pitchFamily="34" charset="0"/>
            </a:endParaRPr>
          </a:p>
        </p:txBody>
      </p:sp>
      <p:sp>
        <p:nvSpPr>
          <p:cNvPr id="50" name="TextBox 49">
            <a:extLst>
              <a:ext uri="{FF2B5EF4-FFF2-40B4-BE49-F238E27FC236}">
                <a16:creationId xmlns:a16="http://schemas.microsoft.com/office/drawing/2014/main" id="{A9EAC153-954B-C3AC-39D8-A8C690776CFC}"/>
              </a:ext>
            </a:extLst>
          </p:cNvPr>
          <p:cNvSpPr txBox="1"/>
          <p:nvPr/>
        </p:nvSpPr>
        <p:spPr>
          <a:xfrm>
            <a:off x="7359049" y="178497"/>
            <a:ext cx="2286101" cy="215444"/>
          </a:xfrm>
          <a:prstGeom prst="rect">
            <a:avLst/>
          </a:prstGeom>
          <a:noFill/>
        </p:spPr>
        <p:txBody>
          <a:bodyPr wrap="square" rtlCol="0">
            <a:spAutoFit/>
          </a:bodyPr>
          <a:lstStyle/>
          <a:p>
            <a:pPr>
              <a:spcAft>
                <a:spcPts val="1800"/>
              </a:spcAft>
            </a:pPr>
            <a:r>
              <a:rPr lang="en-US" sz="800" b="1">
                <a:latin typeface="Century Gothic"/>
                <a:cs typeface="Calibri Light" panose="020F0302020204030204" pitchFamily="34" charset="0"/>
              </a:rPr>
              <a:t>Enabled by </a:t>
            </a:r>
            <a:r>
              <a:rPr lang="en-US" sz="800" b="1" err="1">
                <a:latin typeface="Century Gothic"/>
                <a:cs typeface="Calibri Light" panose="020F0302020204030204" pitchFamily="34" charset="0"/>
              </a:rPr>
              <a:t>eCares</a:t>
            </a:r>
            <a:r>
              <a:rPr lang="en-US" sz="800" b="1">
                <a:latin typeface="Century Gothic"/>
                <a:cs typeface="Calibri Light" panose="020F0302020204030204" pitchFamily="34" charset="0"/>
              </a:rPr>
              <a:t>  </a:t>
            </a:r>
            <a:endParaRPr lang="en-ZA" sz="800" b="1">
              <a:latin typeface="Century Gothic"/>
              <a:cs typeface="Calibri Light" panose="020F0302020204030204" pitchFamily="34" charset="0"/>
            </a:endParaRPr>
          </a:p>
        </p:txBody>
      </p:sp>
      <p:sp>
        <p:nvSpPr>
          <p:cNvPr id="51" name="TextBox 50">
            <a:extLst>
              <a:ext uri="{FF2B5EF4-FFF2-40B4-BE49-F238E27FC236}">
                <a16:creationId xmlns:a16="http://schemas.microsoft.com/office/drawing/2014/main" id="{6D83A01F-2986-A6C8-9D3A-2FE347ABF06D}"/>
              </a:ext>
            </a:extLst>
          </p:cNvPr>
          <p:cNvSpPr txBox="1"/>
          <p:nvPr/>
        </p:nvSpPr>
        <p:spPr>
          <a:xfrm>
            <a:off x="8555918" y="136186"/>
            <a:ext cx="269807" cy="232748"/>
          </a:xfrm>
          <a:prstGeom prst="rect">
            <a:avLst/>
          </a:prstGeom>
          <a:solidFill>
            <a:srgbClr val="1F6233"/>
          </a:solidFill>
        </p:spPr>
        <p:txBody>
          <a:bodyPr wrap="square" rtlCol="0">
            <a:spAutoFit/>
          </a:bodyPr>
          <a:lstStyle/>
          <a:p>
            <a:pPr>
              <a:spcAft>
                <a:spcPts val="1800"/>
              </a:spcAft>
            </a:pPr>
            <a:endParaRPr lang="en-ZA" sz="1400">
              <a:latin typeface="Calibri Light" panose="020F0302020204030204" pitchFamily="34" charset="0"/>
              <a:cs typeface="Calibri Light" panose="020F0302020204030204" pitchFamily="34" charset="0"/>
            </a:endParaRPr>
          </a:p>
        </p:txBody>
      </p:sp>
      <p:sp>
        <p:nvSpPr>
          <p:cNvPr id="52" name="TextBox 51">
            <a:extLst>
              <a:ext uri="{FF2B5EF4-FFF2-40B4-BE49-F238E27FC236}">
                <a16:creationId xmlns:a16="http://schemas.microsoft.com/office/drawing/2014/main" id="{FDB6FF8A-F0D2-8D01-A7AF-CDC74E0067D3}"/>
              </a:ext>
            </a:extLst>
          </p:cNvPr>
          <p:cNvSpPr txBox="1"/>
          <p:nvPr/>
        </p:nvSpPr>
        <p:spPr>
          <a:xfrm>
            <a:off x="8817138" y="164048"/>
            <a:ext cx="1589420" cy="215444"/>
          </a:xfrm>
          <a:prstGeom prst="rect">
            <a:avLst/>
          </a:prstGeom>
          <a:noFill/>
        </p:spPr>
        <p:txBody>
          <a:bodyPr wrap="square" rtlCol="0">
            <a:spAutoFit/>
          </a:bodyPr>
          <a:lstStyle/>
          <a:p>
            <a:pPr>
              <a:spcAft>
                <a:spcPts val="1800"/>
              </a:spcAft>
            </a:pPr>
            <a:r>
              <a:rPr lang="en-US" sz="800" b="1">
                <a:latin typeface="Century Gothic"/>
                <a:cs typeface="Calibri Light" panose="020F0302020204030204" pitchFamily="34" charset="0"/>
              </a:rPr>
              <a:t>Activities outside of eCares  </a:t>
            </a:r>
            <a:endParaRPr lang="en-ZA" sz="800" b="1">
              <a:latin typeface="Century Gothic"/>
              <a:cs typeface="Calibri Light" panose="020F0302020204030204" pitchFamily="34" charset="0"/>
            </a:endParaRPr>
          </a:p>
        </p:txBody>
      </p:sp>
      <p:cxnSp>
        <p:nvCxnSpPr>
          <p:cNvPr id="54" name="Connector: Elbow 53">
            <a:extLst>
              <a:ext uri="{FF2B5EF4-FFF2-40B4-BE49-F238E27FC236}">
                <a16:creationId xmlns:a16="http://schemas.microsoft.com/office/drawing/2014/main" id="{B167E423-9D0F-F112-6CCE-83A1477BD0A4}"/>
              </a:ext>
            </a:extLst>
          </p:cNvPr>
          <p:cNvCxnSpPr>
            <a:cxnSpLocks/>
            <a:stCxn id="10" idx="3"/>
          </p:cNvCxnSpPr>
          <p:nvPr/>
        </p:nvCxnSpPr>
        <p:spPr>
          <a:xfrm flipH="1">
            <a:off x="7231499" y="1476878"/>
            <a:ext cx="1027696" cy="1432019"/>
          </a:xfrm>
          <a:prstGeom prst="bentConnector4">
            <a:avLst>
              <a:gd name="adj1" fmla="val -22244"/>
              <a:gd name="adj2" fmla="val 72014"/>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CB3D3A95-681B-796A-30DA-1A84EB969B50}"/>
              </a:ext>
            </a:extLst>
          </p:cNvPr>
          <p:cNvGrpSpPr/>
          <p:nvPr/>
        </p:nvGrpSpPr>
        <p:grpSpPr>
          <a:xfrm>
            <a:off x="2797570" y="1093475"/>
            <a:ext cx="492982" cy="521212"/>
            <a:chOff x="2306296" y="371427"/>
            <a:chExt cx="492982" cy="521212"/>
          </a:xfrm>
        </p:grpSpPr>
        <p:sp>
          <p:nvSpPr>
            <p:cNvPr id="76" name="Arrow: Right 75">
              <a:extLst>
                <a:ext uri="{FF2B5EF4-FFF2-40B4-BE49-F238E27FC236}">
                  <a16:creationId xmlns:a16="http://schemas.microsoft.com/office/drawing/2014/main" id="{B13DFDF9-08C5-32D8-0294-A6F74BF036B7}"/>
                </a:ext>
              </a:extLst>
            </p:cNvPr>
            <p:cNvSpPr/>
            <p:nvPr/>
          </p:nvSpPr>
          <p:spPr>
            <a:xfrm rot="3514">
              <a:off x="2306296" y="371427"/>
              <a:ext cx="492982" cy="521212"/>
            </a:xfrm>
            <a:prstGeom prst="rightArrow">
              <a:avLst>
                <a:gd name="adj1" fmla="val 60000"/>
                <a:gd name="adj2" fmla="val 50000"/>
              </a:avLst>
            </a:prstGeom>
            <a:solidFill>
              <a:schemeClr val="tx1"/>
            </a:solidFill>
          </p:spPr>
          <p:style>
            <a:lnRef idx="0">
              <a:schemeClr val="accent5">
                <a:shade val="90000"/>
                <a:hueOff val="0"/>
                <a:satOff val="0"/>
                <a:lumOff val="0"/>
                <a:alphaOff val="0"/>
              </a:schemeClr>
            </a:lnRef>
            <a:fillRef idx="1">
              <a:scrgbClr r="0" g="0" b="0"/>
            </a:fillRef>
            <a:effectRef idx="0">
              <a:schemeClr val="accent5">
                <a:shade val="90000"/>
                <a:hueOff val="0"/>
                <a:satOff val="0"/>
                <a:lumOff val="0"/>
                <a:alphaOff val="0"/>
              </a:schemeClr>
            </a:effectRef>
            <a:fontRef idx="minor">
              <a:schemeClr val="lt1"/>
            </a:fontRef>
          </p:style>
          <p:txBody>
            <a:bodyPr/>
            <a:lstStyle/>
            <a:p>
              <a:endParaRPr lang="en-ZA">
                <a:latin typeface="Century Gothic"/>
              </a:endParaRPr>
            </a:p>
          </p:txBody>
        </p:sp>
        <p:sp>
          <p:nvSpPr>
            <p:cNvPr id="77" name="Arrow: Right 4">
              <a:extLst>
                <a:ext uri="{FF2B5EF4-FFF2-40B4-BE49-F238E27FC236}">
                  <a16:creationId xmlns:a16="http://schemas.microsoft.com/office/drawing/2014/main" id="{28EFBA34-D8C3-1FC4-7C29-216D487F574D}"/>
                </a:ext>
              </a:extLst>
            </p:cNvPr>
            <p:cNvSpPr txBox="1"/>
            <p:nvPr/>
          </p:nvSpPr>
          <p:spPr>
            <a:xfrm rot="3514">
              <a:off x="2306296" y="475593"/>
              <a:ext cx="345087" cy="312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latin typeface="Century Gothic"/>
              </a:endParaRPr>
            </a:p>
          </p:txBody>
        </p:sp>
      </p:grpSp>
      <p:grpSp>
        <p:nvGrpSpPr>
          <p:cNvPr id="78" name="Group 77">
            <a:extLst>
              <a:ext uri="{FF2B5EF4-FFF2-40B4-BE49-F238E27FC236}">
                <a16:creationId xmlns:a16="http://schemas.microsoft.com/office/drawing/2014/main" id="{C858E64D-8BEA-9695-D732-A1C688DA4577}"/>
              </a:ext>
            </a:extLst>
          </p:cNvPr>
          <p:cNvGrpSpPr/>
          <p:nvPr/>
        </p:nvGrpSpPr>
        <p:grpSpPr>
          <a:xfrm>
            <a:off x="5627618" y="1076512"/>
            <a:ext cx="492982" cy="521212"/>
            <a:chOff x="2306296" y="371427"/>
            <a:chExt cx="492982" cy="521212"/>
          </a:xfrm>
        </p:grpSpPr>
        <p:sp>
          <p:nvSpPr>
            <p:cNvPr id="79" name="Arrow: Right 78">
              <a:extLst>
                <a:ext uri="{FF2B5EF4-FFF2-40B4-BE49-F238E27FC236}">
                  <a16:creationId xmlns:a16="http://schemas.microsoft.com/office/drawing/2014/main" id="{953902F3-C928-8911-3EF3-1862948E3CD4}"/>
                </a:ext>
              </a:extLst>
            </p:cNvPr>
            <p:cNvSpPr/>
            <p:nvPr/>
          </p:nvSpPr>
          <p:spPr>
            <a:xfrm rot="3514">
              <a:off x="2306296" y="371427"/>
              <a:ext cx="492982" cy="521212"/>
            </a:xfrm>
            <a:prstGeom prst="rightArrow">
              <a:avLst>
                <a:gd name="adj1" fmla="val 60000"/>
                <a:gd name="adj2" fmla="val 50000"/>
              </a:avLst>
            </a:prstGeom>
            <a:solidFill>
              <a:schemeClr val="tx1"/>
            </a:solidFill>
          </p:spPr>
          <p:style>
            <a:lnRef idx="0">
              <a:schemeClr val="accent5">
                <a:shade val="90000"/>
                <a:hueOff val="0"/>
                <a:satOff val="0"/>
                <a:lumOff val="0"/>
                <a:alphaOff val="0"/>
              </a:schemeClr>
            </a:lnRef>
            <a:fillRef idx="1">
              <a:scrgbClr r="0" g="0" b="0"/>
            </a:fillRef>
            <a:effectRef idx="0">
              <a:schemeClr val="accent5">
                <a:shade val="90000"/>
                <a:hueOff val="0"/>
                <a:satOff val="0"/>
                <a:lumOff val="0"/>
                <a:alphaOff val="0"/>
              </a:schemeClr>
            </a:effectRef>
            <a:fontRef idx="minor">
              <a:schemeClr val="lt1"/>
            </a:fontRef>
          </p:style>
          <p:txBody>
            <a:bodyPr/>
            <a:lstStyle/>
            <a:p>
              <a:endParaRPr lang="en-ZA">
                <a:latin typeface="Century Gothic"/>
              </a:endParaRPr>
            </a:p>
          </p:txBody>
        </p:sp>
        <p:sp>
          <p:nvSpPr>
            <p:cNvPr id="80" name="Arrow: Right 4">
              <a:extLst>
                <a:ext uri="{FF2B5EF4-FFF2-40B4-BE49-F238E27FC236}">
                  <a16:creationId xmlns:a16="http://schemas.microsoft.com/office/drawing/2014/main" id="{4C73EA5D-2388-D745-9257-0757C4AF6B47}"/>
                </a:ext>
              </a:extLst>
            </p:cNvPr>
            <p:cNvSpPr txBox="1"/>
            <p:nvPr/>
          </p:nvSpPr>
          <p:spPr>
            <a:xfrm rot="3514">
              <a:off x="2306296" y="475593"/>
              <a:ext cx="345087" cy="312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latin typeface="Century Gothic"/>
              </a:endParaRPr>
            </a:p>
          </p:txBody>
        </p:sp>
      </p:grpSp>
      <p:cxnSp>
        <p:nvCxnSpPr>
          <p:cNvPr id="93" name="Connector: Elbow 92">
            <a:extLst>
              <a:ext uri="{FF2B5EF4-FFF2-40B4-BE49-F238E27FC236}">
                <a16:creationId xmlns:a16="http://schemas.microsoft.com/office/drawing/2014/main" id="{F841FB6F-E04C-4FA3-1F6A-DCC7AF1EE8B7}"/>
              </a:ext>
            </a:extLst>
          </p:cNvPr>
          <p:cNvCxnSpPr>
            <a:cxnSpLocks/>
            <a:stCxn id="25" idx="2"/>
            <a:endCxn id="19" idx="0"/>
          </p:cNvCxnSpPr>
          <p:nvPr/>
        </p:nvCxnSpPr>
        <p:spPr>
          <a:xfrm rot="5400000">
            <a:off x="3982418" y="1760964"/>
            <a:ext cx="754678" cy="5500283"/>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8" name="Rectangle: Rounded Corners 117">
            <a:extLst>
              <a:ext uri="{FF2B5EF4-FFF2-40B4-BE49-F238E27FC236}">
                <a16:creationId xmlns:a16="http://schemas.microsoft.com/office/drawing/2014/main" id="{B8DCACC8-BA8E-CCBB-3A13-33686F5409A9}"/>
              </a:ext>
            </a:extLst>
          </p:cNvPr>
          <p:cNvSpPr/>
          <p:nvPr/>
        </p:nvSpPr>
        <p:spPr>
          <a:xfrm>
            <a:off x="2869707" y="666643"/>
            <a:ext cx="5956018" cy="1499001"/>
          </a:xfrm>
          <a:prstGeom prst="roundRect">
            <a:avLst>
              <a:gd name="adj" fmla="val 8802"/>
            </a:avLst>
          </a:prstGeom>
          <a:noFill/>
          <a:ln w="28575">
            <a:solidFill>
              <a:schemeClr val="accent6">
                <a:lumMod val="7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Century Gothic"/>
            </a:endParaRPr>
          </a:p>
        </p:txBody>
      </p:sp>
      <p:sp>
        <p:nvSpPr>
          <p:cNvPr id="119" name="Rectangle: Rounded Corners 118">
            <a:extLst>
              <a:ext uri="{FF2B5EF4-FFF2-40B4-BE49-F238E27FC236}">
                <a16:creationId xmlns:a16="http://schemas.microsoft.com/office/drawing/2014/main" id="{FF6A97F0-6354-92F7-4A7D-7AAAFD30E87C}"/>
              </a:ext>
            </a:extLst>
          </p:cNvPr>
          <p:cNvSpPr/>
          <p:nvPr/>
        </p:nvSpPr>
        <p:spPr>
          <a:xfrm>
            <a:off x="182638" y="2721130"/>
            <a:ext cx="11330155" cy="1499001"/>
          </a:xfrm>
          <a:prstGeom prst="roundRect">
            <a:avLst>
              <a:gd name="adj" fmla="val 8802"/>
            </a:avLst>
          </a:prstGeom>
          <a:noFill/>
          <a:ln w="28575">
            <a:solidFill>
              <a:schemeClr val="accent6">
                <a:lumMod val="7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Century Gothic"/>
            </a:endParaRPr>
          </a:p>
        </p:txBody>
      </p:sp>
      <p:sp>
        <p:nvSpPr>
          <p:cNvPr id="120" name="Rectangle: Rounded Corners 119">
            <a:extLst>
              <a:ext uri="{FF2B5EF4-FFF2-40B4-BE49-F238E27FC236}">
                <a16:creationId xmlns:a16="http://schemas.microsoft.com/office/drawing/2014/main" id="{885CBF8D-568D-4713-4471-0C0999DDE9DC}"/>
              </a:ext>
            </a:extLst>
          </p:cNvPr>
          <p:cNvSpPr/>
          <p:nvPr/>
        </p:nvSpPr>
        <p:spPr>
          <a:xfrm>
            <a:off x="298397" y="4831404"/>
            <a:ext cx="5477249" cy="1495910"/>
          </a:xfrm>
          <a:prstGeom prst="roundRect">
            <a:avLst>
              <a:gd name="adj" fmla="val 8802"/>
            </a:avLst>
          </a:prstGeom>
          <a:noFill/>
          <a:ln w="28575">
            <a:solidFill>
              <a:schemeClr val="accent6">
                <a:lumMod val="7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Century Gothic"/>
            </a:endParaRPr>
          </a:p>
        </p:txBody>
      </p:sp>
      <p:sp>
        <p:nvSpPr>
          <p:cNvPr id="2" name="Rectangle: Rounded Corners 1">
            <a:extLst>
              <a:ext uri="{FF2B5EF4-FFF2-40B4-BE49-F238E27FC236}">
                <a16:creationId xmlns:a16="http://schemas.microsoft.com/office/drawing/2014/main" id="{AE2B58CE-8486-958E-A3F7-5BF3BBD667DD}"/>
              </a:ext>
            </a:extLst>
          </p:cNvPr>
          <p:cNvSpPr/>
          <p:nvPr/>
        </p:nvSpPr>
        <p:spPr>
          <a:xfrm>
            <a:off x="4243766" y="2047730"/>
            <a:ext cx="3384331" cy="322320"/>
          </a:xfrm>
          <a:prstGeom prst="roundRect">
            <a:avLst/>
          </a:prstGeom>
          <a:solidFill>
            <a:schemeClr val="accent1">
              <a:lumMod val="20000"/>
              <a:lumOff val="80000"/>
              <a:alpha val="90000"/>
            </a:schemeClr>
          </a:solidFill>
          <a:ln>
            <a:solidFill>
              <a:schemeClr val="tx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0" bIns="0" anchor="ctr" anchorCtr="0"/>
          <a:lstStyle/>
          <a:p>
            <a:pPr algn="ctr"/>
            <a:r>
              <a:rPr lang="en-GB" sz="1400">
                <a:solidFill>
                  <a:schemeClr val="accent6">
                    <a:lumMod val="75000"/>
                  </a:schemeClr>
                </a:solidFill>
                <a:latin typeface="Century Gothic"/>
              </a:rPr>
              <a:t>STAGE 1: </a:t>
            </a:r>
            <a:r>
              <a:rPr lang="en-GB" sz="1400" b="1">
                <a:solidFill>
                  <a:schemeClr val="accent6">
                    <a:lumMod val="75000"/>
                  </a:schemeClr>
                </a:solidFill>
                <a:latin typeface="Century Gothic"/>
              </a:rPr>
              <a:t>APPLY</a:t>
            </a:r>
            <a:r>
              <a:rPr lang="en-GB" sz="1400">
                <a:solidFill>
                  <a:schemeClr val="accent6">
                    <a:lumMod val="75000"/>
                  </a:schemeClr>
                </a:solidFill>
                <a:latin typeface="Century Gothic"/>
              </a:rPr>
              <a:t> (new </a:t>
            </a:r>
            <a:r>
              <a:rPr lang="en-GB" sz="1400" i="1">
                <a:solidFill>
                  <a:schemeClr val="accent6">
                    <a:lumMod val="75000"/>
                  </a:schemeClr>
                </a:solidFill>
                <a:latin typeface="Century Gothic"/>
              </a:rPr>
              <a:t>Bronze</a:t>
            </a:r>
            <a:r>
              <a:rPr lang="en-GB" sz="1400">
                <a:solidFill>
                  <a:schemeClr val="accent6">
                    <a:lumMod val="75000"/>
                  </a:schemeClr>
                </a:solidFill>
                <a:latin typeface="Century Gothic"/>
              </a:rPr>
              <a:t>)</a:t>
            </a:r>
          </a:p>
        </p:txBody>
      </p:sp>
      <p:sp>
        <p:nvSpPr>
          <p:cNvPr id="30" name="Rectangle: Rounded Corners 29">
            <a:extLst>
              <a:ext uri="{FF2B5EF4-FFF2-40B4-BE49-F238E27FC236}">
                <a16:creationId xmlns:a16="http://schemas.microsoft.com/office/drawing/2014/main" id="{21F1E452-404F-276D-9D79-4C331B9BC41F}"/>
              </a:ext>
            </a:extLst>
          </p:cNvPr>
          <p:cNvSpPr/>
          <p:nvPr/>
        </p:nvSpPr>
        <p:spPr>
          <a:xfrm>
            <a:off x="3493075" y="4118386"/>
            <a:ext cx="3384331" cy="313483"/>
          </a:xfrm>
          <a:prstGeom prst="roundRect">
            <a:avLst/>
          </a:prstGeom>
          <a:solidFill>
            <a:schemeClr val="accent1">
              <a:lumMod val="20000"/>
              <a:lumOff val="80000"/>
              <a:alpha val="90000"/>
            </a:schemeClr>
          </a:solidFill>
          <a:ln>
            <a:solidFill>
              <a:schemeClr val="tx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0" bIns="0" anchor="ctr" anchorCtr="0"/>
          <a:lstStyle/>
          <a:p>
            <a:pPr algn="ctr"/>
            <a:r>
              <a:rPr lang="en-GB" sz="1400">
                <a:solidFill>
                  <a:schemeClr val="accent6">
                    <a:lumMod val="75000"/>
                  </a:schemeClr>
                </a:solidFill>
                <a:latin typeface="Century Gothic"/>
              </a:rPr>
              <a:t>STAGE 2: </a:t>
            </a:r>
            <a:r>
              <a:rPr lang="en-GB" sz="1400" b="1">
                <a:solidFill>
                  <a:schemeClr val="accent6">
                    <a:lumMod val="75000"/>
                  </a:schemeClr>
                </a:solidFill>
                <a:latin typeface="Century Gothic"/>
              </a:rPr>
              <a:t>COMPLY</a:t>
            </a:r>
            <a:r>
              <a:rPr lang="en-GB" sz="1400">
                <a:solidFill>
                  <a:schemeClr val="accent6">
                    <a:lumMod val="75000"/>
                  </a:schemeClr>
                </a:solidFill>
                <a:latin typeface="Century Gothic"/>
              </a:rPr>
              <a:t> (</a:t>
            </a:r>
            <a:r>
              <a:rPr lang="en-GB" sz="1400" i="1">
                <a:solidFill>
                  <a:schemeClr val="accent6">
                    <a:lumMod val="75000"/>
                  </a:schemeClr>
                </a:solidFill>
                <a:latin typeface="Century Gothic"/>
              </a:rPr>
              <a:t>Silver</a:t>
            </a:r>
            <a:r>
              <a:rPr lang="en-GB" sz="1400">
                <a:solidFill>
                  <a:schemeClr val="accent6">
                    <a:lumMod val="75000"/>
                  </a:schemeClr>
                </a:solidFill>
                <a:latin typeface="Century Gothic"/>
              </a:rPr>
              <a:t>/</a:t>
            </a:r>
            <a:r>
              <a:rPr lang="en-GB" sz="1400" i="1">
                <a:solidFill>
                  <a:schemeClr val="accent6">
                    <a:lumMod val="75000"/>
                  </a:schemeClr>
                </a:solidFill>
                <a:latin typeface="Century Gothic"/>
              </a:rPr>
              <a:t>Gold</a:t>
            </a:r>
            <a:r>
              <a:rPr lang="en-GB" sz="1400">
                <a:solidFill>
                  <a:schemeClr val="accent6">
                    <a:lumMod val="75000"/>
                  </a:schemeClr>
                </a:solidFill>
                <a:latin typeface="Century Gothic"/>
              </a:rPr>
              <a:t>)</a:t>
            </a:r>
          </a:p>
        </p:txBody>
      </p:sp>
      <p:sp>
        <p:nvSpPr>
          <p:cNvPr id="31" name="Rectangle: Rounded Corners 30">
            <a:extLst>
              <a:ext uri="{FF2B5EF4-FFF2-40B4-BE49-F238E27FC236}">
                <a16:creationId xmlns:a16="http://schemas.microsoft.com/office/drawing/2014/main" id="{9C8EAE12-3361-4A9E-410B-D63C74D7CCCF}"/>
              </a:ext>
            </a:extLst>
          </p:cNvPr>
          <p:cNvSpPr/>
          <p:nvPr/>
        </p:nvSpPr>
        <p:spPr>
          <a:xfrm>
            <a:off x="1146316" y="6210731"/>
            <a:ext cx="3856462" cy="322016"/>
          </a:xfrm>
          <a:prstGeom prst="roundRect">
            <a:avLst/>
          </a:prstGeom>
          <a:solidFill>
            <a:schemeClr val="accent1">
              <a:lumMod val="20000"/>
              <a:lumOff val="80000"/>
              <a:alpha val="90000"/>
            </a:schemeClr>
          </a:solidFill>
          <a:ln>
            <a:solidFill>
              <a:schemeClr val="tx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tIns="0" bIns="0" anchor="ctr" anchorCtr="0"/>
          <a:lstStyle/>
          <a:p>
            <a:pPr algn="ctr"/>
            <a:r>
              <a:rPr lang="en-GB" sz="1500">
                <a:solidFill>
                  <a:schemeClr val="accent6">
                    <a:lumMod val="75000"/>
                  </a:schemeClr>
                </a:solidFill>
                <a:latin typeface="Century Gothic"/>
              </a:rPr>
              <a:t>STAGE 3: </a:t>
            </a:r>
            <a:r>
              <a:rPr lang="en-GB" sz="1500" b="1">
                <a:solidFill>
                  <a:schemeClr val="accent6">
                    <a:lumMod val="75000"/>
                  </a:schemeClr>
                </a:solidFill>
                <a:latin typeface="Century Gothic"/>
              </a:rPr>
              <a:t>COMPLETE</a:t>
            </a:r>
            <a:r>
              <a:rPr lang="en-GB" sz="1500">
                <a:solidFill>
                  <a:schemeClr val="accent6">
                    <a:lumMod val="75000"/>
                  </a:schemeClr>
                </a:solidFill>
                <a:latin typeface="Century Gothic"/>
              </a:rPr>
              <a:t> (</a:t>
            </a:r>
            <a:r>
              <a:rPr lang="en-GB" sz="1500" i="1">
                <a:solidFill>
                  <a:schemeClr val="accent6">
                    <a:lumMod val="75000"/>
                  </a:schemeClr>
                </a:solidFill>
                <a:latin typeface="Century Gothic"/>
              </a:rPr>
              <a:t>Silver</a:t>
            </a:r>
            <a:r>
              <a:rPr lang="en-GB" sz="1500">
                <a:solidFill>
                  <a:schemeClr val="accent6">
                    <a:lumMod val="75000"/>
                  </a:schemeClr>
                </a:solidFill>
                <a:latin typeface="Century Gothic"/>
              </a:rPr>
              <a:t>/</a:t>
            </a:r>
            <a:r>
              <a:rPr lang="en-GB" sz="1500" i="1">
                <a:solidFill>
                  <a:schemeClr val="accent6">
                    <a:lumMod val="75000"/>
                  </a:schemeClr>
                </a:solidFill>
                <a:latin typeface="Century Gothic"/>
              </a:rPr>
              <a:t>Gold</a:t>
            </a:r>
            <a:r>
              <a:rPr lang="en-GB" sz="1500">
                <a:solidFill>
                  <a:schemeClr val="accent6">
                    <a:lumMod val="75000"/>
                  </a:schemeClr>
                </a:solidFill>
                <a:latin typeface="Century Gothic"/>
              </a:rPr>
              <a:t>)</a:t>
            </a:r>
          </a:p>
        </p:txBody>
      </p:sp>
      <p:grpSp>
        <p:nvGrpSpPr>
          <p:cNvPr id="32" name="Group 31">
            <a:extLst>
              <a:ext uri="{FF2B5EF4-FFF2-40B4-BE49-F238E27FC236}">
                <a16:creationId xmlns:a16="http://schemas.microsoft.com/office/drawing/2014/main" id="{7CB3D024-8632-B037-12B0-DC2EE463E7A0}"/>
              </a:ext>
            </a:extLst>
          </p:cNvPr>
          <p:cNvGrpSpPr/>
          <p:nvPr/>
        </p:nvGrpSpPr>
        <p:grpSpPr>
          <a:xfrm>
            <a:off x="3329010" y="4840898"/>
            <a:ext cx="2101662" cy="1260997"/>
            <a:chOff x="3031817" y="4206424"/>
            <a:chExt cx="2101662" cy="1260997"/>
          </a:xfrm>
          <a:solidFill>
            <a:srgbClr val="A4683B"/>
          </a:solidFill>
        </p:grpSpPr>
        <p:sp>
          <p:nvSpPr>
            <p:cNvPr id="45" name="Rectangle: Rounded Corners 44">
              <a:extLst>
                <a:ext uri="{FF2B5EF4-FFF2-40B4-BE49-F238E27FC236}">
                  <a16:creationId xmlns:a16="http://schemas.microsoft.com/office/drawing/2014/main" id="{E9735E69-FE32-86D9-162F-AE31CEDE5D3E}"/>
                </a:ext>
              </a:extLst>
            </p:cNvPr>
            <p:cNvSpPr/>
            <p:nvPr/>
          </p:nvSpPr>
          <p:spPr>
            <a:xfrm>
              <a:off x="3031817" y="4206424"/>
              <a:ext cx="2101662" cy="126099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5">
                <a:shade val="50000"/>
                <a:hueOff val="167129"/>
                <a:satOff val="4478"/>
                <a:lumOff val="19726"/>
                <a:alphaOff val="0"/>
              </a:schemeClr>
            </a:effectRef>
            <a:fontRef idx="minor">
              <a:schemeClr val="lt1"/>
            </a:fontRef>
          </p:style>
          <p:txBody>
            <a:bodyPr/>
            <a:lstStyle/>
            <a:p>
              <a:endParaRPr lang="en-ZA">
                <a:latin typeface="Century Gothic"/>
              </a:endParaRPr>
            </a:p>
          </p:txBody>
        </p:sp>
        <p:sp>
          <p:nvSpPr>
            <p:cNvPr id="53" name="Rectangle: Rounded Corners 4">
              <a:extLst>
                <a:ext uri="{FF2B5EF4-FFF2-40B4-BE49-F238E27FC236}">
                  <a16:creationId xmlns:a16="http://schemas.microsoft.com/office/drawing/2014/main" id="{2043BFAD-66E3-05E8-02DC-E2A63E6C8CB3}"/>
                </a:ext>
              </a:extLst>
            </p:cNvPr>
            <p:cNvSpPr txBox="1"/>
            <p:nvPr/>
          </p:nvSpPr>
          <p:spPr>
            <a:xfrm>
              <a:off x="3068750" y="4243357"/>
              <a:ext cx="2027796" cy="118713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u="sng" kern="1200">
                  <a:solidFill>
                    <a:schemeClr val="bg1"/>
                  </a:solidFill>
                  <a:latin typeface="Century Gothic"/>
                </a:rPr>
                <a:t>PED </a:t>
              </a:r>
              <a:r>
                <a:rPr lang="en-GB" sz="1500" b="1" kern="1200">
                  <a:solidFill>
                    <a:schemeClr val="bg1"/>
                  </a:solidFill>
                  <a:latin typeface="Century Gothic"/>
                </a:rPr>
                <a:t>issues registration certificate (silver or gold)</a:t>
              </a:r>
            </a:p>
          </p:txBody>
        </p:sp>
      </p:grpSp>
      <p:sp>
        <p:nvSpPr>
          <p:cNvPr id="66" name="Arrow: Down 65">
            <a:extLst>
              <a:ext uri="{FF2B5EF4-FFF2-40B4-BE49-F238E27FC236}">
                <a16:creationId xmlns:a16="http://schemas.microsoft.com/office/drawing/2014/main" id="{9DFA2FA6-4601-A878-B54E-9736131032A8}"/>
              </a:ext>
            </a:extLst>
          </p:cNvPr>
          <p:cNvSpPr/>
          <p:nvPr/>
        </p:nvSpPr>
        <p:spPr>
          <a:xfrm>
            <a:off x="9769151" y="2165644"/>
            <a:ext cx="589130" cy="477104"/>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cxnSp>
        <p:nvCxnSpPr>
          <p:cNvPr id="94" name="Connector: Elbow 93">
            <a:extLst>
              <a:ext uri="{FF2B5EF4-FFF2-40B4-BE49-F238E27FC236}">
                <a16:creationId xmlns:a16="http://schemas.microsoft.com/office/drawing/2014/main" id="{599CA6A9-3618-8F00-D728-E1B28892C303}"/>
              </a:ext>
            </a:extLst>
          </p:cNvPr>
          <p:cNvCxnSpPr/>
          <p:nvPr/>
        </p:nvCxnSpPr>
        <p:spPr>
          <a:xfrm rot="5400000">
            <a:off x="2575086" y="4083671"/>
            <a:ext cx="867140" cy="846678"/>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F50D186A-3B29-245A-192F-979EA6BA05ED}"/>
              </a:ext>
            </a:extLst>
          </p:cNvPr>
          <p:cNvCxnSpPr>
            <a:cxnSpLocks/>
          </p:cNvCxnSpPr>
          <p:nvPr/>
        </p:nvCxnSpPr>
        <p:spPr>
          <a:xfrm>
            <a:off x="1296955" y="4095170"/>
            <a:ext cx="0" cy="83020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E4A92D6D-20FF-8FD3-EB1A-7668D6BFF931}"/>
              </a:ext>
            </a:extLst>
          </p:cNvPr>
          <p:cNvGrpSpPr/>
          <p:nvPr/>
        </p:nvGrpSpPr>
        <p:grpSpPr>
          <a:xfrm>
            <a:off x="2748237" y="5265938"/>
            <a:ext cx="492982" cy="521212"/>
            <a:chOff x="2306296" y="371427"/>
            <a:chExt cx="492982" cy="521212"/>
          </a:xfrm>
        </p:grpSpPr>
        <p:sp>
          <p:nvSpPr>
            <p:cNvPr id="100" name="Arrow: Right 99">
              <a:extLst>
                <a:ext uri="{FF2B5EF4-FFF2-40B4-BE49-F238E27FC236}">
                  <a16:creationId xmlns:a16="http://schemas.microsoft.com/office/drawing/2014/main" id="{EDEEB971-07A3-1247-2603-566C854A8AC8}"/>
                </a:ext>
              </a:extLst>
            </p:cNvPr>
            <p:cNvSpPr/>
            <p:nvPr/>
          </p:nvSpPr>
          <p:spPr>
            <a:xfrm rot="3514">
              <a:off x="2306296" y="371427"/>
              <a:ext cx="492982" cy="521212"/>
            </a:xfrm>
            <a:prstGeom prst="rightArrow">
              <a:avLst>
                <a:gd name="adj1" fmla="val 60000"/>
                <a:gd name="adj2" fmla="val 50000"/>
              </a:avLst>
            </a:prstGeom>
            <a:solidFill>
              <a:schemeClr val="tx1"/>
            </a:solidFill>
          </p:spPr>
          <p:style>
            <a:lnRef idx="0">
              <a:schemeClr val="accent5">
                <a:shade val="90000"/>
                <a:hueOff val="0"/>
                <a:satOff val="0"/>
                <a:lumOff val="0"/>
                <a:alphaOff val="0"/>
              </a:schemeClr>
            </a:lnRef>
            <a:fillRef idx="1">
              <a:scrgbClr r="0" g="0" b="0"/>
            </a:fillRef>
            <a:effectRef idx="0">
              <a:schemeClr val="accent5">
                <a:shade val="90000"/>
                <a:hueOff val="0"/>
                <a:satOff val="0"/>
                <a:lumOff val="0"/>
                <a:alphaOff val="0"/>
              </a:schemeClr>
            </a:effectRef>
            <a:fontRef idx="minor">
              <a:schemeClr val="lt1"/>
            </a:fontRef>
          </p:style>
          <p:txBody>
            <a:bodyPr/>
            <a:lstStyle/>
            <a:p>
              <a:endParaRPr lang="en-ZA">
                <a:latin typeface="Century Gothic"/>
              </a:endParaRPr>
            </a:p>
          </p:txBody>
        </p:sp>
        <p:sp>
          <p:nvSpPr>
            <p:cNvPr id="101" name="Arrow: Right 4">
              <a:extLst>
                <a:ext uri="{FF2B5EF4-FFF2-40B4-BE49-F238E27FC236}">
                  <a16:creationId xmlns:a16="http://schemas.microsoft.com/office/drawing/2014/main" id="{5E9BD42D-7F87-352B-90C9-F9E790015B55}"/>
                </a:ext>
              </a:extLst>
            </p:cNvPr>
            <p:cNvSpPr txBox="1"/>
            <p:nvPr/>
          </p:nvSpPr>
          <p:spPr>
            <a:xfrm rot="3514">
              <a:off x="2306296" y="475593"/>
              <a:ext cx="345087" cy="312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latin typeface="Century Gothic"/>
              </a:endParaRPr>
            </a:p>
          </p:txBody>
        </p:sp>
      </p:grpSp>
      <p:grpSp>
        <p:nvGrpSpPr>
          <p:cNvPr id="102" name="Group 101">
            <a:extLst>
              <a:ext uri="{FF2B5EF4-FFF2-40B4-BE49-F238E27FC236}">
                <a16:creationId xmlns:a16="http://schemas.microsoft.com/office/drawing/2014/main" id="{12CE1BBD-5B1F-9B4B-4FB0-6BA5320D2359}"/>
              </a:ext>
            </a:extLst>
          </p:cNvPr>
          <p:cNvGrpSpPr/>
          <p:nvPr/>
        </p:nvGrpSpPr>
        <p:grpSpPr>
          <a:xfrm>
            <a:off x="5571510" y="5260528"/>
            <a:ext cx="492982" cy="521212"/>
            <a:chOff x="2306296" y="371427"/>
            <a:chExt cx="492982" cy="521212"/>
          </a:xfrm>
        </p:grpSpPr>
        <p:sp>
          <p:nvSpPr>
            <p:cNvPr id="103" name="Arrow: Right 102">
              <a:extLst>
                <a:ext uri="{FF2B5EF4-FFF2-40B4-BE49-F238E27FC236}">
                  <a16:creationId xmlns:a16="http://schemas.microsoft.com/office/drawing/2014/main" id="{26D53C7E-0804-6478-5DFD-4644510CB414}"/>
                </a:ext>
              </a:extLst>
            </p:cNvPr>
            <p:cNvSpPr/>
            <p:nvPr/>
          </p:nvSpPr>
          <p:spPr>
            <a:xfrm rot="3514">
              <a:off x="2306296" y="371427"/>
              <a:ext cx="492982" cy="521212"/>
            </a:xfrm>
            <a:prstGeom prst="rightArrow">
              <a:avLst>
                <a:gd name="adj1" fmla="val 60000"/>
                <a:gd name="adj2" fmla="val 50000"/>
              </a:avLst>
            </a:prstGeom>
            <a:solidFill>
              <a:schemeClr val="tx1"/>
            </a:solidFill>
          </p:spPr>
          <p:style>
            <a:lnRef idx="0">
              <a:schemeClr val="accent5">
                <a:shade val="90000"/>
                <a:hueOff val="0"/>
                <a:satOff val="0"/>
                <a:lumOff val="0"/>
                <a:alphaOff val="0"/>
              </a:schemeClr>
            </a:lnRef>
            <a:fillRef idx="1">
              <a:scrgbClr r="0" g="0" b="0"/>
            </a:fillRef>
            <a:effectRef idx="0">
              <a:schemeClr val="accent5">
                <a:shade val="90000"/>
                <a:hueOff val="0"/>
                <a:satOff val="0"/>
                <a:lumOff val="0"/>
                <a:alphaOff val="0"/>
              </a:schemeClr>
            </a:effectRef>
            <a:fontRef idx="minor">
              <a:schemeClr val="lt1"/>
            </a:fontRef>
          </p:style>
          <p:txBody>
            <a:bodyPr/>
            <a:lstStyle/>
            <a:p>
              <a:endParaRPr lang="en-ZA">
                <a:latin typeface="Century Gothic"/>
              </a:endParaRPr>
            </a:p>
          </p:txBody>
        </p:sp>
        <p:sp>
          <p:nvSpPr>
            <p:cNvPr id="104" name="Arrow: Right 4">
              <a:extLst>
                <a:ext uri="{FF2B5EF4-FFF2-40B4-BE49-F238E27FC236}">
                  <a16:creationId xmlns:a16="http://schemas.microsoft.com/office/drawing/2014/main" id="{EC947EDD-46E5-5A7B-927F-2EE50373F503}"/>
                </a:ext>
              </a:extLst>
            </p:cNvPr>
            <p:cNvSpPr txBox="1"/>
            <p:nvPr/>
          </p:nvSpPr>
          <p:spPr>
            <a:xfrm rot="3514">
              <a:off x="2306296" y="475593"/>
              <a:ext cx="345087" cy="312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latin typeface="Century Gothic"/>
              </a:endParaRPr>
            </a:p>
          </p:txBody>
        </p:sp>
      </p:grpSp>
      <p:grpSp>
        <p:nvGrpSpPr>
          <p:cNvPr id="105" name="Group 104">
            <a:extLst>
              <a:ext uri="{FF2B5EF4-FFF2-40B4-BE49-F238E27FC236}">
                <a16:creationId xmlns:a16="http://schemas.microsoft.com/office/drawing/2014/main" id="{D1C9FDBA-943C-BD6F-37D0-AC95E9A6CDF6}"/>
              </a:ext>
            </a:extLst>
          </p:cNvPr>
          <p:cNvGrpSpPr/>
          <p:nvPr/>
        </p:nvGrpSpPr>
        <p:grpSpPr>
          <a:xfrm>
            <a:off x="8448705" y="5192225"/>
            <a:ext cx="492982" cy="521212"/>
            <a:chOff x="2306296" y="371427"/>
            <a:chExt cx="492982" cy="521212"/>
          </a:xfrm>
        </p:grpSpPr>
        <p:sp>
          <p:nvSpPr>
            <p:cNvPr id="106" name="Arrow: Right 105">
              <a:extLst>
                <a:ext uri="{FF2B5EF4-FFF2-40B4-BE49-F238E27FC236}">
                  <a16:creationId xmlns:a16="http://schemas.microsoft.com/office/drawing/2014/main" id="{491DE710-C79A-96C9-7232-ECA72BEB5250}"/>
                </a:ext>
              </a:extLst>
            </p:cNvPr>
            <p:cNvSpPr/>
            <p:nvPr/>
          </p:nvSpPr>
          <p:spPr>
            <a:xfrm rot="3514">
              <a:off x="2306296" y="371427"/>
              <a:ext cx="492982" cy="521212"/>
            </a:xfrm>
            <a:prstGeom prst="rightArrow">
              <a:avLst>
                <a:gd name="adj1" fmla="val 60000"/>
                <a:gd name="adj2" fmla="val 50000"/>
              </a:avLst>
            </a:prstGeom>
            <a:solidFill>
              <a:schemeClr val="tx1"/>
            </a:solidFill>
          </p:spPr>
          <p:style>
            <a:lnRef idx="0">
              <a:schemeClr val="accent5">
                <a:shade val="90000"/>
                <a:hueOff val="0"/>
                <a:satOff val="0"/>
                <a:lumOff val="0"/>
                <a:alphaOff val="0"/>
              </a:schemeClr>
            </a:lnRef>
            <a:fillRef idx="1">
              <a:scrgbClr r="0" g="0" b="0"/>
            </a:fillRef>
            <a:effectRef idx="0">
              <a:schemeClr val="accent5">
                <a:shade val="90000"/>
                <a:hueOff val="0"/>
                <a:satOff val="0"/>
                <a:lumOff val="0"/>
                <a:alphaOff val="0"/>
              </a:schemeClr>
            </a:effectRef>
            <a:fontRef idx="minor">
              <a:schemeClr val="lt1"/>
            </a:fontRef>
          </p:style>
          <p:txBody>
            <a:bodyPr/>
            <a:lstStyle/>
            <a:p>
              <a:endParaRPr lang="en-ZA">
                <a:latin typeface="Century Gothic"/>
              </a:endParaRPr>
            </a:p>
          </p:txBody>
        </p:sp>
        <p:sp>
          <p:nvSpPr>
            <p:cNvPr id="107" name="Arrow: Right 4">
              <a:extLst>
                <a:ext uri="{FF2B5EF4-FFF2-40B4-BE49-F238E27FC236}">
                  <a16:creationId xmlns:a16="http://schemas.microsoft.com/office/drawing/2014/main" id="{448CDF84-55A7-C698-7EF1-68F046B7D2FD}"/>
                </a:ext>
              </a:extLst>
            </p:cNvPr>
            <p:cNvSpPr txBox="1"/>
            <p:nvPr/>
          </p:nvSpPr>
          <p:spPr>
            <a:xfrm rot="3514">
              <a:off x="2306296" y="475593"/>
              <a:ext cx="345087" cy="312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latin typeface="Century Gothic"/>
              </a:endParaRPr>
            </a:p>
          </p:txBody>
        </p:sp>
      </p:grpSp>
      <p:sp>
        <p:nvSpPr>
          <p:cNvPr id="114" name="TextBox 113">
            <a:extLst>
              <a:ext uri="{FF2B5EF4-FFF2-40B4-BE49-F238E27FC236}">
                <a16:creationId xmlns:a16="http://schemas.microsoft.com/office/drawing/2014/main" id="{50129A0C-E6FB-CC31-387A-F993A56F9D24}"/>
              </a:ext>
            </a:extLst>
          </p:cNvPr>
          <p:cNvSpPr txBox="1"/>
          <p:nvPr/>
        </p:nvSpPr>
        <p:spPr>
          <a:xfrm>
            <a:off x="5563326" y="6261402"/>
            <a:ext cx="6254990" cy="338554"/>
          </a:xfrm>
          <a:prstGeom prst="rect">
            <a:avLst/>
          </a:prstGeom>
          <a:solidFill>
            <a:srgbClr val="E5AB1A"/>
          </a:solidFill>
        </p:spPr>
        <p:txBody>
          <a:bodyPr wrap="square" rtlCol="0">
            <a:spAutoFit/>
          </a:bodyPr>
          <a:lstStyle/>
          <a:p>
            <a:r>
              <a:rPr lang="en-US" sz="1600" b="1">
                <a:latin typeface="Century Gothic"/>
              </a:rPr>
              <a:t>OR failed standards and issued with refusal notice</a:t>
            </a:r>
            <a:endParaRPr lang="en-ZA" sz="1600" b="1">
              <a:latin typeface="Century Gothic"/>
            </a:endParaRPr>
          </a:p>
        </p:txBody>
      </p:sp>
      <p:sp>
        <p:nvSpPr>
          <p:cNvPr id="122" name="TextBox 121">
            <a:extLst>
              <a:ext uri="{FF2B5EF4-FFF2-40B4-BE49-F238E27FC236}">
                <a16:creationId xmlns:a16="http://schemas.microsoft.com/office/drawing/2014/main" id="{787A033C-B636-291C-5924-FF8CD40BD4A8}"/>
              </a:ext>
            </a:extLst>
          </p:cNvPr>
          <p:cNvSpPr txBox="1"/>
          <p:nvPr/>
        </p:nvSpPr>
        <p:spPr>
          <a:xfrm>
            <a:off x="10300663" y="146744"/>
            <a:ext cx="269807" cy="232748"/>
          </a:xfrm>
          <a:prstGeom prst="rect">
            <a:avLst/>
          </a:prstGeom>
          <a:solidFill>
            <a:schemeClr val="accent2"/>
          </a:solidFill>
        </p:spPr>
        <p:txBody>
          <a:bodyPr wrap="square" rtlCol="0">
            <a:spAutoFit/>
          </a:bodyPr>
          <a:lstStyle/>
          <a:p>
            <a:pPr>
              <a:spcAft>
                <a:spcPts val="1800"/>
              </a:spcAft>
            </a:pPr>
            <a:endParaRPr lang="en-ZA" sz="1400">
              <a:latin typeface="Calibri Light" panose="020F0302020204030204" pitchFamily="34" charset="0"/>
              <a:cs typeface="Calibri Light" panose="020F0302020204030204" pitchFamily="34" charset="0"/>
            </a:endParaRPr>
          </a:p>
        </p:txBody>
      </p:sp>
      <p:grpSp>
        <p:nvGrpSpPr>
          <p:cNvPr id="49" name="Group 48">
            <a:extLst>
              <a:ext uri="{FF2B5EF4-FFF2-40B4-BE49-F238E27FC236}">
                <a16:creationId xmlns:a16="http://schemas.microsoft.com/office/drawing/2014/main" id="{D01E88AB-CED6-B8B3-FA5E-EB7389811B2B}"/>
              </a:ext>
            </a:extLst>
          </p:cNvPr>
          <p:cNvGrpSpPr/>
          <p:nvPr/>
        </p:nvGrpSpPr>
        <p:grpSpPr>
          <a:xfrm>
            <a:off x="8425875" y="966711"/>
            <a:ext cx="492982" cy="521212"/>
            <a:chOff x="2306296" y="371427"/>
            <a:chExt cx="492982" cy="521212"/>
          </a:xfrm>
        </p:grpSpPr>
        <p:sp>
          <p:nvSpPr>
            <p:cNvPr id="55" name="Arrow: Right 54">
              <a:extLst>
                <a:ext uri="{FF2B5EF4-FFF2-40B4-BE49-F238E27FC236}">
                  <a16:creationId xmlns:a16="http://schemas.microsoft.com/office/drawing/2014/main" id="{488C018E-E2F9-0F42-7F27-B97FF1DE5CD2}"/>
                </a:ext>
              </a:extLst>
            </p:cNvPr>
            <p:cNvSpPr/>
            <p:nvPr/>
          </p:nvSpPr>
          <p:spPr>
            <a:xfrm rot="3514">
              <a:off x="2306296" y="371427"/>
              <a:ext cx="492982" cy="521212"/>
            </a:xfrm>
            <a:prstGeom prst="rightArrow">
              <a:avLst>
                <a:gd name="adj1" fmla="val 60000"/>
                <a:gd name="adj2" fmla="val 50000"/>
              </a:avLst>
            </a:prstGeom>
            <a:solidFill>
              <a:schemeClr val="tx1"/>
            </a:solidFill>
          </p:spPr>
          <p:style>
            <a:lnRef idx="0">
              <a:schemeClr val="accent5">
                <a:shade val="90000"/>
                <a:hueOff val="0"/>
                <a:satOff val="0"/>
                <a:lumOff val="0"/>
                <a:alphaOff val="0"/>
              </a:schemeClr>
            </a:lnRef>
            <a:fillRef idx="1">
              <a:scrgbClr r="0" g="0" b="0"/>
            </a:fillRef>
            <a:effectRef idx="0">
              <a:schemeClr val="accent5">
                <a:shade val="90000"/>
                <a:hueOff val="0"/>
                <a:satOff val="0"/>
                <a:lumOff val="0"/>
                <a:alphaOff val="0"/>
              </a:schemeClr>
            </a:effectRef>
            <a:fontRef idx="minor">
              <a:schemeClr val="lt1"/>
            </a:fontRef>
          </p:style>
          <p:txBody>
            <a:bodyPr/>
            <a:lstStyle/>
            <a:p>
              <a:endParaRPr lang="en-ZA">
                <a:latin typeface="Century Gothic"/>
              </a:endParaRPr>
            </a:p>
          </p:txBody>
        </p:sp>
        <p:sp>
          <p:nvSpPr>
            <p:cNvPr id="56" name="Arrow: Right 4">
              <a:extLst>
                <a:ext uri="{FF2B5EF4-FFF2-40B4-BE49-F238E27FC236}">
                  <a16:creationId xmlns:a16="http://schemas.microsoft.com/office/drawing/2014/main" id="{7720EEE9-8EFD-3EE8-15E9-EC2E19F419C2}"/>
                </a:ext>
              </a:extLst>
            </p:cNvPr>
            <p:cNvSpPr txBox="1"/>
            <p:nvPr/>
          </p:nvSpPr>
          <p:spPr>
            <a:xfrm rot="3514">
              <a:off x="2306296" y="475593"/>
              <a:ext cx="345087" cy="312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latin typeface="Century Gothic"/>
              </a:endParaRPr>
            </a:p>
          </p:txBody>
        </p:sp>
      </p:grpSp>
      <p:sp>
        <p:nvSpPr>
          <p:cNvPr id="57" name="Arrow: Right 56">
            <a:extLst>
              <a:ext uri="{FF2B5EF4-FFF2-40B4-BE49-F238E27FC236}">
                <a16:creationId xmlns:a16="http://schemas.microsoft.com/office/drawing/2014/main" id="{967742C6-45BA-F2A0-99E6-0B9F80939D3E}"/>
              </a:ext>
            </a:extLst>
          </p:cNvPr>
          <p:cNvSpPr/>
          <p:nvPr/>
        </p:nvSpPr>
        <p:spPr>
          <a:xfrm>
            <a:off x="5145787" y="475548"/>
            <a:ext cx="5956018" cy="468143"/>
          </a:xfrm>
          <a:prstGeom prst="rightArrow">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Century Gothic"/>
              </a:rPr>
              <a:t>Registration readiness Assessment </a:t>
            </a:r>
            <a:endParaRPr lang="en-ZA" sz="1400" b="1">
              <a:latin typeface="Century Gothic"/>
            </a:endParaRPr>
          </a:p>
        </p:txBody>
      </p:sp>
      <p:grpSp>
        <p:nvGrpSpPr>
          <p:cNvPr id="58" name="Group 57">
            <a:extLst>
              <a:ext uri="{FF2B5EF4-FFF2-40B4-BE49-F238E27FC236}">
                <a16:creationId xmlns:a16="http://schemas.microsoft.com/office/drawing/2014/main" id="{DC104892-CFDF-25F5-3C82-80F165C5E4EF}"/>
              </a:ext>
            </a:extLst>
          </p:cNvPr>
          <p:cNvGrpSpPr/>
          <p:nvPr/>
        </p:nvGrpSpPr>
        <p:grpSpPr>
          <a:xfrm>
            <a:off x="8286502" y="3193258"/>
            <a:ext cx="591462" cy="620018"/>
            <a:chOff x="2328364" y="2425251"/>
            <a:chExt cx="591462" cy="620018"/>
          </a:xfrm>
        </p:grpSpPr>
        <p:sp>
          <p:nvSpPr>
            <p:cNvPr id="59" name="Plus Sign 58">
              <a:extLst>
                <a:ext uri="{FF2B5EF4-FFF2-40B4-BE49-F238E27FC236}">
                  <a16:creationId xmlns:a16="http://schemas.microsoft.com/office/drawing/2014/main" id="{3B16FABC-6903-B1C8-6B86-AF27F1DFDBE5}"/>
                </a:ext>
              </a:extLst>
            </p:cNvPr>
            <p:cNvSpPr/>
            <p:nvPr/>
          </p:nvSpPr>
          <p:spPr>
            <a:xfrm rot="10800000">
              <a:off x="2328364" y="2425251"/>
              <a:ext cx="591462" cy="620018"/>
            </a:xfrm>
            <a:prstGeom prst="mathPlus">
              <a:avLst/>
            </a:prstGeom>
            <a:solidFill>
              <a:srgbClr val="EFA92C"/>
            </a:solidFill>
            <a:ln>
              <a:solidFill>
                <a:srgbClr val="EFA92C"/>
              </a:solidFill>
            </a:ln>
          </p:spPr>
          <p:style>
            <a:lnRef idx="0">
              <a:scrgbClr r="0" g="0" b="0"/>
            </a:lnRef>
            <a:fillRef idx="1">
              <a:scrgbClr r="0" g="0" b="0"/>
            </a:fillRef>
            <a:effectRef idx="0">
              <a:schemeClr val="accent5">
                <a:shade val="90000"/>
                <a:hueOff val="319014"/>
                <a:satOff val="-2923"/>
                <a:lumOff val="25231"/>
                <a:alphaOff val="0"/>
              </a:schemeClr>
            </a:effectRef>
            <a:fontRef idx="minor">
              <a:schemeClr val="lt1"/>
            </a:fontRef>
          </p:style>
          <p:txBody>
            <a:bodyPr/>
            <a:lstStyle/>
            <a:p>
              <a:endParaRPr lang="en-ZA">
                <a:latin typeface="Century Gothic"/>
              </a:endParaRPr>
            </a:p>
          </p:txBody>
        </p:sp>
        <p:sp>
          <p:nvSpPr>
            <p:cNvPr id="60" name="Plus Sign 4">
              <a:extLst>
                <a:ext uri="{FF2B5EF4-FFF2-40B4-BE49-F238E27FC236}">
                  <a16:creationId xmlns:a16="http://schemas.microsoft.com/office/drawing/2014/main" id="{6E0274C1-0F7C-5850-24AB-B143E084CCE5}"/>
                </a:ext>
              </a:extLst>
            </p:cNvPr>
            <p:cNvSpPr txBox="1"/>
            <p:nvPr/>
          </p:nvSpPr>
          <p:spPr>
            <a:xfrm rot="21600000">
              <a:off x="2505803" y="2549255"/>
              <a:ext cx="414023" cy="3720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GB" sz="2600" kern="1200">
                <a:latin typeface="Century Gothic"/>
              </a:endParaRPr>
            </a:p>
          </p:txBody>
        </p:sp>
      </p:grpSp>
    </p:spTree>
    <p:extLst>
      <p:ext uri="{BB962C8B-B14F-4D97-AF65-F5344CB8AC3E}">
        <p14:creationId xmlns:p14="http://schemas.microsoft.com/office/powerpoint/2010/main" val="5573158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6E368-DCD1-D840-3056-C5B22FE0692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4F4170A-AC79-70CE-1E71-E79DC3D87232}"/>
              </a:ext>
            </a:extLst>
          </p:cNvPr>
          <p:cNvSpPr/>
          <p:nvPr/>
        </p:nvSpPr>
        <p:spPr>
          <a:xfrm>
            <a:off x="7638472" y="0"/>
            <a:ext cx="4553528" cy="2930155"/>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C6BF55FA-F4E2-D4D4-774A-37B3AB57FE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90</a:t>
            </a:fld>
            <a:endParaRPr lang="en-US">
              <a:latin typeface="Century Gothic"/>
            </a:endParaRPr>
          </a:p>
        </p:txBody>
      </p:sp>
      <p:pic>
        <p:nvPicPr>
          <p:cNvPr id="12" name="Graphic 11" descr="Home with solid fill">
            <a:extLst>
              <a:ext uri="{FF2B5EF4-FFF2-40B4-BE49-F238E27FC236}">
                <a16:creationId xmlns:a16="http://schemas.microsoft.com/office/drawing/2014/main" id="{6A429C1F-42FF-B01D-F404-0540933ECF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8811" y="-58505"/>
            <a:ext cx="914400" cy="914400"/>
          </a:xfrm>
          <a:prstGeom prst="rect">
            <a:avLst/>
          </a:prstGeom>
        </p:spPr>
      </p:pic>
      <p:pic>
        <p:nvPicPr>
          <p:cNvPr id="13" name="Graphic 12" descr="Children with solid fill">
            <a:extLst>
              <a:ext uri="{FF2B5EF4-FFF2-40B4-BE49-F238E27FC236}">
                <a16:creationId xmlns:a16="http://schemas.microsoft.com/office/drawing/2014/main" id="{9232BBDA-4A84-B6D4-4708-90698E438A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4464" y="1238195"/>
            <a:ext cx="914400" cy="914400"/>
          </a:xfrm>
          <a:prstGeom prst="rect">
            <a:avLst/>
          </a:prstGeom>
        </p:spPr>
      </p:pic>
      <p:sp>
        <p:nvSpPr>
          <p:cNvPr id="14" name="Plus Sign 13">
            <a:extLst>
              <a:ext uri="{FF2B5EF4-FFF2-40B4-BE49-F238E27FC236}">
                <a16:creationId xmlns:a16="http://schemas.microsoft.com/office/drawing/2014/main" id="{0D248C72-029B-4560-EBAE-DDFC7B4B3327}"/>
              </a:ext>
            </a:extLst>
          </p:cNvPr>
          <p:cNvSpPr/>
          <p:nvPr/>
        </p:nvSpPr>
        <p:spPr>
          <a:xfrm>
            <a:off x="1209497" y="781540"/>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Google Shape;331;p36">
            <a:extLst>
              <a:ext uri="{FF2B5EF4-FFF2-40B4-BE49-F238E27FC236}">
                <a16:creationId xmlns:a16="http://schemas.microsoft.com/office/drawing/2014/main" id="{878FE3FF-D075-0A42-B550-A9F1546BD8E3}"/>
              </a:ext>
            </a:extLst>
          </p:cNvPr>
          <p:cNvSpPr txBox="1"/>
          <p:nvPr/>
        </p:nvSpPr>
        <p:spPr>
          <a:xfrm>
            <a:off x="1209497" y="3128419"/>
            <a:ext cx="504748" cy="581198"/>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NA</a:t>
            </a:r>
          </a:p>
        </p:txBody>
      </p:sp>
      <p:pic>
        <p:nvPicPr>
          <p:cNvPr id="28" name="Graphic 27" descr="Double Tap Gesture with solid fill">
            <a:extLst>
              <a:ext uri="{FF2B5EF4-FFF2-40B4-BE49-F238E27FC236}">
                <a16:creationId xmlns:a16="http://schemas.microsoft.com/office/drawing/2014/main" id="{2A45442A-99FA-EF1B-462F-F3CBF5F6CD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12016" y="2283600"/>
            <a:ext cx="858876" cy="798493"/>
          </a:xfrm>
          <a:prstGeom prst="rect">
            <a:avLst/>
          </a:prstGeom>
        </p:spPr>
      </p:pic>
      <p:pic>
        <p:nvPicPr>
          <p:cNvPr id="29" name="Graphic 28" descr="Smart Phone with solid fill">
            <a:extLst>
              <a:ext uri="{FF2B5EF4-FFF2-40B4-BE49-F238E27FC236}">
                <a16:creationId xmlns:a16="http://schemas.microsoft.com/office/drawing/2014/main" id="{45838BB4-67C3-8E60-E42D-7C7BE073C3A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5923" y="2034298"/>
            <a:ext cx="987273" cy="920716"/>
          </a:xfrm>
          <a:prstGeom prst="rect">
            <a:avLst/>
          </a:prstGeom>
        </p:spPr>
      </p:pic>
      <p:sp>
        <p:nvSpPr>
          <p:cNvPr id="4" name="Rectangle 3">
            <a:extLst>
              <a:ext uri="{FF2B5EF4-FFF2-40B4-BE49-F238E27FC236}">
                <a16:creationId xmlns:a16="http://schemas.microsoft.com/office/drawing/2014/main" id="{A86D18FA-0E81-5035-B4E9-E65E35102784}"/>
              </a:ext>
            </a:extLst>
          </p:cNvPr>
          <p:cNvSpPr/>
          <p:nvPr/>
        </p:nvSpPr>
        <p:spPr>
          <a:xfrm>
            <a:off x="2235519" y="15023"/>
            <a:ext cx="4728993" cy="2939991"/>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6" name="TextBox 25">
            <a:extLst>
              <a:ext uri="{FF2B5EF4-FFF2-40B4-BE49-F238E27FC236}">
                <a16:creationId xmlns:a16="http://schemas.microsoft.com/office/drawing/2014/main" id="{A6FFA2E8-99D1-83EF-9457-56F1B722F914}"/>
              </a:ext>
            </a:extLst>
          </p:cNvPr>
          <p:cNvSpPr txBox="1"/>
          <p:nvPr/>
        </p:nvSpPr>
        <p:spPr>
          <a:xfrm>
            <a:off x="2232909" y="828960"/>
            <a:ext cx="4569662" cy="830997"/>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sym typeface="Calibri"/>
              </a:rPr>
              <a:t>Water containers are covered at all times </a:t>
            </a:r>
            <a:endParaRPr lang="en-US" sz="2200">
              <a:solidFill>
                <a:schemeClr val="bg1"/>
              </a:solidFill>
              <a:latin typeface="Century Gothic"/>
              <a:ea typeface="Calibri"/>
              <a:cs typeface="Calibri"/>
            </a:endParaRPr>
          </a:p>
        </p:txBody>
      </p:sp>
      <p:sp>
        <p:nvSpPr>
          <p:cNvPr id="27" name="TextBox 26">
            <a:extLst>
              <a:ext uri="{FF2B5EF4-FFF2-40B4-BE49-F238E27FC236}">
                <a16:creationId xmlns:a16="http://schemas.microsoft.com/office/drawing/2014/main" id="{0D298A5F-8434-EF84-3E9D-BD7F6946A630}"/>
              </a:ext>
            </a:extLst>
          </p:cNvPr>
          <p:cNvSpPr txBox="1"/>
          <p:nvPr/>
        </p:nvSpPr>
        <p:spPr>
          <a:xfrm>
            <a:off x="7929317" y="235546"/>
            <a:ext cx="4260073" cy="2462213"/>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Where </a:t>
            </a:r>
            <a:r>
              <a:rPr lang="en-US" sz="2200" err="1">
                <a:solidFill>
                  <a:schemeClr val="bg1"/>
                </a:solidFill>
                <a:latin typeface="Century Gothic"/>
                <a:ea typeface="Calibri"/>
                <a:cs typeface="Calibri"/>
              </a:rPr>
              <a:t>programmes</a:t>
            </a:r>
            <a:r>
              <a:rPr lang="en-US" sz="2200">
                <a:solidFill>
                  <a:schemeClr val="bg1"/>
                </a:solidFill>
                <a:latin typeface="Century Gothic"/>
                <a:ea typeface="Calibri"/>
                <a:cs typeface="Calibri"/>
              </a:rPr>
              <a:t> use containers to store water, these containers should be kept covered. </a:t>
            </a:r>
          </a:p>
          <a:p>
            <a:endParaRPr lang="en-US" sz="2200">
              <a:solidFill>
                <a:schemeClr val="bg1"/>
              </a:solidFill>
              <a:latin typeface="Century Gothic"/>
              <a:ea typeface="Calibri"/>
              <a:cs typeface="Calibri"/>
            </a:endParaRPr>
          </a:p>
          <a:p>
            <a:r>
              <a:rPr lang="en-US" sz="2200">
                <a:solidFill>
                  <a:schemeClr val="bg1"/>
                </a:solidFill>
                <a:latin typeface="Century Gothic"/>
                <a:ea typeface="Calibri"/>
                <a:cs typeface="Calibri"/>
              </a:rPr>
              <a:t>Indicate NA if this does not apply. </a:t>
            </a:r>
          </a:p>
        </p:txBody>
      </p:sp>
      <p:sp>
        <p:nvSpPr>
          <p:cNvPr id="33" name="Rectangle 32">
            <a:extLst>
              <a:ext uri="{FF2B5EF4-FFF2-40B4-BE49-F238E27FC236}">
                <a16:creationId xmlns:a16="http://schemas.microsoft.com/office/drawing/2014/main" id="{DD04079A-E28C-2AD9-23CE-D29AE5ECE321}"/>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4" name="Rectangle 33">
            <a:extLst>
              <a:ext uri="{FF2B5EF4-FFF2-40B4-BE49-F238E27FC236}">
                <a16:creationId xmlns:a16="http://schemas.microsoft.com/office/drawing/2014/main" id="{957629C0-5786-41F4-3617-E1738E164988}"/>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5" name="TextBox 34">
            <a:extLst>
              <a:ext uri="{FF2B5EF4-FFF2-40B4-BE49-F238E27FC236}">
                <a16:creationId xmlns:a16="http://schemas.microsoft.com/office/drawing/2014/main" id="{36373BA3-C71B-11D0-066A-DF1946F4B8BB}"/>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16179163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EC597-D079-B6C9-6D30-C01A1FC581C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6B93BA-CC3B-A66B-9917-91D239BFDB8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91</a:t>
            </a:fld>
            <a:endParaRPr lang="en-US"/>
          </a:p>
        </p:txBody>
      </p:sp>
      <p:sp>
        <p:nvSpPr>
          <p:cNvPr id="3" name="Rectangle 2">
            <a:extLst>
              <a:ext uri="{FF2B5EF4-FFF2-40B4-BE49-F238E27FC236}">
                <a16:creationId xmlns:a16="http://schemas.microsoft.com/office/drawing/2014/main" id="{E3563E2F-B9A3-1C6B-3AD8-1E1433E0D4D6}"/>
              </a:ext>
            </a:extLst>
          </p:cNvPr>
          <p:cNvSpPr/>
          <p:nvPr/>
        </p:nvSpPr>
        <p:spPr>
          <a:xfrm>
            <a:off x="1912743" y="-20480"/>
            <a:ext cx="4829328" cy="523338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b="1">
              <a:solidFill>
                <a:schemeClr val="tx1"/>
              </a:solidFill>
              <a:latin typeface="Century Gothic"/>
            </a:endParaRPr>
          </a:p>
        </p:txBody>
      </p:sp>
      <p:sp>
        <p:nvSpPr>
          <p:cNvPr id="5" name="Rectangle 4">
            <a:extLst>
              <a:ext uri="{FF2B5EF4-FFF2-40B4-BE49-F238E27FC236}">
                <a16:creationId xmlns:a16="http://schemas.microsoft.com/office/drawing/2014/main" id="{4A5E4C0B-8A86-9C84-1516-FA2D64A21DA0}"/>
              </a:ext>
            </a:extLst>
          </p:cNvPr>
          <p:cNvSpPr/>
          <p:nvPr/>
        </p:nvSpPr>
        <p:spPr>
          <a:xfrm>
            <a:off x="7625954" y="-20480"/>
            <a:ext cx="4553528" cy="532846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b="1">
              <a:solidFill>
                <a:schemeClr val="tx1"/>
              </a:solidFill>
              <a:latin typeface="Century Gothic"/>
            </a:endParaRPr>
          </a:p>
        </p:txBody>
      </p:sp>
      <p:sp>
        <p:nvSpPr>
          <p:cNvPr id="4" name="Google Shape;331;p36">
            <a:extLst>
              <a:ext uri="{FF2B5EF4-FFF2-40B4-BE49-F238E27FC236}">
                <a16:creationId xmlns:a16="http://schemas.microsoft.com/office/drawing/2014/main" id="{74266D0D-A0FA-5363-9076-734A3E7864F1}"/>
              </a:ext>
            </a:extLst>
          </p:cNvPr>
          <p:cNvSpPr txBox="1"/>
          <p:nvPr/>
        </p:nvSpPr>
        <p:spPr>
          <a:xfrm>
            <a:off x="7858190" y="136525"/>
            <a:ext cx="4316897" cy="807967"/>
          </a:xfrm>
          <a:prstGeom prst="rect">
            <a:avLst/>
          </a:prstGeom>
          <a:noFill/>
          <a:ln>
            <a:noFill/>
          </a:ln>
        </p:spPr>
        <p:txBody>
          <a:bodyPr spcFirstLastPara="1" wrap="square" lIns="91425" tIns="91425" rIns="91425" bIns="91425" anchor="t" anchorCtr="0">
            <a:noAutofit/>
          </a:bodyPr>
          <a:lstStyle/>
          <a:p>
            <a:pPr marL="0" lvl="8" algn="just"/>
            <a:r>
              <a:rPr lang="en-US" sz="2000">
                <a:solidFill>
                  <a:schemeClr val="bg1"/>
                </a:solidFill>
                <a:latin typeface="Century Gothic"/>
                <a:ea typeface="Calibri"/>
                <a:cs typeface="Calibri"/>
                <a:sym typeface="Calibri"/>
              </a:rPr>
              <a:t>At Silver level this standard can be met by any one of the practitioners.  You may want to ask the principal to show you copies of the staff qualifications or evidence of working experience. </a:t>
            </a:r>
            <a:endParaRPr lang="en-ZA" sz="2000">
              <a:solidFill>
                <a:schemeClr val="bg1"/>
              </a:solidFill>
              <a:latin typeface="Century Gothic"/>
              <a:ea typeface="Calibri"/>
              <a:cs typeface="Calibri"/>
              <a:sym typeface="Calibri"/>
            </a:endParaRPr>
          </a:p>
        </p:txBody>
      </p:sp>
      <p:sp>
        <p:nvSpPr>
          <p:cNvPr id="11" name="Rectangle 10">
            <a:extLst>
              <a:ext uri="{FF2B5EF4-FFF2-40B4-BE49-F238E27FC236}">
                <a16:creationId xmlns:a16="http://schemas.microsoft.com/office/drawing/2014/main" id="{91FD632D-0D2E-D2E3-5388-E9DCED395A54}"/>
              </a:ext>
            </a:extLst>
          </p:cNvPr>
          <p:cNvSpPr/>
          <p:nvPr/>
        </p:nvSpPr>
        <p:spPr>
          <a:xfrm>
            <a:off x="1" y="-9211"/>
            <a:ext cx="1024932" cy="35378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12" name="Graphic 11" descr="Home with solid fill">
            <a:extLst>
              <a:ext uri="{FF2B5EF4-FFF2-40B4-BE49-F238E27FC236}">
                <a16:creationId xmlns:a16="http://schemas.microsoft.com/office/drawing/2014/main" id="{5060EB54-8AD8-F146-B1BC-50B9A03E875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1022" y="-20480"/>
            <a:ext cx="914400" cy="914400"/>
          </a:xfrm>
          <a:prstGeom prst="rect">
            <a:avLst/>
          </a:prstGeom>
        </p:spPr>
      </p:pic>
      <p:pic>
        <p:nvPicPr>
          <p:cNvPr id="13" name="Graphic 12" descr="Children with solid fill">
            <a:extLst>
              <a:ext uri="{FF2B5EF4-FFF2-40B4-BE49-F238E27FC236}">
                <a16:creationId xmlns:a16="http://schemas.microsoft.com/office/drawing/2014/main" id="{EAA6AFB7-C217-2EA2-B634-E2EF3477C21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7330" y="1478573"/>
            <a:ext cx="914400" cy="914400"/>
          </a:xfrm>
          <a:prstGeom prst="rect">
            <a:avLst/>
          </a:prstGeom>
        </p:spPr>
      </p:pic>
      <p:sp>
        <p:nvSpPr>
          <p:cNvPr id="14" name="Plus Sign 13">
            <a:extLst>
              <a:ext uri="{FF2B5EF4-FFF2-40B4-BE49-F238E27FC236}">
                <a16:creationId xmlns:a16="http://schemas.microsoft.com/office/drawing/2014/main" id="{9823FA5E-D501-1946-37EB-0A735D24844C}"/>
              </a:ext>
            </a:extLst>
          </p:cNvPr>
          <p:cNvSpPr/>
          <p:nvPr/>
        </p:nvSpPr>
        <p:spPr>
          <a:xfrm>
            <a:off x="984651" y="963230"/>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0840ADA4-E997-0D30-D9A5-99271C98EAF4}"/>
              </a:ext>
            </a:extLst>
          </p:cNvPr>
          <p:cNvSpPr txBox="1"/>
          <p:nvPr/>
        </p:nvSpPr>
        <p:spPr>
          <a:xfrm>
            <a:off x="2093029" y="146204"/>
            <a:ext cx="4355472" cy="4093428"/>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ea typeface="Calibri"/>
                <a:cs typeface="Calibri"/>
              </a:rPr>
              <a:t>The supervisor or any practitioner in the ECD </a:t>
            </a:r>
            <a:r>
              <a:rPr lang="en-US" sz="2000" err="1">
                <a:solidFill>
                  <a:schemeClr val="bg1"/>
                </a:solidFill>
                <a:latin typeface="Century Gothic"/>
                <a:ea typeface="Calibri"/>
                <a:cs typeface="Calibri"/>
              </a:rPr>
              <a:t>programme</a:t>
            </a:r>
            <a:r>
              <a:rPr lang="en-US" sz="2000">
                <a:solidFill>
                  <a:schemeClr val="bg1"/>
                </a:solidFill>
                <a:latin typeface="Century Gothic"/>
                <a:ea typeface="Calibri"/>
                <a:cs typeface="Calibri"/>
              </a:rPr>
              <a:t> must possess the following qualifications, skills and training:</a:t>
            </a:r>
          </a:p>
          <a:p>
            <a:pPr algn="ctr"/>
            <a:r>
              <a:rPr lang="en-US" sz="2000">
                <a:solidFill>
                  <a:schemeClr val="bg1"/>
                </a:solidFill>
                <a:latin typeface="Century Gothic"/>
                <a:ea typeface="Calibri"/>
                <a:cs typeface="Calibri"/>
              </a:rPr>
              <a:t>a) (</a:t>
            </a:r>
            <a:r>
              <a:rPr lang="en-US" sz="2000" err="1">
                <a:solidFill>
                  <a:schemeClr val="bg1"/>
                </a:solidFill>
                <a:latin typeface="Century Gothic"/>
                <a:ea typeface="Calibri"/>
                <a:cs typeface="Calibri"/>
              </a:rPr>
              <a:t>i</a:t>
            </a:r>
            <a:r>
              <a:rPr lang="en-US" sz="2000">
                <a:solidFill>
                  <a:schemeClr val="bg1"/>
                </a:solidFill>
                <a:latin typeface="Century Gothic"/>
                <a:ea typeface="Calibri"/>
                <a:cs typeface="Calibri"/>
              </a:rPr>
              <a:t>) The National Certificate in Early Childhood Development at National Qualification Framework (NQF) Level 1-6 of the South African Qualifications Authority;</a:t>
            </a:r>
          </a:p>
          <a:p>
            <a:pPr algn="ctr"/>
            <a:r>
              <a:rPr lang="en-US" sz="2000">
                <a:solidFill>
                  <a:schemeClr val="bg1"/>
                </a:solidFill>
                <a:latin typeface="Century Gothic"/>
                <a:ea typeface="Calibri"/>
                <a:cs typeface="Calibri"/>
              </a:rPr>
              <a:t> or</a:t>
            </a:r>
          </a:p>
          <a:p>
            <a:pPr algn="ctr"/>
            <a:r>
              <a:rPr lang="en-US" sz="2000">
                <a:solidFill>
                  <a:schemeClr val="bg1"/>
                </a:solidFill>
                <a:latin typeface="Century Gothic"/>
                <a:ea typeface="Calibri"/>
                <a:cs typeface="Calibri"/>
              </a:rPr>
              <a:t>(iii) a minimum of three years experience of working in the early childhood development field</a:t>
            </a:r>
          </a:p>
        </p:txBody>
      </p:sp>
      <p:sp>
        <p:nvSpPr>
          <p:cNvPr id="18" name="Rectangle 17">
            <a:extLst>
              <a:ext uri="{FF2B5EF4-FFF2-40B4-BE49-F238E27FC236}">
                <a16:creationId xmlns:a16="http://schemas.microsoft.com/office/drawing/2014/main" id="{3E32FBBB-7010-2DD4-20B4-5B8A8862F8B7}"/>
              </a:ext>
            </a:extLst>
          </p:cNvPr>
          <p:cNvSpPr/>
          <p:nvPr/>
        </p:nvSpPr>
        <p:spPr>
          <a:xfrm>
            <a:off x="-36558" y="-20480"/>
            <a:ext cx="708359" cy="6872612"/>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0" name="TextBox 19">
            <a:extLst>
              <a:ext uri="{FF2B5EF4-FFF2-40B4-BE49-F238E27FC236}">
                <a16:creationId xmlns:a16="http://schemas.microsoft.com/office/drawing/2014/main" id="{BD172835-175C-EDD1-4660-D3B23D317A6E}"/>
              </a:ext>
            </a:extLst>
          </p:cNvPr>
          <p:cNvSpPr txBox="1"/>
          <p:nvPr/>
        </p:nvSpPr>
        <p:spPr>
          <a:xfrm rot="16200000">
            <a:off x="-1212147" y="1551505"/>
            <a:ext cx="3429003" cy="954107"/>
          </a:xfrm>
          <a:prstGeom prst="rect">
            <a:avLst/>
          </a:prstGeom>
          <a:noFill/>
        </p:spPr>
        <p:txBody>
          <a:bodyPr wrap="square" rtlCol="0">
            <a:spAutoFit/>
          </a:bodyPr>
          <a:lstStyle/>
          <a:p>
            <a:r>
              <a:rPr lang="en-ZA" sz="2800" b="1">
                <a:solidFill>
                  <a:schemeClr val="bg1"/>
                </a:solidFill>
                <a:latin typeface="Century Gothic"/>
              </a:rPr>
              <a:t>SILVER</a:t>
            </a:r>
          </a:p>
          <a:p>
            <a:endParaRPr lang="en-ZA" sz="2800" b="1">
              <a:solidFill>
                <a:schemeClr val="bg1"/>
              </a:solidFill>
              <a:latin typeface="Century Gothic"/>
            </a:endParaRPr>
          </a:p>
        </p:txBody>
      </p:sp>
    </p:spTree>
    <p:extLst>
      <p:ext uri="{BB962C8B-B14F-4D97-AF65-F5344CB8AC3E}">
        <p14:creationId xmlns:p14="http://schemas.microsoft.com/office/powerpoint/2010/main" val="11067181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403C0-935F-1914-2636-213DDF6B0BD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D4FC3F-9D49-9848-8966-D9E297D43A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92</a:t>
            </a:fld>
            <a:endParaRPr lang="en-US"/>
          </a:p>
        </p:txBody>
      </p:sp>
      <p:sp>
        <p:nvSpPr>
          <p:cNvPr id="3" name="Rectangle 2">
            <a:extLst>
              <a:ext uri="{FF2B5EF4-FFF2-40B4-BE49-F238E27FC236}">
                <a16:creationId xmlns:a16="http://schemas.microsoft.com/office/drawing/2014/main" id="{411B8BDE-C481-D4D4-9F61-1DBCFA774478}"/>
              </a:ext>
            </a:extLst>
          </p:cNvPr>
          <p:cNvSpPr/>
          <p:nvPr/>
        </p:nvSpPr>
        <p:spPr>
          <a:xfrm>
            <a:off x="1894113" y="-9212"/>
            <a:ext cx="5107077" cy="267765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b="1">
              <a:solidFill>
                <a:schemeClr val="tx1"/>
              </a:solidFill>
              <a:latin typeface="Century Gothic"/>
            </a:endParaRPr>
          </a:p>
        </p:txBody>
      </p:sp>
      <p:sp>
        <p:nvSpPr>
          <p:cNvPr id="5" name="Rectangle 4">
            <a:extLst>
              <a:ext uri="{FF2B5EF4-FFF2-40B4-BE49-F238E27FC236}">
                <a16:creationId xmlns:a16="http://schemas.microsoft.com/office/drawing/2014/main" id="{BBB4789F-2E8B-A46A-D1EB-EAA271579674}"/>
              </a:ext>
            </a:extLst>
          </p:cNvPr>
          <p:cNvSpPr/>
          <p:nvPr/>
        </p:nvSpPr>
        <p:spPr>
          <a:xfrm>
            <a:off x="8048434" y="0"/>
            <a:ext cx="4152710" cy="265063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b="1" u="sng">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374417B0-1DAA-DF0C-8BB7-1488CA7220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4254" y="0"/>
            <a:ext cx="914400" cy="914400"/>
          </a:xfrm>
          <a:prstGeom prst="rect">
            <a:avLst/>
          </a:prstGeom>
        </p:spPr>
      </p:pic>
      <p:pic>
        <p:nvPicPr>
          <p:cNvPr id="13" name="Graphic 12" descr="Children with solid fill">
            <a:extLst>
              <a:ext uri="{FF2B5EF4-FFF2-40B4-BE49-F238E27FC236}">
                <a16:creationId xmlns:a16="http://schemas.microsoft.com/office/drawing/2014/main" id="{96A51CFE-F27D-19E0-1055-5586561AB26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9085" y="1456173"/>
            <a:ext cx="914400" cy="914400"/>
          </a:xfrm>
          <a:prstGeom prst="rect">
            <a:avLst/>
          </a:prstGeom>
        </p:spPr>
      </p:pic>
      <p:sp>
        <p:nvSpPr>
          <p:cNvPr id="14" name="Plus Sign 13">
            <a:extLst>
              <a:ext uri="{FF2B5EF4-FFF2-40B4-BE49-F238E27FC236}">
                <a16:creationId xmlns:a16="http://schemas.microsoft.com/office/drawing/2014/main" id="{65F14FB3-5D48-1713-4CF5-BF51FED30519}"/>
              </a:ext>
            </a:extLst>
          </p:cNvPr>
          <p:cNvSpPr/>
          <p:nvPr/>
        </p:nvSpPr>
        <p:spPr>
          <a:xfrm>
            <a:off x="944883" y="982267"/>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a:latin typeface="Century Gothic"/>
            </a:endParaRPr>
          </a:p>
        </p:txBody>
      </p:sp>
      <p:sp>
        <p:nvSpPr>
          <p:cNvPr id="16" name="TextBox 15">
            <a:extLst>
              <a:ext uri="{FF2B5EF4-FFF2-40B4-BE49-F238E27FC236}">
                <a16:creationId xmlns:a16="http://schemas.microsoft.com/office/drawing/2014/main" id="{7057D5B9-2260-B6FC-048B-D25E5BEB73FB}"/>
              </a:ext>
            </a:extLst>
          </p:cNvPr>
          <p:cNvSpPr txBox="1"/>
          <p:nvPr/>
        </p:nvSpPr>
        <p:spPr>
          <a:xfrm>
            <a:off x="2266069" y="360120"/>
            <a:ext cx="4569662" cy="1938992"/>
          </a:xfrm>
          <a:prstGeom prst="rect">
            <a:avLst/>
          </a:prstGeom>
          <a:noFill/>
        </p:spPr>
        <p:txBody>
          <a:bodyPr wrap="square" lIns="91440" tIns="45720" rIns="91440" bIns="45720" rtlCol="0" anchor="t">
            <a:spAutoFit/>
          </a:bodyPr>
          <a:lstStyle/>
          <a:p>
            <a:pPr algn="ctr"/>
            <a:r>
              <a:rPr lang="en-US" sz="2000" err="1">
                <a:solidFill>
                  <a:schemeClr val="bg1"/>
                </a:solidFill>
                <a:latin typeface="Century Gothic"/>
                <a:ea typeface="Calibri"/>
                <a:cs typeface="Calibri"/>
              </a:rPr>
              <a:t>Programmes</a:t>
            </a:r>
            <a:r>
              <a:rPr lang="en-US" sz="2000">
                <a:solidFill>
                  <a:schemeClr val="bg1"/>
                </a:solidFill>
                <a:latin typeface="Century Gothic"/>
                <a:ea typeface="Calibri"/>
                <a:cs typeface="Calibri"/>
              </a:rPr>
              <a:t> communicate regularly with parents and caregivers, and alert them to any concerns regarding the development and wellbeing of their child.</a:t>
            </a:r>
          </a:p>
        </p:txBody>
      </p:sp>
      <p:sp>
        <p:nvSpPr>
          <p:cNvPr id="23" name="TextBox 22">
            <a:extLst>
              <a:ext uri="{FF2B5EF4-FFF2-40B4-BE49-F238E27FC236}">
                <a16:creationId xmlns:a16="http://schemas.microsoft.com/office/drawing/2014/main" id="{E743670B-3DF2-0BDF-0622-A496BCF3B21E}"/>
              </a:ext>
            </a:extLst>
          </p:cNvPr>
          <p:cNvSpPr txBox="1"/>
          <p:nvPr/>
        </p:nvSpPr>
        <p:spPr>
          <a:xfrm>
            <a:off x="8362402" y="137292"/>
            <a:ext cx="3829597" cy="2246769"/>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You may want to ask the principal how they communicate with parents and caregivers, what kind of information they communicate about and how regularly.</a:t>
            </a:r>
          </a:p>
        </p:txBody>
      </p:sp>
      <p:pic>
        <p:nvPicPr>
          <p:cNvPr id="13314" name="Picture 2" descr="How to Hold a Preschool Parent Teacher Conference | Procare">
            <a:extLst>
              <a:ext uri="{FF2B5EF4-FFF2-40B4-BE49-F238E27FC236}">
                <a16:creationId xmlns:a16="http://schemas.microsoft.com/office/drawing/2014/main" id="{A39BE7A2-2AFC-FFE4-3030-144B1FAB4A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4113" y="4229588"/>
            <a:ext cx="4011168" cy="2628412"/>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Teacher On The Phone Images – Browse 111,172 Stock Photos, Vectors, and  Video | Adobe Stock">
            <a:extLst>
              <a:ext uri="{FF2B5EF4-FFF2-40B4-BE49-F238E27FC236}">
                <a16:creationId xmlns:a16="http://schemas.microsoft.com/office/drawing/2014/main" id="{12B728CD-C2DE-AD12-7458-D6D25034EA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9290" y="4587039"/>
            <a:ext cx="4152709" cy="2339554"/>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Free custom printable preschool report card templates | Canva">
            <a:extLst>
              <a:ext uri="{FF2B5EF4-FFF2-40B4-BE49-F238E27FC236}">
                <a16:creationId xmlns:a16="http://schemas.microsoft.com/office/drawing/2014/main" id="{71893EB9-C1F8-D6AF-DE86-F9D3200A63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22681" y="3055316"/>
            <a:ext cx="2736778" cy="387127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0DBF2C0-DC71-1E0F-C409-C56484E703DE}"/>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a:latin typeface="Century Gothic"/>
            </a:endParaRPr>
          </a:p>
        </p:txBody>
      </p:sp>
      <p:sp>
        <p:nvSpPr>
          <p:cNvPr id="7" name="Rectangle 6">
            <a:extLst>
              <a:ext uri="{FF2B5EF4-FFF2-40B4-BE49-F238E27FC236}">
                <a16:creationId xmlns:a16="http://schemas.microsoft.com/office/drawing/2014/main" id="{BAC90DB7-CD0D-6FE9-3480-E16FA73E2338}"/>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000">
              <a:latin typeface="Century Gothic"/>
            </a:endParaRPr>
          </a:p>
        </p:txBody>
      </p:sp>
      <p:sp>
        <p:nvSpPr>
          <p:cNvPr id="8" name="TextBox 7">
            <a:extLst>
              <a:ext uri="{FF2B5EF4-FFF2-40B4-BE49-F238E27FC236}">
                <a16:creationId xmlns:a16="http://schemas.microsoft.com/office/drawing/2014/main" id="{600165B5-6397-E6F7-C3B3-AFACD17EAC95}"/>
              </a:ext>
            </a:extLst>
          </p:cNvPr>
          <p:cNvSpPr txBox="1"/>
          <p:nvPr/>
        </p:nvSpPr>
        <p:spPr>
          <a:xfrm rot="16200000">
            <a:off x="-1392316" y="2612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9677190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E63F4-7E62-0FED-9B8F-B18EB6584190}"/>
            </a:ext>
          </a:extLst>
        </p:cNvPr>
        <p:cNvGrpSpPr/>
        <p:nvPr/>
      </p:nvGrpSpPr>
      <p:grpSpPr>
        <a:xfrm>
          <a:off x="0" y="0"/>
          <a:ext cx="0" cy="0"/>
          <a:chOff x="0" y="0"/>
          <a:chExt cx="0" cy="0"/>
        </a:xfrm>
      </p:grpSpPr>
      <p:pic>
        <p:nvPicPr>
          <p:cNvPr id="9" name="Picture 2" descr="Learning Resources Jumbo Tweezer - 1 Piece - Curious Kids">
            <a:extLst>
              <a:ext uri="{FF2B5EF4-FFF2-40B4-BE49-F238E27FC236}">
                <a16:creationId xmlns:a16="http://schemas.microsoft.com/office/drawing/2014/main" id="{CFC99272-895C-E54D-F538-D84C381C2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0313" y="3208881"/>
            <a:ext cx="1615633" cy="161563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At What Age Can You Teach A Child The DRSB Method? — Drawing on the Right  Side of the Brain">
            <a:extLst>
              <a:ext uri="{FF2B5EF4-FFF2-40B4-BE49-F238E27FC236}">
                <a16:creationId xmlns:a16="http://schemas.microsoft.com/office/drawing/2014/main" id="{312A4707-C243-94D7-ECD1-4E043E6D08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2852" y="4824514"/>
            <a:ext cx="1997640" cy="203348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02F2266-659B-D9D6-6D03-FC60BC7A4B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93</a:t>
            </a:fld>
            <a:endParaRPr lang="en-US">
              <a:latin typeface="Century Gothic"/>
            </a:endParaRPr>
          </a:p>
        </p:txBody>
      </p:sp>
      <p:sp>
        <p:nvSpPr>
          <p:cNvPr id="3" name="Rectangle 2">
            <a:extLst>
              <a:ext uri="{FF2B5EF4-FFF2-40B4-BE49-F238E27FC236}">
                <a16:creationId xmlns:a16="http://schemas.microsoft.com/office/drawing/2014/main" id="{2C4EA67E-9CC3-2B7D-7846-128F382AD4D9}"/>
              </a:ext>
            </a:extLst>
          </p:cNvPr>
          <p:cNvSpPr/>
          <p:nvPr/>
        </p:nvSpPr>
        <p:spPr>
          <a:xfrm>
            <a:off x="1773936" y="0"/>
            <a:ext cx="5220514"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5" name="Rectangle 4">
            <a:extLst>
              <a:ext uri="{FF2B5EF4-FFF2-40B4-BE49-F238E27FC236}">
                <a16:creationId xmlns:a16="http://schemas.microsoft.com/office/drawing/2014/main" id="{51DB6C6F-D30E-BA1C-F30F-EBC5C7AEF187}"/>
              </a:ext>
            </a:extLst>
          </p:cNvPr>
          <p:cNvSpPr/>
          <p:nvPr/>
        </p:nvSpPr>
        <p:spPr>
          <a:xfrm>
            <a:off x="8164581" y="-1"/>
            <a:ext cx="4027419" cy="685800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4" name="Google Shape;331;p36">
            <a:extLst>
              <a:ext uri="{FF2B5EF4-FFF2-40B4-BE49-F238E27FC236}">
                <a16:creationId xmlns:a16="http://schemas.microsoft.com/office/drawing/2014/main" id="{EB6D7B7B-7F0D-9148-D023-537BABE79AAB}"/>
              </a:ext>
            </a:extLst>
          </p:cNvPr>
          <p:cNvSpPr txBox="1"/>
          <p:nvPr/>
        </p:nvSpPr>
        <p:spPr>
          <a:xfrm>
            <a:off x="8243458" y="593278"/>
            <a:ext cx="3872547" cy="6797875"/>
          </a:xfrm>
          <a:prstGeom prst="rect">
            <a:avLst/>
          </a:prstGeom>
          <a:noFill/>
          <a:ln>
            <a:noFill/>
          </a:ln>
        </p:spPr>
        <p:txBody>
          <a:bodyPr spcFirstLastPara="1" wrap="square" lIns="91425" tIns="91425" rIns="91425" bIns="91425" anchor="t" anchorCtr="0">
            <a:noAutofit/>
          </a:bodyPr>
          <a:lstStyle/>
          <a:p>
            <a:pPr marL="342900" indent="-342900">
              <a:buFont typeface="Arial" panose="020B0604020202020204" pitchFamily="34" charset="0"/>
              <a:buChar char="•"/>
            </a:pPr>
            <a:r>
              <a:rPr lang="en-US" sz="2000">
                <a:solidFill>
                  <a:schemeClr val="bg1"/>
                </a:solidFill>
                <a:latin typeface="Century Gothic"/>
              </a:rPr>
              <a:t>Small muscles  or fine motor skills: drawing, painting, threading, cutting, tweezing, tearing etc. </a:t>
            </a:r>
          </a:p>
          <a:p>
            <a:pPr marL="342900" indent="-342900">
              <a:buFont typeface="Arial" panose="020B0604020202020204" pitchFamily="34" charset="0"/>
              <a:buChar char="•"/>
            </a:pPr>
            <a:endParaRPr lang="en-US" sz="2000">
              <a:solidFill>
                <a:schemeClr val="bg1"/>
              </a:solidFill>
              <a:latin typeface="Century Gothic"/>
            </a:endParaRPr>
          </a:p>
          <a:p>
            <a:pPr marL="342900" indent="-342900">
              <a:buFont typeface="Arial" panose="020B0604020202020204" pitchFamily="34" charset="0"/>
              <a:buChar char="•"/>
            </a:pPr>
            <a:r>
              <a:rPr lang="en-US" sz="2000">
                <a:solidFill>
                  <a:schemeClr val="bg1"/>
                </a:solidFill>
                <a:latin typeface="Century Gothic"/>
              </a:rPr>
              <a:t>Large coordinated movements: running and playing outside. </a:t>
            </a:r>
            <a:r>
              <a:rPr lang="en-US" sz="2000" i="1">
                <a:solidFill>
                  <a:schemeClr val="bg1"/>
                </a:solidFill>
                <a:latin typeface="Century Gothic"/>
              </a:rPr>
              <a:t>Check for outdoor play on the daily </a:t>
            </a:r>
            <a:r>
              <a:rPr lang="en-US" sz="2000" i="1" err="1">
                <a:solidFill>
                  <a:schemeClr val="bg1"/>
                </a:solidFill>
                <a:latin typeface="Century Gothic"/>
              </a:rPr>
              <a:t>programme</a:t>
            </a:r>
            <a:r>
              <a:rPr lang="en-US" sz="2000" i="1">
                <a:solidFill>
                  <a:schemeClr val="bg1"/>
                </a:solidFill>
                <a:latin typeface="Century Gothic"/>
              </a:rPr>
              <a:t>. </a:t>
            </a:r>
          </a:p>
          <a:p>
            <a:pPr marL="342900" indent="-342900">
              <a:buFont typeface="Arial" panose="020B0604020202020204" pitchFamily="34" charset="0"/>
              <a:buChar char="•"/>
            </a:pPr>
            <a:endParaRPr lang="en-US" sz="2000">
              <a:solidFill>
                <a:schemeClr val="bg1"/>
              </a:solidFill>
              <a:latin typeface="Century Gothic"/>
            </a:endParaRPr>
          </a:p>
          <a:p>
            <a:pPr marL="342900" indent="-342900">
              <a:buFont typeface="Arial" panose="020B0604020202020204" pitchFamily="34" charset="0"/>
              <a:buChar char="•"/>
            </a:pPr>
            <a:r>
              <a:rPr lang="en-US" sz="2000">
                <a:solidFill>
                  <a:schemeClr val="bg1"/>
                </a:solidFill>
                <a:latin typeface="Century Gothic"/>
              </a:rPr>
              <a:t>For outdoor area, ask the practitioner whether some kind of adjustment is made to use their large muscles indoors such as standing in building</a:t>
            </a:r>
          </a:p>
          <a:p>
            <a:pPr marL="0" lvl="8" algn="just"/>
            <a:endParaRPr lang="en-ZA" sz="2000">
              <a:solidFill>
                <a:schemeClr val="bg1"/>
              </a:solidFill>
              <a:latin typeface="Century Gothic"/>
              <a:ea typeface="Calibri"/>
              <a:cs typeface="Calibri"/>
            </a:endParaRPr>
          </a:p>
        </p:txBody>
      </p:sp>
      <p:pic>
        <p:nvPicPr>
          <p:cNvPr id="12" name="Graphic 11" descr="Home with solid fill">
            <a:extLst>
              <a:ext uri="{FF2B5EF4-FFF2-40B4-BE49-F238E27FC236}">
                <a16:creationId xmlns:a16="http://schemas.microsoft.com/office/drawing/2014/main" id="{1BB5136A-B31C-5D0B-1A42-2F68C37F78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7556" y="0"/>
            <a:ext cx="914400" cy="914400"/>
          </a:xfrm>
          <a:prstGeom prst="rect">
            <a:avLst/>
          </a:prstGeom>
        </p:spPr>
      </p:pic>
      <p:pic>
        <p:nvPicPr>
          <p:cNvPr id="13" name="Graphic 12" descr="Children with solid fill">
            <a:extLst>
              <a:ext uri="{FF2B5EF4-FFF2-40B4-BE49-F238E27FC236}">
                <a16:creationId xmlns:a16="http://schemas.microsoft.com/office/drawing/2014/main" id="{2E392C70-DEBA-A9DD-74D6-6968D7EEA81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2387" y="1456173"/>
            <a:ext cx="914400" cy="914400"/>
          </a:xfrm>
          <a:prstGeom prst="rect">
            <a:avLst/>
          </a:prstGeom>
        </p:spPr>
      </p:pic>
      <p:sp>
        <p:nvSpPr>
          <p:cNvPr id="14" name="Plus Sign 13">
            <a:extLst>
              <a:ext uri="{FF2B5EF4-FFF2-40B4-BE49-F238E27FC236}">
                <a16:creationId xmlns:a16="http://schemas.microsoft.com/office/drawing/2014/main" id="{FFAD6166-BA39-EBFC-DCC8-92791E05725C}"/>
              </a:ext>
            </a:extLst>
          </p:cNvPr>
          <p:cNvSpPr/>
          <p:nvPr/>
        </p:nvSpPr>
        <p:spPr>
          <a:xfrm>
            <a:off x="918185" y="982267"/>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7CBC81CC-A3D0-3098-84E3-2AC6BF3CEDAD}"/>
              </a:ext>
            </a:extLst>
          </p:cNvPr>
          <p:cNvSpPr txBox="1"/>
          <p:nvPr/>
        </p:nvSpPr>
        <p:spPr>
          <a:xfrm>
            <a:off x="1953066" y="298803"/>
            <a:ext cx="4878098" cy="1938992"/>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The </a:t>
            </a:r>
            <a:r>
              <a:rPr lang="en-US" sz="2400" err="1">
                <a:solidFill>
                  <a:schemeClr val="bg1"/>
                </a:solidFill>
                <a:latin typeface="Century Gothic"/>
                <a:ea typeface="Calibri"/>
                <a:cs typeface="Calibri"/>
              </a:rPr>
              <a:t>programme</a:t>
            </a:r>
            <a:r>
              <a:rPr lang="en-US" sz="2400">
                <a:solidFill>
                  <a:schemeClr val="bg1"/>
                </a:solidFill>
                <a:latin typeface="Century Gothic"/>
                <a:ea typeface="Calibri"/>
                <a:cs typeface="Calibri"/>
              </a:rPr>
              <a:t> </a:t>
            </a:r>
            <a:r>
              <a:rPr lang="en-US" sz="2400" b="1">
                <a:solidFill>
                  <a:schemeClr val="bg1"/>
                </a:solidFill>
                <a:latin typeface="Century Gothic"/>
                <a:ea typeface="Calibri"/>
                <a:cs typeface="Calibri"/>
              </a:rPr>
              <a:t>provides opportunities for children to handle small objects </a:t>
            </a:r>
            <a:r>
              <a:rPr lang="en-US" sz="2400">
                <a:solidFill>
                  <a:schemeClr val="bg1"/>
                </a:solidFill>
                <a:latin typeface="Century Gothic"/>
                <a:ea typeface="Calibri"/>
                <a:cs typeface="Calibri"/>
              </a:rPr>
              <a:t>and use utensils, and to </a:t>
            </a:r>
            <a:r>
              <a:rPr lang="en-US" sz="2400" b="1" err="1">
                <a:solidFill>
                  <a:schemeClr val="bg1"/>
                </a:solidFill>
                <a:latin typeface="Century Gothic"/>
                <a:ea typeface="Calibri"/>
                <a:cs typeface="Calibri"/>
              </a:rPr>
              <a:t>practise</a:t>
            </a:r>
            <a:r>
              <a:rPr lang="en-US" sz="2400" b="1">
                <a:solidFill>
                  <a:schemeClr val="bg1"/>
                </a:solidFill>
                <a:latin typeface="Century Gothic"/>
                <a:ea typeface="Calibri"/>
                <a:cs typeface="Calibri"/>
              </a:rPr>
              <a:t> larger </a:t>
            </a:r>
            <a:r>
              <a:rPr lang="en-US" sz="2400" b="1" err="1">
                <a:solidFill>
                  <a:schemeClr val="bg1"/>
                </a:solidFill>
                <a:latin typeface="Century Gothic"/>
                <a:ea typeface="Calibri"/>
                <a:cs typeface="Calibri"/>
              </a:rPr>
              <a:t>co-ordinated</a:t>
            </a:r>
            <a:r>
              <a:rPr lang="en-US" sz="2400" b="1">
                <a:solidFill>
                  <a:schemeClr val="bg1"/>
                </a:solidFill>
                <a:latin typeface="Century Gothic"/>
                <a:ea typeface="Calibri"/>
                <a:cs typeface="Calibri"/>
              </a:rPr>
              <a:t> movements</a:t>
            </a:r>
            <a:r>
              <a:rPr lang="en-US" sz="2400">
                <a:solidFill>
                  <a:schemeClr val="bg1"/>
                </a:solidFill>
                <a:latin typeface="Century Gothic"/>
                <a:ea typeface="Calibri"/>
                <a:cs typeface="Calibri"/>
              </a:rPr>
              <a:t>.</a:t>
            </a:r>
          </a:p>
        </p:txBody>
      </p:sp>
      <p:pic>
        <p:nvPicPr>
          <p:cNvPr id="15" name="Picture 6" descr="44,100 Child Cutting Scissors Royalty-Free Photos and Stock Images |  Shutterstock">
            <a:extLst>
              <a:ext uri="{FF2B5EF4-FFF2-40B4-BE49-F238E27FC236}">
                <a16:creationId xmlns:a16="http://schemas.microsoft.com/office/drawing/2014/main" id="{768F8C7E-995A-12ED-66FA-2930054301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6796" y="3151616"/>
            <a:ext cx="2514118" cy="167607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How climbing and outside play helps your child grow | Life">
            <a:extLst>
              <a:ext uri="{FF2B5EF4-FFF2-40B4-BE49-F238E27FC236}">
                <a16:creationId xmlns:a16="http://schemas.microsoft.com/office/drawing/2014/main" id="{2C63EEF3-66CF-4667-43E5-05D665F466E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944" y="4854741"/>
            <a:ext cx="3064889" cy="202105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2" descr="Top 5 benefits of children playing outside - Sanford Health News">
            <a:extLst>
              <a:ext uri="{FF2B5EF4-FFF2-40B4-BE49-F238E27FC236}">
                <a16:creationId xmlns:a16="http://schemas.microsoft.com/office/drawing/2014/main" id="{BA489445-D02E-7DD9-4241-27511FAB72B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83878" y="4851560"/>
            <a:ext cx="2698974" cy="20242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Play Outside | Heart-Mind Online">
            <a:extLst>
              <a:ext uri="{FF2B5EF4-FFF2-40B4-BE49-F238E27FC236}">
                <a16:creationId xmlns:a16="http://schemas.microsoft.com/office/drawing/2014/main" id="{62D46F03-3651-2333-D0F6-7A498D23E8C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78284" y="3151616"/>
            <a:ext cx="2086297" cy="16999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DF88465-CDCB-6CD9-8CB5-20A057180057}"/>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Rectangle 6">
            <a:extLst>
              <a:ext uri="{FF2B5EF4-FFF2-40B4-BE49-F238E27FC236}">
                <a16:creationId xmlns:a16="http://schemas.microsoft.com/office/drawing/2014/main" id="{CFEBCDBB-CA9B-B1B6-8886-F2CA79CEE820}"/>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8" name="TextBox 7">
            <a:extLst>
              <a:ext uri="{FF2B5EF4-FFF2-40B4-BE49-F238E27FC236}">
                <a16:creationId xmlns:a16="http://schemas.microsoft.com/office/drawing/2014/main" id="{A9A766F8-F7C2-0FFA-69CC-746E56AC8088}"/>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37583393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86DB8-AD38-91CF-3679-6A931AEC47BC}"/>
            </a:ext>
          </a:extLst>
        </p:cNvPr>
        <p:cNvGrpSpPr/>
        <p:nvPr/>
      </p:nvGrpSpPr>
      <p:grpSpPr>
        <a:xfrm>
          <a:off x="0" y="0"/>
          <a:ext cx="0" cy="0"/>
          <a:chOff x="0" y="0"/>
          <a:chExt cx="0" cy="0"/>
        </a:xfrm>
      </p:grpSpPr>
      <p:pic>
        <p:nvPicPr>
          <p:cNvPr id="4" name="Picture 2" descr="Fire Sand Bucket Photos, Images &amp; Pictures | Shutterstock">
            <a:extLst>
              <a:ext uri="{FF2B5EF4-FFF2-40B4-BE49-F238E27FC236}">
                <a16:creationId xmlns:a16="http://schemas.microsoft.com/office/drawing/2014/main" id="{BA5C98DC-791A-DC7C-ADA2-A63B5CE60D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799"/>
          <a:stretch/>
        </p:blipFill>
        <p:spPr bwMode="auto">
          <a:xfrm>
            <a:off x="5879500" y="439856"/>
            <a:ext cx="2506458" cy="22727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79DE1C6-DA19-73DB-8AD2-185E682D7949}"/>
              </a:ext>
            </a:extLst>
          </p:cNvPr>
          <p:cNvSpPr/>
          <p:nvPr/>
        </p:nvSpPr>
        <p:spPr>
          <a:xfrm>
            <a:off x="8156447" y="-9212"/>
            <a:ext cx="4035552" cy="271265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209C6658-4E5F-1568-9E5A-B6EB5687C0A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94</a:t>
            </a:fld>
            <a:endParaRPr lang="en-US">
              <a:latin typeface="Century Gothic"/>
            </a:endParaRPr>
          </a:p>
        </p:txBody>
      </p:sp>
      <p:sp>
        <p:nvSpPr>
          <p:cNvPr id="3" name="Rectangle 2">
            <a:extLst>
              <a:ext uri="{FF2B5EF4-FFF2-40B4-BE49-F238E27FC236}">
                <a16:creationId xmlns:a16="http://schemas.microsoft.com/office/drawing/2014/main" id="{C0D6654C-92E7-0613-7E18-2EB331DFFFD8}"/>
              </a:ext>
            </a:extLst>
          </p:cNvPr>
          <p:cNvSpPr/>
          <p:nvPr/>
        </p:nvSpPr>
        <p:spPr>
          <a:xfrm>
            <a:off x="1754465" y="1"/>
            <a:ext cx="4221793"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CD0FCC87-60A3-5F6E-0EEF-D3DAC11E9A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8239" y="181634"/>
            <a:ext cx="914400" cy="914400"/>
          </a:xfrm>
          <a:prstGeom prst="rect">
            <a:avLst/>
          </a:prstGeom>
        </p:spPr>
      </p:pic>
      <p:pic>
        <p:nvPicPr>
          <p:cNvPr id="13" name="Graphic 12" descr="Children with solid fill">
            <a:extLst>
              <a:ext uri="{FF2B5EF4-FFF2-40B4-BE49-F238E27FC236}">
                <a16:creationId xmlns:a16="http://schemas.microsoft.com/office/drawing/2014/main" id="{B2AD7646-5766-E524-19EC-92F967AB4C2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3070" y="1637807"/>
            <a:ext cx="914400" cy="914400"/>
          </a:xfrm>
          <a:prstGeom prst="rect">
            <a:avLst/>
          </a:prstGeom>
        </p:spPr>
      </p:pic>
      <p:sp>
        <p:nvSpPr>
          <p:cNvPr id="14" name="Plus Sign 13">
            <a:extLst>
              <a:ext uri="{FF2B5EF4-FFF2-40B4-BE49-F238E27FC236}">
                <a16:creationId xmlns:a16="http://schemas.microsoft.com/office/drawing/2014/main" id="{38863AD5-E6C4-DD84-B635-ED1A0E944741}"/>
              </a:ext>
            </a:extLst>
          </p:cNvPr>
          <p:cNvSpPr/>
          <p:nvPr/>
        </p:nvSpPr>
        <p:spPr>
          <a:xfrm>
            <a:off x="848868" y="1163901"/>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4C926CEA-12F6-9CCD-5E2E-9AA41C433446}"/>
              </a:ext>
            </a:extLst>
          </p:cNvPr>
          <p:cNvSpPr txBox="1"/>
          <p:nvPr/>
        </p:nvSpPr>
        <p:spPr>
          <a:xfrm>
            <a:off x="2029968" y="386832"/>
            <a:ext cx="3849532" cy="1938992"/>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sym typeface="Calibri"/>
              </a:rPr>
              <a:t>There is </a:t>
            </a:r>
            <a:r>
              <a:rPr lang="en-US" sz="2400" b="1" u="sng">
                <a:solidFill>
                  <a:schemeClr val="bg1"/>
                </a:solidFill>
                <a:latin typeface="Century Gothic"/>
                <a:ea typeface="Calibri"/>
                <a:cs typeface="Calibri"/>
                <a:sym typeface="Calibri"/>
              </a:rPr>
              <a:t>fire control equipment </a:t>
            </a:r>
            <a:r>
              <a:rPr lang="en-US" sz="2400">
                <a:solidFill>
                  <a:schemeClr val="bg1"/>
                </a:solidFill>
                <a:latin typeface="Century Gothic"/>
                <a:ea typeface="Calibri"/>
                <a:cs typeface="Calibri"/>
                <a:sym typeface="Calibri"/>
              </a:rPr>
              <a:t>– at </a:t>
            </a:r>
            <a:r>
              <a:rPr lang="en-US" sz="2400" b="1" u="sng">
                <a:solidFill>
                  <a:schemeClr val="bg1"/>
                </a:solidFill>
                <a:latin typeface="Century Gothic"/>
                <a:ea typeface="Calibri"/>
                <a:cs typeface="Calibri"/>
                <a:sym typeface="Calibri"/>
              </a:rPr>
              <a:t>minimum a bucket of sand</a:t>
            </a:r>
          </a:p>
          <a:p>
            <a:pPr algn="ctr"/>
            <a:endParaRPr lang="en-US" sz="2400" u="sng">
              <a:solidFill>
                <a:schemeClr val="bg1"/>
              </a:solidFill>
              <a:latin typeface="Century Gothic"/>
              <a:ea typeface="Calibri"/>
              <a:cs typeface="Calibri"/>
            </a:endParaRPr>
          </a:p>
        </p:txBody>
      </p:sp>
      <p:sp>
        <p:nvSpPr>
          <p:cNvPr id="23" name="TextBox 22">
            <a:extLst>
              <a:ext uri="{FF2B5EF4-FFF2-40B4-BE49-F238E27FC236}">
                <a16:creationId xmlns:a16="http://schemas.microsoft.com/office/drawing/2014/main" id="{0073D888-33B2-1C2A-A4F5-5F253CC3C368}"/>
              </a:ext>
            </a:extLst>
          </p:cNvPr>
          <p:cNvSpPr txBox="1"/>
          <p:nvPr/>
        </p:nvSpPr>
        <p:spPr>
          <a:xfrm>
            <a:off x="8699285" y="384009"/>
            <a:ext cx="3145508" cy="1938992"/>
          </a:xfrm>
          <a:prstGeom prst="rect">
            <a:avLst/>
          </a:prstGeom>
          <a:noFill/>
        </p:spPr>
        <p:txBody>
          <a:bodyPr wrap="square" lIns="91440" tIns="45720" rIns="91440" bIns="45720" rtlCol="0" anchor="t">
            <a:spAutoFit/>
          </a:bodyPr>
          <a:lstStyle/>
          <a:p>
            <a:r>
              <a:rPr lang="en-ZA" sz="2400">
                <a:solidFill>
                  <a:schemeClr val="bg1"/>
                </a:solidFill>
                <a:latin typeface="Century Gothic"/>
              </a:rPr>
              <a:t>If there is a bucket of sand, it should be a designated bucket of sand. </a:t>
            </a:r>
          </a:p>
          <a:p>
            <a:pPr algn="ctr"/>
            <a:endParaRPr lang="en-US" sz="2400">
              <a:solidFill>
                <a:schemeClr val="bg1"/>
              </a:solidFill>
              <a:latin typeface="Century Gothic"/>
              <a:ea typeface="Calibri"/>
              <a:cs typeface="Calibri"/>
            </a:endParaRPr>
          </a:p>
        </p:txBody>
      </p:sp>
      <p:pic>
        <p:nvPicPr>
          <p:cNvPr id="6" name="Graphic 5" descr="Double Tap Gesture with solid fill">
            <a:extLst>
              <a:ext uri="{FF2B5EF4-FFF2-40B4-BE49-F238E27FC236}">
                <a16:creationId xmlns:a16="http://schemas.microsoft.com/office/drawing/2014/main" id="{E1CCD1B4-1D25-3690-FC91-D06BDCAC891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6075" y="3538379"/>
            <a:ext cx="1000470" cy="930132"/>
          </a:xfrm>
          <a:prstGeom prst="rect">
            <a:avLst/>
          </a:prstGeom>
        </p:spPr>
      </p:pic>
      <p:pic>
        <p:nvPicPr>
          <p:cNvPr id="7" name="Graphic 6" descr="Smart Phone with solid fill">
            <a:extLst>
              <a:ext uri="{FF2B5EF4-FFF2-40B4-BE49-F238E27FC236}">
                <a16:creationId xmlns:a16="http://schemas.microsoft.com/office/drawing/2014/main" id="{B9310D42-3B7E-ACE9-7806-0C13BCCCE16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24156" y="3146185"/>
            <a:ext cx="1043353" cy="973015"/>
          </a:xfrm>
          <a:prstGeom prst="rect">
            <a:avLst/>
          </a:prstGeom>
        </p:spPr>
      </p:pic>
      <p:sp>
        <p:nvSpPr>
          <p:cNvPr id="8" name="Google Shape;331;p36">
            <a:extLst>
              <a:ext uri="{FF2B5EF4-FFF2-40B4-BE49-F238E27FC236}">
                <a16:creationId xmlns:a16="http://schemas.microsoft.com/office/drawing/2014/main" id="{9EA8977F-CF60-6164-FE5C-9829D1348589}"/>
              </a:ext>
            </a:extLst>
          </p:cNvPr>
          <p:cNvSpPr txBox="1"/>
          <p:nvPr/>
        </p:nvSpPr>
        <p:spPr>
          <a:xfrm>
            <a:off x="676808" y="4442384"/>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20" name="Rectangle 19">
            <a:extLst>
              <a:ext uri="{FF2B5EF4-FFF2-40B4-BE49-F238E27FC236}">
                <a16:creationId xmlns:a16="http://schemas.microsoft.com/office/drawing/2014/main" id="{5BDB2247-5DBD-FD86-9D47-0300E603F131}"/>
              </a:ext>
            </a:extLst>
          </p:cNvPr>
          <p:cNvSpPr/>
          <p:nvPr/>
        </p:nvSpPr>
        <p:spPr>
          <a:xfrm>
            <a:off x="8156448" y="4807916"/>
            <a:ext cx="4035551" cy="2040872"/>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1" name="Rectangle 20">
            <a:extLst>
              <a:ext uri="{FF2B5EF4-FFF2-40B4-BE49-F238E27FC236}">
                <a16:creationId xmlns:a16="http://schemas.microsoft.com/office/drawing/2014/main" id="{5FC0FFD3-333C-4305-6C40-36E6C00B3D5B}"/>
              </a:ext>
            </a:extLst>
          </p:cNvPr>
          <p:cNvSpPr/>
          <p:nvPr/>
        </p:nvSpPr>
        <p:spPr>
          <a:xfrm>
            <a:off x="1754464" y="4826340"/>
            <a:ext cx="4221793" cy="204087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7" name="TextBox 26">
            <a:extLst>
              <a:ext uri="{FF2B5EF4-FFF2-40B4-BE49-F238E27FC236}">
                <a16:creationId xmlns:a16="http://schemas.microsoft.com/office/drawing/2014/main" id="{E7736227-7889-4C16-6CD2-9B6896622DC7}"/>
              </a:ext>
            </a:extLst>
          </p:cNvPr>
          <p:cNvSpPr txBox="1"/>
          <p:nvPr/>
        </p:nvSpPr>
        <p:spPr>
          <a:xfrm>
            <a:off x="2236127" y="4935151"/>
            <a:ext cx="3419857" cy="1938992"/>
          </a:xfrm>
          <a:prstGeom prst="rect">
            <a:avLst/>
          </a:prstGeom>
          <a:noFill/>
        </p:spPr>
        <p:txBody>
          <a:bodyPr wrap="square" lIns="91440" tIns="45720" rIns="91440" bIns="45720" rtlCol="0" anchor="t">
            <a:spAutoFit/>
          </a:bodyPr>
          <a:lstStyle/>
          <a:p>
            <a:pPr algn="ctr"/>
            <a:r>
              <a:rPr lang="en-US" sz="2400">
                <a:latin typeface="Century Gothic"/>
                <a:ea typeface="Calibri"/>
                <a:cs typeface="Calibri"/>
                <a:sym typeface="Calibri"/>
              </a:rPr>
              <a:t>There is approved fire control equipment which is serviced and up to date </a:t>
            </a:r>
            <a:r>
              <a:rPr lang="en-US" sz="2400" b="1" u="sng">
                <a:latin typeface="Century Gothic"/>
                <a:ea typeface="Calibri"/>
                <a:cs typeface="Calibri"/>
                <a:sym typeface="Calibri"/>
              </a:rPr>
              <a:t>(fire extinguisher)</a:t>
            </a:r>
            <a:endParaRPr lang="en-US" sz="2200" b="1" u="sng">
              <a:latin typeface="Century Gothic"/>
              <a:ea typeface="Calibri"/>
              <a:cs typeface="Calibri"/>
            </a:endParaRPr>
          </a:p>
        </p:txBody>
      </p:sp>
      <p:sp>
        <p:nvSpPr>
          <p:cNvPr id="28" name="TextBox 27">
            <a:extLst>
              <a:ext uri="{FF2B5EF4-FFF2-40B4-BE49-F238E27FC236}">
                <a16:creationId xmlns:a16="http://schemas.microsoft.com/office/drawing/2014/main" id="{4F17698E-7E8B-483C-57E6-4B6B6DD21E9A}"/>
              </a:ext>
            </a:extLst>
          </p:cNvPr>
          <p:cNvSpPr txBox="1"/>
          <p:nvPr/>
        </p:nvSpPr>
        <p:spPr>
          <a:xfrm>
            <a:off x="8380116" y="5146809"/>
            <a:ext cx="3780373" cy="1938992"/>
          </a:xfrm>
          <a:prstGeom prst="rect">
            <a:avLst/>
          </a:prstGeom>
          <a:noFill/>
        </p:spPr>
        <p:txBody>
          <a:bodyPr wrap="square" lIns="91440" tIns="45720" rIns="91440" bIns="45720" rtlCol="0" anchor="t">
            <a:spAutoFit/>
          </a:bodyPr>
          <a:lstStyle/>
          <a:p>
            <a:r>
              <a:rPr lang="en-US" sz="2400">
                <a:solidFill>
                  <a:schemeClr val="bg1"/>
                </a:solidFill>
                <a:latin typeface="Century Gothic"/>
                <a:ea typeface="Calibri"/>
                <a:cs typeface="Calibri"/>
              </a:rPr>
              <a:t>At gold you may want to ask for evidence that the fire extinguisher is up to date.</a:t>
            </a:r>
          </a:p>
          <a:p>
            <a:endParaRPr lang="en-US" sz="2400">
              <a:solidFill>
                <a:schemeClr val="bg1"/>
              </a:solidFill>
              <a:latin typeface="Century Gothic"/>
              <a:ea typeface="Calibri"/>
              <a:cs typeface="Calibri"/>
            </a:endParaRPr>
          </a:p>
        </p:txBody>
      </p:sp>
      <p:sp>
        <p:nvSpPr>
          <p:cNvPr id="29" name="Rectangle 28">
            <a:extLst>
              <a:ext uri="{FF2B5EF4-FFF2-40B4-BE49-F238E27FC236}">
                <a16:creationId xmlns:a16="http://schemas.microsoft.com/office/drawing/2014/main" id="{406463C7-5862-E93B-5FC0-A058D9B508F9}"/>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0" name="Rectangle 29">
            <a:extLst>
              <a:ext uri="{FF2B5EF4-FFF2-40B4-BE49-F238E27FC236}">
                <a16:creationId xmlns:a16="http://schemas.microsoft.com/office/drawing/2014/main" id="{BB405A9F-B80D-1057-6651-3A36DDD363D5}"/>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1" name="TextBox 30">
            <a:extLst>
              <a:ext uri="{FF2B5EF4-FFF2-40B4-BE49-F238E27FC236}">
                <a16:creationId xmlns:a16="http://schemas.microsoft.com/office/drawing/2014/main" id="{F315C2FF-BB43-4235-0B5E-6BBC98D8A8E2}"/>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pic>
        <p:nvPicPr>
          <p:cNvPr id="32" name="Picture 4" descr="Fire Extinguishers - SABS Approved - Woodlands Fire">
            <a:extLst>
              <a:ext uri="{FF2B5EF4-FFF2-40B4-BE49-F238E27FC236}">
                <a16:creationId xmlns:a16="http://schemas.microsoft.com/office/drawing/2014/main" id="{DA1C3CB2-F02C-05FC-E6ED-4D3FBFCB0F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25625" y="3917400"/>
            <a:ext cx="1473623" cy="286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5289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7D151-A524-BC83-8767-2190C17EC7E3}"/>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7A15BAF-E393-4EB8-C48A-9DD9E5751F9A}"/>
              </a:ext>
            </a:extLst>
          </p:cNvPr>
          <p:cNvSpPr/>
          <p:nvPr/>
        </p:nvSpPr>
        <p:spPr>
          <a:xfrm>
            <a:off x="8165591" y="-17226"/>
            <a:ext cx="4026408" cy="271265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pic>
        <p:nvPicPr>
          <p:cNvPr id="15" name="Picture 4" descr="First Aid Kit Transparent Image">
            <a:extLst>
              <a:ext uri="{FF2B5EF4-FFF2-40B4-BE49-F238E27FC236}">
                <a16:creationId xmlns:a16="http://schemas.microsoft.com/office/drawing/2014/main" id="{A0FA998A-EB55-A151-083B-BCC6040137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1588" y="2536523"/>
            <a:ext cx="2705981" cy="270598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1C2F2995-B793-1A7C-6059-F3E4B16572FA}"/>
              </a:ext>
            </a:extLst>
          </p:cNvPr>
          <p:cNvSpPr/>
          <p:nvPr/>
        </p:nvSpPr>
        <p:spPr>
          <a:xfrm>
            <a:off x="1846897" y="-17226"/>
            <a:ext cx="4230694"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 name="Slide Number Placeholder 1">
            <a:extLst>
              <a:ext uri="{FF2B5EF4-FFF2-40B4-BE49-F238E27FC236}">
                <a16:creationId xmlns:a16="http://schemas.microsoft.com/office/drawing/2014/main" id="{511B8588-44B3-43ED-95AF-B728819C7D7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95</a:t>
            </a:fld>
            <a:endParaRPr lang="en-US">
              <a:latin typeface="Century Gothic"/>
            </a:endParaRPr>
          </a:p>
        </p:txBody>
      </p:sp>
      <p:pic>
        <p:nvPicPr>
          <p:cNvPr id="12" name="Graphic 11" descr="Home with solid fill">
            <a:extLst>
              <a:ext uri="{FF2B5EF4-FFF2-40B4-BE49-F238E27FC236}">
                <a16:creationId xmlns:a16="http://schemas.microsoft.com/office/drawing/2014/main" id="{5F20662C-BF7A-BC16-55E7-847D535779D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4715" y="260418"/>
            <a:ext cx="914400" cy="914400"/>
          </a:xfrm>
          <a:prstGeom prst="rect">
            <a:avLst/>
          </a:prstGeom>
        </p:spPr>
      </p:pic>
      <p:pic>
        <p:nvPicPr>
          <p:cNvPr id="6" name="Graphic 5" descr="Double Tap Gesture with solid fill">
            <a:extLst>
              <a:ext uri="{FF2B5EF4-FFF2-40B4-BE49-F238E27FC236}">
                <a16:creationId xmlns:a16="http://schemas.microsoft.com/office/drawing/2014/main" id="{FD9A156E-F3E4-74D7-C25B-C030DACC3EE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2158" y="3484864"/>
            <a:ext cx="1000470" cy="930132"/>
          </a:xfrm>
          <a:prstGeom prst="rect">
            <a:avLst/>
          </a:prstGeom>
        </p:spPr>
      </p:pic>
      <p:pic>
        <p:nvPicPr>
          <p:cNvPr id="7" name="Graphic 6" descr="Smart Phone with solid fill">
            <a:extLst>
              <a:ext uri="{FF2B5EF4-FFF2-40B4-BE49-F238E27FC236}">
                <a16:creationId xmlns:a16="http://schemas.microsoft.com/office/drawing/2014/main" id="{E5A88B5B-0F40-8960-6565-6852BD47925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0239" y="3092670"/>
            <a:ext cx="1043353" cy="973015"/>
          </a:xfrm>
          <a:prstGeom prst="rect">
            <a:avLst/>
          </a:prstGeom>
        </p:spPr>
      </p:pic>
      <p:sp>
        <p:nvSpPr>
          <p:cNvPr id="8" name="Google Shape;331;p36">
            <a:extLst>
              <a:ext uri="{FF2B5EF4-FFF2-40B4-BE49-F238E27FC236}">
                <a16:creationId xmlns:a16="http://schemas.microsoft.com/office/drawing/2014/main" id="{75112135-C7B7-1ED8-8121-7E55281B461D}"/>
              </a:ext>
            </a:extLst>
          </p:cNvPr>
          <p:cNvSpPr txBox="1"/>
          <p:nvPr/>
        </p:nvSpPr>
        <p:spPr>
          <a:xfrm>
            <a:off x="942158" y="4454913"/>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10" name="TextBox 9">
            <a:extLst>
              <a:ext uri="{FF2B5EF4-FFF2-40B4-BE49-F238E27FC236}">
                <a16:creationId xmlns:a16="http://schemas.microsoft.com/office/drawing/2014/main" id="{B8CD5CDE-D5AB-E5F6-0954-FF53A0EF274C}"/>
              </a:ext>
            </a:extLst>
          </p:cNvPr>
          <p:cNvSpPr txBox="1"/>
          <p:nvPr/>
        </p:nvSpPr>
        <p:spPr>
          <a:xfrm>
            <a:off x="2297704" y="379472"/>
            <a:ext cx="3379838" cy="1569660"/>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There is a </a:t>
            </a:r>
            <a:r>
              <a:rPr lang="en-US" sz="2400" b="1">
                <a:solidFill>
                  <a:schemeClr val="bg1"/>
                </a:solidFill>
                <a:latin typeface="Century Gothic"/>
                <a:ea typeface="Calibri"/>
                <a:cs typeface="Calibri"/>
              </a:rPr>
              <a:t>basic first aid kit </a:t>
            </a:r>
            <a:r>
              <a:rPr lang="en-US" sz="2400">
                <a:solidFill>
                  <a:schemeClr val="bg1"/>
                </a:solidFill>
                <a:latin typeface="Century Gothic"/>
                <a:ea typeface="Calibri"/>
                <a:cs typeface="Calibri"/>
              </a:rPr>
              <a:t>which includes </a:t>
            </a:r>
            <a:r>
              <a:rPr lang="en-US" sz="2400" b="1">
                <a:solidFill>
                  <a:schemeClr val="bg1"/>
                </a:solidFill>
                <a:latin typeface="Century Gothic"/>
                <a:ea typeface="Calibri"/>
                <a:cs typeface="Calibri"/>
              </a:rPr>
              <a:t>adhesive bandages, scissors and soap.</a:t>
            </a:r>
          </a:p>
        </p:txBody>
      </p:sp>
      <p:sp>
        <p:nvSpPr>
          <p:cNvPr id="18" name="TextBox 17">
            <a:extLst>
              <a:ext uri="{FF2B5EF4-FFF2-40B4-BE49-F238E27FC236}">
                <a16:creationId xmlns:a16="http://schemas.microsoft.com/office/drawing/2014/main" id="{A8B5F05F-FD63-0185-2CDF-7F86FC058176}"/>
              </a:ext>
            </a:extLst>
          </p:cNvPr>
          <p:cNvSpPr txBox="1"/>
          <p:nvPr/>
        </p:nvSpPr>
        <p:spPr>
          <a:xfrm>
            <a:off x="8616299" y="330674"/>
            <a:ext cx="3145508" cy="1938992"/>
          </a:xfrm>
          <a:prstGeom prst="rect">
            <a:avLst/>
          </a:prstGeom>
          <a:noFill/>
        </p:spPr>
        <p:txBody>
          <a:bodyPr wrap="square" lIns="91440" tIns="45720" rIns="91440" bIns="45720" rtlCol="0" anchor="t">
            <a:spAutoFit/>
          </a:bodyPr>
          <a:lstStyle/>
          <a:p>
            <a:r>
              <a:rPr lang="en-US" sz="2400">
                <a:solidFill>
                  <a:schemeClr val="bg1"/>
                </a:solidFill>
                <a:latin typeface="Century Gothic"/>
                <a:ea typeface="Calibri"/>
                <a:cs typeface="Calibri"/>
              </a:rPr>
              <a:t>Remember that the first aid kit could be a container with the relevant items inside.</a:t>
            </a:r>
          </a:p>
        </p:txBody>
      </p:sp>
      <p:sp>
        <p:nvSpPr>
          <p:cNvPr id="20" name="Rectangle 19">
            <a:extLst>
              <a:ext uri="{FF2B5EF4-FFF2-40B4-BE49-F238E27FC236}">
                <a16:creationId xmlns:a16="http://schemas.microsoft.com/office/drawing/2014/main" id="{2E3D4E48-68B6-6185-3C8F-A2D3EC7B47C2}"/>
              </a:ext>
            </a:extLst>
          </p:cNvPr>
          <p:cNvSpPr/>
          <p:nvPr/>
        </p:nvSpPr>
        <p:spPr>
          <a:xfrm>
            <a:off x="8165591" y="5125206"/>
            <a:ext cx="4037955" cy="1752436"/>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1" name="Rectangle 20">
            <a:extLst>
              <a:ext uri="{FF2B5EF4-FFF2-40B4-BE49-F238E27FC236}">
                <a16:creationId xmlns:a16="http://schemas.microsoft.com/office/drawing/2014/main" id="{49DCC67A-D636-5D3D-5885-7FDFD5C2B59C}"/>
              </a:ext>
            </a:extLst>
          </p:cNvPr>
          <p:cNvSpPr/>
          <p:nvPr/>
        </p:nvSpPr>
        <p:spPr>
          <a:xfrm>
            <a:off x="1813592" y="5152338"/>
            <a:ext cx="4436986" cy="1698171"/>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7" name="TextBox 26">
            <a:extLst>
              <a:ext uri="{FF2B5EF4-FFF2-40B4-BE49-F238E27FC236}">
                <a16:creationId xmlns:a16="http://schemas.microsoft.com/office/drawing/2014/main" id="{0FB5CD41-6B66-C9CC-1FE7-009BD55AEF5C}"/>
              </a:ext>
            </a:extLst>
          </p:cNvPr>
          <p:cNvSpPr txBox="1"/>
          <p:nvPr/>
        </p:nvSpPr>
        <p:spPr>
          <a:xfrm>
            <a:off x="1813592" y="5242504"/>
            <a:ext cx="4569662" cy="1569660"/>
          </a:xfrm>
          <a:prstGeom prst="rect">
            <a:avLst/>
          </a:prstGeom>
          <a:noFill/>
        </p:spPr>
        <p:txBody>
          <a:bodyPr wrap="square" lIns="91440" tIns="45720" rIns="91440" bIns="45720" rtlCol="0" anchor="t">
            <a:spAutoFit/>
          </a:bodyPr>
          <a:lstStyle/>
          <a:p>
            <a:pPr algn="ctr"/>
            <a:r>
              <a:rPr lang="en-US" sz="2400" b="1" u="sng">
                <a:latin typeface="Century Gothic"/>
                <a:ea typeface="Calibri"/>
                <a:cs typeface="Calibri"/>
                <a:sym typeface="Calibri"/>
              </a:rPr>
              <a:t>Basic first aid kit </a:t>
            </a:r>
            <a:r>
              <a:rPr lang="en-US" sz="2400">
                <a:latin typeface="Century Gothic"/>
                <a:ea typeface="Calibri"/>
                <a:cs typeface="Calibri"/>
                <a:sym typeface="Calibri"/>
              </a:rPr>
              <a:t>– Sterile gauze, medical tape, liquid soap, instruction soap and disposable gloves</a:t>
            </a:r>
            <a:endParaRPr lang="en-US" sz="2200" u="sng">
              <a:latin typeface="Century Gothic"/>
              <a:ea typeface="Calibri"/>
              <a:cs typeface="Calibri"/>
            </a:endParaRPr>
          </a:p>
        </p:txBody>
      </p:sp>
      <p:sp>
        <p:nvSpPr>
          <p:cNvPr id="28" name="TextBox 27">
            <a:extLst>
              <a:ext uri="{FF2B5EF4-FFF2-40B4-BE49-F238E27FC236}">
                <a16:creationId xmlns:a16="http://schemas.microsoft.com/office/drawing/2014/main" id="{51F06A8D-CFEE-F4B6-44CF-A85DB158C0A4}"/>
              </a:ext>
            </a:extLst>
          </p:cNvPr>
          <p:cNvSpPr txBox="1"/>
          <p:nvPr/>
        </p:nvSpPr>
        <p:spPr>
          <a:xfrm>
            <a:off x="8427913" y="5523795"/>
            <a:ext cx="3780373" cy="830997"/>
          </a:xfrm>
          <a:prstGeom prst="rect">
            <a:avLst/>
          </a:prstGeom>
          <a:noFill/>
        </p:spPr>
        <p:txBody>
          <a:bodyPr wrap="square" lIns="91440" tIns="45720" rIns="91440" bIns="45720" rtlCol="0" anchor="t">
            <a:spAutoFit/>
          </a:bodyPr>
          <a:lstStyle/>
          <a:p>
            <a:r>
              <a:rPr lang="en-US" sz="2400">
                <a:solidFill>
                  <a:schemeClr val="bg1"/>
                </a:solidFill>
                <a:latin typeface="Century Gothic"/>
                <a:ea typeface="Calibri"/>
                <a:cs typeface="Calibri"/>
              </a:rPr>
              <a:t>Ensure that all relevant items are in the kits</a:t>
            </a:r>
          </a:p>
        </p:txBody>
      </p:sp>
      <p:sp>
        <p:nvSpPr>
          <p:cNvPr id="29" name="Rectangle 28">
            <a:extLst>
              <a:ext uri="{FF2B5EF4-FFF2-40B4-BE49-F238E27FC236}">
                <a16:creationId xmlns:a16="http://schemas.microsoft.com/office/drawing/2014/main" id="{4ECAD23E-F5D9-1185-ED32-428A7AC65EB4}"/>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0" name="Rectangle 29">
            <a:extLst>
              <a:ext uri="{FF2B5EF4-FFF2-40B4-BE49-F238E27FC236}">
                <a16:creationId xmlns:a16="http://schemas.microsoft.com/office/drawing/2014/main" id="{7773798F-0C26-A2DE-D390-D883D549889E}"/>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31" name="TextBox 30">
            <a:extLst>
              <a:ext uri="{FF2B5EF4-FFF2-40B4-BE49-F238E27FC236}">
                <a16:creationId xmlns:a16="http://schemas.microsoft.com/office/drawing/2014/main" id="{08082BCA-C5C1-4C74-BEBE-AC0F53393211}"/>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9382063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443BE-0467-1A04-5762-24E8A5EA621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5C5205B-C36D-8E6F-0E32-239B0CC17248}"/>
              </a:ext>
            </a:extLst>
          </p:cNvPr>
          <p:cNvSpPr/>
          <p:nvPr/>
        </p:nvSpPr>
        <p:spPr>
          <a:xfrm>
            <a:off x="7739742" y="-9213"/>
            <a:ext cx="4461401" cy="2730641"/>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4" name="Rectangle 3">
            <a:extLst>
              <a:ext uri="{FF2B5EF4-FFF2-40B4-BE49-F238E27FC236}">
                <a16:creationId xmlns:a16="http://schemas.microsoft.com/office/drawing/2014/main" id="{6E6E1D95-0254-847C-2A34-1BB7BBA58526}"/>
              </a:ext>
            </a:extLst>
          </p:cNvPr>
          <p:cNvSpPr/>
          <p:nvPr/>
        </p:nvSpPr>
        <p:spPr>
          <a:xfrm>
            <a:off x="2133599" y="0"/>
            <a:ext cx="5081869" cy="2730641"/>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2" name="Slide Number Placeholder 1">
            <a:extLst>
              <a:ext uri="{FF2B5EF4-FFF2-40B4-BE49-F238E27FC236}">
                <a16:creationId xmlns:a16="http://schemas.microsoft.com/office/drawing/2014/main" id="{BA9A281A-91BD-6EAD-043A-4946DE0B667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96</a:t>
            </a:fld>
            <a:endParaRPr lang="en-US">
              <a:latin typeface="Century Gothic"/>
            </a:endParaRPr>
          </a:p>
        </p:txBody>
      </p:sp>
      <p:sp>
        <p:nvSpPr>
          <p:cNvPr id="8" name="TextBox 7">
            <a:extLst>
              <a:ext uri="{FF2B5EF4-FFF2-40B4-BE49-F238E27FC236}">
                <a16:creationId xmlns:a16="http://schemas.microsoft.com/office/drawing/2014/main" id="{87518643-2710-2FE0-647F-8A176DE41934}"/>
              </a:ext>
            </a:extLst>
          </p:cNvPr>
          <p:cNvSpPr txBox="1"/>
          <p:nvPr/>
        </p:nvSpPr>
        <p:spPr>
          <a:xfrm>
            <a:off x="2427429" y="205946"/>
            <a:ext cx="4569662" cy="1538883"/>
          </a:xfrm>
          <a:prstGeom prst="rect">
            <a:avLst/>
          </a:prstGeom>
          <a:noFill/>
        </p:spPr>
        <p:txBody>
          <a:bodyPr wrap="square" lIns="91440" tIns="45720" rIns="91440" bIns="45720" rtlCol="0" anchor="t">
            <a:spAutoFit/>
          </a:bodyPr>
          <a:lstStyle/>
          <a:p>
            <a:pPr algn="ctr"/>
            <a:r>
              <a:rPr lang="en-US" sz="2400">
                <a:latin typeface="Century Gothic"/>
              </a:rPr>
              <a:t>Staff and children are aware of procedures to follow in the case of an emergency.</a:t>
            </a:r>
          </a:p>
          <a:p>
            <a:pPr algn="ctr"/>
            <a:endParaRPr lang="en-US" sz="2200" u="sng">
              <a:latin typeface="Century Gothic"/>
              <a:ea typeface="Calibri"/>
              <a:cs typeface="Calibri"/>
            </a:endParaRPr>
          </a:p>
        </p:txBody>
      </p:sp>
      <p:sp>
        <p:nvSpPr>
          <p:cNvPr id="14" name="TextBox 13">
            <a:extLst>
              <a:ext uri="{FF2B5EF4-FFF2-40B4-BE49-F238E27FC236}">
                <a16:creationId xmlns:a16="http://schemas.microsoft.com/office/drawing/2014/main" id="{8DB26009-8D72-2F35-AACD-AF0CB06CBD94}"/>
              </a:ext>
            </a:extLst>
          </p:cNvPr>
          <p:cNvSpPr txBox="1"/>
          <p:nvPr/>
        </p:nvSpPr>
        <p:spPr>
          <a:xfrm>
            <a:off x="7881257" y="150850"/>
            <a:ext cx="4319887" cy="1938992"/>
          </a:xfrm>
          <a:prstGeom prst="rect">
            <a:avLst/>
          </a:prstGeom>
          <a:noFill/>
        </p:spPr>
        <p:txBody>
          <a:bodyPr wrap="square" lIns="91440" tIns="45720" rIns="91440" bIns="45720" rtlCol="0" anchor="t">
            <a:spAutoFit/>
          </a:bodyPr>
          <a:lstStyle/>
          <a:p>
            <a:r>
              <a:rPr lang="en-US" sz="2400">
                <a:solidFill>
                  <a:schemeClr val="bg1"/>
                </a:solidFill>
                <a:latin typeface="Century Gothic"/>
              </a:rPr>
              <a:t>Ask the Principal how they make sure that staff and children are aware of emergency procedures.</a:t>
            </a:r>
          </a:p>
          <a:p>
            <a:endParaRPr lang="en-US" sz="2400">
              <a:solidFill>
                <a:schemeClr val="bg1"/>
              </a:solidFill>
              <a:latin typeface="Century Gothic"/>
              <a:ea typeface="Calibri"/>
              <a:cs typeface="Calibri"/>
            </a:endParaRPr>
          </a:p>
        </p:txBody>
      </p:sp>
      <p:pic>
        <p:nvPicPr>
          <p:cNvPr id="24" name="Graphic 23" descr="Home with solid fill">
            <a:extLst>
              <a:ext uri="{FF2B5EF4-FFF2-40B4-BE49-F238E27FC236}">
                <a16:creationId xmlns:a16="http://schemas.microsoft.com/office/drawing/2014/main" id="{6FF8185E-BC2E-446F-4A8A-A4210834D3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2284" y="150850"/>
            <a:ext cx="914400" cy="914400"/>
          </a:xfrm>
          <a:prstGeom prst="rect">
            <a:avLst/>
          </a:prstGeom>
        </p:spPr>
      </p:pic>
      <p:sp>
        <p:nvSpPr>
          <p:cNvPr id="6" name="Rectangle 5">
            <a:extLst>
              <a:ext uri="{FF2B5EF4-FFF2-40B4-BE49-F238E27FC236}">
                <a16:creationId xmlns:a16="http://schemas.microsoft.com/office/drawing/2014/main" id="{7156991D-B4E2-98FC-DE2D-AF9DA3165971}"/>
              </a:ext>
            </a:extLst>
          </p:cNvPr>
          <p:cNvSpPr/>
          <p:nvPr/>
        </p:nvSpPr>
        <p:spPr>
          <a:xfrm>
            <a:off x="-21696" y="-11720"/>
            <a:ext cx="693497" cy="6869720"/>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TextBox 6">
            <a:extLst>
              <a:ext uri="{FF2B5EF4-FFF2-40B4-BE49-F238E27FC236}">
                <a16:creationId xmlns:a16="http://schemas.microsoft.com/office/drawing/2014/main" id="{1E6063F2-90F1-9D76-C5A6-BAEE2A47D5C0}"/>
              </a:ext>
            </a:extLst>
          </p:cNvPr>
          <p:cNvSpPr txBox="1"/>
          <p:nvPr/>
        </p:nvSpPr>
        <p:spPr>
          <a:xfrm rot="16200000">
            <a:off x="-1332685" y="2060942"/>
            <a:ext cx="3429003" cy="523220"/>
          </a:xfrm>
          <a:prstGeom prst="rect">
            <a:avLst/>
          </a:prstGeom>
          <a:noFill/>
        </p:spPr>
        <p:txBody>
          <a:bodyPr wrap="square" rtlCol="0">
            <a:spAutoFit/>
          </a:bodyPr>
          <a:lstStyle/>
          <a:p>
            <a:r>
              <a:rPr lang="en-ZA" sz="2800" b="1">
                <a:solidFill>
                  <a:schemeClr val="bg1"/>
                </a:solidFill>
                <a:latin typeface="Century Gothic"/>
              </a:rPr>
              <a:t>GOLD</a:t>
            </a:r>
          </a:p>
        </p:txBody>
      </p:sp>
    </p:spTree>
    <p:extLst>
      <p:ext uri="{BB962C8B-B14F-4D97-AF65-F5344CB8AC3E}">
        <p14:creationId xmlns:p14="http://schemas.microsoft.com/office/powerpoint/2010/main" val="8668791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77E3A-C71F-E6AC-6C80-11632E922DE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A203270-6FCC-52CA-048E-09E6220336D7}"/>
              </a:ext>
            </a:extLst>
          </p:cNvPr>
          <p:cNvSpPr/>
          <p:nvPr/>
        </p:nvSpPr>
        <p:spPr>
          <a:xfrm>
            <a:off x="7959321" y="0"/>
            <a:ext cx="4232679" cy="2712654"/>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291B2AE1-3741-BF17-BA90-66B838B1F34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97</a:t>
            </a:fld>
            <a:endParaRPr lang="en-US">
              <a:latin typeface="Century Gothic"/>
            </a:endParaRPr>
          </a:p>
        </p:txBody>
      </p:sp>
      <p:sp>
        <p:nvSpPr>
          <p:cNvPr id="3" name="Rectangle 2">
            <a:extLst>
              <a:ext uri="{FF2B5EF4-FFF2-40B4-BE49-F238E27FC236}">
                <a16:creationId xmlns:a16="http://schemas.microsoft.com/office/drawing/2014/main" id="{4EF3DBB0-15AC-8DDE-3D3F-1CEC95883784}"/>
              </a:ext>
            </a:extLst>
          </p:cNvPr>
          <p:cNvSpPr/>
          <p:nvPr/>
        </p:nvSpPr>
        <p:spPr>
          <a:xfrm>
            <a:off x="1929384" y="0"/>
            <a:ext cx="5191484" cy="271265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BCEE8873-4F92-719B-D0CF-464546BC28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4984" y="3870302"/>
            <a:ext cx="914400" cy="914400"/>
          </a:xfrm>
          <a:prstGeom prst="rect">
            <a:avLst/>
          </a:prstGeom>
        </p:spPr>
      </p:pic>
      <p:sp>
        <p:nvSpPr>
          <p:cNvPr id="16" name="TextBox 15">
            <a:extLst>
              <a:ext uri="{FF2B5EF4-FFF2-40B4-BE49-F238E27FC236}">
                <a16:creationId xmlns:a16="http://schemas.microsoft.com/office/drawing/2014/main" id="{1F1D5C79-A615-1656-7DB8-FDBD5A44CFF3}"/>
              </a:ext>
            </a:extLst>
          </p:cNvPr>
          <p:cNvSpPr txBox="1"/>
          <p:nvPr/>
        </p:nvSpPr>
        <p:spPr>
          <a:xfrm>
            <a:off x="2334704" y="395815"/>
            <a:ext cx="4569662" cy="1938992"/>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There is a separate, clean and safe area for preparing food  and for cleaning afterwards.</a:t>
            </a:r>
          </a:p>
          <a:p>
            <a:pPr algn="ctr"/>
            <a:endParaRPr lang="en-US" sz="2400" b="1" u="sng">
              <a:solidFill>
                <a:schemeClr val="bg1"/>
              </a:solidFill>
              <a:latin typeface="Century Gothic"/>
              <a:ea typeface="Calibri"/>
              <a:cs typeface="Calibri"/>
            </a:endParaRPr>
          </a:p>
        </p:txBody>
      </p:sp>
      <p:sp>
        <p:nvSpPr>
          <p:cNvPr id="23" name="TextBox 22">
            <a:extLst>
              <a:ext uri="{FF2B5EF4-FFF2-40B4-BE49-F238E27FC236}">
                <a16:creationId xmlns:a16="http://schemas.microsoft.com/office/drawing/2014/main" id="{7CF4D03C-7D76-36CE-0D02-13108E1ED842}"/>
              </a:ext>
            </a:extLst>
          </p:cNvPr>
          <p:cNvSpPr txBox="1"/>
          <p:nvPr/>
        </p:nvSpPr>
        <p:spPr>
          <a:xfrm>
            <a:off x="8024976" y="240768"/>
            <a:ext cx="4232679" cy="1785104"/>
          </a:xfrm>
          <a:prstGeom prst="rect">
            <a:avLst/>
          </a:prstGeom>
          <a:noFill/>
        </p:spPr>
        <p:txBody>
          <a:bodyPr wrap="square" lIns="91440" tIns="45720" rIns="91440" bIns="45720" rtlCol="0" anchor="t">
            <a:spAutoFit/>
          </a:bodyPr>
          <a:lstStyle/>
          <a:p>
            <a:r>
              <a:rPr lang="en-US" sz="2200">
                <a:solidFill>
                  <a:schemeClr val="bg1"/>
                </a:solidFill>
                <a:latin typeface="Century Gothic"/>
                <a:ea typeface="Calibri"/>
                <a:cs typeface="Calibri"/>
              </a:rPr>
              <a:t>If the </a:t>
            </a:r>
            <a:r>
              <a:rPr lang="en-US" sz="2200" err="1">
                <a:solidFill>
                  <a:schemeClr val="bg1"/>
                </a:solidFill>
                <a:latin typeface="Century Gothic"/>
                <a:ea typeface="Calibri"/>
                <a:cs typeface="Calibri"/>
              </a:rPr>
              <a:t>programme</a:t>
            </a:r>
            <a:r>
              <a:rPr lang="en-US" sz="2200">
                <a:solidFill>
                  <a:schemeClr val="bg1"/>
                </a:solidFill>
                <a:latin typeface="Century Gothic"/>
                <a:ea typeface="Calibri"/>
                <a:cs typeface="Calibri"/>
              </a:rPr>
              <a:t> does not prepare food, the not applicable option can be chosen. </a:t>
            </a:r>
          </a:p>
          <a:p>
            <a:endParaRPr lang="en-US" sz="2200">
              <a:solidFill>
                <a:schemeClr val="bg1"/>
              </a:solidFill>
              <a:latin typeface="Century Gothic"/>
              <a:ea typeface="Calibri"/>
              <a:cs typeface="Calibri"/>
            </a:endParaRPr>
          </a:p>
        </p:txBody>
      </p:sp>
      <p:pic>
        <p:nvPicPr>
          <p:cNvPr id="8" name="Graphic 7" descr="Double Tap Gesture with solid fill">
            <a:extLst>
              <a:ext uri="{FF2B5EF4-FFF2-40B4-BE49-F238E27FC236}">
                <a16:creationId xmlns:a16="http://schemas.microsoft.com/office/drawing/2014/main" id="{31EB3A72-B63E-C14D-B1B3-9163562BBC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0500" y="2319274"/>
            <a:ext cx="1000470" cy="930132"/>
          </a:xfrm>
          <a:prstGeom prst="rect">
            <a:avLst/>
          </a:prstGeom>
        </p:spPr>
      </p:pic>
      <p:pic>
        <p:nvPicPr>
          <p:cNvPr id="9" name="Graphic 8" descr="Smart Phone with solid fill">
            <a:extLst>
              <a:ext uri="{FF2B5EF4-FFF2-40B4-BE49-F238E27FC236}">
                <a16:creationId xmlns:a16="http://schemas.microsoft.com/office/drawing/2014/main" id="{B95C86E8-E005-1DE6-4C40-6BF4AF26AB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5986" y="1983182"/>
            <a:ext cx="1043353" cy="973015"/>
          </a:xfrm>
          <a:prstGeom prst="rect">
            <a:avLst/>
          </a:prstGeom>
        </p:spPr>
      </p:pic>
      <p:sp>
        <p:nvSpPr>
          <p:cNvPr id="10" name="Google Shape;331;p36">
            <a:extLst>
              <a:ext uri="{FF2B5EF4-FFF2-40B4-BE49-F238E27FC236}">
                <a16:creationId xmlns:a16="http://schemas.microsoft.com/office/drawing/2014/main" id="{E4BCD907-4FA0-A3AD-94FF-040AA2AB2147}"/>
              </a:ext>
            </a:extLst>
          </p:cNvPr>
          <p:cNvSpPr txBox="1"/>
          <p:nvPr/>
        </p:nvSpPr>
        <p:spPr>
          <a:xfrm>
            <a:off x="1090931" y="3102871"/>
            <a:ext cx="1353160" cy="982966"/>
          </a:xfrm>
          <a:prstGeom prst="rect">
            <a:avLst/>
          </a:prstGeom>
          <a:noFill/>
          <a:ln>
            <a:noFill/>
          </a:ln>
        </p:spPr>
        <p:txBody>
          <a:bodyPr spcFirstLastPara="1" wrap="square" lIns="91425" tIns="91425" rIns="91425" bIns="91425" anchor="t" anchorCtr="0">
            <a:noAutofit/>
          </a:bodyPr>
          <a:lstStyle/>
          <a:p>
            <a:pPr marL="0" lvl="8"/>
            <a:r>
              <a:rPr lang="en-US" sz="2400" b="1">
                <a:solidFill>
                  <a:schemeClr val="dk1"/>
                </a:solidFill>
                <a:latin typeface="Century Gothic"/>
                <a:ea typeface="Calibri"/>
                <a:cs typeface="Calibri"/>
              </a:rPr>
              <a:t>NA</a:t>
            </a:r>
          </a:p>
        </p:txBody>
      </p:sp>
      <p:sp>
        <p:nvSpPr>
          <p:cNvPr id="4" name="Rectangle 3">
            <a:extLst>
              <a:ext uri="{FF2B5EF4-FFF2-40B4-BE49-F238E27FC236}">
                <a16:creationId xmlns:a16="http://schemas.microsoft.com/office/drawing/2014/main" id="{54F2BB99-CC63-25B8-5B54-9A066A21A43B}"/>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6" name="Rectangle 5">
            <a:extLst>
              <a:ext uri="{FF2B5EF4-FFF2-40B4-BE49-F238E27FC236}">
                <a16:creationId xmlns:a16="http://schemas.microsoft.com/office/drawing/2014/main" id="{FDF38210-54CF-9285-DD8C-4B1DBB3289EF}"/>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7" name="TextBox 6">
            <a:extLst>
              <a:ext uri="{FF2B5EF4-FFF2-40B4-BE49-F238E27FC236}">
                <a16:creationId xmlns:a16="http://schemas.microsoft.com/office/drawing/2014/main" id="{0EF285ED-2D3B-7501-68B8-965F83652C45}"/>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
        <p:nvSpPr>
          <p:cNvPr id="11" name="Rectangle 10">
            <a:extLst>
              <a:ext uri="{FF2B5EF4-FFF2-40B4-BE49-F238E27FC236}">
                <a16:creationId xmlns:a16="http://schemas.microsoft.com/office/drawing/2014/main" id="{56F5AB1A-86C8-B6BA-08A4-8022D43A391B}"/>
              </a:ext>
            </a:extLst>
          </p:cNvPr>
          <p:cNvSpPr/>
          <p:nvPr/>
        </p:nvSpPr>
        <p:spPr>
          <a:xfrm>
            <a:off x="1929384" y="3308315"/>
            <a:ext cx="5191484" cy="354968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3" name="TextBox 12">
            <a:extLst>
              <a:ext uri="{FF2B5EF4-FFF2-40B4-BE49-F238E27FC236}">
                <a16:creationId xmlns:a16="http://schemas.microsoft.com/office/drawing/2014/main" id="{0DB81F17-B14E-9F99-F30C-847BA5623E9D}"/>
              </a:ext>
            </a:extLst>
          </p:cNvPr>
          <p:cNvSpPr txBox="1"/>
          <p:nvPr/>
        </p:nvSpPr>
        <p:spPr>
          <a:xfrm>
            <a:off x="2334701" y="4291281"/>
            <a:ext cx="4569662" cy="1200329"/>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ea typeface="Calibri"/>
                <a:cs typeface="Calibri"/>
              </a:rPr>
              <a:t>Where children are bottle-fed, a suitable facility must exist for cleaning the bottles</a:t>
            </a:r>
          </a:p>
        </p:txBody>
      </p:sp>
      <p:sp>
        <p:nvSpPr>
          <p:cNvPr id="14" name="Rectangle 13">
            <a:extLst>
              <a:ext uri="{FF2B5EF4-FFF2-40B4-BE49-F238E27FC236}">
                <a16:creationId xmlns:a16="http://schemas.microsoft.com/office/drawing/2014/main" id="{FC86FD6F-5828-BCBF-63D7-ABA8D5F96D77}"/>
              </a:ext>
            </a:extLst>
          </p:cNvPr>
          <p:cNvSpPr/>
          <p:nvPr/>
        </p:nvSpPr>
        <p:spPr>
          <a:xfrm>
            <a:off x="7959321" y="3308315"/>
            <a:ext cx="4225059" cy="3543817"/>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17" name="TextBox 16">
            <a:extLst>
              <a:ext uri="{FF2B5EF4-FFF2-40B4-BE49-F238E27FC236}">
                <a16:creationId xmlns:a16="http://schemas.microsoft.com/office/drawing/2014/main" id="{53C61DE2-BC15-F86E-34E8-9DAC77229A77}"/>
              </a:ext>
            </a:extLst>
          </p:cNvPr>
          <p:cNvSpPr txBox="1"/>
          <p:nvPr/>
        </p:nvSpPr>
        <p:spPr>
          <a:xfrm>
            <a:off x="8024976" y="3477911"/>
            <a:ext cx="4167024" cy="3170099"/>
          </a:xfrm>
          <a:prstGeom prst="rect">
            <a:avLst/>
          </a:prstGeom>
          <a:noFill/>
        </p:spPr>
        <p:txBody>
          <a:bodyPr wrap="square" lIns="91440" tIns="45720" rIns="91440" bIns="45720" rtlCol="0" anchor="t">
            <a:spAutoFit/>
          </a:bodyPr>
          <a:lstStyle/>
          <a:p>
            <a:r>
              <a:rPr lang="en-US" sz="2000">
                <a:solidFill>
                  <a:schemeClr val="bg1"/>
                </a:solidFill>
                <a:latin typeface="Century Gothic"/>
                <a:ea typeface="Calibri"/>
                <a:cs typeface="Calibri"/>
              </a:rPr>
              <a:t>If your ECD </a:t>
            </a:r>
            <a:r>
              <a:rPr lang="en-US" sz="2000" err="1">
                <a:solidFill>
                  <a:schemeClr val="bg1"/>
                </a:solidFill>
                <a:latin typeface="Century Gothic"/>
                <a:ea typeface="Calibri"/>
                <a:cs typeface="Calibri"/>
              </a:rPr>
              <a:t>programme</a:t>
            </a:r>
            <a:r>
              <a:rPr lang="en-US" sz="2000">
                <a:solidFill>
                  <a:schemeClr val="bg1"/>
                </a:solidFill>
                <a:latin typeface="Century Gothic"/>
                <a:ea typeface="Calibri"/>
                <a:cs typeface="Calibri"/>
              </a:rPr>
              <a:t> has children who are bottle-fed and need to re-use bottles during the day this standard applies.  If not, this standard does not apply.  Suitable </a:t>
            </a:r>
            <a:r>
              <a:rPr lang="en-US" sz="2000" err="1">
                <a:solidFill>
                  <a:schemeClr val="bg1"/>
                </a:solidFill>
                <a:latin typeface="Century Gothic"/>
                <a:ea typeface="Calibri"/>
                <a:cs typeface="Calibri"/>
              </a:rPr>
              <a:t>sterilising</a:t>
            </a:r>
            <a:r>
              <a:rPr lang="en-US" sz="2000">
                <a:solidFill>
                  <a:schemeClr val="bg1"/>
                </a:solidFill>
                <a:latin typeface="Century Gothic"/>
                <a:ea typeface="Calibri"/>
                <a:cs typeface="Calibri"/>
              </a:rPr>
              <a:t> methods can be boiling, using a steam sterilizer or cold water with a sterilizing agent such as bleach or Milton.</a:t>
            </a:r>
          </a:p>
        </p:txBody>
      </p:sp>
      <p:pic>
        <p:nvPicPr>
          <p:cNvPr id="18" name="Graphic 17" descr="Children with solid fill">
            <a:extLst>
              <a:ext uri="{FF2B5EF4-FFF2-40B4-BE49-F238E27FC236}">
                <a16:creationId xmlns:a16="http://schemas.microsoft.com/office/drawing/2014/main" id="{A00946C7-19CF-1A27-3DD7-63C0F6F111C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3152" y="5441950"/>
            <a:ext cx="914400" cy="914400"/>
          </a:xfrm>
          <a:prstGeom prst="rect">
            <a:avLst/>
          </a:prstGeom>
        </p:spPr>
      </p:pic>
      <p:sp>
        <p:nvSpPr>
          <p:cNvPr id="19" name="Plus Sign 18">
            <a:extLst>
              <a:ext uri="{FF2B5EF4-FFF2-40B4-BE49-F238E27FC236}">
                <a16:creationId xmlns:a16="http://schemas.microsoft.com/office/drawing/2014/main" id="{8058A2D9-38EC-9F31-7930-2B2AE76A2605}"/>
              </a:ext>
            </a:extLst>
          </p:cNvPr>
          <p:cNvSpPr/>
          <p:nvPr/>
        </p:nvSpPr>
        <p:spPr>
          <a:xfrm>
            <a:off x="1128950" y="4968044"/>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pic>
        <p:nvPicPr>
          <p:cNvPr id="20" name="Graphic 19" descr="Home with solid fill">
            <a:extLst>
              <a:ext uri="{FF2B5EF4-FFF2-40B4-BE49-F238E27FC236}">
                <a16:creationId xmlns:a16="http://schemas.microsoft.com/office/drawing/2014/main" id="{17790826-BC6E-71CE-E93E-A98995AEC4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3152" y="189301"/>
            <a:ext cx="914400" cy="914400"/>
          </a:xfrm>
          <a:prstGeom prst="rect">
            <a:avLst/>
          </a:prstGeom>
        </p:spPr>
      </p:pic>
    </p:spTree>
    <p:extLst>
      <p:ext uri="{BB962C8B-B14F-4D97-AF65-F5344CB8AC3E}">
        <p14:creationId xmlns:p14="http://schemas.microsoft.com/office/powerpoint/2010/main" val="35052940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F2944-91EE-2BF5-B826-862495F1FB8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5736470-739C-A2D4-7941-72FA99DFD3AD}"/>
              </a:ext>
            </a:extLst>
          </p:cNvPr>
          <p:cNvSpPr/>
          <p:nvPr/>
        </p:nvSpPr>
        <p:spPr>
          <a:xfrm>
            <a:off x="8275320" y="0"/>
            <a:ext cx="3916680" cy="686721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4C38BF22-05D5-EE25-CDB1-14258AD0640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98</a:t>
            </a:fld>
            <a:endParaRPr lang="en-US">
              <a:latin typeface="Century Gothic"/>
            </a:endParaRPr>
          </a:p>
        </p:txBody>
      </p:sp>
      <p:sp>
        <p:nvSpPr>
          <p:cNvPr id="3" name="Rectangle 2">
            <a:extLst>
              <a:ext uri="{FF2B5EF4-FFF2-40B4-BE49-F238E27FC236}">
                <a16:creationId xmlns:a16="http://schemas.microsoft.com/office/drawing/2014/main" id="{E0FA35A0-E763-0D16-5A4B-D5D5D0EDB3BA}"/>
              </a:ext>
            </a:extLst>
          </p:cNvPr>
          <p:cNvSpPr/>
          <p:nvPr/>
        </p:nvSpPr>
        <p:spPr>
          <a:xfrm>
            <a:off x="2233372" y="0"/>
            <a:ext cx="4930268" cy="2395727"/>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53B201A3-E816-5D37-6BD1-DD099C65BB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0958" y="0"/>
            <a:ext cx="914400" cy="914400"/>
          </a:xfrm>
          <a:prstGeom prst="rect">
            <a:avLst/>
          </a:prstGeom>
        </p:spPr>
      </p:pic>
      <p:pic>
        <p:nvPicPr>
          <p:cNvPr id="13" name="Graphic 12" descr="Children with solid fill">
            <a:extLst>
              <a:ext uri="{FF2B5EF4-FFF2-40B4-BE49-F238E27FC236}">
                <a16:creationId xmlns:a16="http://schemas.microsoft.com/office/drawing/2014/main" id="{2B96F424-4E0E-9D79-C244-28E7D109E95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5789" y="1456173"/>
            <a:ext cx="914400" cy="914400"/>
          </a:xfrm>
          <a:prstGeom prst="rect">
            <a:avLst/>
          </a:prstGeom>
        </p:spPr>
      </p:pic>
      <p:sp>
        <p:nvSpPr>
          <p:cNvPr id="14" name="Plus Sign 13">
            <a:extLst>
              <a:ext uri="{FF2B5EF4-FFF2-40B4-BE49-F238E27FC236}">
                <a16:creationId xmlns:a16="http://schemas.microsoft.com/office/drawing/2014/main" id="{159DBCE9-F48E-FF78-047F-2B03BA7B56B6}"/>
              </a:ext>
            </a:extLst>
          </p:cNvPr>
          <p:cNvSpPr/>
          <p:nvPr/>
        </p:nvSpPr>
        <p:spPr>
          <a:xfrm>
            <a:off x="1091587" y="982267"/>
            <a:ext cx="620485" cy="587827"/>
          </a:xfrm>
          <a:prstGeom prst="mathPlu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16" name="TextBox 15">
            <a:extLst>
              <a:ext uri="{FF2B5EF4-FFF2-40B4-BE49-F238E27FC236}">
                <a16:creationId xmlns:a16="http://schemas.microsoft.com/office/drawing/2014/main" id="{60D7904C-E8D7-22D5-952A-D1FFCC5E3C19}"/>
              </a:ext>
            </a:extLst>
          </p:cNvPr>
          <p:cNvSpPr txBox="1"/>
          <p:nvPr/>
        </p:nvSpPr>
        <p:spPr>
          <a:xfrm>
            <a:off x="2497219" y="386831"/>
            <a:ext cx="4569662" cy="1631216"/>
          </a:xfrm>
          <a:prstGeom prst="rect">
            <a:avLst/>
          </a:prstGeom>
          <a:noFill/>
        </p:spPr>
        <p:txBody>
          <a:bodyPr wrap="square" lIns="91440" tIns="45720" rIns="91440" bIns="45720" rtlCol="0" anchor="t">
            <a:spAutoFit/>
          </a:bodyPr>
          <a:lstStyle/>
          <a:p>
            <a:pPr algn="ctr"/>
            <a:r>
              <a:rPr lang="en-US" sz="2000">
                <a:solidFill>
                  <a:schemeClr val="bg1"/>
                </a:solidFill>
                <a:latin typeface="Century Gothic"/>
                <a:ea typeface="Arial"/>
                <a:cs typeface="Arial"/>
                <a:sym typeface="Arial"/>
              </a:rPr>
              <a:t>The </a:t>
            </a:r>
            <a:r>
              <a:rPr lang="en-US" sz="2000" b="1" u="sng">
                <a:solidFill>
                  <a:schemeClr val="bg1"/>
                </a:solidFill>
                <a:latin typeface="Century Gothic"/>
                <a:ea typeface="Arial"/>
                <a:cs typeface="Arial"/>
                <a:sym typeface="Arial"/>
              </a:rPr>
              <a:t>structure provides protection from rain, wind, and sun</a:t>
            </a:r>
            <a:r>
              <a:rPr lang="en-US" sz="2000">
                <a:solidFill>
                  <a:schemeClr val="bg1"/>
                </a:solidFill>
                <a:latin typeface="Century Gothic"/>
                <a:ea typeface="Arial"/>
                <a:cs typeface="Arial"/>
                <a:sym typeface="Arial"/>
              </a:rPr>
              <a:t>, and appears to be stable and </a:t>
            </a:r>
            <a:r>
              <a:rPr lang="en-US" sz="2000" b="1" u="sng">
                <a:solidFill>
                  <a:schemeClr val="bg1"/>
                </a:solidFill>
                <a:latin typeface="Century Gothic"/>
                <a:ea typeface="Arial"/>
                <a:cs typeface="Arial"/>
                <a:sym typeface="Arial"/>
              </a:rPr>
              <a:t>not at risk of collapse. </a:t>
            </a:r>
          </a:p>
          <a:p>
            <a:pPr algn="ctr"/>
            <a:endParaRPr lang="en-US" sz="2000" u="sng">
              <a:solidFill>
                <a:schemeClr val="bg1"/>
              </a:solidFill>
              <a:latin typeface="Century Gothic"/>
              <a:ea typeface="Calibri"/>
              <a:cs typeface="Calibri"/>
            </a:endParaRPr>
          </a:p>
        </p:txBody>
      </p:sp>
      <p:sp>
        <p:nvSpPr>
          <p:cNvPr id="23" name="TextBox 22">
            <a:extLst>
              <a:ext uri="{FF2B5EF4-FFF2-40B4-BE49-F238E27FC236}">
                <a16:creationId xmlns:a16="http://schemas.microsoft.com/office/drawing/2014/main" id="{47B92374-BD65-6300-C52C-6F0B4663CDC8}"/>
              </a:ext>
            </a:extLst>
          </p:cNvPr>
          <p:cNvSpPr txBox="1"/>
          <p:nvPr/>
        </p:nvSpPr>
        <p:spPr>
          <a:xfrm>
            <a:off x="8610600" y="157425"/>
            <a:ext cx="3473805" cy="6247864"/>
          </a:xfrm>
          <a:prstGeom prst="rect">
            <a:avLst/>
          </a:prstGeom>
          <a:noFill/>
        </p:spPr>
        <p:txBody>
          <a:bodyPr wrap="square" lIns="91440" tIns="45720" rIns="91440" bIns="45720" rtlCol="0" anchor="t">
            <a:spAutoFit/>
          </a:bodyPr>
          <a:lstStyle/>
          <a:p>
            <a:pPr>
              <a:buClr>
                <a:schemeClr val="dk1"/>
              </a:buClr>
              <a:buSzPts val="2200"/>
            </a:pPr>
            <a:r>
              <a:rPr lang="en-US" sz="2000">
                <a:solidFill>
                  <a:schemeClr val="bg1"/>
                </a:solidFill>
                <a:latin typeface="Century Gothic"/>
              </a:rPr>
              <a:t>T</a:t>
            </a:r>
            <a:r>
              <a:rPr lang="en-US" sz="2000">
                <a:solidFill>
                  <a:schemeClr val="bg1"/>
                </a:solidFill>
                <a:latin typeface="Century Gothic"/>
                <a:ea typeface="Arial"/>
                <a:cs typeface="Arial"/>
                <a:sym typeface="Arial"/>
              </a:rPr>
              <a:t>his standard does not require a formal brick building.</a:t>
            </a:r>
          </a:p>
          <a:p>
            <a:pPr>
              <a:buClr>
                <a:schemeClr val="dk1"/>
              </a:buClr>
              <a:buSzPts val="2200"/>
            </a:pPr>
            <a:endParaRPr lang="en-US" sz="2000">
              <a:solidFill>
                <a:schemeClr val="bg1"/>
              </a:solidFill>
              <a:latin typeface="Century Gothic"/>
              <a:ea typeface="Arial"/>
              <a:cs typeface="Arial"/>
              <a:sym typeface="Arial"/>
            </a:endParaRPr>
          </a:p>
          <a:p>
            <a:pPr>
              <a:buClr>
                <a:schemeClr val="dk1"/>
              </a:buClr>
              <a:buSzPts val="2200"/>
            </a:pPr>
            <a:r>
              <a:rPr lang="en-US" sz="2000">
                <a:solidFill>
                  <a:schemeClr val="bg1"/>
                </a:solidFill>
                <a:latin typeface="Century Gothic"/>
                <a:ea typeface="Arial"/>
                <a:cs typeface="Arial"/>
                <a:sym typeface="Arial"/>
              </a:rPr>
              <a:t>Is the building stable? Check if the walls are not leaning, are the walls cracking and crumbling?</a:t>
            </a:r>
          </a:p>
          <a:p>
            <a:pPr>
              <a:buClr>
                <a:schemeClr val="dk1"/>
              </a:buClr>
              <a:buSzPts val="2200"/>
            </a:pPr>
            <a:endParaRPr lang="en-US" sz="2000">
              <a:solidFill>
                <a:schemeClr val="bg1"/>
              </a:solidFill>
              <a:latin typeface="Century Gothic"/>
            </a:endParaRPr>
          </a:p>
          <a:p>
            <a:pPr>
              <a:buClr>
                <a:schemeClr val="dk1"/>
              </a:buClr>
              <a:buSzPts val="2200"/>
            </a:pPr>
            <a:r>
              <a:rPr lang="en-US" sz="2000">
                <a:solidFill>
                  <a:schemeClr val="bg1"/>
                </a:solidFill>
                <a:latin typeface="Century Gothic"/>
                <a:ea typeface="Arial"/>
                <a:cs typeface="Arial"/>
                <a:sym typeface="Arial"/>
              </a:rPr>
              <a:t>Is the roof securely attached? </a:t>
            </a:r>
            <a:endParaRPr lang="en-US" sz="2000">
              <a:solidFill>
                <a:schemeClr val="bg1"/>
              </a:solidFill>
              <a:latin typeface="Century Gothic"/>
            </a:endParaRPr>
          </a:p>
          <a:p>
            <a:pPr>
              <a:buClr>
                <a:schemeClr val="dk1"/>
              </a:buClr>
              <a:buSzPts val="2200"/>
            </a:pPr>
            <a:endParaRPr lang="en-US" sz="2000">
              <a:solidFill>
                <a:schemeClr val="bg1"/>
              </a:solidFill>
              <a:latin typeface="Century Gothic"/>
              <a:ea typeface="Arial"/>
              <a:cs typeface="Arial"/>
              <a:sym typeface="Arial"/>
            </a:endParaRPr>
          </a:p>
          <a:p>
            <a:pPr>
              <a:buClr>
                <a:schemeClr val="dk1"/>
              </a:buClr>
              <a:buSzPts val="2200"/>
            </a:pPr>
            <a:r>
              <a:rPr lang="en-US" sz="2000">
                <a:solidFill>
                  <a:schemeClr val="bg1"/>
                </a:solidFill>
                <a:latin typeface="Century Gothic"/>
                <a:ea typeface="Arial"/>
                <a:cs typeface="Arial"/>
                <a:sym typeface="Arial"/>
              </a:rPr>
              <a:t>Are there are </a:t>
            </a:r>
            <a:r>
              <a:rPr lang="en-US" sz="2000">
                <a:solidFill>
                  <a:schemeClr val="bg1"/>
                </a:solidFill>
                <a:latin typeface="Century Gothic"/>
              </a:rPr>
              <a:t>any </a:t>
            </a:r>
            <a:r>
              <a:rPr lang="en-US" sz="2000">
                <a:solidFill>
                  <a:schemeClr val="bg1"/>
                </a:solidFill>
                <a:latin typeface="Century Gothic"/>
                <a:ea typeface="Arial"/>
                <a:cs typeface="Arial"/>
                <a:sym typeface="Arial"/>
              </a:rPr>
              <a:t>visible holes that could lead to leaks which could make children wet</a:t>
            </a:r>
          </a:p>
          <a:p>
            <a:pPr>
              <a:buClr>
                <a:schemeClr val="dk1"/>
              </a:buClr>
              <a:buSzPts val="2200"/>
            </a:pPr>
            <a:endParaRPr lang="en-US" sz="2000">
              <a:solidFill>
                <a:schemeClr val="bg1"/>
              </a:solidFill>
              <a:latin typeface="Century Gothic"/>
              <a:ea typeface="Arial"/>
              <a:cs typeface="Arial"/>
              <a:sym typeface="Arial"/>
            </a:endParaRPr>
          </a:p>
          <a:p>
            <a:pPr>
              <a:buClr>
                <a:schemeClr val="dk1"/>
              </a:buClr>
              <a:buSzPts val="2200"/>
            </a:pPr>
            <a:r>
              <a:rPr lang="en-US" sz="2000">
                <a:solidFill>
                  <a:schemeClr val="bg1"/>
                </a:solidFill>
                <a:latin typeface="Century Gothic"/>
                <a:ea typeface="Arial"/>
                <a:cs typeface="Arial"/>
                <a:sym typeface="Arial"/>
              </a:rPr>
              <a:t>Check if the windows are intact and not broken.</a:t>
            </a:r>
          </a:p>
          <a:p>
            <a:endParaRPr lang="en-US" sz="2000">
              <a:solidFill>
                <a:schemeClr val="bg1"/>
              </a:solidFill>
              <a:latin typeface="Century Gothic"/>
              <a:ea typeface="Calibri"/>
              <a:cs typeface="Calibri"/>
            </a:endParaRPr>
          </a:p>
        </p:txBody>
      </p:sp>
      <p:pic>
        <p:nvPicPr>
          <p:cNvPr id="8" name="Graphic 7" descr="Double Tap Gesture with solid fill">
            <a:extLst>
              <a:ext uri="{FF2B5EF4-FFF2-40B4-BE49-F238E27FC236}">
                <a16:creationId xmlns:a16="http://schemas.microsoft.com/office/drawing/2014/main" id="{398A35FF-776B-D0C0-CB83-ACDCE4B07A0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6475" y="3057820"/>
            <a:ext cx="1000470" cy="930132"/>
          </a:xfrm>
          <a:prstGeom prst="rect">
            <a:avLst/>
          </a:prstGeom>
        </p:spPr>
      </p:pic>
      <p:pic>
        <p:nvPicPr>
          <p:cNvPr id="9" name="Graphic 8" descr="Smart Phone with solid fill">
            <a:extLst>
              <a:ext uri="{FF2B5EF4-FFF2-40B4-BE49-F238E27FC236}">
                <a16:creationId xmlns:a16="http://schemas.microsoft.com/office/drawing/2014/main" id="{0517E594-D996-1437-15D5-73BF6B37941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1961" y="2721728"/>
            <a:ext cx="1043353" cy="973015"/>
          </a:xfrm>
          <a:prstGeom prst="rect">
            <a:avLst/>
          </a:prstGeom>
        </p:spPr>
      </p:pic>
      <p:sp>
        <p:nvSpPr>
          <p:cNvPr id="10" name="Google Shape;331;p36">
            <a:extLst>
              <a:ext uri="{FF2B5EF4-FFF2-40B4-BE49-F238E27FC236}">
                <a16:creationId xmlns:a16="http://schemas.microsoft.com/office/drawing/2014/main" id="{47690C90-8BD6-752C-22CE-386673434785}"/>
              </a:ext>
            </a:extLst>
          </p:cNvPr>
          <p:cNvSpPr txBox="1"/>
          <p:nvPr/>
        </p:nvSpPr>
        <p:spPr>
          <a:xfrm>
            <a:off x="890110" y="3925070"/>
            <a:ext cx="1353160" cy="982966"/>
          </a:xfrm>
          <a:prstGeom prst="rect">
            <a:avLst/>
          </a:prstGeom>
          <a:noFill/>
          <a:ln>
            <a:noFill/>
          </a:ln>
        </p:spPr>
        <p:txBody>
          <a:bodyPr spcFirstLastPara="1" wrap="square" lIns="91425" tIns="91425" rIns="91425" bIns="91425" anchor="t" anchorCtr="0">
            <a:noAutofit/>
          </a:bodyPr>
          <a:lstStyle/>
          <a:p>
            <a:pPr marL="0" lvl="8"/>
            <a:r>
              <a:rPr lang="en-US" sz="1600" b="1">
                <a:solidFill>
                  <a:schemeClr val="dk1"/>
                </a:solidFill>
                <a:latin typeface="Century Gothic"/>
                <a:ea typeface="Calibri"/>
                <a:cs typeface="Calibri"/>
              </a:rPr>
              <a:t>Minimum Standard</a:t>
            </a:r>
          </a:p>
        </p:txBody>
      </p:sp>
      <p:sp>
        <p:nvSpPr>
          <p:cNvPr id="4" name="Rectangle 3">
            <a:extLst>
              <a:ext uri="{FF2B5EF4-FFF2-40B4-BE49-F238E27FC236}">
                <a16:creationId xmlns:a16="http://schemas.microsoft.com/office/drawing/2014/main" id="{0C354002-CA5F-27B0-FCA4-EF8D98B572DC}"/>
              </a:ext>
            </a:extLst>
          </p:cNvPr>
          <p:cNvSpPr/>
          <p:nvPr/>
        </p:nvSpPr>
        <p:spPr>
          <a:xfrm>
            <a:off x="2233372" y="2545106"/>
            <a:ext cx="2779638" cy="1748994"/>
          </a:xfrm>
          <a:prstGeom prst="rect">
            <a:avLst/>
          </a:prstGeom>
          <a:blipFill>
            <a:blip r:embed="rId7"/>
            <a:stretch>
              <a:fillRect l="-11682" t="-1" b="-1722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E58CF249-4B80-9E7A-9E4D-DA670288DB52}"/>
              </a:ext>
            </a:extLst>
          </p:cNvPr>
          <p:cNvSpPr/>
          <p:nvPr/>
        </p:nvSpPr>
        <p:spPr>
          <a:xfrm>
            <a:off x="2243270" y="4383843"/>
            <a:ext cx="1624310" cy="2474157"/>
          </a:xfrm>
          <a:prstGeom prst="rect">
            <a:avLst/>
          </a:prstGeom>
          <a:blipFill>
            <a:blip r:embed="rId8"/>
            <a:stretch>
              <a:fillRect l="-1168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a:extLst>
              <a:ext uri="{FF2B5EF4-FFF2-40B4-BE49-F238E27FC236}">
                <a16:creationId xmlns:a16="http://schemas.microsoft.com/office/drawing/2014/main" id="{D1D58FD0-AC1D-0AF4-92CD-3E725FACC354}"/>
              </a:ext>
            </a:extLst>
          </p:cNvPr>
          <p:cNvSpPr/>
          <p:nvPr/>
        </p:nvSpPr>
        <p:spPr>
          <a:xfrm>
            <a:off x="5083941" y="2545106"/>
            <a:ext cx="2544661" cy="1774415"/>
          </a:xfrm>
          <a:prstGeom prst="rect">
            <a:avLst/>
          </a:prstGeom>
          <a:blipFill>
            <a:blip r:embed="rId9"/>
            <a:stretch>
              <a:fillRect l="-1168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Rectangle 16">
            <a:extLst>
              <a:ext uri="{FF2B5EF4-FFF2-40B4-BE49-F238E27FC236}">
                <a16:creationId xmlns:a16="http://schemas.microsoft.com/office/drawing/2014/main" id="{63DE39B5-2C06-F981-EAB7-C81AAD76C00D}"/>
              </a:ext>
            </a:extLst>
          </p:cNvPr>
          <p:cNvSpPr/>
          <p:nvPr/>
        </p:nvSpPr>
        <p:spPr>
          <a:xfrm>
            <a:off x="5938388" y="4383842"/>
            <a:ext cx="1674353" cy="2474158"/>
          </a:xfrm>
          <a:prstGeom prst="rect">
            <a:avLst/>
          </a:prstGeom>
          <a:blipFill>
            <a:blip r:embed="rId10"/>
            <a:stretch>
              <a:fillRect l="-11682" t="-1" b="-123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8" name="Picture 17" descr="A wall with a red frame&#10;&#10;Description automatically generated with medium confidence">
            <a:extLst>
              <a:ext uri="{FF2B5EF4-FFF2-40B4-BE49-F238E27FC236}">
                <a16:creationId xmlns:a16="http://schemas.microsoft.com/office/drawing/2014/main" id="{65F32EEE-6228-9D31-FDE4-1F0A5ECADE1B}"/>
              </a:ext>
            </a:extLst>
          </p:cNvPr>
          <p:cNvPicPr>
            <a:picLocks noChangeAspect="1"/>
          </p:cNvPicPr>
          <p:nvPr/>
        </p:nvPicPr>
        <p:blipFill>
          <a:blip r:embed="rId11"/>
          <a:stretch>
            <a:fillRect/>
          </a:stretch>
        </p:blipFill>
        <p:spPr>
          <a:xfrm>
            <a:off x="3975175" y="4393052"/>
            <a:ext cx="1855618" cy="2474158"/>
          </a:xfrm>
          <a:prstGeom prst="rect">
            <a:avLst/>
          </a:prstGeom>
        </p:spPr>
      </p:pic>
      <p:sp>
        <p:nvSpPr>
          <p:cNvPr id="15" name="Rectangle 14">
            <a:extLst>
              <a:ext uri="{FF2B5EF4-FFF2-40B4-BE49-F238E27FC236}">
                <a16:creationId xmlns:a16="http://schemas.microsoft.com/office/drawing/2014/main" id="{327D90F1-CE74-392E-0479-84C19765EE70}"/>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0" name="Rectangle 19">
            <a:extLst>
              <a:ext uri="{FF2B5EF4-FFF2-40B4-BE49-F238E27FC236}">
                <a16:creationId xmlns:a16="http://schemas.microsoft.com/office/drawing/2014/main" id="{EBC534DA-655F-F0FF-C32D-BB3EA387FCF6}"/>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1" name="TextBox 20">
            <a:extLst>
              <a:ext uri="{FF2B5EF4-FFF2-40B4-BE49-F238E27FC236}">
                <a16:creationId xmlns:a16="http://schemas.microsoft.com/office/drawing/2014/main" id="{E61BC73C-5647-EB30-DAE9-B6CFF3DA8D61}"/>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36238386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15166-8AFC-4B19-1DDD-E03534EEA25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21872D1-8ADD-E5FD-8470-678E696374EA}"/>
              </a:ext>
            </a:extLst>
          </p:cNvPr>
          <p:cNvSpPr/>
          <p:nvPr/>
        </p:nvSpPr>
        <p:spPr>
          <a:xfrm>
            <a:off x="8354661" y="818"/>
            <a:ext cx="3837338" cy="4520005"/>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2" name="Slide Number Placeholder 1">
            <a:extLst>
              <a:ext uri="{FF2B5EF4-FFF2-40B4-BE49-F238E27FC236}">
                <a16:creationId xmlns:a16="http://schemas.microsoft.com/office/drawing/2014/main" id="{428DC008-C4E5-ED3E-9330-A21DBFE1CD2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latin typeface="Century Gothic"/>
              </a:rPr>
              <a:t>99</a:t>
            </a:fld>
            <a:endParaRPr lang="en-US">
              <a:latin typeface="Century Gothic"/>
            </a:endParaRPr>
          </a:p>
        </p:txBody>
      </p:sp>
      <p:sp>
        <p:nvSpPr>
          <p:cNvPr id="3" name="Rectangle 2">
            <a:extLst>
              <a:ext uri="{FF2B5EF4-FFF2-40B4-BE49-F238E27FC236}">
                <a16:creationId xmlns:a16="http://schemas.microsoft.com/office/drawing/2014/main" id="{622DD6F9-FA1D-BF0A-93BB-C9C9E98F61D2}"/>
              </a:ext>
            </a:extLst>
          </p:cNvPr>
          <p:cNvSpPr/>
          <p:nvPr/>
        </p:nvSpPr>
        <p:spPr>
          <a:xfrm>
            <a:off x="2397547" y="0"/>
            <a:ext cx="4836137" cy="2527997"/>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pic>
        <p:nvPicPr>
          <p:cNvPr id="12" name="Graphic 11" descr="Home with solid fill">
            <a:extLst>
              <a:ext uri="{FF2B5EF4-FFF2-40B4-BE49-F238E27FC236}">
                <a16:creationId xmlns:a16="http://schemas.microsoft.com/office/drawing/2014/main" id="{8570F68F-CE22-497B-9CBA-A89BA5E6F0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89207" y="-9211"/>
            <a:ext cx="914400" cy="914400"/>
          </a:xfrm>
          <a:prstGeom prst="rect">
            <a:avLst/>
          </a:prstGeom>
        </p:spPr>
      </p:pic>
      <p:sp>
        <p:nvSpPr>
          <p:cNvPr id="16" name="TextBox 15">
            <a:extLst>
              <a:ext uri="{FF2B5EF4-FFF2-40B4-BE49-F238E27FC236}">
                <a16:creationId xmlns:a16="http://schemas.microsoft.com/office/drawing/2014/main" id="{EA2311F7-7DF4-8AD0-D1F6-B45937D74000}"/>
              </a:ext>
            </a:extLst>
          </p:cNvPr>
          <p:cNvSpPr txBox="1"/>
          <p:nvPr/>
        </p:nvSpPr>
        <p:spPr>
          <a:xfrm>
            <a:off x="2547862" y="971939"/>
            <a:ext cx="4355472" cy="830997"/>
          </a:xfrm>
          <a:prstGeom prst="rect">
            <a:avLst/>
          </a:prstGeom>
          <a:noFill/>
        </p:spPr>
        <p:txBody>
          <a:bodyPr wrap="square" lIns="91440" tIns="45720" rIns="91440" bIns="45720" rtlCol="0" anchor="t">
            <a:spAutoFit/>
          </a:bodyPr>
          <a:lstStyle/>
          <a:p>
            <a:pPr algn="ctr"/>
            <a:r>
              <a:rPr lang="en-US" sz="2400">
                <a:solidFill>
                  <a:schemeClr val="bg1"/>
                </a:solidFill>
                <a:latin typeface="Century Gothic"/>
              </a:rPr>
              <a:t>Floors surfaces are safe and clean</a:t>
            </a:r>
            <a:endParaRPr lang="en-US" sz="2400" b="1" u="sng">
              <a:solidFill>
                <a:schemeClr val="bg1"/>
              </a:solidFill>
              <a:latin typeface="Century Gothic"/>
              <a:ea typeface="Calibri"/>
              <a:cs typeface="Calibri"/>
            </a:endParaRPr>
          </a:p>
        </p:txBody>
      </p:sp>
      <p:pic>
        <p:nvPicPr>
          <p:cNvPr id="6" name="Graphic 5" descr="Double Tap Gesture with solid fill">
            <a:extLst>
              <a:ext uri="{FF2B5EF4-FFF2-40B4-BE49-F238E27FC236}">
                <a16:creationId xmlns:a16="http://schemas.microsoft.com/office/drawing/2014/main" id="{FD94E25F-A032-4B5C-C145-1E356D49862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59652" y="3116202"/>
            <a:ext cx="1000470" cy="930132"/>
          </a:xfrm>
          <a:prstGeom prst="rect">
            <a:avLst/>
          </a:prstGeom>
        </p:spPr>
      </p:pic>
      <p:pic>
        <p:nvPicPr>
          <p:cNvPr id="7" name="Graphic 6" descr="Smart Phone with solid fill">
            <a:extLst>
              <a:ext uri="{FF2B5EF4-FFF2-40B4-BE49-F238E27FC236}">
                <a16:creationId xmlns:a16="http://schemas.microsoft.com/office/drawing/2014/main" id="{D47EC683-FBB4-33BD-D93B-420027D6CC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85138" y="2780110"/>
            <a:ext cx="1043353" cy="973015"/>
          </a:xfrm>
          <a:prstGeom prst="rect">
            <a:avLst/>
          </a:prstGeom>
        </p:spPr>
      </p:pic>
      <p:sp>
        <p:nvSpPr>
          <p:cNvPr id="8" name="Google Shape;331;p36">
            <a:extLst>
              <a:ext uri="{FF2B5EF4-FFF2-40B4-BE49-F238E27FC236}">
                <a16:creationId xmlns:a16="http://schemas.microsoft.com/office/drawing/2014/main" id="{B706B498-CF5D-5423-B71C-3768B33FC88A}"/>
              </a:ext>
            </a:extLst>
          </p:cNvPr>
          <p:cNvSpPr txBox="1"/>
          <p:nvPr/>
        </p:nvSpPr>
        <p:spPr>
          <a:xfrm>
            <a:off x="1259652" y="4115429"/>
            <a:ext cx="1353160" cy="982966"/>
          </a:xfrm>
          <a:prstGeom prst="rect">
            <a:avLst/>
          </a:prstGeom>
          <a:noFill/>
          <a:ln>
            <a:noFill/>
          </a:ln>
        </p:spPr>
        <p:txBody>
          <a:bodyPr spcFirstLastPara="1" wrap="square" lIns="91425" tIns="91425" rIns="91425" bIns="91425" anchor="t" anchorCtr="0">
            <a:noAutofit/>
          </a:bodyPr>
          <a:lstStyle/>
          <a:p>
            <a:pPr marL="0" lvl="8"/>
            <a:r>
              <a:rPr lang="en-US" sz="2400" b="1">
                <a:solidFill>
                  <a:schemeClr val="dk1"/>
                </a:solidFill>
                <a:latin typeface="Century Gothic"/>
                <a:ea typeface="Calibri"/>
                <a:cs typeface="Calibri"/>
              </a:rPr>
              <a:t>NA</a:t>
            </a:r>
          </a:p>
        </p:txBody>
      </p:sp>
      <p:sp>
        <p:nvSpPr>
          <p:cNvPr id="23" name="TextBox 22">
            <a:extLst>
              <a:ext uri="{FF2B5EF4-FFF2-40B4-BE49-F238E27FC236}">
                <a16:creationId xmlns:a16="http://schemas.microsoft.com/office/drawing/2014/main" id="{3BB12E83-6AC1-FD15-CC40-1F529F5DCF5E}"/>
              </a:ext>
            </a:extLst>
          </p:cNvPr>
          <p:cNvSpPr txBox="1"/>
          <p:nvPr/>
        </p:nvSpPr>
        <p:spPr>
          <a:xfrm>
            <a:off x="8618214" y="58212"/>
            <a:ext cx="3406226" cy="4247317"/>
          </a:xfrm>
          <a:prstGeom prst="rect">
            <a:avLst/>
          </a:prstGeom>
          <a:noFill/>
        </p:spPr>
        <p:txBody>
          <a:bodyPr wrap="square" lIns="91440" tIns="45720" rIns="91440" bIns="45720" rtlCol="0" anchor="t">
            <a:spAutoFit/>
          </a:bodyPr>
          <a:lstStyle/>
          <a:p>
            <a:pPr marL="0" lvl="8"/>
            <a:r>
              <a:rPr lang="en-US">
                <a:solidFill>
                  <a:schemeClr val="bg1"/>
                </a:solidFill>
                <a:latin typeface="Century Gothic"/>
                <a:ea typeface="Calibri"/>
                <a:cs typeface="Calibri"/>
                <a:sym typeface="Calibri"/>
              </a:rPr>
              <a:t>Some examples of flooring that can be cleaned are floors covered with tiles, wood, treated concrete, vinyl or plastic. </a:t>
            </a:r>
          </a:p>
          <a:p>
            <a:pPr marL="0" lvl="8"/>
            <a:endParaRPr lang="en-US">
              <a:solidFill>
                <a:schemeClr val="bg1"/>
              </a:solidFill>
              <a:latin typeface="Century Gothic"/>
              <a:ea typeface="Calibri"/>
              <a:cs typeface="Calibri"/>
              <a:sym typeface="Calibri"/>
            </a:endParaRPr>
          </a:p>
          <a:p>
            <a:pPr marL="0" lvl="8"/>
            <a:r>
              <a:rPr lang="en-US">
                <a:solidFill>
                  <a:schemeClr val="bg1"/>
                </a:solidFill>
                <a:latin typeface="Century Gothic"/>
                <a:ea typeface="Calibri"/>
                <a:cs typeface="Calibri"/>
                <a:sym typeface="Calibri"/>
              </a:rPr>
              <a:t>You may want to check that there are solid floor surfaces in the facility (without hazardous holes  or sharp areas that could harm a child). Floor surfaces in the facility can be cleaned or washed.</a:t>
            </a:r>
            <a:endParaRPr lang="en-ZA">
              <a:solidFill>
                <a:schemeClr val="bg1"/>
              </a:solidFill>
              <a:latin typeface="Century Gothic"/>
              <a:ea typeface="Calibri"/>
              <a:cs typeface="Calibri"/>
              <a:sym typeface="Calibri"/>
            </a:endParaRPr>
          </a:p>
          <a:p>
            <a:pPr algn="ctr"/>
            <a:endParaRPr lang="en-US">
              <a:solidFill>
                <a:schemeClr val="bg1"/>
              </a:solidFill>
              <a:latin typeface="Century Gothic"/>
              <a:ea typeface="Calibri"/>
              <a:cs typeface="Calibri"/>
            </a:endParaRPr>
          </a:p>
        </p:txBody>
      </p:sp>
      <p:sp>
        <p:nvSpPr>
          <p:cNvPr id="10" name="Rectangle 9">
            <a:extLst>
              <a:ext uri="{FF2B5EF4-FFF2-40B4-BE49-F238E27FC236}">
                <a16:creationId xmlns:a16="http://schemas.microsoft.com/office/drawing/2014/main" id="{5F7B5B0D-07FF-4639-36AB-5D316A917F54}"/>
              </a:ext>
            </a:extLst>
          </p:cNvPr>
          <p:cNvSpPr/>
          <p:nvPr/>
        </p:nvSpPr>
        <p:spPr>
          <a:xfrm>
            <a:off x="3404816" y="2771524"/>
            <a:ext cx="2855754" cy="1764713"/>
          </a:xfrm>
          <a:prstGeom prst="rect">
            <a:avLst/>
          </a:prstGeom>
          <a:blipFill>
            <a:blip r:embed="rId6"/>
            <a:stretch>
              <a:fillRect l="-1168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a:extLst>
              <a:ext uri="{FF2B5EF4-FFF2-40B4-BE49-F238E27FC236}">
                <a16:creationId xmlns:a16="http://schemas.microsoft.com/office/drawing/2014/main" id="{DB09B96F-1884-9CFA-CF72-B5C8526464DA}"/>
              </a:ext>
            </a:extLst>
          </p:cNvPr>
          <p:cNvSpPr/>
          <p:nvPr/>
        </p:nvSpPr>
        <p:spPr>
          <a:xfrm>
            <a:off x="8354661" y="4561550"/>
            <a:ext cx="3841166" cy="2310960"/>
          </a:xfrm>
          <a:prstGeom prst="rect">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u="sng">
              <a:solidFill>
                <a:schemeClr val="tx1"/>
              </a:solidFill>
              <a:latin typeface="Century Gothic"/>
            </a:endParaRPr>
          </a:p>
        </p:txBody>
      </p:sp>
      <p:sp>
        <p:nvSpPr>
          <p:cNvPr id="14" name="Rectangle 13">
            <a:extLst>
              <a:ext uri="{FF2B5EF4-FFF2-40B4-BE49-F238E27FC236}">
                <a16:creationId xmlns:a16="http://schemas.microsoft.com/office/drawing/2014/main" id="{416F981E-F7F1-815B-8F0A-D3A025B8D4EF}"/>
              </a:ext>
            </a:extLst>
          </p:cNvPr>
          <p:cNvSpPr/>
          <p:nvPr/>
        </p:nvSpPr>
        <p:spPr>
          <a:xfrm>
            <a:off x="2378403" y="4796936"/>
            <a:ext cx="4855281" cy="2075574"/>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2400" b="1">
              <a:solidFill>
                <a:schemeClr val="tx1"/>
              </a:solidFill>
              <a:latin typeface="Century Gothic"/>
            </a:endParaRPr>
          </a:p>
        </p:txBody>
      </p:sp>
      <p:sp>
        <p:nvSpPr>
          <p:cNvPr id="17" name="TextBox 16">
            <a:extLst>
              <a:ext uri="{FF2B5EF4-FFF2-40B4-BE49-F238E27FC236}">
                <a16:creationId xmlns:a16="http://schemas.microsoft.com/office/drawing/2014/main" id="{56391881-E9C9-7106-57CC-0C47B60A6F97}"/>
              </a:ext>
            </a:extLst>
          </p:cNvPr>
          <p:cNvSpPr txBox="1"/>
          <p:nvPr/>
        </p:nvSpPr>
        <p:spPr>
          <a:xfrm>
            <a:off x="2547862" y="5301531"/>
            <a:ext cx="4569662" cy="830997"/>
          </a:xfrm>
          <a:prstGeom prst="rect">
            <a:avLst/>
          </a:prstGeom>
          <a:noFill/>
        </p:spPr>
        <p:txBody>
          <a:bodyPr wrap="square" lIns="91440" tIns="45720" rIns="91440" bIns="45720" rtlCol="0" anchor="t">
            <a:spAutoFit/>
          </a:bodyPr>
          <a:lstStyle/>
          <a:p>
            <a:pPr algn="ctr"/>
            <a:r>
              <a:rPr lang="en-US" sz="2400">
                <a:latin typeface="Century Gothic"/>
                <a:ea typeface="Calibri"/>
                <a:cs typeface="Calibri"/>
              </a:rPr>
              <a:t>Water cannot seep through the floors</a:t>
            </a:r>
          </a:p>
        </p:txBody>
      </p:sp>
      <p:sp>
        <p:nvSpPr>
          <p:cNvPr id="18" name="TextBox 17">
            <a:extLst>
              <a:ext uri="{FF2B5EF4-FFF2-40B4-BE49-F238E27FC236}">
                <a16:creationId xmlns:a16="http://schemas.microsoft.com/office/drawing/2014/main" id="{7857CF77-803A-29D6-8B01-77BABC173C1B}"/>
              </a:ext>
            </a:extLst>
          </p:cNvPr>
          <p:cNvSpPr txBox="1"/>
          <p:nvPr/>
        </p:nvSpPr>
        <p:spPr>
          <a:xfrm>
            <a:off x="8539185" y="4680350"/>
            <a:ext cx="3780373" cy="2031325"/>
          </a:xfrm>
          <a:prstGeom prst="rect">
            <a:avLst/>
          </a:prstGeom>
          <a:noFill/>
        </p:spPr>
        <p:txBody>
          <a:bodyPr wrap="square" lIns="91440" tIns="45720" rIns="91440" bIns="45720" rtlCol="0" anchor="t">
            <a:spAutoFit/>
          </a:bodyPr>
          <a:lstStyle/>
          <a:p>
            <a:r>
              <a:rPr lang="en-US">
                <a:solidFill>
                  <a:schemeClr val="bg1"/>
                </a:solidFill>
                <a:latin typeface="Century Gothic"/>
                <a:ea typeface="Calibri"/>
                <a:cs typeface="Calibri"/>
              </a:rPr>
              <a:t>You may want to check that there are solid floor surfaces in the facility (without hazardous holes  or sharp areas that could harm a child). Floor surfaces in the facility can be cleaned or washed.</a:t>
            </a:r>
          </a:p>
        </p:txBody>
      </p:sp>
      <p:sp>
        <p:nvSpPr>
          <p:cNvPr id="19" name="Rectangle 18">
            <a:extLst>
              <a:ext uri="{FF2B5EF4-FFF2-40B4-BE49-F238E27FC236}">
                <a16:creationId xmlns:a16="http://schemas.microsoft.com/office/drawing/2014/main" id="{1F7F43B3-F12E-19BD-37E3-8091A94C47DD}"/>
              </a:ext>
            </a:extLst>
          </p:cNvPr>
          <p:cNvSpPr/>
          <p:nvPr/>
        </p:nvSpPr>
        <p:spPr>
          <a:xfrm>
            <a:off x="-36558" y="3250102"/>
            <a:ext cx="708359" cy="360203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0" name="Rectangle 19">
            <a:extLst>
              <a:ext uri="{FF2B5EF4-FFF2-40B4-BE49-F238E27FC236}">
                <a16:creationId xmlns:a16="http://schemas.microsoft.com/office/drawing/2014/main" id="{FC956778-1112-5D14-5E2A-199100C9A39D}"/>
              </a:ext>
            </a:extLst>
          </p:cNvPr>
          <p:cNvSpPr/>
          <p:nvPr/>
        </p:nvSpPr>
        <p:spPr>
          <a:xfrm>
            <a:off x="-21696" y="-11720"/>
            <a:ext cx="693497" cy="3261822"/>
          </a:xfrm>
          <a:prstGeom prst="rect">
            <a:avLst/>
          </a:prstGeom>
          <a:solidFill>
            <a:srgbClr val="E5AB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Century Gothic"/>
            </a:endParaRPr>
          </a:p>
        </p:txBody>
      </p:sp>
      <p:sp>
        <p:nvSpPr>
          <p:cNvPr id="21" name="TextBox 20">
            <a:extLst>
              <a:ext uri="{FF2B5EF4-FFF2-40B4-BE49-F238E27FC236}">
                <a16:creationId xmlns:a16="http://schemas.microsoft.com/office/drawing/2014/main" id="{4FE4415B-7B8D-6F6A-C5EE-5098E2B57013}"/>
              </a:ext>
            </a:extLst>
          </p:cNvPr>
          <p:cNvSpPr txBox="1"/>
          <p:nvPr/>
        </p:nvSpPr>
        <p:spPr>
          <a:xfrm rot="16200000">
            <a:off x="-1359186" y="2866809"/>
            <a:ext cx="3429003" cy="523220"/>
          </a:xfrm>
          <a:prstGeom prst="rect">
            <a:avLst/>
          </a:prstGeom>
          <a:noFill/>
        </p:spPr>
        <p:txBody>
          <a:bodyPr wrap="square" rtlCol="0">
            <a:spAutoFit/>
          </a:bodyPr>
          <a:lstStyle/>
          <a:p>
            <a:r>
              <a:rPr lang="en-ZA" sz="2800" b="1">
                <a:solidFill>
                  <a:schemeClr val="bg1"/>
                </a:solidFill>
                <a:latin typeface="Century Gothic"/>
              </a:rPr>
              <a:t>SILVER     &amp;    GOLD</a:t>
            </a:r>
          </a:p>
        </p:txBody>
      </p:sp>
    </p:spTree>
    <p:extLst>
      <p:ext uri="{BB962C8B-B14F-4D97-AF65-F5344CB8AC3E}">
        <p14:creationId xmlns:p14="http://schemas.microsoft.com/office/powerpoint/2010/main" val="2123013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E0470FDEFE7E48B9C40F84AD98BAF4" ma:contentTypeVersion="14" ma:contentTypeDescription="Create a new document." ma:contentTypeScope="" ma:versionID="fd2de5eb73cf16b1cef59ad6a106918b">
  <xsd:schema xmlns:xsd="http://www.w3.org/2001/XMLSchema" xmlns:xs="http://www.w3.org/2001/XMLSchema" xmlns:p="http://schemas.microsoft.com/office/2006/metadata/properties" xmlns:ns2="c37b2fdc-7ff8-45a1-8eb3-6b281ec7230b" xmlns:ns3="12e150a0-b99e-46e4-abd4-39345e2e7f5b" targetNamespace="http://schemas.microsoft.com/office/2006/metadata/properties" ma:root="true" ma:fieldsID="1fc95fba6d23dad97f0e76a7af6be358" ns2:_="" ns3:_="">
    <xsd:import namespace="c37b2fdc-7ff8-45a1-8eb3-6b281ec7230b"/>
    <xsd:import namespace="12e150a0-b99e-46e4-abd4-39345e2e7f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7b2fdc-7ff8-45a1-8eb3-6b281ec723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87dd092-8e27-4329-be5d-69f0b07c950d"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2e150a0-b99e-46e4-abd4-39345e2e7f5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1c7b584-82c8-4f8a-8aad-3f8d0e082982}" ma:internalName="TaxCatchAll" ma:showField="CatchAllData" ma:web="12e150a0-b99e-46e4-abd4-39345e2e7f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37b2fdc-7ff8-45a1-8eb3-6b281ec7230b">
      <Terms xmlns="http://schemas.microsoft.com/office/infopath/2007/PartnerControls"/>
    </lcf76f155ced4ddcb4097134ff3c332f>
    <TaxCatchAll xmlns="12e150a0-b99e-46e4-abd4-39345e2e7f5b" xsi:nil="true"/>
  </documentManagement>
</p:properties>
</file>

<file path=customXml/itemProps1.xml><?xml version="1.0" encoding="utf-8"?>
<ds:datastoreItem xmlns:ds="http://schemas.openxmlformats.org/officeDocument/2006/customXml" ds:itemID="{F68B297F-7458-439A-BAF5-901F3D8E16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7b2fdc-7ff8-45a1-8eb3-6b281ec7230b"/>
    <ds:schemaRef ds:uri="12e150a0-b99e-46e4-abd4-39345e2e7f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C8930D-B6A4-4277-8B6D-4BD608B7349D}">
  <ds:schemaRefs>
    <ds:schemaRef ds:uri="http://schemas.microsoft.com/sharepoint/v3/contenttype/forms"/>
  </ds:schemaRefs>
</ds:datastoreItem>
</file>

<file path=customXml/itemProps3.xml><?xml version="1.0" encoding="utf-8"?>
<ds:datastoreItem xmlns:ds="http://schemas.openxmlformats.org/officeDocument/2006/customXml" ds:itemID="{E34DBBFD-5EB0-4499-A122-06FBFB71DE1D}">
  <ds:schemaRefs>
    <ds:schemaRef ds:uri="http://purl.org/dc/elements/1.1/"/>
    <ds:schemaRef ds:uri="http://schemas.openxmlformats.org/package/2006/metadata/core-properties"/>
    <ds:schemaRef ds:uri="f515349e-eaac-4214-9c64-5c7c0401c7d5"/>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634ce88a-8cde-4151-842f-fe2ac0e3fd9c"/>
    <ds:schemaRef ds:uri="http://purl.org/dc/dcmitype/"/>
    <ds:schemaRef ds:uri="http://purl.org/dc/terms/"/>
    <ds:schemaRef ds:uri="c37b2fdc-7ff8-45a1-8eb3-6b281ec7230b"/>
    <ds:schemaRef ds:uri="12e150a0-b99e-46e4-abd4-39345e2e7f5b"/>
  </ds:schemaRefs>
</ds:datastoreItem>
</file>

<file path=docMetadata/LabelInfo.xml><?xml version="1.0" encoding="utf-8"?>
<clbl:labelList xmlns:clbl="http://schemas.microsoft.com/office/2020/mipLabelMetadata">
  <clbl:label id="{020feb4e-c2f8-40c2-8766-bc9b95902198}" enabled="0" method="" siteId="{020feb4e-c2f8-40c2-8766-bc9b95902198}" removed="1"/>
</clbl:labelList>
</file>

<file path=docProps/app.xml><?xml version="1.0" encoding="utf-8"?>
<Properties xmlns="http://schemas.openxmlformats.org/officeDocument/2006/extended-properties" xmlns:vt="http://schemas.openxmlformats.org/officeDocument/2006/docPropsVTypes">
  <TotalTime>143</TotalTime>
  <Words>8756</Words>
  <Application>Microsoft Office PowerPoint</Application>
  <PresentationFormat>Widescreen</PresentationFormat>
  <Paragraphs>989</Paragraphs>
  <Slides>118</Slides>
  <Notes>75</Notes>
  <HiddenSlides>3</HiddenSlides>
  <MMClips>0</MMClips>
  <ScaleCrop>false</ScaleCrop>
  <HeadingPairs>
    <vt:vector size="4" baseType="variant">
      <vt:variant>
        <vt:lpstr>Theme</vt:lpstr>
      </vt:variant>
      <vt:variant>
        <vt:i4>1</vt:i4>
      </vt:variant>
      <vt:variant>
        <vt:lpstr>Slide Titles</vt:lpstr>
      </vt:variant>
      <vt:variant>
        <vt:i4>118</vt:i4>
      </vt:variant>
    </vt:vector>
  </HeadingPairs>
  <TitlesOfParts>
    <vt:vector size="119" baseType="lpstr">
      <vt:lpstr>Office Theme</vt:lpstr>
      <vt:lpstr>PowerPoint Presentation</vt:lpstr>
      <vt:lpstr>PowerPoint Presentation</vt:lpstr>
      <vt:lpstr>PowerPoint Presentation</vt:lpstr>
      <vt:lpstr>PowerPoint Presentation</vt:lpstr>
      <vt:lpstr>BANA PELE REGISTRATION PROCESS</vt:lpstr>
      <vt:lpstr>SILVER PROCESS</vt:lpstr>
      <vt:lpstr>PowerPoint Presentation</vt:lpstr>
      <vt:lpstr>PowerPoint Presentation</vt:lpstr>
      <vt:lpstr>BANA PELE REGISTRATION PROCESS</vt:lpstr>
      <vt:lpstr>PowerPoint Presentation</vt:lpstr>
      <vt:lpstr>PowerPoint Presentation</vt:lpstr>
      <vt:lpstr>PowerPoint Presentation</vt:lpstr>
      <vt:lpstr>PowerPoint Presentation</vt:lpstr>
      <vt:lpstr>PowerPoint Presentation</vt:lpstr>
      <vt:lpstr>WHY IS THE SUBMISSION OF THESE DOCUMENTS IMPORTANT? </vt:lpstr>
      <vt:lpstr>PowerPoint Presentation</vt:lpstr>
      <vt:lpstr>PowerPoint Presentation</vt:lpstr>
      <vt:lpstr>PowerPoint Presentation</vt:lpstr>
      <vt:lpstr>PowerPoint Presentation</vt:lpstr>
      <vt:lpstr>BUSINESS PLAN: ECD PROGRAMME OVERVIEW </vt:lpstr>
      <vt:lpstr>BUSINESS PLAN: FEES AND FINANCES </vt:lpstr>
      <vt:lpstr>BUSINESS PLAN: MANAGEMENT COMMITTEE STRUCTURE </vt:lpstr>
      <vt:lpstr>BUSINESS PLAN: DAILY PROGRAMME </vt:lpstr>
      <vt:lpstr>BUSINESS PLAN: DISCIPLINE POLICY </vt:lpstr>
      <vt:lpstr>PowerPoint Presentation</vt:lpstr>
      <vt:lpstr>FOUNDING DOCUMENT (CONSTITUTION IF REGISTERED AS A LEGAL ENTITY) </vt:lpstr>
      <vt:lpstr>EMERGENCY PLAN </vt:lpstr>
      <vt:lpstr>IMPLEMENTATION PLAN </vt:lpstr>
      <vt:lpstr>QUALIFICATIONS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Simone van Willingh</cp:lastModifiedBy>
  <cp:revision>3</cp:revision>
  <cp:lastPrinted>2024-08-27T11:11:28Z</cp:lastPrinted>
  <dcterms:created xsi:type="dcterms:W3CDTF">2024-08-27T10:38:18Z</dcterms:created>
  <dcterms:modified xsi:type="dcterms:W3CDTF">2026-05-19T10:11:21Z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0x0101002EE0470FDEFE7E48B9C40F84AD98BAF4</vt:lpwstr>
  </property>
  <property fmtid="{D5CDD505-2E9C-101B-9397-08002B2CF9AE}" pid="3" name="MediaServiceImageTags">
    <vt:lpwstr/>
  </property>
</Properties>
</file>