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4"/>
    <p:sldMasterId id="2147483661" r:id="rId5"/>
  </p:sldMasterIdLst>
  <p:notesMasterIdLst>
    <p:notesMasterId r:id="rId36"/>
  </p:notesMasterIdLst>
  <p:sldIdLst>
    <p:sldId id="256" r:id="rId6"/>
    <p:sldId id="334" r:id="rId7"/>
    <p:sldId id="335" r:id="rId8"/>
    <p:sldId id="261" r:id="rId9"/>
    <p:sldId id="262" r:id="rId10"/>
    <p:sldId id="263" r:id="rId11"/>
    <p:sldId id="264" r:id="rId12"/>
    <p:sldId id="265" r:id="rId13"/>
    <p:sldId id="266" r:id="rId14"/>
    <p:sldId id="267" r:id="rId15"/>
    <p:sldId id="268" r:id="rId16"/>
    <p:sldId id="269" r:id="rId17"/>
    <p:sldId id="420" r:id="rId18"/>
    <p:sldId id="277" r:id="rId19"/>
    <p:sldId id="342" r:id="rId20"/>
    <p:sldId id="424" r:id="rId21"/>
    <p:sldId id="408" r:id="rId22"/>
    <p:sldId id="426" r:id="rId23"/>
    <p:sldId id="427" r:id="rId24"/>
    <p:sldId id="428" r:id="rId25"/>
    <p:sldId id="435" r:id="rId26"/>
    <p:sldId id="491" r:id="rId27"/>
    <p:sldId id="414" r:id="rId28"/>
    <p:sldId id="481" r:id="rId29"/>
    <p:sldId id="438" r:id="rId30"/>
    <p:sldId id="439" r:id="rId31"/>
    <p:sldId id="493" r:id="rId32"/>
    <p:sldId id="480" r:id="rId33"/>
    <p:sldId id="492" r:id="rId34"/>
    <p:sldId id="329" r:id="rId35"/>
  </p:sldIdLst>
  <p:sldSz cx="12192000" cy="6858000"/>
  <p:notesSz cx="6858000" cy="9945688"/>
  <p:embeddedFontLst>
    <p:embeddedFont>
      <p:font typeface="Century Gothic" panose="020B0502020202020204" pitchFamily="34" charset="0"/>
      <p:regular r:id="rId37"/>
      <p:bold r:id="rId38"/>
      <p:italic r:id="rId39"/>
      <p:boldItalic r:id="rId40"/>
    </p:embeddedFont>
    <p:embeddedFont>
      <p:font typeface="Roboto Medium" panose="02000000000000000000" pitchFamily="2"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BBE4D5D4-2962-4D1F-9935-A04A5EE2D27C}">
          <p14:sldIdLst>
            <p14:sldId id="256"/>
          </p14:sldIdLst>
        </p14:section>
        <p14:section name="Introduction" id="{E5D3693A-06C5-4F51-A527-42C1C38AC4DD}">
          <p14:sldIdLst>
            <p14:sldId id="334"/>
            <p14:sldId id="335"/>
            <p14:sldId id="261"/>
            <p14:sldId id="262"/>
            <p14:sldId id="263"/>
            <p14:sldId id="264"/>
            <p14:sldId id="265"/>
            <p14:sldId id="266"/>
            <p14:sldId id="267"/>
          </p14:sldIdLst>
        </p14:section>
        <p14:section name="SG Roles" id="{0D9220A6-2E7A-46CA-A2DC-DCF1159D7992}">
          <p14:sldIdLst>
            <p14:sldId id="268"/>
            <p14:sldId id="269"/>
            <p14:sldId id="420"/>
            <p14:sldId id="277"/>
          </p14:sldIdLst>
        </p14:section>
        <p14:section name="EMIS" id="{A8BF0FE3-E19F-4AA2-A4B9-17E48F98C4C0}">
          <p14:sldIdLst>
            <p14:sldId id="342"/>
            <p14:sldId id="424"/>
            <p14:sldId id="408"/>
            <p14:sldId id="426"/>
            <p14:sldId id="427"/>
            <p14:sldId id="428"/>
            <p14:sldId id="435"/>
            <p14:sldId id="491"/>
            <p14:sldId id="414"/>
            <p14:sldId id="481"/>
            <p14:sldId id="438"/>
            <p14:sldId id="439"/>
            <p14:sldId id="493"/>
            <p14:sldId id="480"/>
            <p14:sldId id="492"/>
          </p14:sldIdLst>
        </p14:section>
        <p14:section name="End" id="{DC049D5A-B9D0-411C-8756-0B58289E0B78}">
          <p14:sldIdLst>
            <p14:sldId id="32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C43D86-F343-5418-043B-E789595600BE}" name="Cate Carrol" initials="CC" userId="S::cate@ilifalabantwana.co.za::c09423e9-3b29-4c21-ac42-39e57e0b18db" providerId="AD"/>
  <p188:author id="{4BF0338D-1B85-0E00-0585-06AD400E636A}" name="Simone van Willingh" initials="SW" userId="S::simone@ilifalabantwana.co.za::c59f8bc5-4c6c-483f-8cc0-3337fbdf2f69" providerId="AD"/>
  <p188:author id="{6E2092C0-4FEE-E30A-4AE3-10EDEA2B2549}" name="Ayanda Mtanyana" initials="AM" userId="S::ayanda@datainnovators.co::d8b78dae-e18d-48de-b477-8cde2b8c8c75" providerId="AD"/>
  <p188:author id="{42BE94FA-0497-23DA-68A9-DBF7694A7D94}" name="Taryn Le Roux" initials="TL" userId="S::taryn@datainnovators.co::66948560-4743-467e-95c1-668851322f3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6835"/>
    <a:srgbClr val="E5AB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6715AC-12F3-4CC5-AFFF-D9107AE739D0}" v="7" dt="2025-07-01T07:44:13.187"/>
  </p1510:revLst>
</p1510:revInfo>
</file>

<file path=ppt/tableStyles.xml><?xml version="1.0" encoding="utf-8"?>
<a:tblStyleLst xmlns:a="http://schemas.openxmlformats.org/drawingml/2006/main" def="{501740A5-162B-42CB-BD4F-D613D03C805C}">
  <a:tblStyle styleId="{501740A5-162B-42CB-BD4F-D613D03C805C}"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FF4E6"/>
          </a:solidFill>
        </a:fill>
      </a:tcStyle>
    </a:wholeTbl>
    <a:band1H>
      <a:tcTxStyle/>
      <a:tcStyle>
        <a:tcBdr/>
        <a:fill>
          <a:solidFill>
            <a:srgbClr val="FFE8CA"/>
          </a:solidFill>
        </a:fill>
      </a:tcStyle>
    </a:band1H>
    <a:band2H>
      <a:tcTxStyle/>
      <a:tcStyle>
        <a:tcBdr/>
      </a:tcStyle>
    </a:band2H>
    <a:band1V>
      <a:tcTxStyle/>
      <a:tcStyle>
        <a:tcBdr/>
        <a:fill>
          <a:solidFill>
            <a:srgbClr val="FFE8CA"/>
          </a:solidFill>
        </a:fill>
      </a:tcStyle>
    </a:band1V>
    <a:band2V>
      <a:tcTxStyle/>
      <a:tcStyle>
        <a:tcBdr/>
      </a:tcStyle>
    </a:band2V>
    <a:lastCol>
      <a:tcTxStyle b="on" i="off">
        <a:font>
          <a:latin typeface="Calibri"/>
          <a:ea typeface="Calibri"/>
          <a:cs typeface="Calibri"/>
        </a:font>
        <a:schemeClr val="lt1"/>
      </a:tcTxStyle>
      <a:tcStyle>
        <a:tcBdr/>
        <a:fill>
          <a:solidFill>
            <a:schemeClr val="accent4"/>
          </a:solidFill>
        </a:fill>
      </a:tcStyle>
    </a:lastCol>
    <a:firstCol>
      <a:tcTxStyle b="on" i="off">
        <a:font>
          <a:latin typeface="Calibri"/>
          <a:ea typeface="Calibri"/>
          <a:cs typeface="Calibri"/>
        </a:font>
        <a:schemeClr val="lt1"/>
      </a:tcTxStyle>
      <a:tcStyle>
        <a:tcBdr/>
        <a:fill>
          <a:solidFill>
            <a:schemeClr val="accent4"/>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4"/>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4"/>
          </a:solidFill>
        </a:fill>
      </a:tcStyle>
    </a:firstRow>
    <a:neCell>
      <a:tcTxStyle/>
      <a:tcStyle>
        <a:tcBdr/>
      </a:tcStyle>
    </a:neCell>
    <a:nwCell>
      <a:tcTxStyle/>
      <a:tcStyle>
        <a:tcBdr/>
      </a:tcStyle>
    </a:nwCell>
  </a:tblStyle>
  <a:tblStyle styleId="{14089DA7-1FFE-4055-ABD4-E67259A88901}" styleName="Table_1">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3"/>
              </a:solidFill>
              <a:prstDash val="solid"/>
              <a:round/>
              <a:headEnd type="none" w="sm" len="sm"/>
              <a:tailEnd type="none" w="sm" len="sm"/>
            </a:ln>
          </a:top>
          <a:bottom>
            <a:ln w="12700" cap="flat" cmpd="sng">
              <a:solidFill>
                <a:schemeClr val="accent3"/>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accent3">
              <a:alpha val="20000"/>
            </a:schemeClr>
          </a:solidFill>
        </a:fill>
      </a:tcStyle>
    </a:band1H>
    <a:band2H>
      <a:tcTxStyle/>
      <a:tcStyle>
        <a:tcBdr/>
      </a:tcStyle>
    </a:band2H>
    <a:band1V>
      <a:tcTxStyle/>
      <a:tcStyle>
        <a:tcBdr/>
        <a:fill>
          <a:solidFill>
            <a:schemeClr val="accent3">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accent3"/>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accent3"/>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3594" autoAdjust="0"/>
    <p:restoredTop sz="94660"/>
  </p:normalViewPr>
  <p:slideViewPr>
    <p:cSldViewPr snapToGrid="0">
      <p:cViewPr varScale="1">
        <p:scale>
          <a:sx n="67" d="100"/>
          <a:sy n="67" d="100"/>
        </p:scale>
        <p:origin x="628" y="44"/>
      </p:cViewPr>
      <p:guideLst/>
    </p:cSldViewPr>
  </p:slideViewPr>
  <p:notesTextViewPr>
    <p:cViewPr>
      <p:scale>
        <a:sx n="1" d="1"/>
        <a:sy n="1" d="1"/>
      </p:scale>
      <p:origin x="0" y="0"/>
    </p:cViewPr>
  </p:notesTextViewPr>
  <p:sorterViewPr>
    <p:cViewPr>
      <p:scale>
        <a:sx n="90" d="100"/>
        <a:sy n="90" d="100"/>
      </p:scale>
      <p:origin x="0" y="-922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3.fnt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6.fntdata"/><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49"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8.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7.fntdata"/><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2.fntdata"/><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99012"/>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99012"/>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786362"/>
            <a:ext cx="5486400" cy="3916115"/>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46678"/>
            <a:ext cx="2971800" cy="499011"/>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9446678"/>
            <a:ext cx="2971800" cy="499011"/>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 name="Google Shape;92;p1: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4: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14: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7B154D7F-18B2-F2AA-76D4-DD3ADB64C0F7}"/>
            </a:ext>
          </a:extLst>
        </p:cNvPr>
        <p:cNvGrpSpPr/>
        <p:nvPr/>
      </p:nvGrpSpPr>
      <p:grpSpPr>
        <a:xfrm>
          <a:off x="0" y="0"/>
          <a:ext cx="0" cy="0"/>
          <a:chOff x="0" y="0"/>
          <a:chExt cx="0" cy="0"/>
        </a:xfrm>
      </p:grpSpPr>
      <p:sp>
        <p:nvSpPr>
          <p:cNvPr id="440" name="Google Shape;440;p21:notes">
            <a:extLst>
              <a:ext uri="{FF2B5EF4-FFF2-40B4-BE49-F238E27FC236}">
                <a16:creationId xmlns:a16="http://schemas.microsoft.com/office/drawing/2014/main" id="{69B8504E-E95A-D38F-8017-6D4B437D5DB5}"/>
              </a:ext>
            </a:extLst>
          </p:cNvPr>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lang="en-ZA"/>
          </a:p>
        </p:txBody>
      </p:sp>
      <p:sp>
        <p:nvSpPr>
          <p:cNvPr id="441" name="Google Shape;441;p21:notes">
            <a:extLst>
              <a:ext uri="{FF2B5EF4-FFF2-40B4-BE49-F238E27FC236}">
                <a16:creationId xmlns:a16="http://schemas.microsoft.com/office/drawing/2014/main" id="{10B12545-0726-B1D0-4C91-E0E1FC686407}"/>
              </a:ext>
            </a:extLst>
          </p:cNvPr>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39523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2: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1" name="Google Shape;461;p22: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a:extLst>
            <a:ext uri="{FF2B5EF4-FFF2-40B4-BE49-F238E27FC236}">
              <a16:creationId xmlns:a16="http://schemas.microsoft.com/office/drawing/2014/main" id="{D175E7BD-E094-491B-5139-10E5590A310B}"/>
            </a:ext>
          </a:extLst>
        </p:cNvPr>
        <p:cNvGrpSpPr/>
        <p:nvPr/>
      </p:nvGrpSpPr>
      <p:grpSpPr>
        <a:xfrm>
          <a:off x="0" y="0"/>
          <a:ext cx="0" cy="0"/>
          <a:chOff x="0" y="0"/>
          <a:chExt cx="0" cy="0"/>
        </a:xfrm>
      </p:grpSpPr>
      <p:sp>
        <p:nvSpPr>
          <p:cNvPr id="114" name="Google Shape;114;p3:notes">
            <a:extLst>
              <a:ext uri="{FF2B5EF4-FFF2-40B4-BE49-F238E27FC236}">
                <a16:creationId xmlns:a16="http://schemas.microsoft.com/office/drawing/2014/main" id="{721F172A-1C3E-40ED-ACAF-7500867CA0AE}"/>
              </a:ext>
            </a:extLst>
          </p:cNvPr>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3:notes">
            <a:extLst>
              <a:ext uri="{FF2B5EF4-FFF2-40B4-BE49-F238E27FC236}">
                <a16:creationId xmlns:a16="http://schemas.microsoft.com/office/drawing/2014/main" id="{3D919EBF-98A5-C6FF-71B4-B22BF6364BEE}"/>
              </a:ext>
            </a:extLst>
          </p:cNvPr>
          <p:cNvSpPr txBox="1">
            <a:spLocks noGrp="1"/>
          </p:cNvSpPr>
          <p:nvPr>
            <p:ph type="body" idx="1"/>
          </p:nvPr>
        </p:nvSpPr>
        <p:spPr>
          <a:xfrm>
            <a:off x="685800" y="4786362"/>
            <a:ext cx="5486400" cy="391611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p3:notes">
            <a:extLst>
              <a:ext uri="{FF2B5EF4-FFF2-40B4-BE49-F238E27FC236}">
                <a16:creationId xmlns:a16="http://schemas.microsoft.com/office/drawing/2014/main" id="{F514C58E-F8CD-7073-A7A4-44296C8CB0E4}"/>
              </a:ext>
            </a:extLst>
          </p:cNvPr>
          <p:cNvSpPr txBox="1">
            <a:spLocks noGrp="1"/>
          </p:cNvSpPr>
          <p:nvPr>
            <p:ph type="sldNum" idx="12"/>
          </p:nvPr>
        </p:nvSpPr>
        <p:spPr>
          <a:xfrm>
            <a:off x="3884613" y="9446678"/>
            <a:ext cx="2971800" cy="49901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15</a:t>
            </a:fld>
            <a:endParaRPr/>
          </a:p>
        </p:txBody>
      </p:sp>
    </p:spTree>
    <p:extLst>
      <p:ext uri="{BB962C8B-B14F-4D97-AF65-F5344CB8AC3E}">
        <p14:creationId xmlns:p14="http://schemas.microsoft.com/office/powerpoint/2010/main" val="18772536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a:extLst>
            <a:ext uri="{FF2B5EF4-FFF2-40B4-BE49-F238E27FC236}">
              <a16:creationId xmlns:a16="http://schemas.microsoft.com/office/drawing/2014/main" id="{D175E7BD-E094-491B-5139-10E5590A310B}"/>
            </a:ext>
          </a:extLst>
        </p:cNvPr>
        <p:cNvGrpSpPr/>
        <p:nvPr/>
      </p:nvGrpSpPr>
      <p:grpSpPr>
        <a:xfrm>
          <a:off x="0" y="0"/>
          <a:ext cx="0" cy="0"/>
          <a:chOff x="0" y="0"/>
          <a:chExt cx="0" cy="0"/>
        </a:xfrm>
      </p:grpSpPr>
      <p:sp>
        <p:nvSpPr>
          <p:cNvPr id="114" name="Google Shape;114;p3:notes">
            <a:extLst>
              <a:ext uri="{FF2B5EF4-FFF2-40B4-BE49-F238E27FC236}">
                <a16:creationId xmlns:a16="http://schemas.microsoft.com/office/drawing/2014/main" id="{721F172A-1C3E-40ED-ACAF-7500867CA0AE}"/>
              </a:ext>
            </a:extLst>
          </p:cNvPr>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3:notes">
            <a:extLst>
              <a:ext uri="{FF2B5EF4-FFF2-40B4-BE49-F238E27FC236}">
                <a16:creationId xmlns:a16="http://schemas.microsoft.com/office/drawing/2014/main" id="{3D919EBF-98A5-C6FF-71B4-B22BF6364BEE}"/>
              </a:ext>
            </a:extLst>
          </p:cNvPr>
          <p:cNvSpPr txBox="1">
            <a:spLocks noGrp="1"/>
          </p:cNvSpPr>
          <p:nvPr>
            <p:ph type="body" idx="1"/>
          </p:nvPr>
        </p:nvSpPr>
        <p:spPr>
          <a:xfrm>
            <a:off x="685800" y="4786362"/>
            <a:ext cx="5486400" cy="391611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p3:notes">
            <a:extLst>
              <a:ext uri="{FF2B5EF4-FFF2-40B4-BE49-F238E27FC236}">
                <a16:creationId xmlns:a16="http://schemas.microsoft.com/office/drawing/2014/main" id="{F514C58E-F8CD-7073-A7A4-44296C8CB0E4}"/>
              </a:ext>
            </a:extLst>
          </p:cNvPr>
          <p:cNvSpPr txBox="1">
            <a:spLocks noGrp="1"/>
          </p:cNvSpPr>
          <p:nvPr>
            <p:ph type="sldNum" idx="12"/>
          </p:nvPr>
        </p:nvSpPr>
        <p:spPr>
          <a:xfrm>
            <a:off x="3884613" y="9446678"/>
            <a:ext cx="2971800" cy="49901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17</a:t>
            </a:fld>
            <a:endParaRPr/>
          </a:p>
        </p:txBody>
      </p:sp>
    </p:spTree>
    <p:extLst>
      <p:ext uri="{BB962C8B-B14F-4D97-AF65-F5344CB8AC3E}">
        <p14:creationId xmlns:p14="http://schemas.microsoft.com/office/powerpoint/2010/main" val="30291731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a:extLst>
            <a:ext uri="{FF2B5EF4-FFF2-40B4-BE49-F238E27FC236}">
              <a16:creationId xmlns:a16="http://schemas.microsoft.com/office/drawing/2014/main" id="{D175E7BD-E094-491B-5139-10E5590A310B}"/>
            </a:ext>
          </a:extLst>
        </p:cNvPr>
        <p:cNvGrpSpPr/>
        <p:nvPr/>
      </p:nvGrpSpPr>
      <p:grpSpPr>
        <a:xfrm>
          <a:off x="0" y="0"/>
          <a:ext cx="0" cy="0"/>
          <a:chOff x="0" y="0"/>
          <a:chExt cx="0" cy="0"/>
        </a:xfrm>
      </p:grpSpPr>
      <p:sp>
        <p:nvSpPr>
          <p:cNvPr id="114" name="Google Shape;114;p3:notes">
            <a:extLst>
              <a:ext uri="{FF2B5EF4-FFF2-40B4-BE49-F238E27FC236}">
                <a16:creationId xmlns:a16="http://schemas.microsoft.com/office/drawing/2014/main" id="{721F172A-1C3E-40ED-ACAF-7500867CA0AE}"/>
              </a:ext>
            </a:extLst>
          </p:cNvPr>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3:notes">
            <a:extLst>
              <a:ext uri="{FF2B5EF4-FFF2-40B4-BE49-F238E27FC236}">
                <a16:creationId xmlns:a16="http://schemas.microsoft.com/office/drawing/2014/main" id="{3D919EBF-98A5-C6FF-71B4-B22BF6364BEE}"/>
              </a:ext>
            </a:extLst>
          </p:cNvPr>
          <p:cNvSpPr txBox="1">
            <a:spLocks noGrp="1"/>
          </p:cNvSpPr>
          <p:nvPr>
            <p:ph type="body" idx="1"/>
          </p:nvPr>
        </p:nvSpPr>
        <p:spPr>
          <a:xfrm>
            <a:off x="685800" y="4786362"/>
            <a:ext cx="5486400" cy="391611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p3:notes">
            <a:extLst>
              <a:ext uri="{FF2B5EF4-FFF2-40B4-BE49-F238E27FC236}">
                <a16:creationId xmlns:a16="http://schemas.microsoft.com/office/drawing/2014/main" id="{F514C58E-F8CD-7073-A7A4-44296C8CB0E4}"/>
              </a:ext>
            </a:extLst>
          </p:cNvPr>
          <p:cNvSpPr txBox="1">
            <a:spLocks noGrp="1"/>
          </p:cNvSpPr>
          <p:nvPr>
            <p:ph type="sldNum" idx="12"/>
          </p:nvPr>
        </p:nvSpPr>
        <p:spPr>
          <a:xfrm>
            <a:off x="3884613" y="9446678"/>
            <a:ext cx="2971800" cy="49901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23</a:t>
            </a:fld>
            <a:endParaRPr/>
          </a:p>
        </p:txBody>
      </p:sp>
    </p:spTree>
    <p:extLst>
      <p:ext uri="{BB962C8B-B14F-4D97-AF65-F5344CB8AC3E}">
        <p14:creationId xmlns:p14="http://schemas.microsoft.com/office/powerpoint/2010/main" val="109787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3"/>
        <p:cNvGrpSpPr/>
        <p:nvPr/>
      </p:nvGrpSpPr>
      <p:grpSpPr>
        <a:xfrm>
          <a:off x="0" y="0"/>
          <a:ext cx="0" cy="0"/>
          <a:chOff x="0" y="0"/>
          <a:chExt cx="0" cy="0"/>
        </a:xfrm>
      </p:grpSpPr>
      <p:sp>
        <p:nvSpPr>
          <p:cNvPr id="1164" name="Google Shape;1164;p50: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5" name="Google Shape;1165;p50: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6: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6:notes"/>
          <p:cNvSpPr txBox="1">
            <a:spLocks noGrp="1"/>
          </p:cNvSpPr>
          <p:nvPr>
            <p:ph type="body" idx="1"/>
          </p:nvPr>
        </p:nvSpPr>
        <p:spPr>
          <a:xfrm>
            <a:off x="685800" y="4786362"/>
            <a:ext cx="5486400" cy="391611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 name="Google Shape;156;p6:notes"/>
          <p:cNvSpPr txBox="1">
            <a:spLocks noGrp="1"/>
          </p:cNvSpPr>
          <p:nvPr>
            <p:ph type="sldNum" idx="12"/>
          </p:nvPr>
        </p:nvSpPr>
        <p:spPr>
          <a:xfrm>
            <a:off x="3884613" y="9446678"/>
            <a:ext cx="2971800" cy="49901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7: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7:notes"/>
          <p:cNvSpPr txBox="1">
            <a:spLocks noGrp="1"/>
          </p:cNvSpPr>
          <p:nvPr>
            <p:ph type="body" idx="1"/>
          </p:nvPr>
        </p:nvSpPr>
        <p:spPr>
          <a:xfrm>
            <a:off x="685800" y="4786362"/>
            <a:ext cx="5486400" cy="391611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7:notes"/>
          <p:cNvSpPr txBox="1">
            <a:spLocks noGrp="1"/>
          </p:cNvSpPr>
          <p:nvPr>
            <p:ph type="sldNum" idx="12"/>
          </p:nvPr>
        </p:nvSpPr>
        <p:spPr>
          <a:xfrm>
            <a:off x="3884613" y="9446678"/>
            <a:ext cx="2971800" cy="49901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5</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8: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8: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9: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9:notes"/>
          <p:cNvSpPr txBox="1">
            <a:spLocks noGrp="1"/>
          </p:cNvSpPr>
          <p:nvPr>
            <p:ph type="body" idx="1"/>
          </p:nvPr>
        </p:nvSpPr>
        <p:spPr>
          <a:xfrm>
            <a:off x="685800" y="4786362"/>
            <a:ext cx="5486400" cy="391611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9:notes"/>
          <p:cNvSpPr txBox="1">
            <a:spLocks noGrp="1"/>
          </p:cNvSpPr>
          <p:nvPr>
            <p:ph type="sldNum" idx="12"/>
          </p:nvPr>
        </p:nvSpPr>
        <p:spPr>
          <a:xfrm>
            <a:off x="3884613" y="9446678"/>
            <a:ext cx="2971800" cy="49901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0: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10:notes"/>
          <p:cNvSpPr txBox="1">
            <a:spLocks noGrp="1"/>
          </p:cNvSpPr>
          <p:nvPr>
            <p:ph type="body" idx="1"/>
          </p:nvPr>
        </p:nvSpPr>
        <p:spPr>
          <a:xfrm>
            <a:off x="685800" y="4786362"/>
            <a:ext cx="5486400" cy="391611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10:notes"/>
          <p:cNvSpPr txBox="1">
            <a:spLocks noGrp="1"/>
          </p:cNvSpPr>
          <p:nvPr>
            <p:ph type="sldNum" idx="12"/>
          </p:nvPr>
        </p:nvSpPr>
        <p:spPr>
          <a:xfrm>
            <a:off x="3884613" y="9446678"/>
            <a:ext cx="2971800" cy="49901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8</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1: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11: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2: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12: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3: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3:notes"/>
          <p:cNvSpPr txBox="1">
            <a:spLocks noGrp="1"/>
          </p:cNvSpPr>
          <p:nvPr>
            <p:ph type="body" idx="1"/>
          </p:nvPr>
        </p:nvSpPr>
        <p:spPr>
          <a:xfrm>
            <a:off x="685800" y="4786362"/>
            <a:ext cx="5486400" cy="391611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7" name="Google Shape;327;p13:notes"/>
          <p:cNvSpPr txBox="1">
            <a:spLocks noGrp="1"/>
          </p:cNvSpPr>
          <p:nvPr>
            <p:ph type="sldNum" idx="12"/>
          </p:nvPr>
        </p:nvSpPr>
        <p:spPr>
          <a:xfrm>
            <a:off x="3884613" y="9446678"/>
            <a:ext cx="2971800" cy="49901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1"/>
        <p:cNvGrpSpPr/>
        <p:nvPr/>
      </p:nvGrpSpPr>
      <p:grpSpPr>
        <a:xfrm>
          <a:off x="0" y="0"/>
          <a:ext cx="0" cy="0"/>
          <a:chOff x="0" y="0"/>
          <a:chExt cx="0" cy="0"/>
        </a:xfrm>
      </p:grpSpPr>
      <p:sp>
        <p:nvSpPr>
          <p:cNvPr id="72" name="Google Shape;72;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11"/>
          <p:cNvSpPr>
            <a:spLocks noGrp="1"/>
          </p:cNvSpPr>
          <p:nvPr>
            <p:ph type="pic" idx="2"/>
          </p:nvPr>
        </p:nvSpPr>
        <p:spPr>
          <a:xfrm>
            <a:off x="5183188" y="987425"/>
            <a:ext cx="6172200" cy="4873625"/>
          </a:xfrm>
          <a:prstGeom prst="rect">
            <a:avLst/>
          </a:prstGeom>
          <a:noFill/>
          <a:ln>
            <a:noFill/>
          </a:ln>
        </p:spPr>
      </p:sp>
      <p:sp>
        <p:nvSpPr>
          <p:cNvPr id="74" name="Google Shape;74;p1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4"/>
        <p:cNvGrpSpPr/>
        <p:nvPr/>
      </p:nvGrpSpPr>
      <p:grpSpPr>
        <a:xfrm>
          <a:off x="0" y="0"/>
          <a:ext cx="0" cy="0"/>
          <a:chOff x="0" y="0"/>
          <a:chExt cx="0" cy="0"/>
        </a:xfrm>
      </p:grpSpPr>
      <p:sp>
        <p:nvSpPr>
          <p:cNvPr id="85" name="Google Shape;85;p1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C878DD9-C264-4A9D-8086-E3FB928613BC}" type="datetime1">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3654877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C873FE-2D28-4D3C-B49A-C92C01BE930F}" type="datetime1">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3689960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9C58E9-96FD-4ECE-A6F4-5A6033CB5368}" type="datetime1">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3763179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24C576-8C4E-4AEE-8CA0-8C4F90BDE150}" type="datetime1">
              <a:rPr lang="en-US" smtClean="0"/>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40275519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A0E775-5411-4B15-A2B4-4FD7726E1406}" type="datetime1">
              <a:rPr lang="en-US" smtClean="0"/>
              <a:t>5/19/2026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26373116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4BBFE1-CE58-4E5C-BAF2-E7C2DB593AB6}" type="datetime1">
              <a:rPr lang="en-US" smtClean="0"/>
              <a:t>5/19/2026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27751050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A81A54-4AFA-4E7C-A7B3-2FD5BD3B6D09}" type="datetime1">
              <a:rPr lang="en-US" smtClean="0"/>
              <a:t>5/19/2026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3448593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1">
  <p:cSld name="content1">
    <p:spTree>
      <p:nvGrpSpPr>
        <p:cNvPr id="1" name="Shape 21"/>
        <p:cNvGrpSpPr/>
        <p:nvPr/>
      </p:nvGrpSpPr>
      <p:grpSpPr>
        <a:xfrm>
          <a:off x="0" y="0"/>
          <a:ext cx="0" cy="0"/>
          <a:chOff x="0" y="0"/>
          <a:chExt cx="0" cy="0"/>
        </a:xfrm>
      </p:grpSpPr>
      <p:pic>
        <p:nvPicPr>
          <p:cNvPr id="22" name="Google Shape;22;p3"/>
          <p:cNvPicPr preferRelativeResize="0"/>
          <p:nvPr/>
        </p:nvPicPr>
        <p:blipFill rotWithShape="1">
          <a:blip r:embed="rId2">
            <a:alphaModFix/>
          </a:blip>
          <a:srcRect b="32913"/>
          <a:stretch/>
        </p:blipFill>
        <p:spPr>
          <a:xfrm flipH="1">
            <a:off x="0" y="5618102"/>
            <a:ext cx="12192001" cy="1239898"/>
          </a:xfrm>
          <a:prstGeom prst="rect">
            <a:avLst/>
          </a:prstGeom>
          <a:noFill/>
          <a:ln>
            <a:noFill/>
          </a:ln>
        </p:spPr>
      </p:pic>
      <p:pic>
        <p:nvPicPr>
          <p:cNvPr id="23" name="Google Shape;23;p3"/>
          <p:cNvPicPr preferRelativeResize="0"/>
          <p:nvPr/>
        </p:nvPicPr>
        <p:blipFill rotWithShape="1">
          <a:blip r:embed="rId3">
            <a:alphaModFix/>
          </a:blip>
          <a:srcRect/>
          <a:stretch/>
        </p:blipFill>
        <p:spPr>
          <a:xfrm>
            <a:off x="935694" y="5825369"/>
            <a:ext cx="1203739" cy="420700"/>
          </a:xfrm>
          <a:prstGeom prst="rect">
            <a:avLst/>
          </a:prstGeom>
          <a:noFill/>
          <a:ln>
            <a:noFill/>
          </a:ln>
        </p:spPr>
      </p:pic>
      <p:pic>
        <p:nvPicPr>
          <p:cNvPr id="24" name="Google Shape;24;p3"/>
          <p:cNvPicPr preferRelativeResize="0"/>
          <p:nvPr/>
        </p:nvPicPr>
        <p:blipFill rotWithShape="1">
          <a:blip r:embed="rId4">
            <a:alphaModFix/>
          </a:blip>
          <a:srcRect l="17333" t="33776" r="20999" b="31092"/>
          <a:stretch/>
        </p:blipFill>
        <p:spPr>
          <a:xfrm>
            <a:off x="2299229" y="5875265"/>
            <a:ext cx="1315707" cy="421613"/>
          </a:xfrm>
          <a:prstGeom prst="rect">
            <a:avLst/>
          </a:prstGeom>
          <a:noFill/>
          <a:ln>
            <a:noFill/>
          </a:ln>
        </p:spPr>
      </p:pic>
      <p:pic>
        <p:nvPicPr>
          <p:cNvPr id="25" name="Google Shape;25;p3"/>
          <p:cNvPicPr preferRelativeResize="0"/>
          <p:nvPr/>
        </p:nvPicPr>
        <p:blipFill rotWithShape="1">
          <a:blip r:embed="rId5">
            <a:alphaModFix/>
          </a:blip>
          <a:srcRect/>
          <a:stretch/>
        </p:blipFill>
        <p:spPr>
          <a:xfrm>
            <a:off x="9036572" y="5138737"/>
            <a:ext cx="2277782" cy="976100"/>
          </a:xfrm>
          <a:prstGeom prst="rect">
            <a:avLst/>
          </a:prstGeom>
          <a:noFill/>
          <a:ln>
            <a:noFill/>
          </a:ln>
        </p:spPr>
      </p:pic>
      <p:sp>
        <p:nvSpPr>
          <p:cNvPr id="26" name="Google Shape;26;p3"/>
          <p:cNvSpPr txBox="1">
            <a:spLocks noGrp="1"/>
          </p:cNvSpPr>
          <p:nvPr>
            <p:ph type="title"/>
          </p:nvPr>
        </p:nvSpPr>
        <p:spPr>
          <a:xfrm>
            <a:off x="838200" y="575105"/>
            <a:ext cx="4516762" cy="938719"/>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1F6233"/>
              </a:buClr>
              <a:buSzPts val="3000"/>
              <a:buFont typeface="Century Gothic"/>
              <a:buNone/>
              <a:defRPr sz="3000" b="1">
                <a:solidFill>
                  <a:srgbClr val="1F6233"/>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8A16CD7-0606-49BB-B90B-5DC911354D0A}" type="datetime1">
              <a:rPr lang="en-US" smtClean="0"/>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35901563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1133E4-E2AA-4363-9E0B-E8C2A0873357}" type="datetime1">
              <a:rPr lang="en-US" smtClean="0"/>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32505837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A2E4BB-150F-4694-B3A2-441AAB630C53}" type="datetime1">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26061196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ED9966-395D-4C09-84D1-BEC76B9B6AF2}" type="datetime1">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D6DF22-58F6-8746-8105-8A90F60DF1B6}" type="slidenum">
              <a:rPr lang="en-US" smtClean="0"/>
              <a:t>‹#›</a:t>
            </a:fld>
            <a:endParaRPr lang="en-US"/>
          </a:p>
        </p:txBody>
      </p:sp>
    </p:spTree>
    <p:extLst>
      <p:ext uri="{BB962C8B-B14F-4D97-AF65-F5344CB8AC3E}">
        <p14:creationId xmlns:p14="http://schemas.microsoft.com/office/powerpoint/2010/main" val="2314103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6" name="Google Shape;36;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9"/>
        <p:cNvGrpSpPr/>
        <p:nvPr/>
      </p:nvGrpSpPr>
      <p:grpSpPr>
        <a:xfrm>
          <a:off x="0" y="0"/>
          <a:ext cx="0" cy="0"/>
          <a:chOff x="0" y="0"/>
          <a:chExt cx="0" cy="0"/>
        </a:xfrm>
      </p:grpSpPr>
      <p:sp>
        <p:nvSpPr>
          <p:cNvPr id="40" name="Google Shape;40;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
        <p:cNvGrpSpPr/>
        <p:nvPr/>
      </p:nvGrpSpPr>
      <p:grpSpPr>
        <a:xfrm>
          <a:off x="0" y="0"/>
          <a:ext cx="0" cy="0"/>
          <a:chOff x="0" y="0"/>
          <a:chExt cx="0" cy="0"/>
        </a:xfrm>
      </p:grpSpPr>
      <p:sp>
        <p:nvSpPr>
          <p:cNvPr id="56" name="Google Shape;56;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4"/>
        <p:cNvGrpSpPr/>
        <p:nvPr/>
      </p:nvGrpSpPr>
      <p:grpSpPr>
        <a:xfrm>
          <a:off x="0" y="0"/>
          <a:ext cx="0" cy="0"/>
          <a:chOff x="0" y="0"/>
          <a:chExt cx="0" cy="0"/>
        </a:xfrm>
      </p:grpSpPr>
      <p:sp>
        <p:nvSpPr>
          <p:cNvPr id="65" name="Google Shape;65;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7" name="Google Shape;67;p1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01986B-4FBB-4491-BCBA-83C16BC80DC2}" type="datetime1">
              <a:rPr lang="en-US" smtClean="0"/>
              <a:t>5/19/2026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D6DF22-58F6-8746-8105-8A90F60DF1B6}" type="slidenum">
              <a:rPr lang="en-US" smtClean="0"/>
              <a:t>‹#›</a:t>
            </a:fld>
            <a:endParaRPr lang="en-US"/>
          </a:p>
        </p:txBody>
      </p:sp>
    </p:spTree>
    <p:extLst>
      <p:ext uri="{BB962C8B-B14F-4D97-AF65-F5344CB8AC3E}">
        <p14:creationId xmlns:p14="http://schemas.microsoft.com/office/powerpoint/2010/main" val="38467542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1.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9.svg"/><Relationship Id="rId5" Type="http://schemas.openxmlformats.org/officeDocument/2006/relationships/image" Target="../media/image3.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1.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7.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svg"/><Relationship Id="rId18" Type="http://schemas.openxmlformats.org/officeDocument/2006/relationships/image" Target="../media/image22.svg"/><Relationship Id="rId26" Type="http://schemas.openxmlformats.org/officeDocument/2006/relationships/image" Target="../media/image30.svg"/><Relationship Id="rId3" Type="http://schemas.openxmlformats.org/officeDocument/2006/relationships/image" Target="../media/image2.png"/><Relationship Id="rId21" Type="http://schemas.openxmlformats.org/officeDocument/2006/relationships/image" Target="../media/image25.svg"/><Relationship Id="rId7" Type="http://schemas.openxmlformats.org/officeDocument/2006/relationships/image" Target="../media/image11.svg"/><Relationship Id="rId12" Type="http://schemas.openxmlformats.org/officeDocument/2006/relationships/image" Target="../media/image16.svg"/><Relationship Id="rId17" Type="http://schemas.openxmlformats.org/officeDocument/2006/relationships/image" Target="../media/image21.svg"/><Relationship Id="rId25" Type="http://schemas.openxmlformats.org/officeDocument/2006/relationships/image" Target="../media/image29.svg"/><Relationship Id="rId2" Type="http://schemas.openxmlformats.org/officeDocument/2006/relationships/image" Target="../media/image8.png"/><Relationship Id="rId16" Type="http://schemas.openxmlformats.org/officeDocument/2006/relationships/image" Target="../media/image20.svg"/><Relationship Id="rId20" Type="http://schemas.openxmlformats.org/officeDocument/2006/relationships/image" Target="../media/image24.svg"/><Relationship Id="rId1" Type="http://schemas.openxmlformats.org/officeDocument/2006/relationships/slideLayout" Target="../slideLayouts/slideLayout13.xml"/><Relationship Id="rId6" Type="http://schemas.openxmlformats.org/officeDocument/2006/relationships/image" Target="../media/image10.svg"/><Relationship Id="rId11" Type="http://schemas.openxmlformats.org/officeDocument/2006/relationships/image" Target="../media/image15.svg"/><Relationship Id="rId24" Type="http://schemas.openxmlformats.org/officeDocument/2006/relationships/image" Target="../media/image28.jpg"/><Relationship Id="rId5" Type="http://schemas.openxmlformats.org/officeDocument/2006/relationships/image" Target="../media/image3.png"/><Relationship Id="rId15" Type="http://schemas.openxmlformats.org/officeDocument/2006/relationships/image" Target="../media/image19.svg"/><Relationship Id="rId23" Type="http://schemas.openxmlformats.org/officeDocument/2006/relationships/image" Target="../media/image27.svg"/><Relationship Id="rId10" Type="http://schemas.openxmlformats.org/officeDocument/2006/relationships/image" Target="../media/image14.svg"/><Relationship Id="rId19" Type="http://schemas.openxmlformats.org/officeDocument/2006/relationships/image" Target="../media/image23.svg"/><Relationship Id="rId4" Type="http://schemas.openxmlformats.org/officeDocument/2006/relationships/image" Target="../media/image4.png"/><Relationship Id="rId9" Type="http://schemas.openxmlformats.org/officeDocument/2006/relationships/image" Target="../media/image13.svg"/><Relationship Id="rId14" Type="http://schemas.openxmlformats.org/officeDocument/2006/relationships/image" Target="../media/image18.svg"/><Relationship Id="rId22" Type="http://schemas.openxmlformats.org/officeDocument/2006/relationships/image" Target="../media/image26.svg"/><Relationship Id="rId27" Type="http://schemas.openxmlformats.org/officeDocument/2006/relationships/image" Target="../media/image31.svg"/></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33.png"/></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png"/><Relationship Id="rId7"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1.png"/><Relationship Id="rId7" Type="http://schemas.openxmlformats.org/officeDocument/2006/relationships/image" Target="../media/image36.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png"/><Relationship Id="rId10" Type="http://schemas.openxmlformats.org/officeDocument/2006/relationships/image" Target="../media/image39.jpeg"/><Relationship Id="rId4" Type="http://schemas.openxmlformats.org/officeDocument/2006/relationships/image" Target="../media/image2.png"/><Relationship Id="rId9" Type="http://schemas.openxmlformats.org/officeDocument/2006/relationships/image" Target="../media/image38.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4"/>
          <p:cNvSpPr/>
          <p:nvPr/>
        </p:nvSpPr>
        <p:spPr>
          <a:xfrm>
            <a:off x="-13252" y="1"/>
            <a:ext cx="12205252" cy="6051837"/>
          </a:xfrm>
          <a:prstGeom prst="rect">
            <a:avLst/>
          </a:prstGeom>
          <a:solidFill>
            <a:srgbClr val="1F62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5" name="Google Shape;95;p14"/>
          <p:cNvPicPr preferRelativeResize="0"/>
          <p:nvPr/>
        </p:nvPicPr>
        <p:blipFill rotWithShape="1">
          <a:blip r:embed="rId3">
            <a:alphaModFix/>
          </a:blip>
          <a:srcRect/>
          <a:stretch/>
        </p:blipFill>
        <p:spPr>
          <a:xfrm>
            <a:off x="-14288" y="4232570"/>
            <a:ext cx="12206288" cy="2008819"/>
          </a:xfrm>
          <a:prstGeom prst="rect">
            <a:avLst/>
          </a:prstGeom>
          <a:noFill/>
          <a:ln>
            <a:noFill/>
          </a:ln>
        </p:spPr>
      </p:pic>
      <p:pic>
        <p:nvPicPr>
          <p:cNvPr id="96" name="Google Shape;96;p14"/>
          <p:cNvPicPr preferRelativeResize="0"/>
          <p:nvPr/>
        </p:nvPicPr>
        <p:blipFill rotWithShape="1">
          <a:blip r:embed="rId4">
            <a:alphaModFix/>
          </a:blip>
          <a:srcRect/>
          <a:stretch/>
        </p:blipFill>
        <p:spPr>
          <a:xfrm>
            <a:off x="1003300" y="6022938"/>
            <a:ext cx="1334772" cy="466509"/>
          </a:xfrm>
          <a:prstGeom prst="rect">
            <a:avLst/>
          </a:prstGeom>
          <a:noFill/>
          <a:ln>
            <a:noFill/>
          </a:ln>
        </p:spPr>
      </p:pic>
      <p:sp>
        <p:nvSpPr>
          <p:cNvPr id="97" name="Google Shape;97;p14"/>
          <p:cNvSpPr txBox="1"/>
          <p:nvPr/>
        </p:nvSpPr>
        <p:spPr>
          <a:xfrm>
            <a:off x="830231" y="1664959"/>
            <a:ext cx="10553386" cy="264683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ZA" sz="5000" b="1" i="0" u="none" strike="noStrike" cap="none" dirty="0">
                <a:solidFill>
                  <a:schemeClr val="lt1"/>
                </a:solidFill>
                <a:latin typeface="Century Gothic"/>
                <a:ea typeface="Century Gothic"/>
                <a:cs typeface="Century Gothic"/>
                <a:sym typeface="Century Gothic"/>
              </a:rPr>
              <a:t>eCares TRAINING FOR SILVER/GOLD REGISTRATION</a:t>
            </a:r>
            <a:endParaRPr lang="en-ZA" sz="1100" dirty="0"/>
          </a:p>
          <a:p>
            <a:pPr marL="0" marR="0" lvl="0" indent="0" algn="l" rtl="0">
              <a:lnSpc>
                <a:spcPct val="100000"/>
              </a:lnSpc>
              <a:spcBef>
                <a:spcPts val="0"/>
              </a:spcBef>
              <a:spcAft>
                <a:spcPts val="0"/>
              </a:spcAft>
              <a:buNone/>
            </a:pPr>
            <a:r>
              <a:rPr lang="en-ZA" sz="3300" b="1" i="0" u="none" strike="noStrike" cap="none" dirty="0">
                <a:solidFill>
                  <a:srgbClr val="EFA92C"/>
                </a:solidFill>
                <a:latin typeface="Century Gothic"/>
                <a:ea typeface="Century Gothic"/>
                <a:cs typeface="Century Gothic"/>
                <a:sym typeface="Century Gothic"/>
              </a:rPr>
              <a:t>PROVINCIAL AND DISTRICT EDUCTION OFFICIALS</a:t>
            </a:r>
          </a:p>
          <a:p>
            <a:pPr marL="0" marR="0" lvl="0" indent="0" algn="l" rtl="0">
              <a:lnSpc>
                <a:spcPct val="100000"/>
              </a:lnSpc>
              <a:spcBef>
                <a:spcPts val="0"/>
              </a:spcBef>
              <a:spcAft>
                <a:spcPts val="0"/>
              </a:spcAft>
              <a:buNone/>
            </a:pPr>
            <a:r>
              <a:rPr lang="en-ZA" sz="2800" b="1" dirty="0">
                <a:solidFill>
                  <a:srgbClr val="EFA92C"/>
                </a:solidFill>
                <a:latin typeface="Century Gothic"/>
                <a:sym typeface="Century Gothic"/>
              </a:rPr>
              <a:t>EMIS REVIEWER AND APPROVER ROLES</a:t>
            </a:r>
            <a:endParaRPr lang="en-ZA" sz="2800" dirty="0"/>
          </a:p>
        </p:txBody>
      </p:sp>
      <p:sp>
        <p:nvSpPr>
          <p:cNvPr id="98" name="Google Shape;98;p14"/>
          <p:cNvSpPr txBox="1"/>
          <p:nvPr/>
        </p:nvSpPr>
        <p:spPr>
          <a:xfrm>
            <a:off x="869987" y="1309454"/>
            <a:ext cx="983776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200" b="0" i="0" u="none" strike="noStrike" cap="none">
                <a:solidFill>
                  <a:srgbClr val="EFA92C"/>
                </a:solidFill>
                <a:latin typeface="Century Gothic"/>
                <a:ea typeface="Century Gothic"/>
                <a:cs typeface="Century Gothic"/>
                <a:sym typeface="Century Gothic"/>
              </a:rPr>
              <a:t>JUNE 2025</a:t>
            </a:r>
            <a:endParaRPr/>
          </a:p>
        </p:txBody>
      </p:sp>
      <p:pic>
        <p:nvPicPr>
          <p:cNvPr id="99" name="Google Shape;99;p14"/>
          <p:cNvPicPr preferRelativeResize="0"/>
          <p:nvPr/>
        </p:nvPicPr>
        <p:blipFill rotWithShape="1">
          <a:blip r:embed="rId5">
            <a:alphaModFix/>
          </a:blip>
          <a:srcRect/>
          <a:stretch/>
        </p:blipFill>
        <p:spPr>
          <a:xfrm>
            <a:off x="6791336" y="4084589"/>
            <a:ext cx="4371964" cy="1873573"/>
          </a:xfrm>
          <a:prstGeom prst="rect">
            <a:avLst/>
          </a:prstGeom>
          <a:noFill/>
          <a:ln>
            <a:noFill/>
          </a:ln>
        </p:spPr>
      </p:pic>
      <p:pic>
        <p:nvPicPr>
          <p:cNvPr id="100" name="Google Shape;100;p14"/>
          <p:cNvPicPr preferRelativeResize="0"/>
          <p:nvPr/>
        </p:nvPicPr>
        <p:blipFill rotWithShape="1">
          <a:blip r:embed="rId6">
            <a:alphaModFix/>
          </a:blip>
          <a:srcRect l="17333" t="33776" r="20999" b="31092"/>
          <a:stretch/>
        </p:blipFill>
        <p:spPr>
          <a:xfrm>
            <a:off x="2462218" y="6022938"/>
            <a:ext cx="1721536" cy="5516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pic>
        <p:nvPicPr>
          <p:cNvPr id="307" name="Google Shape;307;p25"/>
          <p:cNvPicPr preferRelativeResize="0"/>
          <p:nvPr/>
        </p:nvPicPr>
        <p:blipFill rotWithShape="1">
          <a:blip r:embed="rId3">
            <a:alphaModFix/>
          </a:blip>
          <a:srcRect b="32913"/>
          <a:stretch/>
        </p:blipFill>
        <p:spPr>
          <a:xfrm flipH="1">
            <a:off x="0" y="5615484"/>
            <a:ext cx="12217400" cy="1242516"/>
          </a:xfrm>
          <a:prstGeom prst="rect">
            <a:avLst/>
          </a:prstGeom>
          <a:noFill/>
          <a:ln>
            <a:noFill/>
          </a:ln>
        </p:spPr>
      </p:pic>
      <p:pic>
        <p:nvPicPr>
          <p:cNvPr id="308" name="Google Shape;308;p25"/>
          <p:cNvPicPr preferRelativeResize="0"/>
          <p:nvPr/>
        </p:nvPicPr>
        <p:blipFill rotWithShape="1">
          <a:blip r:embed="rId4">
            <a:alphaModFix/>
          </a:blip>
          <a:srcRect/>
          <a:stretch/>
        </p:blipFill>
        <p:spPr>
          <a:xfrm>
            <a:off x="940980" y="5792345"/>
            <a:ext cx="1211956" cy="423584"/>
          </a:xfrm>
          <a:prstGeom prst="rect">
            <a:avLst/>
          </a:prstGeom>
          <a:noFill/>
          <a:ln>
            <a:noFill/>
          </a:ln>
        </p:spPr>
      </p:pic>
      <p:pic>
        <p:nvPicPr>
          <p:cNvPr id="309" name="Google Shape;309;p25"/>
          <p:cNvPicPr preferRelativeResize="0"/>
          <p:nvPr/>
        </p:nvPicPr>
        <p:blipFill rotWithShape="1">
          <a:blip r:embed="rId5">
            <a:alphaModFix/>
          </a:blip>
          <a:srcRect/>
          <a:stretch/>
        </p:blipFill>
        <p:spPr>
          <a:xfrm>
            <a:off x="9039236" y="5096860"/>
            <a:ext cx="2301864" cy="986447"/>
          </a:xfrm>
          <a:prstGeom prst="rect">
            <a:avLst/>
          </a:prstGeom>
          <a:noFill/>
          <a:ln>
            <a:noFill/>
          </a:ln>
        </p:spPr>
      </p:pic>
      <p:pic>
        <p:nvPicPr>
          <p:cNvPr id="310" name="Google Shape;310;p25"/>
          <p:cNvPicPr preferRelativeResize="0"/>
          <p:nvPr/>
        </p:nvPicPr>
        <p:blipFill rotWithShape="1">
          <a:blip r:embed="rId6">
            <a:alphaModFix/>
          </a:blip>
          <a:srcRect l="17333" t="33776" r="20999" b="31092"/>
          <a:stretch/>
        </p:blipFill>
        <p:spPr>
          <a:xfrm>
            <a:off x="2303122" y="5846586"/>
            <a:ext cx="1321821" cy="423584"/>
          </a:xfrm>
          <a:prstGeom prst="rect">
            <a:avLst/>
          </a:prstGeom>
          <a:noFill/>
          <a:ln>
            <a:noFill/>
          </a:ln>
        </p:spPr>
      </p:pic>
      <p:sp>
        <p:nvSpPr>
          <p:cNvPr id="311" name="Google Shape;311;p25"/>
          <p:cNvSpPr txBox="1"/>
          <p:nvPr/>
        </p:nvSpPr>
        <p:spPr>
          <a:xfrm>
            <a:off x="819889" y="291999"/>
            <a:ext cx="11010161" cy="515526"/>
          </a:xfrm>
          <a:prstGeom prst="rect">
            <a:avLst/>
          </a:prstGeom>
          <a:noFill/>
          <a:ln>
            <a:noFill/>
          </a:ln>
        </p:spPr>
        <p:txBody>
          <a:bodyPr spcFirstLastPara="1" wrap="square" lIns="91425" tIns="45700" rIns="91425" bIns="45700" anchor="t" anchorCtr="0">
            <a:spAutoFit/>
          </a:bodyPr>
          <a:lstStyle/>
          <a:p>
            <a:pPr marL="0" marR="0" lvl="0" indent="0" algn="l" rtl="0">
              <a:lnSpc>
                <a:spcPct val="110000"/>
              </a:lnSpc>
              <a:spcBef>
                <a:spcPts val="0"/>
              </a:spcBef>
              <a:spcAft>
                <a:spcPts val="0"/>
              </a:spcAft>
              <a:buNone/>
            </a:pPr>
            <a:r>
              <a:rPr lang="en-ZA" sz="3000" b="1">
                <a:solidFill>
                  <a:srgbClr val="1F6233"/>
                </a:solidFill>
                <a:latin typeface="Century Gothic"/>
                <a:ea typeface="Century Gothic"/>
                <a:cs typeface="Century Gothic"/>
                <a:sym typeface="Century Gothic"/>
              </a:rPr>
              <a:t>RECAP: RELEASE 1 ECD ELP, STAFF AND CHILD PROFILE DATA</a:t>
            </a:r>
            <a:endParaRPr/>
          </a:p>
        </p:txBody>
      </p:sp>
      <p:sp>
        <p:nvSpPr>
          <p:cNvPr id="312" name="Google Shape;312;p25"/>
          <p:cNvSpPr txBox="1"/>
          <p:nvPr/>
        </p:nvSpPr>
        <p:spPr>
          <a:xfrm>
            <a:off x="819889" y="1015410"/>
            <a:ext cx="10772036" cy="64633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ZA" sz="1800">
                <a:solidFill>
                  <a:schemeClr val="dk1"/>
                </a:solidFill>
                <a:latin typeface="Century Gothic"/>
                <a:ea typeface="Century Gothic"/>
                <a:cs typeface="Century Gothic"/>
                <a:sym typeface="Century Gothic"/>
              </a:rPr>
              <a:t>Release 1 functionality allows users to have a comprehensive view of registered ELPs, staff and child profiles.</a:t>
            </a:r>
            <a:endParaRPr/>
          </a:p>
        </p:txBody>
      </p:sp>
      <p:grpSp>
        <p:nvGrpSpPr>
          <p:cNvPr id="313" name="Google Shape;313;p25"/>
          <p:cNvGrpSpPr/>
          <p:nvPr/>
        </p:nvGrpSpPr>
        <p:grpSpPr>
          <a:xfrm>
            <a:off x="7383756" y="1879518"/>
            <a:ext cx="3957344" cy="923330"/>
            <a:chOff x="7512412" y="2245462"/>
            <a:chExt cx="3957344" cy="923330"/>
          </a:xfrm>
        </p:grpSpPr>
        <p:sp>
          <p:nvSpPr>
            <p:cNvPr id="314" name="Google Shape;314;p25"/>
            <p:cNvSpPr/>
            <p:nvPr/>
          </p:nvSpPr>
          <p:spPr>
            <a:xfrm rot="5400000">
              <a:off x="7459663" y="2511579"/>
              <a:ext cx="496594" cy="391096"/>
            </a:xfrm>
            <a:prstGeom prst="triangle">
              <a:avLst>
                <a:gd name="adj" fmla="val 50000"/>
              </a:avLst>
            </a:prstGeom>
            <a:solidFill>
              <a:srgbClr val="2D8A4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15" name="Google Shape;315;p25"/>
            <p:cNvSpPr txBox="1"/>
            <p:nvPr/>
          </p:nvSpPr>
          <p:spPr>
            <a:xfrm>
              <a:off x="8002495" y="2245462"/>
              <a:ext cx="3467261"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800">
                  <a:solidFill>
                    <a:schemeClr val="dk1"/>
                  </a:solidFill>
                  <a:latin typeface="Century Gothic"/>
                  <a:ea typeface="Century Gothic"/>
                  <a:cs typeface="Century Gothic"/>
                  <a:sym typeface="Century Gothic"/>
                </a:rPr>
                <a:t>Newly registered </a:t>
              </a:r>
              <a:r>
                <a:rPr lang="en-ZA" sz="1800" b="1">
                  <a:solidFill>
                    <a:srgbClr val="A4683B"/>
                  </a:solidFill>
                  <a:latin typeface="Century Gothic"/>
                  <a:ea typeface="Century Gothic"/>
                  <a:cs typeface="Century Gothic"/>
                  <a:sym typeface="Century Gothic"/>
                </a:rPr>
                <a:t>Bronze ELPs </a:t>
              </a:r>
              <a:r>
                <a:rPr lang="en-ZA" sz="1800">
                  <a:solidFill>
                    <a:schemeClr val="dk1"/>
                  </a:solidFill>
                  <a:latin typeface="Century Gothic"/>
                  <a:ea typeface="Century Gothic"/>
                  <a:cs typeface="Century Gothic"/>
                  <a:sym typeface="Century Gothic"/>
                </a:rPr>
                <a:t>will be on the list and have their profiles managed</a:t>
              </a:r>
              <a:endParaRPr sz="1800">
                <a:solidFill>
                  <a:schemeClr val="dk1"/>
                </a:solidFill>
                <a:latin typeface="Calibri"/>
                <a:ea typeface="Calibri"/>
                <a:cs typeface="Calibri"/>
                <a:sym typeface="Calibri"/>
              </a:endParaRPr>
            </a:p>
          </p:txBody>
        </p:sp>
      </p:grpSp>
      <p:pic>
        <p:nvPicPr>
          <p:cNvPr id="316" name="Google Shape;316;p25"/>
          <p:cNvPicPr preferRelativeResize="0"/>
          <p:nvPr/>
        </p:nvPicPr>
        <p:blipFill rotWithShape="1">
          <a:blip r:embed="rId7">
            <a:alphaModFix/>
          </a:blip>
          <a:srcRect/>
          <a:stretch/>
        </p:blipFill>
        <p:spPr>
          <a:xfrm>
            <a:off x="940888" y="1816389"/>
            <a:ext cx="5999436" cy="3632904"/>
          </a:xfrm>
          <a:prstGeom prst="rect">
            <a:avLst/>
          </a:prstGeom>
          <a:noFill/>
          <a:ln>
            <a:noFill/>
          </a:ln>
        </p:spPr>
      </p:pic>
      <p:grpSp>
        <p:nvGrpSpPr>
          <p:cNvPr id="317" name="Google Shape;317;p25"/>
          <p:cNvGrpSpPr/>
          <p:nvPr/>
        </p:nvGrpSpPr>
        <p:grpSpPr>
          <a:xfrm>
            <a:off x="7383756" y="3143631"/>
            <a:ext cx="3957344" cy="1200329"/>
            <a:chOff x="7512412" y="2350436"/>
            <a:chExt cx="3957344" cy="1200329"/>
          </a:xfrm>
        </p:grpSpPr>
        <p:sp>
          <p:nvSpPr>
            <p:cNvPr id="318" name="Google Shape;318;p25"/>
            <p:cNvSpPr/>
            <p:nvPr/>
          </p:nvSpPr>
          <p:spPr>
            <a:xfrm rot="5400000">
              <a:off x="7459663" y="2616553"/>
              <a:ext cx="496594" cy="391096"/>
            </a:xfrm>
            <a:prstGeom prst="triangle">
              <a:avLst>
                <a:gd name="adj" fmla="val 50000"/>
              </a:avLst>
            </a:prstGeom>
            <a:solidFill>
              <a:srgbClr val="2D8A4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19" name="Google Shape;319;p25"/>
            <p:cNvSpPr txBox="1"/>
            <p:nvPr/>
          </p:nvSpPr>
          <p:spPr>
            <a:xfrm>
              <a:off x="8002495" y="2350436"/>
              <a:ext cx="3467261"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800">
                  <a:solidFill>
                    <a:schemeClr val="dk1"/>
                  </a:solidFill>
                  <a:latin typeface="Century Gothic"/>
                  <a:ea typeface="Century Gothic"/>
                  <a:cs typeface="Century Gothic"/>
                  <a:sym typeface="Century Gothic"/>
                </a:rPr>
                <a:t>Previously registered </a:t>
              </a:r>
              <a:r>
                <a:rPr lang="en-ZA" sz="1800" b="1">
                  <a:solidFill>
                    <a:srgbClr val="A4683B"/>
                  </a:solidFill>
                  <a:latin typeface="Century Gothic"/>
                  <a:ea typeface="Century Gothic"/>
                  <a:cs typeface="Century Gothic"/>
                  <a:sym typeface="Century Gothic"/>
                </a:rPr>
                <a:t>Silver and Gold ELPs </a:t>
              </a:r>
              <a:r>
                <a:rPr lang="en-ZA" sz="1800">
                  <a:solidFill>
                    <a:schemeClr val="dk1"/>
                  </a:solidFill>
                  <a:latin typeface="Century Gothic"/>
                  <a:ea typeface="Century Gothic"/>
                  <a:cs typeface="Century Gothic"/>
                  <a:sym typeface="Century Gothic"/>
                </a:rPr>
                <a:t>migrated from RMT and other sources will be on the list</a:t>
              </a:r>
              <a:endParaRPr sz="1800">
                <a:solidFill>
                  <a:schemeClr val="dk1"/>
                </a:solidFill>
                <a:latin typeface="Calibri"/>
                <a:ea typeface="Calibri"/>
                <a:cs typeface="Calibri"/>
                <a:sym typeface="Calibri"/>
              </a:endParaRPr>
            </a:p>
          </p:txBody>
        </p:sp>
      </p:grpSp>
      <p:grpSp>
        <p:nvGrpSpPr>
          <p:cNvPr id="320" name="Google Shape;320;p25"/>
          <p:cNvGrpSpPr/>
          <p:nvPr/>
        </p:nvGrpSpPr>
        <p:grpSpPr>
          <a:xfrm>
            <a:off x="7383756" y="4407744"/>
            <a:ext cx="3957344" cy="923330"/>
            <a:chOff x="7512412" y="2245462"/>
            <a:chExt cx="3957344" cy="923330"/>
          </a:xfrm>
        </p:grpSpPr>
        <p:sp>
          <p:nvSpPr>
            <p:cNvPr id="321" name="Google Shape;321;p25"/>
            <p:cNvSpPr/>
            <p:nvPr/>
          </p:nvSpPr>
          <p:spPr>
            <a:xfrm rot="5400000">
              <a:off x="7459663" y="2511579"/>
              <a:ext cx="496594" cy="391096"/>
            </a:xfrm>
            <a:prstGeom prst="triangle">
              <a:avLst>
                <a:gd name="adj" fmla="val 50000"/>
              </a:avLst>
            </a:prstGeom>
            <a:solidFill>
              <a:srgbClr val="2D8A4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22" name="Google Shape;322;p25"/>
            <p:cNvSpPr txBox="1"/>
            <p:nvPr/>
          </p:nvSpPr>
          <p:spPr>
            <a:xfrm>
              <a:off x="8002495" y="2245462"/>
              <a:ext cx="3467261"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800" b="1">
                  <a:solidFill>
                    <a:srgbClr val="A4683B"/>
                  </a:solidFill>
                  <a:latin typeface="Century Gothic"/>
                  <a:ea typeface="Century Gothic"/>
                  <a:cs typeface="Century Gothic"/>
                  <a:sym typeface="Century Gothic"/>
                </a:rPr>
                <a:t>Migrated child-level data </a:t>
              </a:r>
              <a:r>
                <a:rPr lang="en-ZA" sz="1800">
                  <a:solidFill>
                    <a:schemeClr val="dk1"/>
                  </a:solidFill>
                  <a:latin typeface="Century Gothic"/>
                  <a:ea typeface="Century Gothic"/>
                  <a:cs typeface="Century Gothic"/>
                  <a:sym typeface="Century Gothic"/>
                </a:rPr>
                <a:t>will accessible under child enrolment</a:t>
              </a:r>
              <a:endParaRPr sz="1800">
                <a:solidFill>
                  <a:schemeClr val="dk1"/>
                </a:solidFill>
                <a:latin typeface="Calibri"/>
                <a:ea typeface="Calibri"/>
                <a:cs typeface="Calibri"/>
                <a:sym typeface="Calibri"/>
              </a:endParaRPr>
            </a:p>
          </p:txBody>
        </p:sp>
      </p:grpSp>
      <p:sp>
        <p:nvSpPr>
          <p:cNvPr id="323" name="Google Shape;32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ZA">
                <a:solidFill>
                  <a:schemeClr val="dk1"/>
                </a:solidFill>
              </a:rPr>
              <a:t>10</a:t>
            </a:fld>
            <a:endParaRPr>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26"/>
          <p:cNvSpPr/>
          <p:nvPr/>
        </p:nvSpPr>
        <p:spPr>
          <a:xfrm>
            <a:off x="-13252" y="5464629"/>
            <a:ext cx="12205252" cy="1280868"/>
          </a:xfrm>
          <a:prstGeom prst="rect">
            <a:avLst/>
          </a:prstGeom>
          <a:solidFill>
            <a:srgbClr val="1F62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EFA92C"/>
              </a:solidFill>
              <a:latin typeface="Calibri"/>
              <a:ea typeface="Calibri"/>
              <a:cs typeface="Calibri"/>
              <a:sym typeface="Calibri"/>
            </a:endParaRPr>
          </a:p>
        </p:txBody>
      </p:sp>
      <p:sp>
        <p:nvSpPr>
          <p:cNvPr id="330" name="Google Shape;330;p26"/>
          <p:cNvSpPr/>
          <p:nvPr/>
        </p:nvSpPr>
        <p:spPr>
          <a:xfrm>
            <a:off x="-13252" y="1"/>
            <a:ext cx="12205252" cy="6857999"/>
          </a:xfrm>
          <a:prstGeom prst="rect">
            <a:avLst/>
          </a:prstGeom>
          <a:solidFill>
            <a:srgbClr val="EFA9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EFA92C"/>
              </a:solidFill>
              <a:latin typeface="Calibri"/>
              <a:ea typeface="Calibri"/>
              <a:cs typeface="Calibri"/>
              <a:sym typeface="Calibri"/>
            </a:endParaRPr>
          </a:p>
        </p:txBody>
      </p:sp>
      <p:pic>
        <p:nvPicPr>
          <p:cNvPr id="331" name="Google Shape;331;p26"/>
          <p:cNvPicPr preferRelativeResize="0"/>
          <p:nvPr/>
        </p:nvPicPr>
        <p:blipFill rotWithShape="1">
          <a:blip r:embed="rId3">
            <a:alphaModFix/>
          </a:blip>
          <a:srcRect/>
          <a:stretch/>
        </p:blipFill>
        <p:spPr>
          <a:xfrm>
            <a:off x="-13252" y="4641068"/>
            <a:ext cx="12217952" cy="1975166"/>
          </a:xfrm>
          <a:prstGeom prst="rect">
            <a:avLst/>
          </a:prstGeom>
          <a:noFill/>
          <a:ln>
            <a:noFill/>
          </a:ln>
        </p:spPr>
      </p:pic>
      <p:sp>
        <p:nvSpPr>
          <p:cNvPr id="332" name="Google Shape;332;p26"/>
          <p:cNvSpPr txBox="1"/>
          <p:nvPr/>
        </p:nvSpPr>
        <p:spPr>
          <a:xfrm>
            <a:off x="830231" y="2151549"/>
            <a:ext cx="10553386" cy="1195199"/>
          </a:xfrm>
          <a:prstGeom prst="rect">
            <a:avLst/>
          </a:prstGeom>
          <a:noFill/>
          <a:ln>
            <a:noFill/>
          </a:ln>
        </p:spPr>
        <p:txBody>
          <a:bodyPr spcFirstLastPara="1" wrap="square" lIns="91425" tIns="45700" rIns="91425" bIns="45700" anchor="t" anchorCtr="0">
            <a:spAutoFit/>
          </a:bodyPr>
          <a:lstStyle/>
          <a:p>
            <a:pPr marL="0" marR="0" lvl="0" indent="0" algn="l" rtl="0">
              <a:lnSpc>
                <a:spcPct val="107500"/>
              </a:lnSpc>
              <a:spcBef>
                <a:spcPts val="0"/>
              </a:spcBef>
              <a:spcAft>
                <a:spcPts val="0"/>
              </a:spcAft>
              <a:buNone/>
            </a:pPr>
            <a:r>
              <a:rPr lang="en-ZA" sz="4000" b="1">
                <a:solidFill>
                  <a:srgbClr val="382C15"/>
                </a:solidFill>
                <a:latin typeface="Century Gothic"/>
                <a:ea typeface="Century Gothic"/>
                <a:cs typeface="Century Gothic"/>
                <a:sym typeface="Century Gothic"/>
              </a:rPr>
              <a:t>APPLICANTS HAVE RECEIVED BRONZE REGISTRATION – WHAT HAPPENS NEXT?</a:t>
            </a:r>
            <a:endParaRPr/>
          </a:p>
        </p:txBody>
      </p:sp>
      <p:pic>
        <p:nvPicPr>
          <p:cNvPr id="333" name="Google Shape;333;p26"/>
          <p:cNvPicPr preferRelativeResize="0"/>
          <p:nvPr/>
        </p:nvPicPr>
        <p:blipFill rotWithShape="1">
          <a:blip r:embed="rId4">
            <a:alphaModFix/>
          </a:blip>
          <a:srcRect/>
          <a:stretch/>
        </p:blipFill>
        <p:spPr>
          <a:xfrm>
            <a:off x="9039236" y="5096191"/>
            <a:ext cx="2301864" cy="986447"/>
          </a:xfrm>
          <a:prstGeom prst="rect">
            <a:avLst/>
          </a:prstGeom>
          <a:noFill/>
          <a:ln>
            <a:noFill/>
          </a:ln>
        </p:spPr>
      </p:pic>
      <p:pic>
        <p:nvPicPr>
          <p:cNvPr id="334" name="Google Shape;334;p26"/>
          <p:cNvPicPr preferRelativeResize="0"/>
          <p:nvPr/>
        </p:nvPicPr>
        <p:blipFill rotWithShape="1">
          <a:blip r:embed="rId5">
            <a:alphaModFix/>
          </a:blip>
          <a:srcRect/>
          <a:stretch/>
        </p:blipFill>
        <p:spPr>
          <a:xfrm>
            <a:off x="940980" y="5252837"/>
            <a:ext cx="1211956" cy="423584"/>
          </a:xfrm>
          <a:prstGeom prst="rect">
            <a:avLst/>
          </a:prstGeom>
          <a:noFill/>
          <a:ln>
            <a:noFill/>
          </a:ln>
        </p:spPr>
      </p:pic>
      <p:pic>
        <p:nvPicPr>
          <p:cNvPr id="335" name="Google Shape;335;p26"/>
          <p:cNvPicPr preferRelativeResize="0"/>
          <p:nvPr/>
        </p:nvPicPr>
        <p:blipFill rotWithShape="1">
          <a:blip r:embed="rId6">
            <a:alphaModFix/>
          </a:blip>
          <a:srcRect l="17333" t="33776" r="20999" b="31092"/>
          <a:stretch/>
        </p:blipFill>
        <p:spPr>
          <a:xfrm>
            <a:off x="2303122" y="5307078"/>
            <a:ext cx="1321821" cy="42358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pic>
        <p:nvPicPr>
          <p:cNvPr id="340" name="Google Shape;340;p27"/>
          <p:cNvPicPr preferRelativeResize="0"/>
          <p:nvPr/>
        </p:nvPicPr>
        <p:blipFill rotWithShape="1">
          <a:blip r:embed="rId3">
            <a:alphaModFix/>
          </a:blip>
          <a:srcRect b="32913"/>
          <a:stretch/>
        </p:blipFill>
        <p:spPr>
          <a:xfrm flipH="1">
            <a:off x="0" y="5615484"/>
            <a:ext cx="12217400" cy="1242516"/>
          </a:xfrm>
          <a:prstGeom prst="rect">
            <a:avLst/>
          </a:prstGeom>
          <a:noFill/>
          <a:ln>
            <a:noFill/>
          </a:ln>
        </p:spPr>
      </p:pic>
      <p:sp>
        <p:nvSpPr>
          <p:cNvPr id="341" name="Google Shape;341;p27"/>
          <p:cNvSpPr txBox="1"/>
          <p:nvPr/>
        </p:nvSpPr>
        <p:spPr>
          <a:xfrm>
            <a:off x="830230" y="636104"/>
            <a:ext cx="11133170" cy="515526"/>
          </a:xfrm>
          <a:prstGeom prst="rect">
            <a:avLst/>
          </a:prstGeom>
          <a:noFill/>
          <a:ln>
            <a:noFill/>
          </a:ln>
        </p:spPr>
        <p:txBody>
          <a:bodyPr spcFirstLastPara="1" wrap="square" lIns="91425" tIns="45700" rIns="91425" bIns="45700" anchor="t" anchorCtr="0">
            <a:spAutoFit/>
          </a:bodyPr>
          <a:lstStyle/>
          <a:p>
            <a:pPr marL="0" marR="0" lvl="0" indent="0" algn="l" rtl="0">
              <a:lnSpc>
                <a:spcPct val="110000"/>
              </a:lnSpc>
              <a:spcBef>
                <a:spcPts val="0"/>
              </a:spcBef>
              <a:spcAft>
                <a:spcPts val="0"/>
              </a:spcAft>
              <a:buNone/>
            </a:pPr>
            <a:r>
              <a:rPr lang="en-ZA" sz="3000" b="1">
                <a:solidFill>
                  <a:srgbClr val="1F6233"/>
                </a:solidFill>
                <a:latin typeface="Century Gothic"/>
                <a:ea typeface="Century Gothic"/>
                <a:cs typeface="Century Gothic"/>
                <a:sym typeface="Century Gothic"/>
              </a:rPr>
              <a:t>RELEASE 2: SILVER/GOLD REGISTRATIONS</a:t>
            </a:r>
            <a:endParaRPr/>
          </a:p>
        </p:txBody>
      </p:sp>
      <p:pic>
        <p:nvPicPr>
          <p:cNvPr id="342" name="Google Shape;342;p27"/>
          <p:cNvPicPr preferRelativeResize="0"/>
          <p:nvPr/>
        </p:nvPicPr>
        <p:blipFill rotWithShape="1">
          <a:blip r:embed="rId4">
            <a:alphaModFix/>
          </a:blip>
          <a:srcRect/>
          <a:stretch/>
        </p:blipFill>
        <p:spPr>
          <a:xfrm>
            <a:off x="940980" y="5792345"/>
            <a:ext cx="1211956" cy="423584"/>
          </a:xfrm>
          <a:prstGeom prst="rect">
            <a:avLst/>
          </a:prstGeom>
          <a:noFill/>
          <a:ln>
            <a:noFill/>
          </a:ln>
        </p:spPr>
      </p:pic>
      <p:pic>
        <p:nvPicPr>
          <p:cNvPr id="343" name="Google Shape;343;p27"/>
          <p:cNvPicPr preferRelativeResize="0"/>
          <p:nvPr/>
        </p:nvPicPr>
        <p:blipFill rotWithShape="1">
          <a:blip r:embed="rId5">
            <a:alphaModFix/>
          </a:blip>
          <a:srcRect l="17333" t="33776" r="20999" b="31092"/>
          <a:stretch/>
        </p:blipFill>
        <p:spPr>
          <a:xfrm>
            <a:off x="2303122" y="5846586"/>
            <a:ext cx="1321821" cy="423584"/>
          </a:xfrm>
          <a:prstGeom prst="rect">
            <a:avLst/>
          </a:prstGeom>
          <a:noFill/>
          <a:ln>
            <a:noFill/>
          </a:ln>
        </p:spPr>
      </p:pic>
      <p:sp>
        <p:nvSpPr>
          <p:cNvPr id="344" name="Google Shape;34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ZA">
                <a:solidFill>
                  <a:schemeClr val="dk1"/>
                </a:solidFill>
              </a:rPr>
              <a:t>12</a:t>
            </a:fld>
            <a:endParaRPr>
              <a:solidFill>
                <a:schemeClr val="dk1"/>
              </a:solidFill>
            </a:endParaRPr>
          </a:p>
        </p:txBody>
      </p:sp>
      <p:sp>
        <p:nvSpPr>
          <p:cNvPr id="345" name="Google Shape;345;p27"/>
          <p:cNvSpPr/>
          <p:nvPr/>
        </p:nvSpPr>
        <p:spPr>
          <a:xfrm flipH="1">
            <a:off x="9586508" y="1661576"/>
            <a:ext cx="2058103" cy="3597180"/>
          </a:xfrm>
          <a:custGeom>
            <a:avLst/>
            <a:gdLst/>
            <a:ahLst/>
            <a:cxnLst/>
            <a:rect l="l" t="t" r="r" b="b"/>
            <a:pathLst>
              <a:path w="1559796" h="2856037" extrusionOk="0">
                <a:moveTo>
                  <a:pt x="374446" y="0"/>
                </a:moveTo>
                <a:lnTo>
                  <a:pt x="1186542" y="0"/>
                </a:lnTo>
                <a:lnTo>
                  <a:pt x="1186542" y="425722"/>
                </a:lnTo>
                <a:lnTo>
                  <a:pt x="1559796" y="425722"/>
                </a:lnTo>
                <a:lnTo>
                  <a:pt x="1559796" y="2856038"/>
                </a:lnTo>
                <a:lnTo>
                  <a:pt x="0" y="2856038"/>
                </a:lnTo>
                <a:lnTo>
                  <a:pt x="0" y="425722"/>
                </a:lnTo>
                <a:lnTo>
                  <a:pt x="374446" y="425722"/>
                </a:lnTo>
                <a:lnTo>
                  <a:pt x="374446" y="0"/>
                </a:lnTo>
                <a:close/>
              </a:path>
            </a:pathLst>
          </a:custGeom>
          <a:solidFill>
            <a:srgbClr val="8C0C0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155">
              <a:solidFill>
                <a:schemeClr val="dk1"/>
              </a:solidFill>
              <a:latin typeface="Calibri"/>
              <a:ea typeface="Calibri"/>
              <a:cs typeface="Calibri"/>
              <a:sym typeface="Calibri"/>
            </a:endParaRPr>
          </a:p>
        </p:txBody>
      </p:sp>
      <p:sp>
        <p:nvSpPr>
          <p:cNvPr id="346" name="Google Shape;346;p27"/>
          <p:cNvSpPr/>
          <p:nvPr/>
        </p:nvSpPr>
        <p:spPr>
          <a:xfrm flipH="1">
            <a:off x="6573466" y="1661576"/>
            <a:ext cx="2058103" cy="3597180"/>
          </a:xfrm>
          <a:custGeom>
            <a:avLst/>
            <a:gdLst/>
            <a:ahLst/>
            <a:cxnLst/>
            <a:rect l="l" t="t" r="r" b="b"/>
            <a:pathLst>
              <a:path w="1559796" h="2856037" extrusionOk="0">
                <a:moveTo>
                  <a:pt x="374446" y="0"/>
                </a:moveTo>
                <a:lnTo>
                  <a:pt x="1186542" y="0"/>
                </a:lnTo>
                <a:lnTo>
                  <a:pt x="1186542" y="425722"/>
                </a:lnTo>
                <a:lnTo>
                  <a:pt x="1559796" y="425722"/>
                </a:lnTo>
                <a:lnTo>
                  <a:pt x="1559796" y="2856038"/>
                </a:lnTo>
                <a:lnTo>
                  <a:pt x="0" y="2856038"/>
                </a:lnTo>
                <a:lnTo>
                  <a:pt x="0" y="425722"/>
                </a:lnTo>
                <a:lnTo>
                  <a:pt x="374446" y="425722"/>
                </a:lnTo>
                <a:lnTo>
                  <a:pt x="374446" y="0"/>
                </a:lnTo>
                <a:close/>
              </a:path>
            </a:pathLst>
          </a:custGeom>
          <a:solidFill>
            <a:srgbClr val="CD6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155">
              <a:solidFill>
                <a:schemeClr val="dk1"/>
              </a:solidFill>
              <a:latin typeface="Calibri"/>
              <a:ea typeface="Calibri"/>
              <a:cs typeface="Calibri"/>
              <a:sym typeface="Calibri"/>
            </a:endParaRPr>
          </a:p>
        </p:txBody>
      </p:sp>
      <p:sp>
        <p:nvSpPr>
          <p:cNvPr id="347" name="Google Shape;347;p27"/>
          <p:cNvSpPr/>
          <p:nvPr/>
        </p:nvSpPr>
        <p:spPr>
          <a:xfrm flipH="1">
            <a:off x="3560425" y="1661576"/>
            <a:ext cx="2058103" cy="3597180"/>
          </a:xfrm>
          <a:custGeom>
            <a:avLst/>
            <a:gdLst/>
            <a:ahLst/>
            <a:cxnLst/>
            <a:rect l="l" t="t" r="r" b="b"/>
            <a:pathLst>
              <a:path w="1559796" h="2856037" extrusionOk="0">
                <a:moveTo>
                  <a:pt x="374446" y="0"/>
                </a:moveTo>
                <a:lnTo>
                  <a:pt x="1186542" y="0"/>
                </a:lnTo>
                <a:lnTo>
                  <a:pt x="1186542" y="425722"/>
                </a:lnTo>
                <a:lnTo>
                  <a:pt x="1559796" y="425722"/>
                </a:lnTo>
                <a:lnTo>
                  <a:pt x="1559796" y="2856038"/>
                </a:lnTo>
                <a:lnTo>
                  <a:pt x="0" y="2856038"/>
                </a:lnTo>
                <a:lnTo>
                  <a:pt x="0" y="425722"/>
                </a:lnTo>
                <a:lnTo>
                  <a:pt x="374446" y="425722"/>
                </a:lnTo>
                <a:lnTo>
                  <a:pt x="374446" y="0"/>
                </a:lnTo>
                <a:close/>
              </a:path>
            </a:pathLst>
          </a:custGeom>
          <a:solidFill>
            <a:srgbClr val="10793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155">
              <a:solidFill>
                <a:schemeClr val="dk1"/>
              </a:solidFill>
              <a:latin typeface="Calibri"/>
              <a:ea typeface="Calibri"/>
              <a:cs typeface="Calibri"/>
              <a:sym typeface="Calibri"/>
            </a:endParaRPr>
          </a:p>
        </p:txBody>
      </p:sp>
      <p:sp>
        <p:nvSpPr>
          <p:cNvPr id="348" name="Google Shape;348;p27"/>
          <p:cNvSpPr/>
          <p:nvPr/>
        </p:nvSpPr>
        <p:spPr>
          <a:xfrm flipH="1">
            <a:off x="547383" y="1661576"/>
            <a:ext cx="2058103" cy="3597180"/>
          </a:xfrm>
          <a:custGeom>
            <a:avLst/>
            <a:gdLst/>
            <a:ahLst/>
            <a:cxnLst/>
            <a:rect l="l" t="t" r="r" b="b"/>
            <a:pathLst>
              <a:path w="1559796" h="2856037" extrusionOk="0">
                <a:moveTo>
                  <a:pt x="374446" y="0"/>
                </a:moveTo>
                <a:lnTo>
                  <a:pt x="1186542" y="0"/>
                </a:lnTo>
                <a:lnTo>
                  <a:pt x="1186542" y="425722"/>
                </a:lnTo>
                <a:lnTo>
                  <a:pt x="1559796" y="425722"/>
                </a:lnTo>
                <a:lnTo>
                  <a:pt x="1559796" y="2856038"/>
                </a:lnTo>
                <a:lnTo>
                  <a:pt x="0" y="2856038"/>
                </a:lnTo>
                <a:lnTo>
                  <a:pt x="0" y="425722"/>
                </a:lnTo>
                <a:lnTo>
                  <a:pt x="374446" y="425722"/>
                </a:lnTo>
                <a:lnTo>
                  <a:pt x="374446" y="0"/>
                </a:lnTo>
                <a:close/>
              </a:path>
            </a:pathLst>
          </a:custGeom>
          <a:solidFill>
            <a:srgbClr val="D27C2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155">
              <a:solidFill>
                <a:schemeClr val="dk1"/>
              </a:solidFill>
              <a:latin typeface="Calibri"/>
              <a:ea typeface="Calibri"/>
              <a:cs typeface="Calibri"/>
              <a:sym typeface="Calibri"/>
            </a:endParaRPr>
          </a:p>
        </p:txBody>
      </p:sp>
      <p:sp>
        <p:nvSpPr>
          <p:cNvPr id="349" name="Google Shape;349;p27"/>
          <p:cNvSpPr txBox="1"/>
          <p:nvPr/>
        </p:nvSpPr>
        <p:spPr>
          <a:xfrm>
            <a:off x="553843" y="2391389"/>
            <a:ext cx="2045190" cy="31885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1800" b="1">
                <a:solidFill>
                  <a:schemeClr val="lt1"/>
                </a:solidFill>
                <a:latin typeface="Century Gothic"/>
                <a:ea typeface="Century Gothic"/>
                <a:cs typeface="Century Gothic"/>
                <a:sym typeface="Century Gothic"/>
              </a:rPr>
              <a:t>ECD Applicant</a:t>
            </a:r>
            <a:endParaRPr b="1">
              <a:solidFill>
                <a:schemeClr val="lt1"/>
              </a:solidFill>
            </a:endParaRPr>
          </a:p>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a:p>
            <a:pPr marL="175895" marR="3175" lvl="0" indent="-167640" algn="l" rtl="0">
              <a:lnSpc>
                <a:spcPct val="90000"/>
              </a:lnSpc>
              <a:spcBef>
                <a:spcPts val="0"/>
              </a:spcBef>
              <a:spcAft>
                <a:spcPts val="0"/>
              </a:spcAft>
              <a:buClr>
                <a:schemeClr val="lt1"/>
              </a:buClr>
              <a:buSzPts val="1400"/>
              <a:buFont typeface="Arial"/>
              <a:buChar char="•"/>
            </a:pPr>
            <a:r>
              <a:rPr lang="en-ZA" sz="1400">
                <a:solidFill>
                  <a:schemeClr val="lt1"/>
                </a:solidFill>
                <a:latin typeface="Century Gothic"/>
                <a:ea typeface="Century Gothic"/>
                <a:cs typeface="Century Gothic"/>
                <a:sym typeface="Century Gothic"/>
              </a:rPr>
              <a:t>Login to </a:t>
            </a:r>
            <a:r>
              <a:rPr lang="en-ZA" sz="1400" err="1">
                <a:solidFill>
                  <a:schemeClr val="lt1"/>
                </a:solidFill>
                <a:latin typeface="Century Gothic"/>
                <a:ea typeface="Century Gothic"/>
                <a:cs typeface="Century Gothic"/>
                <a:sym typeface="Century Gothic"/>
              </a:rPr>
              <a:t>eCares</a:t>
            </a:r>
            <a:endParaRPr err="1">
              <a:solidFill>
                <a:schemeClr val="lt1"/>
              </a:solidFill>
            </a:endParaRPr>
          </a:p>
          <a:p>
            <a:pPr marL="175895" marR="3175" lvl="0" indent="-167640" algn="l" rtl="0">
              <a:lnSpc>
                <a:spcPct val="90000"/>
              </a:lnSpc>
              <a:spcBef>
                <a:spcPts val="0"/>
              </a:spcBef>
              <a:spcAft>
                <a:spcPts val="0"/>
              </a:spcAft>
              <a:buClr>
                <a:schemeClr val="lt1"/>
              </a:buClr>
              <a:buSzPts val="1400"/>
              <a:buFont typeface="Arial"/>
              <a:buChar char="•"/>
            </a:pPr>
            <a:r>
              <a:rPr lang="en-ZA" sz="1400">
                <a:solidFill>
                  <a:schemeClr val="lt1"/>
                </a:solidFill>
                <a:latin typeface="Century Gothic"/>
                <a:ea typeface="Century Gothic"/>
                <a:cs typeface="Century Gothic"/>
                <a:sym typeface="Century Gothic"/>
              </a:rPr>
              <a:t>Answer a few questions</a:t>
            </a:r>
            <a:endParaRPr>
              <a:solidFill>
                <a:schemeClr val="lt1"/>
              </a:solidFill>
            </a:endParaRPr>
          </a:p>
          <a:p>
            <a:pPr marL="175895" marR="3175" lvl="0" indent="-167640" algn="l" rtl="0">
              <a:lnSpc>
                <a:spcPct val="90000"/>
              </a:lnSpc>
              <a:spcBef>
                <a:spcPts val="0"/>
              </a:spcBef>
              <a:spcAft>
                <a:spcPts val="0"/>
              </a:spcAft>
              <a:buClr>
                <a:schemeClr val="lt1"/>
              </a:buClr>
              <a:buSzPts val="1400"/>
              <a:buFont typeface="Arial"/>
              <a:buChar char="•"/>
            </a:pPr>
            <a:r>
              <a:rPr lang="en-ZA" sz="1400">
                <a:solidFill>
                  <a:schemeClr val="lt1"/>
                </a:solidFill>
                <a:latin typeface="Century Gothic"/>
                <a:ea typeface="Century Gothic"/>
                <a:cs typeface="Century Gothic"/>
                <a:sym typeface="Century Gothic"/>
              </a:rPr>
              <a:t>Submit the documents listed in the guidelines</a:t>
            </a:r>
            <a:endParaRPr>
              <a:solidFill>
                <a:schemeClr val="lt1"/>
              </a:solidFill>
            </a:endParaRPr>
          </a:p>
          <a:p>
            <a:pPr marL="175895" marR="3175" lvl="0" indent="-167640" algn="l" rtl="0">
              <a:lnSpc>
                <a:spcPct val="90000"/>
              </a:lnSpc>
              <a:spcBef>
                <a:spcPts val="0"/>
              </a:spcBef>
              <a:spcAft>
                <a:spcPts val="0"/>
              </a:spcAft>
              <a:buClr>
                <a:schemeClr val="lt1"/>
              </a:buClr>
              <a:buSzPts val="1400"/>
              <a:buFont typeface="Arial"/>
              <a:buChar char="•"/>
            </a:pPr>
            <a:r>
              <a:rPr lang="en-ZA" sz="1400">
                <a:solidFill>
                  <a:schemeClr val="lt1"/>
                </a:solidFill>
                <a:latin typeface="Century Gothic"/>
                <a:ea typeface="Century Gothic"/>
                <a:cs typeface="Century Gothic"/>
                <a:sym typeface="Century Gothic"/>
              </a:rPr>
              <a:t>Submit an Environmental Health Report / Certificate if received </a:t>
            </a:r>
            <a:endParaRPr>
              <a:solidFill>
                <a:schemeClr val="lt1"/>
              </a:solidFill>
            </a:endParaRPr>
          </a:p>
          <a:p>
            <a:pPr marL="175895" marR="3175" lvl="0" indent="-78740" algn="l" rtl="0">
              <a:lnSpc>
                <a:spcPct val="90000"/>
              </a:lnSpc>
              <a:spcBef>
                <a:spcPts val="0"/>
              </a:spcBef>
              <a:spcAft>
                <a:spcPts val="0"/>
              </a:spcAft>
              <a:buClr>
                <a:schemeClr val="dk1"/>
              </a:buClr>
              <a:buSzPts val="1400"/>
              <a:buFont typeface="Arial"/>
              <a:buNone/>
            </a:pPr>
            <a:endParaRPr sz="1400">
              <a:solidFill>
                <a:schemeClr val="lt1"/>
              </a:solidFill>
              <a:latin typeface="Century Gothic"/>
              <a:ea typeface="Century Gothic"/>
              <a:cs typeface="Century Gothic"/>
            </a:endParaRPr>
          </a:p>
          <a:p>
            <a:pPr marL="0" marR="0" lvl="0" indent="0" algn="ctr" rtl="0">
              <a:spcBef>
                <a:spcPts val="0"/>
              </a:spcBef>
              <a:spcAft>
                <a:spcPts val="0"/>
              </a:spcAft>
              <a:buNone/>
            </a:pPr>
            <a:endParaRPr sz="1400">
              <a:solidFill>
                <a:schemeClr val="lt1"/>
              </a:solidFill>
              <a:latin typeface="Century Gothic"/>
              <a:ea typeface="Century Gothic"/>
              <a:cs typeface="Century Gothic"/>
              <a:sym typeface="Century Gothic"/>
            </a:endParaRPr>
          </a:p>
        </p:txBody>
      </p:sp>
      <p:sp>
        <p:nvSpPr>
          <p:cNvPr id="350" name="Google Shape;350;p27"/>
          <p:cNvSpPr txBox="1"/>
          <p:nvPr/>
        </p:nvSpPr>
        <p:spPr>
          <a:xfrm>
            <a:off x="3639123" y="2302551"/>
            <a:ext cx="1925215" cy="2944355"/>
          </a:xfrm>
          <a:prstGeom prst="rect">
            <a:avLst/>
          </a:prstGeom>
          <a:noFill/>
          <a:ln>
            <a:noFill/>
          </a:ln>
        </p:spPr>
        <p:txBody>
          <a:bodyPr spcFirstLastPara="1" wrap="square" lIns="91425" tIns="45700" rIns="91425" bIns="45700" anchor="t" anchorCtr="0">
            <a:spAutoFit/>
          </a:bodyPr>
          <a:lstStyle/>
          <a:p>
            <a:pPr marL="7620" marR="3175" lvl="0" indent="0" algn="ctr" rtl="0">
              <a:lnSpc>
                <a:spcPct val="90000"/>
              </a:lnSpc>
              <a:spcBef>
                <a:spcPts val="0"/>
              </a:spcBef>
              <a:spcAft>
                <a:spcPts val="0"/>
              </a:spcAft>
              <a:buNone/>
            </a:pPr>
            <a:r>
              <a:rPr lang="en-ZA" sz="1800" b="1">
                <a:solidFill>
                  <a:schemeClr val="lt1"/>
                </a:solidFill>
                <a:latin typeface="Century Gothic"/>
                <a:ea typeface="Century Gothic"/>
                <a:cs typeface="Century Gothic"/>
                <a:sym typeface="Century Gothic"/>
              </a:rPr>
              <a:t>Registration Application Administrator</a:t>
            </a:r>
            <a:endParaRPr lang="en-US" b="1">
              <a:solidFill>
                <a:schemeClr val="lt1"/>
              </a:solidFill>
            </a:endParaRPr>
          </a:p>
          <a:p>
            <a:pPr marL="175895" marR="3175" lvl="0" indent="-167640" algn="l" rtl="0">
              <a:lnSpc>
                <a:spcPct val="90000"/>
              </a:lnSpc>
              <a:spcBef>
                <a:spcPts val="1155"/>
              </a:spcBef>
              <a:spcAft>
                <a:spcPts val="0"/>
              </a:spcAft>
              <a:buClr>
                <a:schemeClr val="lt1"/>
              </a:buClr>
              <a:buSzPts val="1400"/>
              <a:buFont typeface="Arial"/>
              <a:buChar char="•"/>
            </a:pPr>
            <a:r>
              <a:rPr lang="en-ZA" sz="1400">
                <a:solidFill>
                  <a:schemeClr val="lt1"/>
                </a:solidFill>
                <a:latin typeface="Century Gothic"/>
                <a:ea typeface="Century Gothic"/>
                <a:cs typeface="Century Gothic"/>
                <a:sym typeface="Century Gothic"/>
              </a:rPr>
              <a:t>1st check application details</a:t>
            </a:r>
            <a:endParaRPr>
              <a:solidFill>
                <a:schemeClr val="lt1"/>
              </a:solidFill>
            </a:endParaRPr>
          </a:p>
          <a:p>
            <a:pPr marL="175895" marR="3175" lvl="0" indent="-167640" algn="l" rtl="0">
              <a:lnSpc>
                <a:spcPct val="90000"/>
              </a:lnSpc>
              <a:spcBef>
                <a:spcPts val="770"/>
              </a:spcBef>
              <a:spcAft>
                <a:spcPts val="0"/>
              </a:spcAft>
              <a:buClr>
                <a:schemeClr val="lt1"/>
              </a:buClr>
              <a:buSzPts val="1400"/>
              <a:buFont typeface="Arial"/>
              <a:buChar char="•"/>
            </a:pPr>
            <a:r>
              <a:rPr lang="en-ZA" sz="1400">
                <a:solidFill>
                  <a:schemeClr val="lt1"/>
                </a:solidFill>
                <a:latin typeface="Century Gothic"/>
                <a:ea typeface="Century Gothic"/>
                <a:cs typeface="Century Gothic"/>
                <a:sym typeface="Century Gothic"/>
              </a:rPr>
              <a:t>Check  documents and approve or request corrections</a:t>
            </a:r>
          </a:p>
          <a:p>
            <a:pPr marL="175895" marR="3175" indent="-167640">
              <a:lnSpc>
                <a:spcPct val="90000"/>
              </a:lnSpc>
              <a:spcBef>
                <a:spcPts val="770"/>
              </a:spcBef>
              <a:buClr>
                <a:schemeClr val="lt1"/>
              </a:buClr>
              <a:buSzPts val="1400"/>
              <a:buFont typeface="Arial"/>
              <a:buChar char="•"/>
            </a:pPr>
            <a:r>
              <a:rPr lang="en-ZA">
                <a:solidFill>
                  <a:schemeClr val="lt1"/>
                </a:solidFill>
                <a:latin typeface="Century Gothic"/>
              </a:rPr>
              <a:t>Plan site visits</a:t>
            </a:r>
          </a:p>
        </p:txBody>
      </p:sp>
      <p:sp>
        <p:nvSpPr>
          <p:cNvPr id="351" name="Google Shape;351;p27"/>
          <p:cNvSpPr txBox="1"/>
          <p:nvPr/>
        </p:nvSpPr>
        <p:spPr>
          <a:xfrm>
            <a:off x="6624921" y="2391389"/>
            <a:ext cx="1948158" cy="2570680"/>
          </a:xfrm>
          <a:prstGeom prst="rect">
            <a:avLst/>
          </a:prstGeom>
          <a:noFill/>
          <a:ln>
            <a:noFill/>
          </a:ln>
        </p:spPr>
        <p:txBody>
          <a:bodyPr spcFirstLastPara="1" wrap="square" lIns="58650" tIns="29325" rIns="58650" bIns="29325" anchor="t" anchorCtr="0">
            <a:spAutoFit/>
          </a:bodyPr>
          <a:lstStyle/>
          <a:p>
            <a:pPr marL="7620" marR="3175" indent="-635" algn="ctr">
              <a:lnSpc>
                <a:spcPct val="90000"/>
              </a:lnSpc>
            </a:pPr>
            <a:r>
              <a:rPr lang="en-ZA" sz="1800" b="1">
                <a:solidFill>
                  <a:schemeClr val="lt1"/>
                </a:solidFill>
                <a:latin typeface="Century Gothic"/>
                <a:sym typeface="Century Gothic"/>
              </a:rPr>
              <a:t>Registration Site Assessment</a:t>
            </a:r>
            <a:endParaRPr lang="en-US" b="1">
              <a:solidFill>
                <a:schemeClr val="lt1"/>
              </a:solidFill>
            </a:endParaRPr>
          </a:p>
          <a:p>
            <a:pPr marL="233680" marR="3175" lvl="0" indent="-174625" algn="l" rtl="0">
              <a:lnSpc>
                <a:spcPct val="90000"/>
              </a:lnSpc>
              <a:spcBef>
                <a:spcPts val="1155"/>
              </a:spcBef>
              <a:spcAft>
                <a:spcPts val="0"/>
              </a:spcAft>
              <a:buClr>
                <a:schemeClr val="lt1"/>
              </a:buClr>
              <a:buSzPts val="1400"/>
              <a:buFont typeface="Arial"/>
              <a:buChar char="•"/>
            </a:pPr>
            <a:r>
              <a:rPr lang="en-ZA" sz="1400">
                <a:solidFill>
                  <a:schemeClr val="lt1"/>
                </a:solidFill>
                <a:latin typeface="Century Gothic"/>
                <a:ea typeface="Century Gothic"/>
                <a:cs typeface="Century Gothic"/>
                <a:sym typeface="Century Gothic"/>
              </a:rPr>
              <a:t>Check the ELP’s site and programme against the norms and standards</a:t>
            </a:r>
          </a:p>
          <a:p>
            <a:pPr marL="233680" marR="3175" indent="-174625">
              <a:lnSpc>
                <a:spcPct val="90000"/>
              </a:lnSpc>
              <a:spcBef>
                <a:spcPts val="1155"/>
              </a:spcBef>
              <a:buClr>
                <a:schemeClr val="lt1"/>
              </a:buClr>
              <a:buSzPts val="1400"/>
              <a:buFont typeface="Arial"/>
              <a:buChar char="•"/>
            </a:pPr>
            <a:r>
              <a:rPr lang="en-ZA">
                <a:solidFill>
                  <a:schemeClr val="lt1"/>
                </a:solidFill>
                <a:latin typeface="Century Gothic"/>
              </a:rPr>
              <a:t>Capture GPS co-ordinates</a:t>
            </a:r>
          </a:p>
          <a:p>
            <a:pPr marL="233680" marR="3175" indent="-174625">
              <a:lnSpc>
                <a:spcPct val="90000"/>
              </a:lnSpc>
              <a:spcBef>
                <a:spcPts val="1155"/>
              </a:spcBef>
              <a:buClr>
                <a:schemeClr val="lt1"/>
              </a:buClr>
              <a:buSzPts val="1400"/>
              <a:buFont typeface="Arial"/>
              <a:buChar char="•"/>
            </a:pPr>
            <a:r>
              <a:rPr lang="en-ZA">
                <a:solidFill>
                  <a:schemeClr val="lt1"/>
                </a:solidFill>
                <a:latin typeface="Century Gothic"/>
              </a:rPr>
              <a:t>Confirm data</a:t>
            </a:r>
          </a:p>
        </p:txBody>
      </p:sp>
      <p:sp>
        <p:nvSpPr>
          <p:cNvPr id="352" name="Google Shape;352;p27"/>
          <p:cNvSpPr txBox="1"/>
          <p:nvPr/>
        </p:nvSpPr>
        <p:spPr>
          <a:xfrm>
            <a:off x="9582529" y="2161745"/>
            <a:ext cx="2045190" cy="3102347"/>
          </a:xfrm>
          <a:prstGeom prst="rect">
            <a:avLst/>
          </a:prstGeom>
          <a:noFill/>
          <a:ln>
            <a:noFill/>
          </a:ln>
        </p:spPr>
        <p:txBody>
          <a:bodyPr spcFirstLastPara="1" wrap="square" lIns="91425" tIns="45700" rIns="91425" bIns="45700" anchor="t" anchorCtr="0">
            <a:spAutoFit/>
          </a:bodyPr>
          <a:lstStyle/>
          <a:p>
            <a:pPr marL="7620" marR="3175" lvl="0" indent="-635" algn="ctr" rtl="0">
              <a:lnSpc>
                <a:spcPct val="90000"/>
              </a:lnSpc>
              <a:spcBef>
                <a:spcPts val="0"/>
              </a:spcBef>
              <a:spcAft>
                <a:spcPts val="0"/>
              </a:spcAft>
              <a:buNone/>
            </a:pPr>
            <a:r>
              <a:rPr lang="en-ZA" sz="1800" b="1">
                <a:solidFill>
                  <a:schemeClr val="lt1"/>
                </a:solidFill>
                <a:latin typeface="Century Gothic"/>
                <a:ea typeface="Century Gothic"/>
                <a:cs typeface="Century Gothic"/>
                <a:sym typeface="Century Gothic"/>
              </a:rPr>
              <a:t>Registration Application Reviewer +  Approver</a:t>
            </a:r>
            <a:endParaRPr lang="en-US" b="1">
              <a:solidFill>
                <a:schemeClr val="lt1"/>
              </a:solidFill>
            </a:endParaRPr>
          </a:p>
          <a:p>
            <a:pPr marL="233680" marR="3175" lvl="0" indent="-174625" algn="l" rtl="0">
              <a:lnSpc>
                <a:spcPct val="90000"/>
              </a:lnSpc>
              <a:spcBef>
                <a:spcPts val="1155"/>
              </a:spcBef>
              <a:spcAft>
                <a:spcPts val="0"/>
              </a:spcAft>
              <a:buClr>
                <a:schemeClr val="lt1"/>
              </a:buClr>
              <a:buSzPts val="1400"/>
              <a:buFont typeface="Arial"/>
              <a:buChar char="•"/>
            </a:pPr>
            <a:r>
              <a:rPr lang="en-ZA" sz="1400">
                <a:solidFill>
                  <a:schemeClr val="lt1"/>
                </a:solidFill>
                <a:latin typeface="Century Gothic"/>
                <a:ea typeface="Century Gothic"/>
                <a:cs typeface="Century Gothic"/>
                <a:sym typeface="Century Gothic"/>
              </a:rPr>
              <a:t>Reviews the application</a:t>
            </a:r>
            <a:endParaRPr>
              <a:solidFill>
                <a:schemeClr val="lt1"/>
              </a:solidFill>
            </a:endParaRPr>
          </a:p>
          <a:p>
            <a:pPr marL="233680" marR="3175" indent="-174625">
              <a:lnSpc>
                <a:spcPct val="90000"/>
              </a:lnSpc>
              <a:spcBef>
                <a:spcPts val="770"/>
              </a:spcBef>
              <a:buClr>
                <a:schemeClr val="lt1"/>
              </a:buClr>
              <a:buSzPts val="1400"/>
              <a:buFont typeface="Arial"/>
              <a:buChar char="•"/>
            </a:pPr>
            <a:r>
              <a:rPr lang="en-ZA">
                <a:solidFill>
                  <a:schemeClr val="lt1"/>
                </a:solidFill>
                <a:latin typeface="Century Gothic"/>
                <a:ea typeface="Century Gothic"/>
                <a:cs typeface="Century Gothic"/>
                <a:sym typeface="Century Gothic"/>
              </a:rPr>
              <a:t>Generates</a:t>
            </a:r>
            <a:r>
              <a:rPr lang="en-ZA" sz="1400">
                <a:solidFill>
                  <a:schemeClr val="lt1"/>
                </a:solidFill>
                <a:latin typeface="Century Gothic"/>
                <a:ea typeface="Century Gothic"/>
                <a:cs typeface="Century Gothic"/>
                <a:sym typeface="Century Gothic"/>
              </a:rPr>
              <a:t> </a:t>
            </a:r>
            <a:r>
              <a:rPr lang="en-ZA">
                <a:solidFill>
                  <a:schemeClr val="lt1"/>
                </a:solidFill>
                <a:latin typeface="Century Gothic"/>
                <a:ea typeface="Century Gothic"/>
                <a:cs typeface="Century Gothic"/>
                <a:sym typeface="Century Gothic"/>
              </a:rPr>
              <a:t>a  </a:t>
            </a:r>
            <a:r>
              <a:rPr lang="en-ZA" sz="1400">
                <a:solidFill>
                  <a:schemeClr val="lt1"/>
                </a:solidFill>
                <a:latin typeface="Century Gothic"/>
                <a:ea typeface="Century Gothic"/>
                <a:cs typeface="Century Gothic"/>
                <a:sym typeface="Century Gothic"/>
              </a:rPr>
              <a:t>recommendation</a:t>
            </a:r>
            <a:endParaRPr>
              <a:solidFill>
                <a:schemeClr val="lt1"/>
              </a:solidFill>
            </a:endParaRPr>
          </a:p>
          <a:p>
            <a:pPr marL="233680" marR="3175" lvl="0" indent="-174625" algn="l" rtl="0">
              <a:lnSpc>
                <a:spcPct val="90000"/>
              </a:lnSpc>
              <a:spcBef>
                <a:spcPts val="770"/>
              </a:spcBef>
              <a:spcAft>
                <a:spcPts val="0"/>
              </a:spcAft>
              <a:buClr>
                <a:schemeClr val="lt1"/>
              </a:buClr>
              <a:buSzPts val="1400"/>
              <a:buFont typeface="Arial"/>
              <a:buChar char="•"/>
            </a:pPr>
            <a:r>
              <a:rPr lang="en-ZA" sz="1400">
                <a:solidFill>
                  <a:schemeClr val="lt1"/>
                </a:solidFill>
                <a:latin typeface="Century Gothic"/>
                <a:ea typeface="Century Gothic"/>
                <a:cs typeface="Century Gothic"/>
                <a:sym typeface="Century Gothic"/>
              </a:rPr>
              <a:t>Final Approval or Refusal Notice</a:t>
            </a:r>
          </a:p>
          <a:p>
            <a:pPr marL="233680" marR="3175" indent="-174625">
              <a:lnSpc>
                <a:spcPct val="90000"/>
              </a:lnSpc>
              <a:spcBef>
                <a:spcPts val="770"/>
              </a:spcBef>
              <a:buClr>
                <a:schemeClr val="lt1"/>
              </a:buClr>
              <a:buSzPts val="1400"/>
              <a:buFont typeface="Arial"/>
              <a:buChar char="•"/>
            </a:pPr>
            <a:r>
              <a:rPr lang="en-ZA">
                <a:solidFill>
                  <a:schemeClr val="lt1"/>
                </a:solidFill>
                <a:latin typeface="Century Gothic"/>
              </a:rPr>
              <a:t>Send for EMIS approval</a:t>
            </a:r>
          </a:p>
        </p:txBody>
      </p:sp>
      <p:sp>
        <p:nvSpPr>
          <p:cNvPr id="353" name="Google Shape;353;p27"/>
          <p:cNvSpPr/>
          <p:nvPr/>
        </p:nvSpPr>
        <p:spPr>
          <a:xfrm>
            <a:off x="2814227" y="3331767"/>
            <a:ext cx="557193" cy="275993"/>
          </a:xfrm>
          <a:prstGeom prst="rightArrow">
            <a:avLst>
              <a:gd name="adj1" fmla="val 50000"/>
              <a:gd name="adj2" fmla="val 50000"/>
            </a:avLst>
          </a:prstGeom>
          <a:solidFill>
            <a:srgbClr val="D27C2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55">
              <a:solidFill>
                <a:schemeClr val="lt1"/>
              </a:solidFill>
              <a:latin typeface="Calibri"/>
              <a:ea typeface="Calibri"/>
              <a:cs typeface="Calibri"/>
              <a:sym typeface="Calibri"/>
            </a:endParaRPr>
          </a:p>
        </p:txBody>
      </p:sp>
      <p:sp>
        <p:nvSpPr>
          <p:cNvPr id="354" name="Google Shape;354;p27"/>
          <p:cNvSpPr/>
          <p:nvPr/>
        </p:nvSpPr>
        <p:spPr>
          <a:xfrm>
            <a:off x="5813432" y="3331767"/>
            <a:ext cx="557193" cy="275993"/>
          </a:xfrm>
          <a:prstGeom prst="rightArrow">
            <a:avLst>
              <a:gd name="adj1" fmla="val 50000"/>
              <a:gd name="adj2" fmla="val 50000"/>
            </a:avLst>
          </a:prstGeom>
          <a:solidFill>
            <a:srgbClr val="1079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55">
              <a:solidFill>
                <a:schemeClr val="lt1"/>
              </a:solidFill>
              <a:latin typeface="Calibri"/>
              <a:ea typeface="Calibri"/>
              <a:cs typeface="Calibri"/>
              <a:sym typeface="Calibri"/>
            </a:endParaRPr>
          </a:p>
        </p:txBody>
      </p:sp>
      <p:sp>
        <p:nvSpPr>
          <p:cNvPr id="355" name="Google Shape;355;p27"/>
          <p:cNvSpPr/>
          <p:nvPr/>
        </p:nvSpPr>
        <p:spPr>
          <a:xfrm>
            <a:off x="8846766" y="3331767"/>
            <a:ext cx="557193" cy="275993"/>
          </a:xfrm>
          <a:prstGeom prst="rightArrow">
            <a:avLst>
              <a:gd name="adj1" fmla="val 50000"/>
              <a:gd name="adj2" fmla="val 50000"/>
            </a:avLst>
          </a:prstGeom>
          <a:solidFill>
            <a:srgbClr val="CD6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55">
              <a:solidFill>
                <a:schemeClr val="lt1"/>
              </a:solidFill>
              <a:latin typeface="Calibri"/>
              <a:ea typeface="Calibri"/>
              <a:cs typeface="Calibri"/>
              <a:sym typeface="Calibri"/>
            </a:endParaRPr>
          </a:p>
        </p:txBody>
      </p:sp>
      <p:pic>
        <p:nvPicPr>
          <p:cNvPr id="356" name="Google Shape;356;p27"/>
          <p:cNvPicPr preferRelativeResize="0"/>
          <p:nvPr/>
        </p:nvPicPr>
        <p:blipFill rotWithShape="1">
          <a:blip r:embed="rId6">
            <a:alphaModFix/>
          </a:blip>
          <a:srcRect/>
          <a:stretch/>
        </p:blipFill>
        <p:spPr>
          <a:xfrm>
            <a:off x="9039236" y="5096860"/>
            <a:ext cx="2301864" cy="98644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B93830F6-0712-1BB1-650F-DD0C3E6722F1}"/>
            </a:ext>
          </a:extLst>
        </p:cNvPr>
        <p:cNvGrpSpPr/>
        <p:nvPr/>
      </p:nvGrpSpPr>
      <p:grpSpPr>
        <a:xfrm>
          <a:off x="0" y="0"/>
          <a:ext cx="0" cy="0"/>
          <a:chOff x="0" y="0"/>
          <a:chExt cx="0" cy="0"/>
        </a:xfrm>
      </p:grpSpPr>
      <p:sp>
        <p:nvSpPr>
          <p:cNvPr id="444" name="Google Shape;444;p34">
            <a:extLst>
              <a:ext uri="{FF2B5EF4-FFF2-40B4-BE49-F238E27FC236}">
                <a16:creationId xmlns:a16="http://schemas.microsoft.com/office/drawing/2014/main" id="{A4580760-40A6-3FA9-1D96-B24313FD4406}"/>
              </a:ext>
            </a:extLst>
          </p:cNvPr>
          <p:cNvSpPr txBox="1">
            <a:spLocks noGrp="1"/>
          </p:cNvSpPr>
          <p:nvPr>
            <p:ph type="title"/>
          </p:nvPr>
        </p:nvSpPr>
        <p:spPr>
          <a:xfrm>
            <a:off x="838346" y="786702"/>
            <a:ext cx="10806268" cy="515526"/>
          </a:xfrm>
          <a:prstGeom prst="rect">
            <a:avLst/>
          </a:prstGeom>
          <a:noFill/>
          <a:ln>
            <a:noFill/>
          </a:ln>
        </p:spPr>
        <p:txBody>
          <a:bodyPr spcFirstLastPara="1" wrap="square" lIns="91425" tIns="45700" rIns="91425" bIns="45700" anchor="ctr" anchorCtr="0">
            <a:spAutoFit/>
          </a:bodyPr>
          <a:lstStyle/>
          <a:p>
            <a:pPr marL="0" lvl="0" indent="0" algn="l" rtl="0">
              <a:lnSpc>
                <a:spcPct val="110000"/>
              </a:lnSpc>
              <a:spcBef>
                <a:spcPts val="0"/>
              </a:spcBef>
              <a:spcAft>
                <a:spcPts val="0"/>
              </a:spcAft>
              <a:buClr>
                <a:srgbClr val="1F6233"/>
              </a:buClr>
              <a:buSzPts val="3000"/>
              <a:buFont typeface="Century Gothic"/>
              <a:buNone/>
            </a:pPr>
            <a:r>
              <a:rPr lang="en-ZA"/>
              <a:t>USER ROLES AND RESPONSIBILITIES FOR S/G REGISTRATION</a:t>
            </a:r>
            <a:endParaRPr/>
          </a:p>
        </p:txBody>
      </p:sp>
      <p:grpSp>
        <p:nvGrpSpPr>
          <p:cNvPr id="13" name="Group 12">
            <a:extLst>
              <a:ext uri="{FF2B5EF4-FFF2-40B4-BE49-F238E27FC236}">
                <a16:creationId xmlns:a16="http://schemas.microsoft.com/office/drawing/2014/main" id="{5E09C3E8-7AA6-2A20-ECC1-B77FC722B036}"/>
              </a:ext>
            </a:extLst>
          </p:cNvPr>
          <p:cNvGrpSpPr/>
          <p:nvPr/>
        </p:nvGrpSpPr>
        <p:grpSpPr>
          <a:xfrm>
            <a:off x="336423" y="1431521"/>
            <a:ext cx="3758839" cy="2067684"/>
            <a:chOff x="709894" y="1574496"/>
            <a:chExt cx="3758839" cy="2067684"/>
          </a:xfrm>
        </p:grpSpPr>
        <p:sp>
          <p:nvSpPr>
            <p:cNvPr id="446" name="Google Shape;446;p34">
              <a:extLst>
                <a:ext uri="{FF2B5EF4-FFF2-40B4-BE49-F238E27FC236}">
                  <a16:creationId xmlns:a16="http://schemas.microsoft.com/office/drawing/2014/main" id="{15BD7004-862B-EDAF-EC8B-0EA02A27E433}"/>
                </a:ext>
              </a:extLst>
            </p:cNvPr>
            <p:cNvSpPr/>
            <p:nvPr/>
          </p:nvSpPr>
          <p:spPr>
            <a:xfrm>
              <a:off x="709894" y="1574496"/>
              <a:ext cx="3758839" cy="2067684"/>
            </a:xfrm>
            <a:prstGeom prst="rect">
              <a:avLst/>
            </a:prstGeom>
            <a:solidFill>
              <a:srgbClr val="1F62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D27C25"/>
                </a:solidFill>
                <a:latin typeface="Calibri"/>
                <a:ea typeface="Calibri"/>
                <a:cs typeface="Calibri"/>
                <a:sym typeface="Calibri"/>
              </a:endParaRPr>
            </a:p>
          </p:txBody>
        </p:sp>
        <p:sp>
          <p:nvSpPr>
            <p:cNvPr id="447" name="Google Shape;447;p34">
              <a:extLst>
                <a:ext uri="{FF2B5EF4-FFF2-40B4-BE49-F238E27FC236}">
                  <a16:creationId xmlns:a16="http://schemas.microsoft.com/office/drawing/2014/main" id="{AB340444-4F5F-D3AA-6686-6B5969DBF476}"/>
                </a:ext>
              </a:extLst>
            </p:cNvPr>
            <p:cNvSpPr txBox="1"/>
            <p:nvPr/>
          </p:nvSpPr>
          <p:spPr>
            <a:xfrm>
              <a:off x="886033" y="1666422"/>
              <a:ext cx="3389243"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600" b="1">
                  <a:solidFill>
                    <a:srgbClr val="EDAC2B"/>
                  </a:solidFill>
                  <a:latin typeface="Century Gothic"/>
                  <a:ea typeface="Century Gothic"/>
                  <a:cs typeface="Century Gothic"/>
                  <a:sym typeface="Century Gothic"/>
                </a:rPr>
                <a:t>ECD APPLICANT (WEB USER)</a:t>
              </a:r>
              <a:endParaRPr/>
            </a:p>
          </p:txBody>
        </p:sp>
        <p:sp>
          <p:nvSpPr>
            <p:cNvPr id="448" name="Google Shape;448;p34">
              <a:extLst>
                <a:ext uri="{FF2B5EF4-FFF2-40B4-BE49-F238E27FC236}">
                  <a16:creationId xmlns:a16="http://schemas.microsoft.com/office/drawing/2014/main" id="{04ECD449-0E13-F66E-E0A4-D922C4C1F2FC}"/>
                </a:ext>
              </a:extLst>
            </p:cNvPr>
            <p:cNvSpPr txBox="1"/>
            <p:nvPr/>
          </p:nvSpPr>
          <p:spPr>
            <a:xfrm>
              <a:off x="886033" y="1990513"/>
              <a:ext cx="3389243" cy="1615787"/>
            </a:xfrm>
            <a:prstGeom prst="rect">
              <a:avLst/>
            </a:prstGeom>
            <a:noFill/>
            <a:ln>
              <a:noFill/>
            </a:ln>
          </p:spPr>
          <p:txBody>
            <a:bodyPr spcFirstLastPara="1" wrap="square" lIns="91425" tIns="45700" rIns="91425" bIns="45700" anchor="t" anchorCtr="0">
              <a:spAutoFit/>
            </a:bodyPr>
            <a:lstStyle/>
            <a:p>
              <a:pPr marL="285750" indent="-285750">
                <a:spcBef>
                  <a:spcPts val="600"/>
                </a:spcBef>
                <a:buClr>
                  <a:schemeClr val="lt1"/>
                </a:buClr>
                <a:buSzPts val="1400"/>
                <a:buFont typeface="Arial"/>
                <a:buChar char="•"/>
              </a:pPr>
              <a:r>
                <a:rPr lang="en-ZA" dirty="0">
                  <a:solidFill>
                    <a:schemeClr val="lt1"/>
                  </a:solidFill>
                  <a:latin typeface="Century Gothic"/>
                  <a:sym typeface="Century Gothic"/>
                </a:rPr>
                <a:t>Submit Silver/Gold registration application</a:t>
              </a:r>
            </a:p>
            <a:p>
              <a:pPr marL="285750" indent="-285750">
                <a:spcBef>
                  <a:spcPts val="600"/>
                </a:spcBef>
                <a:buClr>
                  <a:schemeClr val="lt1"/>
                </a:buClr>
                <a:buSzPts val="1400"/>
                <a:buFont typeface="Arial"/>
                <a:buChar char="•"/>
              </a:pPr>
              <a:r>
                <a:rPr lang="en-US" dirty="0">
                  <a:solidFill>
                    <a:schemeClr val="lt1"/>
                  </a:solidFill>
                  <a:latin typeface="Century Gothic"/>
                </a:rPr>
                <a:t>Receive/view improvement record per ECD failed standards</a:t>
              </a:r>
              <a:endParaRPr dirty="0">
                <a:solidFill>
                  <a:schemeClr val="lt1"/>
                </a:solidFill>
                <a:latin typeface="Century Gothic"/>
              </a:endParaRPr>
            </a:p>
            <a:p>
              <a:pPr marL="285750" indent="-285750">
                <a:spcBef>
                  <a:spcPts val="600"/>
                </a:spcBef>
                <a:buClr>
                  <a:schemeClr val="lt1"/>
                </a:buClr>
                <a:buSzPts val="1400"/>
                <a:buFont typeface="Arial"/>
                <a:buChar char="•"/>
              </a:pPr>
              <a:r>
                <a:rPr lang="en-ZA" dirty="0">
                  <a:solidFill>
                    <a:schemeClr val="lt1"/>
                  </a:solidFill>
                  <a:latin typeface="Century Gothic"/>
                  <a:sym typeface="Century Gothic"/>
                </a:rPr>
                <a:t>Apply for renewal of registration before expiry date is met</a:t>
              </a:r>
              <a:endParaRPr dirty="0">
                <a:solidFill>
                  <a:schemeClr val="lt1"/>
                </a:solidFill>
                <a:latin typeface="Century Gothic"/>
              </a:endParaRPr>
            </a:p>
          </p:txBody>
        </p:sp>
      </p:grpSp>
      <p:grpSp>
        <p:nvGrpSpPr>
          <p:cNvPr id="12" name="Group 11">
            <a:extLst>
              <a:ext uri="{FF2B5EF4-FFF2-40B4-BE49-F238E27FC236}">
                <a16:creationId xmlns:a16="http://schemas.microsoft.com/office/drawing/2014/main" id="{6D98E28F-42AF-8F26-9E9B-4130C8346DF4}"/>
              </a:ext>
            </a:extLst>
          </p:cNvPr>
          <p:cNvGrpSpPr/>
          <p:nvPr/>
        </p:nvGrpSpPr>
        <p:grpSpPr>
          <a:xfrm>
            <a:off x="8212695" y="1431521"/>
            <a:ext cx="3758839" cy="3350029"/>
            <a:chOff x="4635229" y="1552282"/>
            <a:chExt cx="3758839" cy="3350029"/>
          </a:xfrm>
        </p:grpSpPr>
        <p:sp>
          <p:nvSpPr>
            <p:cNvPr id="452" name="Google Shape;452;p34">
              <a:extLst>
                <a:ext uri="{FF2B5EF4-FFF2-40B4-BE49-F238E27FC236}">
                  <a16:creationId xmlns:a16="http://schemas.microsoft.com/office/drawing/2014/main" id="{82E3C32C-6140-67C4-8FBF-F4C13A17D126}"/>
                </a:ext>
              </a:extLst>
            </p:cNvPr>
            <p:cNvSpPr/>
            <p:nvPr/>
          </p:nvSpPr>
          <p:spPr>
            <a:xfrm>
              <a:off x="4635229" y="1552282"/>
              <a:ext cx="3758839" cy="3350029"/>
            </a:xfrm>
            <a:prstGeom prst="rect">
              <a:avLst/>
            </a:prstGeom>
            <a:solidFill>
              <a:srgbClr val="1F62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D27C25"/>
                </a:solidFill>
                <a:latin typeface="Calibri"/>
                <a:ea typeface="Calibri"/>
                <a:cs typeface="Calibri"/>
                <a:sym typeface="Calibri"/>
              </a:endParaRPr>
            </a:p>
          </p:txBody>
        </p:sp>
        <p:sp>
          <p:nvSpPr>
            <p:cNvPr id="453" name="Google Shape;453;p34">
              <a:extLst>
                <a:ext uri="{FF2B5EF4-FFF2-40B4-BE49-F238E27FC236}">
                  <a16:creationId xmlns:a16="http://schemas.microsoft.com/office/drawing/2014/main" id="{68AED431-9E6A-3B04-B7F7-2BD665F451B4}"/>
                </a:ext>
              </a:extLst>
            </p:cNvPr>
            <p:cNvSpPr txBox="1"/>
            <p:nvPr/>
          </p:nvSpPr>
          <p:spPr>
            <a:xfrm>
              <a:off x="4811368" y="1644209"/>
              <a:ext cx="3389243"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600" b="1" dirty="0">
                  <a:solidFill>
                    <a:srgbClr val="EDAC2B"/>
                  </a:solidFill>
                  <a:latin typeface="Century Gothic"/>
                  <a:ea typeface="Century Gothic"/>
                  <a:cs typeface="Century Gothic"/>
                  <a:sym typeface="Century Gothic"/>
                </a:rPr>
                <a:t>REGISTRATION SITE ASSESSMENT (</a:t>
              </a:r>
              <a:r>
                <a:rPr lang="en-ZA" sz="1600" b="1" dirty="0" err="1">
                  <a:solidFill>
                    <a:srgbClr val="EDAC2B"/>
                  </a:solidFill>
                  <a:latin typeface="Century Gothic"/>
                  <a:ea typeface="Century Gothic"/>
                  <a:cs typeface="Century Gothic"/>
                  <a:sym typeface="Century Gothic"/>
                </a:rPr>
                <a:t>eCARES</a:t>
              </a:r>
              <a:r>
                <a:rPr lang="en-ZA" sz="1600" b="1" dirty="0">
                  <a:solidFill>
                    <a:srgbClr val="EDAC2B"/>
                  </a:solidFill>
                  <a:latin typeface="Century Gothic"/>
                  <a:ea typeface="Century Gothic"/>
                  <a:cs typeface="Century Gothic"/>
                  <a:sym typeface="Century Gothic"/>
                </a:rPr>
                <a:t> JOURNEYAPPS)</a:t>
              </a:r>
              <a:endParaRPr dirty="0"/>
            </a:p>
          </p:txBody>
        </p:sp>
        <p:sp>
          <p:nvSpPr>
            <p:cNvPr id="454" name="Google Shape;454;p34">
              <a:extLst>
                <a:ext uri="{FF2B5EF4-FFF2-40B4-BE49-F238E27FC236}">
                  <a16:creationId xmlns:a16="http://schemas.microsoft.com/office/drawing/2014/main" id="{9F8A5951-C1E7-2109-8635-878C4211CDB3}"/>
                </a:ext>
              </a:extLst>
            </p:cNvPr>
            <p:cNvSpPr txBox="1"/>
            <p:nvPr/>
          </p:nvSpPr>
          <p:spPr>
            <a:xfrm>
              <a:off x="4811368" y="2254050"/>
              <a:ext cx="3389243" cy="2477561"/>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400"/>
                <a:buFont typeface="Arial"/>
                <a:buChar char="•"/>
              </a:pPr>
              <a:r>
                <a:rPr lang="en-US" sz="1400" dirty="0">
                  <a:solidFill>
                    <a:schemeClr val="lt1"/>
                  </a:solidFill>
                  <a:latin typeface="Century Gothic"/>
                  <a:ea typeface="Century Gothic"/>
                  <a:cs typeface="Century Gothic"/>
                  <a:sym typeface="Century Gothic"/>
                </a:rPr>
                <a:t>View ECD </a:t>
              </a:r>
              <a:r>
                <a:rPr lang="en-US" sz="1400" dirty="0" err="1">
                  <a:solidFill>
                    <a:schemeClr val="lt1"/>
                  </a:solidFill>
                  <a:latin typeface="Century Gothic"/>
                  <a:ea typeface="Century Gothic"/>
                  <a:cs typeface="Century Gothic"/>
                  <a:sym typeface="Century Gothic"/>
                </a:rPr>
                <a:t>programmes</a:t>
              </a:r>
              <a:r>
                <a:rPr lang="en-US" sz="1400" dirty="0">
                  <a:solidFill>
                    <a:schemeClr val="lt1"/>
                  </a:solidFill>
                  <a:latin typeface="Century Gothic"/>
                  <a:ea typeface="Century Gothic"/>
                  <a:cs typeface="Century Gothic"/>
                  <a:sym typeface="Century Gothic"/>
                </a:rPr>
                <a:t> for site visitation</a:t>
              </a:r>
            </a:p>
            <a:p>
              <a:pPr marL="285750" marR="0" lvl="0" indent="-285750" algn="l" rtl="0">
                <a:spcBef>
                  <a:spcPts val="600"/>
                </a:spcBef>
                <a:spcAft>
                  <a:spcPts val="0"/>
                </a:spcAft>
                <a:buClr>
                  <a:schemeClr val="lt1"/>
                </a:buClr>
                <a:buSzPts val="1400"/>
                <a:buFont typeface="Arial"/>
                <a:buChar char="•"/>
              </a:pPr>
              <a:r>
                <a:rPr lang="en-US" sz="1400" dirty="0">
                  <a:solidFill>
                    <a:schemeClr val="lt1"/>
                  </a:solidFill>
                  <a:latin typeface="Century Gothic"/>
                  <a:ea typeface="Century Gothic"/>
                  <a:cs typeface="Century Gothic"/>
                  <a:sym typeface="Century Gothic"/>
                </a:rPr>
                <a:t>Conduct site assessment even offline</a:t>
              </a:r>
            </a:p>
            <a:p>
              <a:pPr marL="285750" marR="0" lvl="0" indent="-285750" algn="l" rtl="0">
                <a:spcBef>
                  <a:spcPts val="600"/>
                </a:spcBef>
                <a:spcAft>
                  <a:spcPts val="0"/>
                </a:spcAft>
                <a:buClr>
                  <a:schemeClr val="lt1"/>
                </a:buClr>
                <a:buSzPts val="1400"/>
                <a:buFont typeface="Arial"/>
                <a:buChar char="•"/>
              </a:pPr>
              <a:r>
                <a:rPr lang="en-US" sz="1400" dirty="0">
                  <a:solidFill>
                    <a:schemeClr val="lt1"/>
                  </a:solidFill>
                  <a:latin typeface="Century Gothic"/>
                  <a:ea typeface="Century Gothic"/>
                  <a:cs typeface="Century Gothic"/>
                  <a:sym typeface="Century Gothic"/>
                </a:rPr>
                <a:t>Review and update ECD profile details on the mobile app: GPS, address, programme type</a:t>
              </a:r>
            </a:p>
            <a:p>
              <a:pPr marL="285750" marR="0" lvl="0" indent="-285750" algn="l" rtl="0">
                <a:spcBef>
                  <a:spcPts val="600"/>
                </a:spcBef>
                <a:spcAft>
                  <a:spcPts val="0"/>
                </a:spcAft>
                <a:buClr>
                  <a:schemeClr val="lt1"/>
                </a:buClr>
                <a:buSzPts val="1400"/>
                <a:buFont typeface="Arial"/>
                <a:buChar char="•"/>
              </a:pPr>
              <a:r>
                <a:rPr lang="en-US" sz="1400" dirty="0">
                  <a:solidFill>
                    <a:schemeClr val="lt1"/>
                  </a:solidFill>
                  <a:latin typeface="Century Gothic"/>
                  <a:ea typeface="Century Gothic"/>
                  <a:cs typeface="Century Gothic"/>
                  <a:sym typeface="Century Gothic"/>
                </a:rPr>
                <a:t>View framework outcome auto assessment – details of failed points for improvements</a:t>
              </a:r>
            </a:p>
          </p:txBody>
        </p:sp>
      </p:grpSp>
      <p:sp>
        <p:nvSpPr>
          <p:cNvPr id="458" name="Google Shape;458;p34">
            <a:extLst>
              <a:ext uri="{FF2B5EF4-FFF2-40B4-BE49-F238E27FC236}">
                <a16:creationId xmlns:a16="http://schemas.microsoft.com/office/drawing/2014/main" id="{F69663FF-AAB9-1B19-2CA1-AD8A43428302}"/>
              </a:ext>
            </a:extLst>
          </p:cNvPr>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ZA" sz="1200">
                <a:solidFill>
                  <a:schemeClr val="dk1"/>
                </a:solidFill>
                <a:latin typeface="Calibri"/>
                <a:ea typeface="Calibri"/>
                <a:cs typeface="Calibri"/>
                <a:sym typeface="Calibri"/>
              </a:rPr>
              <a:t>13</a:t>
            </a:fld>
            <a:endParaRPr sz="1200">
              <a:solidFill>
                <a:schemeClr val="dk1"/>
              </a:solidFill>
              <a:latin typeface="Calibri"/>
              <a:ea typeface="Calibri"/>
              <a:cs typeface="Calibri"/>
              <a:sym typeface="Calibri"/>
            </a:endParaRPr>
          </a:p>
        </p:txBody>
      </p:sp>
      <p:grpSp>
        <p:nvGrpSpPr>
          <p:cNvPr id="14" name="Group 13">
            <a:extLst>
              <a:ext uri="{FF2B5EF4-FFF2-40B4-BE49-F238E27FC236}">
                <a16:creationId xmlns:a16="http://schemas.microsoft.com/office/drawing/2014/main" id="{45CE3692-EFBE-71FB-4FCA-FE1927F56B92}"/>
              </a:ext>
            </a:extLst>
          </p:cNvPr>
          <p:cNvGrpSpPr/>
          <p:nvPr/>
        </p:nvGrpSpPr>
        <p:grpSpPr>
          <a:xfrm>
            <a:off x="336423" y="3659558"/>
            <a:ext cx="3758839" cy="1754299"/>
            <a:chOff x="684292" y="3742040"/>
            <a:chExt cx="3758839" cy="1754299"/>
          </a:xfrm>
        </p:grpSpPr>
        <p:sp>
          <p:nvSpPr>
            <p:cNvPr id="469" name="Google Shape;469;p35"/>
            <p:cNvSpPr/>
            <p:nvPr/>
          </p:nvSpPr>
          <p:spPr>
            <a:xfrm>
              <a:off x="684292" y="3742040"/>
              <a:ext cx="3758839" cy="1754299"/>
            </a:xfrm>
            <a:prstGeom prst="rect">
              <a:avLst/>
            </a:prstGeom>
            <a:solidFill>
              <a:srgbClr val="1F62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D27C25"/>
                </a:solidFill>
                <a:latin typeface="Calibri"/>
                <a:ea typeface="Calibri"/>
                <a:cs typeface="Calibri"/>
                <a:sym typeface="Calibri"/>
              </a:endParaRPr>
            </a:p>
          </p:txBody>
        </p:sp>
        <p:sp>
          <p:nvSpPr>
            <p:cNvPr id="470" name="Google Shape;470;p35"/>
            <p:cNvSpPr txBox="1"/>
            <p:nvPr/>
          </p:nvSpPr>
          <p:spPr>
            <a:xfrm>
              <a:off x="860431" y="3833966"/>
              <a:ext cx="338924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600" b="1">
                  <a:solidFill>
                    <a:srgbClr val="EDAC2B"/>
                  </a:solidFill>
                  <a:latin typeface="Century Gothic"/>
                  <a:ea typeface="Century Gothic"/>
                  <a:cs typeface="Century Gothic"/>
                  <a:sym typeface="Century Gothic"/>
                </a:rPr>
                <a:t>REGISTRATION APPLICATION SUPPORT</a:t>
              </a:r>
              <a:endParaRPr/>
            </a:p>
          </p:txBody>
        </p:sp>
        <p:sp>
          <p:nvSpPr>
            <p:cNvPr id="471" name="Google Shape;471;p35"/>
            <p:cNvSpPr txBox="1"/>
            <p:nvPr/>
          </p:nvSpPr>
          <p:spPr>
            <a:xfrm>
              <a:off x="860431" y="4396594"/>
              <a:ext cx="3389243" cy="73866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400"/>
                <a:buFont typeface="Arial"/>
                <a:buChar char="•"/>
              </a:pPr>
              <a:r>
                <a:rPr lang="en-ZA" sz="1400">
                  <a:solidFill>
                    <a:schemeClr val="lt1"/>
                  </a:solidFill>
                  <a:latin typeface="Century Gothic"/>
                  <a:ea typeface="Century Gothic"/>
                  <a:cs typeface="Century Gothic"/>
                  <a:sym typeface="Century Gothic"/>
                </a:rPr>
                <a:t>Assist with supporting applicants to upload documents and complete SG application</a:t>
              </a:r>
              <a:endParaRPr sz="1400">
                <a:solidFill>
                  <a:schemeClr val="lt1"/>
                </a:solidFill>
                <a:latin typeface="Century Gothic"/>
                <a:ea typeface="Century Gothic"/>
                <a:cs typeface="Century Gothic"/>
                <a:sym typeface="Century Gothic"/>
              </a:endParaRPr>
            </a:p>
          </p:txBody>
        </p:sp>
      </p:grpSp>
      <p:grpSp>
        <p:nvGrpSpPr>
          <p:cNvPr id="15" name="Group 14">
            <a:extLst>
              <a:ext uri="{FF2B5EF4-FFF2-40B4-BE49-F238E27FC236}">
                <a16:creationId xmlns:a16="http://schemas.microsoft.com/office/drawing/2014/main" id="{BED0F609-D49E-DA40-941B-0F7AC4A2CB7E}"/>
              </a:ext>
            </a:extLst>
          </p:cNvPr>
          <p:cNvGrpSpPr/>
          <p:nvPr/>
        </p:nvGrpSpPr>
        <p:grpSpPr>
          <a:xfrm>
            <a:off x="4288262" y="1431522"/>
            <a:ext cx="3758839" cy="3350028"/>
            <a:chOff x="8560564" y="1514004"/>
            <a:chExt cx="3758839" cy="3350028"/>
          </a:xfrm>
        </p:grpSpPr>
        <p:sp>
          <p:nvSpPr>
            <p:cNvPr id="16" name="Google Shape;449;p34">
              <a:extLst>
                <a:ext uri="{FF2B5EF4-FFF2-40B4-BE49-F238E27FC236}">
                  <a16:creationId xmlns:a16="http://schemas.microsoft.com/office/drawing/2014/main" id="{77F7E81E-252D-9036-E02D-DD039A773645}"/>
                </a:ext>
              </a:extLst>
            </p:cNvPr>
            <p:cNvSpPr/>
            <p:nvPr/>
          </p:nvSpPr>
          <p:spPr>
            <a:xfrm>
              <a:off x="8560564" y="1514004"/>
              <a:ext cx="3758839" cy="3350028"/>
            </a:xfrm>
            <a:prstGeom prst="rect">
              <a:avLst/>
            </a:prstGeom>
            <a:solidFill>
              <a:srgbClr val="1F62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D27C25"/>
                </a:solidFill>
                <a:latin typeface="Calibri"/>
                <a:ea typeface="Calibri"/>
                <a:cs typeface="Calibri"/>
                <a:sym typeface="Calibri"/>
              </a:endParaRPr>
            </a:p>
          </p:txBody>
        </p:sp>
        <p:sp>
          <p:nvSpPr>
            <p:cNvPr id="17" name="Google Shape;450;p34">
              <a:extLst>
                <a:ext uri="{FF2B5EF4-FFF2-40B4-BE49-F238E27FC236}">
                  <a16:creationId xmlns:a16="http://schemas.microsoft.com/office/drawing/2014/main" id="{1D0C9C70-AEDF-4018-4708-A70D824B419F}"/>
                </a:ext>
              </a:extLst>
            </p:cNvPr>
            <p:cNvSpPr txBox="1"/>
            <p:nvPr/>
          </p:nvSpPr>
          <p:spPr>
            <a:xfrm>
              <a:off x="8736703" y="1605929"/>
              <a:ext cx="338924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600" b="1">
                  <a:solidFill>
                    <a:srgbClr val="EDAC2B"/>
                  </a:solidFill>
                  <a:latin typeface="Century Gothic"/>
                  <a:ea typeface="Century Gothic"/>
                  <a:cs typeface="Century Gothic"/>
                  <a:sym typeface="Century Gothic"/>
                </a:rPr>
                <a:t>REGISTRATION APPLICATION ADMINISTRATOR</a:t>
              </a:r>
              <a:endParaRPr/>
            </a:p>
          </p:txBody>
        </p:sp>
        <p:sp>
          <p:nvSpPr>
            <p:cNvPr id="18" name="Google Shape;451;p34">
              <a:extLst>
                <a:ext uri="{FF2B5EF4-FFF2-40B4-BE49-F238E27FC236}">
                  <a16:creationId xmlns:a16="http://schemas.microsoft.com/office/drawing/2014/main" id="{62CA3D92-9E47-9E25-43EA-F1DB7E154209}"/>
                </a:ext>
              </a:extLst>
            </p:cNvPr>
            <p:cNvSpPr txBox="1"/>
            <p:nvPr/>
          </p:nvSpPr>
          <p:spPr>
            <a:xfrm>
              <a:off x="8736703" y="2168557"/>
              <a:ext cx="3389243" cy="175428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400"/>
                <a:buFont typeface="Arial"/>
                <a:buChar char="•"/>
              </a:pPr>
              <a:r>
                <a:rPr lang="en-ZA" sz="1400" dirty="0">
                  <a:solidFill>
                    <a:schemeClr val="lt1"/>
                  </a:solidFill>
                  <a:latin typeface="Century Gothic"/>
                  <a:ea typeface="Century Gothic"/>
                  <a:cs typeface="Century Gothic"/>
                  <a:sym typeface="Century Gothic"/>
                </a:rPr>
                <a:t>Assist applicants in uploading documents</a:t>
              </a:r>
              <a:endParaRPr sz="1400" dirty="0">
                <a:solidFill>
                  <a:schemeClr val="lt1"/>
                </a:solidFill>
                <a:latin typeface="Century Gothic"/>
                <a:ea typeface="Century Gothic"/>
                <a:cs typeface="Century Gothic"/>
                <a:sym typeface="Century Gothic"/>
              </a:endParaRPr>
            </a:p>
            <a:p>
              <a:pPr marL="285750" indent="-285750">
                <a:spcBef>
                  <a:spcPts val="600"/>
                </a:spcBef>
                <a:buClr>
                  <a:schemeClr val="lt1"/>
                </a:buClr>
                <a:buSzPts val="1400"/>
                <a:buFont typeface="Arial"/>
                <a:buChar char="•"/>
              </a:pPr>
              <a:r>
                <a:rPr lang="en-ZA" dirty="0">
                  <a:solidFill>
                    <a:schemeClr val="lt1"/>
                  </a:solidFill>
                  <a:latin typeface="Century Gothic"/>
                  <a:ea typeface="Century Gothic"/>
                  <a:cs typeface="Century Gothic"/>
                </a:rPr>
                <a:t>Upload and review EHP document if received</a:t>
              </a:r>
            </a:p>
            <a:p>
              <a:pPr marL="285750" marR="0" lvl="0" indent="-285750" algn="l" rtl="0">
                <a:spcBef>
                  <a:spcPts val="600"/>
                </a:spcBef>
                <a:spcAft>
                  <a:spcPts val="0"/>
                </a:spcAft>
                <a:buClr>
                  <a:schemeClr val="lt1"/>
                </a:buClr>
                <a:buSzPts val="1400"/>
                <a:buFont typeface="Arial"/>
                <a:buChar char="•"/>
              </a:pPr>
              <a:r>
                <a:rPr lang="en-ZA" sz="1400" dirty="0">
                  <a:solidFill>
                    <a:schemeClr val="lt1"/>
                  </a:solidFill>
                  <a:latin typeface="Century Gothic"/>
                  <a:ea typeface="Century Gothic"/>
                  <a:cs typeface="Century Gothic"/>
                  <a:sym typeface="Century Gothic"/>
                </a:rPr>
                <a:t>Review, approve, decline, or comment on submitted documents</a:t>
              </a:r>
            </a:p>
          </p:txBody>
        </p:sp>
      </p:grpSp>
    </p:spTree>
    <p:extLst>
      <p:ext uri="{BB962C8B-B14F-4D97-AF65-F5344CB8AC3E}">
        <p14:creationId xmlns:p14="http://schemas.microsoft.com/office/powerpoint/2010/main" val="1952335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grpSp>
        <p:nvGrpSpPr>
          <p:cNvPr id="7" name="Group 6">
            <a:extLst>
              <a:ext uri="{FF2B5EF4-FFF2-40B4-BE49-F238E27FC236}">
                <a16:creationId xmlns:a16="http://schemas.microsoft.com/office/drawing/2014/main" id="{BD88214C-A486-A87D-8B22-D5A81684891D}"/>
              </a:ext>
            </a:extLst>
          </p:cNvPr>
          <p:cNvGrpSpPr/>
          <p:nvPr/>
        </p:nvGrpSpPr>
        <p:grpSpPr>
          <a:xfrm>
            <a:off x="8212695" y="1431521"/>
            <a:ext cx="3758839" cy="1387879"/>
            <a:chOff x="9426547" y="2556439"/>
            <a:chExt cx="3758839" cy="1387879"/>
          </a:xfrm>
        </p:grpSpPr>
        <p:sp>
          <p:nvSpPr>
            <p:cNvPr id="472" name="Google Shape;472;p35"/>
            <p:cNvSpPr/>
            <p:nvPr/>
          </p:nvSpPr>
          <p:spPr>
            <a:xfrm>
              <a:off x="9426547" y="2556439"/>
              <a:ext cx="3758839" cy="1387879"/>
            </a:xfrm>
            <a:prstGeom prst="rect">
              <a:avLst/>
            </a:prstGeom>
            <a:solidFill>
              <a:srgbClr val="1F62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D27C25"/>
                </a:solidFill>
                <a:latin typeface="Calibri"/>
                <a:ea typeface="Calibri"/>
                <a:cs typeface="Calibri"/>
                <a:sym typeface="Calibri"/>
              </a:endParaRPr>
            </a:p>
          </p:txBody>
        </p:sp>
        <p:sp>
          <p:nvSpPr>
            <p:cNvPr id="473" name="Google Shape;473;p35"/>
            <p:cNvSpPr txBox="1"/>
            <p:nvPr/>
          </p:nvSpPr>
          <p:spPr>
            <a:xfrm>
              <a:off x="9602686" y="2648365"/>
              <a:ext cx="3389243"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600" b="1" dirty="0">
                  <a:solidFill>
                    <a:srgbClr val="EDAC2B"/>
                  </a:solidFill>
                  <a:latin typeface="Century Gothic"/>
                  <a:ea typeface="Century Gothic"/>
                  <a:cs typeface="Century Gothic"/>
                  <a:sym typeface="Century Gothic"/>
                </a:rPr>
                <a:t>EMIS REVIEWER AND APPROVER </a:t>
              </a:r>
              <a:endParaRPr dirty="0"/>
            </a:p>
          </p:txBody>
        </p:sp>
        <p:sp>
          <p:nvSpPr>
            <p:cNvPr id="474" name="Google Shape;474;p35"/>
            <p:cNvSpPr txBox="1"/>
            <p:nvPr/>
          </p:nvSpPr>
          <p:spPr>
            <a:xfrm>
              <a:off x="9602686" y="3002272"/>
              <a:ext cx="3389243" cy="52322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400"/>
                <a:buFont typeface="Arial"/>
                <a:buChar char="•"/>
              </a:pPr>
              <a:r>
                <a:rPr lang="en-ZA" sz="1400">
                  <a:solidFill>
                    <a:schemeClr val="lt1"/>
                  </a:solidFill>
                  <a:latin typeface="Century Gothic"/>
                  <a:ea typeface="Century Gothic"/>
                  <a:cs typeface="Century Gothic"/>
                  <a:sym typeface="Century Gothic"/>
                </a:rPr>
                <a:t>EMIS Review and EMIS Number Allocation</a:t>
              </a:r>
              <a:endParaRPr/>
            </a:p>
          </p:txBody>
        </p:sp>
      </p:grpSp>
      <p:grpSp>
        <p:nvGrpSpPr>
          <p:cNvPr id="6" name="Group 5">
            <a:extLst>
              <a:ext uri="{FF2B5EF4-FFF2-40B4-BE49-F238E27FC236}">
                <a16:creationId xmlns:a16="http://schemas.microsoft.com/office/drawing/2014/main" id="{04E7A67F-1D0F-1BC4-AF4B-A5210A451BBE}"/>
              </a:ext>
            </a:extLst>
          </p:cNvPr>
          <p:cNvGrpSpPr/>
          <p:nvPr/>
        </p:nvGrpSpPr>
        <p:grpSpPr>
          <a:xfrm>
            <a:off x="4287359" y="1431521"/>
            <a:ext cx="3758839" cy="4031174"/>
            <a:chOff x="4900835" y="1492014"/>
            <a:chExt cx="3758839" cy="4031174"/>
          </a:xfrm>
        </p:grpSpPr>
        <p:sp>
          <p:nvSpPr>
            <p:cNvPr id="466" name="Google Shape;466;p35"/>
            <p:cNvSpPr/>
            <p:nvPr/>
          </p:nvSpPr>
          <p:spPr>
            <a:xfrm>
              <a:off x="4900835" y="1492014"/>
              <a:ext cx="3758839" cy="4031174"/>
            </a:xfrm>
            <a:prstGeom prst="rect">
              <a:avLst/>
            </a:prstGeom>
            <a:solidFill>
              <a:srgbClr val="1F62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D27C25"/>
                </a:solidFill>
                <a:latin typeface="Calibri"/>
                <a:ea typeface="Calibri"/>
                <a:cs typeface="Calibri"/>
                <a:sym typeface="Calibri"/>
              </a:endParaRPr>
            </a:p>
          </p:txBody>
        </p:sp>
        <p:sp>
          <p:nvSpPr>
            <p:cNvPr id="467" name="Google Shape;467;p35"/>
            <p:cNvSpPr txBox="1"/>
            <p:nvPr/>
          </p:nvSpPr>
          <p:spPr>
            <a:xfrm>
              <a:off x="5076974" y="1583940"/>
              <a:ext cx="338924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600" b="1">
                  <a:solidFill>
                    <a:srgbClr val="EDAC2B"/>
                  </a:solidFill>
                  <a:latin typeface="Century Gothic"/>
                  <a:ea typeface="Century Gothic"/>
                  <a:cs typeface="Century Gothic"/>
                  <a:sym typeface="Century Gothic"/>
                </a:rPr>
                <a:t>REGISTRATION APPLICATION APPROVER</a:t>
              </a:r>
              <a:endParaRPr/>
            </a:p>
          </p:txBody>
        </p:sp>
        <p:sp>
          <p:nvSpPr>
            <p:cNvPr id="468" name="Google Shape;468;p35"/>
            <p:cNvSpPr txBox="1"/>
            <p:nvPr/>
          </p:nvSpPr>
          <p:spPr>
            <a:xfrm>
              <a:off x="5076974" y="2176386"/>
              <a:ext cx="3389243" cy="320083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400"/>
                <a:buFont typeface="Arial"/>
                <a:buChar char="•"/>
              </a:pPr>
              <a:r>
                <a:rPr lang="en-US" sz="1400" dirty="0">
                  <a:solidFill>
                    <a:schemeClr val="lt1"/>
                  </a:solidFill>
                  <a:latin typeface="Century Gothic"/>
                  <a:ea typeface="Century Gothic"/>
                  <a:cs typeface="Century Gothic"/>
                  <a:sym typeface="Century Gothic"/>
                </a:rPr>
                <a:t>Review application and Social Worker report</a:t>
              </a:r>
              <a:endParaRPr lang="en-US" dirty="0"/>
            </a:p>
            <a:p>
              <a:pPr marL="285750" marR="0" lvl="0" indent="-285750" algn="l" rtl="0">
                <a:spcBef>
                  <a:spcPts val="600"/>
                </a:spcBef>
                <a:spcAft>
                  <a:spcPts val="0"/>
                </a:spcAft>
                <a:buClr>
                  <a:schemeClr val="lt1"/>
                </a:buClr>
                <a:buSzPts val="1400"/>
                <a:buFont typeface="Arial"/>
                <a:buChar char="•"/>
              </a:pPr>
              <a:r>
                <a:rPr lang="en-US" sz="1400" dirty="0">
                  <a:solidFill>
                    <a:schemeClr val="lt1"/>
                  </a:solidFill>
                  <a:latin typeface="Century Gothic"/>
                  <a:ea typeface="Century Gothic"/>
                  <a:cs typeface="Century Gothic"/>
                  <a:sym typeface="Century Gothic"/>
                </a:rPr>
                <a:t>Add comments and return for review</a:t>
              </a:r>
              <a:endParaRPr lang="en-US" dirty="0"/>
            </a:p>
            <a:p>
              <a:pPr marL="285750" marR="0" lvl="0" indent="-285750" algn="l" rtl="0">
                <a:spcBef>
                  <a:spcPts val="600"/>
                </a:spcBef>
                <a:spcAft>
                  <a:spcPts val="0"/>
                </a:spcAft>
                <a:buClr>
                  <a:schemeClr val="lt1"/>
                </a:buClr>
                <a:buSzPts val="1400"/>
                <a:buFont typeface="Arial"/>
                <a:buChar char="•"/>
              </a:pPr>
              <a:r>
                <a:rPr lang="en-US" sz="1400" dirty="0">
                  <a:solidFill>
                    <a:schemeClr val="lt1"/>
                  </a:solidFill>
                  <a:latin typeface="Century Gothic"/>
                  <a:ea typeface="Century Gothic"/>
                  <a:cs typeface="Century Gothic"/>
                  <a:sym typeface="Century Gothic"/>
                </a:rPr>
                <a:t>Approve application at certain level or approve enforcement notice</a:t>
              </a:r>
              <a:endParaRPr lang="en-US" dirty="0"/>
            </a:p>
            <a:p>
              <a:pPr marL="285750" marR="0" lvl="0" indent="-285750" algn="l" rtl="0">
                <a:spcBef>
                  <a:spcPts val="600"/>
                </a:spcBef>
                <a:spcAft>
                  <a:spcPts val="0"/>
                </a:spcAft>
                <a:buClr>
                  <a:schemeClr val="lt1"/>
                </a:buClr>
                <a:buSzPts val="1400"/>
                <a:buFont typeface="Arial"/>
                <a:buChar char="•"/>
              </a:pPr>
              <a:r>
                <a:rPr lang="en-US" sz="1400" dirty="0">
                  <a:solidFill>
                    <a:schemeClr val="lt1"/>
                  </a:solidFill>
                  <a:latin typeface="Century Gothic"/>
                  <a:ea typeface="Century Gothic"/>
                  <a:cs typeface="Century Gothic"/>
                  <a:sym typeface="Century Gothic"/>
                </a:rPr>
                <a:t>Generate Certificate of Approved Level (add associated expiry dates) after EMIS approval</a:t>
              </a:r>
            </a:p>
            <a:p>
              <a:pPr marL="285750" marR="0" lvl="0" indent="-285750" algn="l" rtl="0">
                <a:spcBef>
                  <a:spcPts val="600"/>
                </a:spcBef>
                <a:spcAft>
                  <a:spcPts val="0"/>
                </a:spcAft>
                <a:buClr>
                  <a:schemeClr val="lt1"/>
                </a:buClr>
                <a:buSzPts val="1400"/>
                <a:buFont typeface="Arial"/>
                <a:buChar char="•"/>
              </a:pPr>
              <a:r>
                <a:rPr lang="en-US" sz="1400" i="1" dirty="0">
                  <a:solidFill>
                    <a:schemeClr val="lt1"/>
                  </a:solidFill>
                  <a:latin typeface="Century Gothic"/>
                  <a:ea typeface="Century Gothic"/>
                  <a:cs typeface="Century Gothic"/>
                  <a:sym typeface="Century Gothic"/>
                </a:rPr>
                <a:t>Future Release: Approve a cancellation recommendation and notify ECD Programme</a:t>
              </a:r>
              <a:endParaRPr lang="en-US" dirty="0"/>
            </a:p>
          </p:txBody>
        </p:sp>
      </p:grpSp>
      <p:grpSp>
        <p:nvGrpSpPr>
          <p:cNvPr id="5" name="Group 4">
            <a:extLst>
              <a:ext uri="{FF2B5EF4-FFF2-40B4-BE49-F238E27FC236}">
                <a16:creationId xmlns:a16="http://schemas.microsoft.com/office/drawing/2014/main" id="{CCB5E98B-7A14-B352-143E-F1E1C4465085}"/>
              </a:ext>
            </a:extLst>
          </p:cNvPr>
          <p:cNvGrpSpPr/>
          <p:nvPr/>
        </p:nvGrpSpPr>
        <p:grpSpPr>
          <a:xfrm>
            <a:off x="336422" y="1431521"/>
            <a:ext cx="3758839" cy="4031174"/>
            <a:chOff x="1002156" y="1492014"/>
            <a:chExt cx="3758839" cy="4031174"/>
          </a:xfrm>
        </p:grpSpPr>
        <p:sp>
          <p:nvSpPr>
            <p:cNvPr id="455" name="Google Shape;455;p34">
              <a:extLst>
                <a:ext uri="{FF2B5EF4-FFF2-40B4-BE49-F238E27FC236}">
                  <a16:creationId xmlns:a16="http://schemas.microsoft.com/office/drawing/2014/main" id="{566BC1DE-06EF-406B-D75B-2D147103A4E2}"/>
                </a:ext>
              </a:extLst>
            </p:cNvPr>
            <p:cNvSpPr/>
            <p:nvPr/>
          </p:nvSpPr>
          <p:spPr>
            <a:xfrm>
              <a:off x="1002156" y="1492014"/>
              <a:ext cx="3758839" cy="4031174"/>
            </a:xfrm>
            <a:prstGeom prst="rect">
              <a:avLst/>
            </a:prstGeom>
            <a:solidFill>
              <a:srgbClr val="1F62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D27C25"/>
                </a:solidFill>
                <a:latin typeface="Calibri"/>
                <a:ea typeface="Calibri"/>
                <a:cs typeface="Calibri"/>
                <a:sym typeface="Calibri"/>
              </a:endParaRPr>
            </a:p>
          </p:txBody>
        </p:sp>
        <p:sp>
          <p:nvSpPr>
            <p:cNvPr id="456" name="Google Shape;456;p34">
              <a:extLst>
                <a:ext uri="{FF2B5EF4-FFF2-40B4-BE49-F238E27FC236}">
                  <a16:creationId xmlns:a16="http://schemas.microsoft.com/office/drawing/2014/main" id="{64A1C8A1-B48D-4C23-5E9E-D51B599E524B}"/>
                </a:ext>
              </a:extLst>
            </p:cNvPr>
            <p:cNvSpPr txBox="1"/>
            <p:nvPr/>
          </p:nvSpPr>
          <p:spPr>
            <a:xfrm>
              <a:off x="1178295" y="1583941"/>
              <a:ext cx="338924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600" b="1">
                  <a:solidFill>
                    <a:srgbClr val="EDAC2B"/>
                  </a:solidFill>
                  <a:latin typeface="Century Gothic"/>
                  <a:ea typeface="Century Gothic"/>
                  <a:cs typeface="Century Gothic"/>
                  <a:sym typeface="Century Gothic"/>
                </a:rPr>
                <a:t>REGISTRATION APPLICATION REVIEWER</a:t>
              </a:r>
              <a:endParaRPr/>
            </a:p>
          </p:txBody>
        </p:sp>
        <p:sp>
          <p:nvSpPr>
            <p:cNvPr id="457" name="Google Shape;457;p34">
              <a:extLst>
                <a:ext uri="{FF2B5EF4-FFF2-40B4-BE49-F238E27FC236}">
                  <a16:creationId xmlns:a16="http://schemas.microsoft.com/office/drawing/2014/main" id="{BFC34E0F-5C37-1451-941E-2F2C3CD48DA1}"/>
                </a:ext>
              </a:extLst>
            </p:cNvPr>
            <p:cNvSpPr txBox="1"/>
            <p:nvPr/>
          </p:nvSpPr>
          <p:spPr>
            <a:xfrm>
              <a:off x="1187476" y="2170239"/>
              <a:ext cx="3389243" cy="2185173"/>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400"/>
                <a:buFont typeface="Arial"/>
                <a:buChar char="•"/>
              </a:pPr>
              <a:r>
                <a:rPr lang="en-ZA" sz="1400" dirty="0">
                  <a:solidFill>
                    <a:schemeClr val="lt1"/>
                  </a:solidFill>
                  <a:latin typeface="Century Gothic"/>
                  <a:ea typeface="Century Gothic"/>
                  <a:cs typeface="Century Gothic"/>
                  <a:sym typeface="Century Gothic"/>
                </a:rPr>
                <a:t>Review applicant submission and SW Site Assessment report</a:t>
              </a:r>
              <a:endParaRPr dirty="0"/>
            </a:p>
            <a:p>
              <a:pPr marL="285750" marR="0" lvl="0" indent="-285750" algn="l" rtl="0">
                <a:spcBef>
                  <a:spcPts val="600"/>
                </a:spcBef>
                <a:spcAft>
                  <a:spcPts val="0"/>
                </a:spcAft>
                <a:buClr>
                  <a:schemeClr val="lt1"/>
                </a:buClr>
                <a:buSzPts val="1400"/>
                <a:buFont typeface="Arial"/>
                <a:buChar char="•"/>
              </a:pPr>
              <a:r>
                <a:rPr lang="en-ZA" sz="1400" dirty="0">
                  <a:solidFill>
                    <a:schemeClr val="lt1"/>
                  </a:solidFill>
                  <a:latin typeface="Century Gothic"/>
                  <a:ea typeface="Century Gothic"/>
                  <a:cs typeface="Century Gothic"/>
                  <a:sym typeface="Century Gothic"/>
                </a:rPr>
                <a:t>Generate SW Report (final recommendation) and conditions of registration</a:t>
              </a:r>
              <a:endParaRPr dirty="0"/>
            </a:p>
            <a:p>
              <a:pPr marL="285750" marR="0" lvl="0" indent="-285750" algn="l" rtl="0">
                <a:spcBef>
                  <a:spcPts val="600"/>
                </a:spcBef>
                <a:spcAft>
                  <a:spcPts val="0"/>
                </a:spcAft>
                <a:buClr>
                  <a:schemeClr val="lt1"/>
                </a:buClr>
                <a:buSzPts val="1400"/>
                <a:buFont typeface="Arial"/>
                <a:buChar char="•"/>
              </a:pPr>
              <a:r>
                <a:rPr lang="en-ZA" sz="1400" i="1" dirty="0">
                  <a:solidFill>
                    <a:schemeClr val="lt1"/>
                  </a:solidFill>
                  <a:latin typeface="Century Gothic"/>
                  <a:ea typeface="Century Gothic"/>
                  <a:cs typeface="Century Gothic"/>
                  <a:sym typeface="Century Gothic"/>
                </a:rPr>
                <a:t>Future Release: Renewals and recommend cancellation of an existing ECD registration with reasons </a:t>
              </a:r>
              <a:endParaRPr dirty="0"/>
            </a:p>
          </p:txBody>
        </p:sp>
      </p:grpSp>
      <p:sp>
        <p:nvSpPr>
          <p:cNvPr id="464" name="Google Shape;464;p35"/>
          <p:cNvSpPr txBox="1">
            <a:spLocks noGrp="1"/>
          </p:cNvSpPr>
          <p:nvPr>
            <p:ph type="title"/>
          </p:nvPr>
        </p:nvSpPr>
        <p:spPr>
          <a:xfrm>
            <a:off x="838346" y="786702"/>
            <a:ext cx="10806268" cy="515526"/>
          </a:xfrm>
          <a:prstGeom prst="rect">
            <a:avLst/>
          </a:prstGeom>
          <a:noFill/>
          <a:ln>
            <a:noFill/>
          </a:ln>
        </p:spPr>
        <p:txBody>
          <a:bodyPr spcFirstLastPara="1" wrap="square" lIns="91425" tIns="45700" rIns="91425" bIns="45700" anchor="ctr" anchorCtr="0">
            <a:spAutoFit/>
          </a:bodyPr>
          <a:lstStyle/>
          <a:p>
            <a:pPr marL="0" lvl="0" indent="0" algn="l" rtl="0">
              <a:lnSpc>
                <a:spcPct val="110000"/>
              </a:lnSpc>
              <a:spcBef>
                <a:spcPts val="0"/>
              </a:spcBef>
              <a:spcAft>
                <a:spcPts val="0"/>
              </a:spcAft>
              <a:buClr>
                <a:srgbClr val="1F6233"/>
              </a:buClr>
              <a:buSzPts val="3000"/>
              <a:buFont typeface="Century Gothic"/>
              <a:buNone/>
            </a:pPr>
            <a:r>
              <a:rPr lang="en-ZA"/>
              <a:t>USER ROLES AND RESPONSIBILITIES FOR S/G REGISTRATION</a:t>
            </a:r>
            <a:endParaRPr/>
          </a:p>
        </p:txBody>
      </p:sp>
      <p:sp>
        <p:nvSpPr>
          <p:cNvPr id="475" name="Google Shape;475;p35"/>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ZA" sz="1200">
                <a:solidFill>
                  <a:schemeClr val="dk1"/>
                </a:solidFill>
                <a:latin typeface="Calibri"/>
                <a:ea typeface="Calibri"/>
                <a:cs typeface="Calibri"/>
                <a:sym typeface="Calibri"/>
              </a:rPr>
              <a:t>14</a:t>
            </a:fld>
            <a:endParaRPr sz="12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7">
          <a:extLst>
            <a:ext uri="{FF2B5EF4-FFF2-40B4-BE49-F238E27FC236}">
              <a16:creationId xmlns:a16="http://schemas.microsoft.com/office/drawing/2014/main" id="{C6DF18F7-8FC1-819C-3A16-0C33A04AA458}"/>
            </a:ext>
          </a:extLst>
        </p:cNvPr>
        <p:cNvGrpSpPr/>
        <p:nvPr/>
      </p:nvGrpSpPr>
      <p:grpSpPr>
        <a:xfrm>
          <a:off x="0" y="0"/>
          <a:ext cx="0" cy="0"/>
          <a:chOff x="0" y="0"/>
          <a:chExt cx="0" cy="0"/>
        </a:xfrm>
      </p:grpSpPr>
      <p:sp>
        <p:nvSpPr>
          <p:cNvPr id="118" name="Google Shape;118;p16">
            <a:extLst>
              <a:ext uri="{FF2B5EF4-FFF2-40B4-BE49-F238E27FC236}">
                <a16:creationId xmlns:a16="http://schemas.microsoft.com/office/drawing/2014/main" id="{D56DE591-C19B-C3D0-66E7-26640CAA586A}"/>
              </a:ext>
            </a:extLst>
          </p:cNvPr>
          <p:cNvSpPr/>
          <p:nvPr/>
        </p:nvSpPr>
        <p:spPr>
          <a:xfrm>
            <a:off x="-13252" y="5464629"/>
            <a:ext cx="12205252" cy="1280868"/>
          </a:xfrm>
          <a:prstGeom prst="rect">
            <a:avLst/>
          </a:prstGeom>
          <a:solidFill>
            <a:srgbClr val="1F62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EFA92C"/>
              </a:solidFill>
              <a:latin typeface="Calibri"/>
              <a:ea typeface="Calibri"/>
              <a:cs typeface="Calibri"/>
              <a:sym typeface="Calibri"/>
            </a:endParaRPr>
          </a:p>
        </p:txBody>
      </p:sp>
      <p:sp>
        <p:nvSpPr>
          <p:cNvPr id="119" name="Google Shape;119;p16">
            <a:extLst>
              <a:ext uri="{FF2B5EF4-FFF2-40B4-BE49-F238E27FC236}">
                <a16:creationId xmlns:a16="http://schemas.microsoft.com/office/drawing/2014/main" id="{EFBB75B3-D31D-4045-F582-83DDED1F6636}"/>
              </a:ext>
            </a:extLst>
          </p:cNvPr>
          <p:cNvSpPr/>
          <p:nvPr/>
        </p:nvSpPr>
        <p:spPr>
          <a:xfrm>
            <a:off x="-13252" y="1"/>
            <a:ext cx="12205252" cy="6857999"/>
          </a:xfrm>
          <a:prstGeom prst="rect">
            <a:avLst/>
          </a:prstGeom>
          <a:solidFill>
            <a:srgbClr val="EFA9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EFA92C"/>
              </a:solidFill>
              <a:latin typeface="Calibri"/>
              <a:ea typeface="Calibri"/>
              <a:cs typeface="Calibri"/>
              <a:sym typeface="Calibri"/>
            </a:endParaRPr>
          </a:p>
        </p:txBody>
      </p:sp>
      <p:pic>
        <p:nvPicPr>
          <p:cNvPr id="120" name="Google Shape;120;p16">
            <a:extLst>
              <a:ext uri="{FF2B5EF4-FFF2-40B4-BE49-F238E27FC236}">
                <a16:creationId xmlns:a16="http://schemas.microsoft.com/office/drawing/2014/main" id="{2326EC21-0100-E096-0CD9-9439EA1CF393}"/>
              </a:ext>
            </a:extLst>
          </p:cNvPr>
          <p:cNvPicPr preferRelativeResize="0"/>
          <p:nvPr/>
        </p:nvPicPr>
        <p:blipFill rotWithShape="1">
          <a:blip r:embed="rId3">
            <a:alphaModFix/>
          </a:blip>
          <a:srcRect/>
          <a:stretch/>
        </p:blipFill>
        <p:spPr>
          <a:xfrm>
            <a:off x="-13252" y="4641068"/>
            <a:ext cx="12217952" cy="1975166"/>
          </a:xfrm>
          <a:prstGeom prst="rect">
            <a:avLst/>
          </a:prstGeom>
          <a:noFill/>
          <a:ln>
            <a:noFill/>
          </a:ln>
        </p:spPr>
      </p:pic>
      <p:sp>
        <p:nvSpPr>
          <p:cNvPr id="121" name="Google Shape;121;p16">
            <a:extLst>
              <a:ext uri="{FF2B5EF4-FFF2-40B4-BE49-F238E27FC236}">
                <a16:creationId xmlns:a16="http://schemas.microsoft.com/office/drawing/2014/main" id="{FC18E4E2-D93E-C9AD-E9AB-CA08B8B722E2}"/>
              </a:ext>
            </a:extLst>
          </p:cNvPr>
          <p:cNvSpPr txBox="1"/>
          <p:nvPr/>
        </p:nvSpPr>
        <p:spPr>
          <a:xfrm>
            <a:off x="830231" y="2151549"/>
            <a:ext cx="10553386" cy="757090"/>
          </a:xfrm>
          <a:prstGeom prst="rect">
            <a:avLst/>
          </a:prstGeom>
          <a:noFill/>
          <a:ln>
            <a:noFill/>
          </a:ln>
        </p:spPr>
        <p:txBody>
          <a:bodyPr spcFirstLastPara="1" wrap="square" lIns="91425" tIns="45700" rIns="91425" bIns="45700" anchor="t" anchorCtr="0">
            <a:spAutoFit/>
          </a:bodyPr>
          <a:lstStyle/>
          <a:p>
            <a:pPr marL="0" marR="0" lvl="0" indent="0" algn="l" rtl="0">
              <a:lnSpc>
                <a:spcPct val="107500"/>
              </a:lnSpc>
              <a:spcBef>
                <a:spcPts val="0"/>
              </a:spcBef>
              <a:spcAft>
                <a:spcPts val="0"/>
              </a:spcAft>
              <a:buNone/>
            </a:pPr>
            <a:r>
              <a:rPr lang="en-ZA" sz="4000" b="1">
                <a:solidFill>
                  <a:srgbClr val="382C15"/>
                </a:solidFill>
                <a:latin typeface="Century Gothic"/>
                <a:ea typeface="Century Gothic"/>
                <a:cs typeface="Century Gothic"/>
                <a:sym typeface="Century Gothic"/>
              </a:rPr>
              <a:t>EMIS USERS</a:t>
            </a:r>
          </a:p>
        </p:txBody>
      </p:sp>
      <p:pic>
        <p:nvPicPr>
          <p:cNvPr id="122" name="Google Shape;122;p16">
            <a:extLst>
              <a:ext uri="{FF2B5EF4-FFF2-40B4-BE49-F238E27FC236}">
                <a16:creationId xmlns:a16="http://schemas.microsoft.com/office/drawing/2014/main" id="{6C0C576D-971E-739C-3A04-45ECC26F7AC3}"/>
              </a:ext>
            </a:extLst>
          </p:cNvPr>
          <p:cNvPicPr preferRelativeResize="0"/>
          <p:nvPr/>
        </p:nvPicPr>
        <p:blipFill rotWithShape="1">
          <a:blip r:embed="rId4">
            <a:alphaModFix/>
          </a:blip>
          <a:srcRect/>
          <a:stretch/>
        </p:blipFill>
        <p:spPr>
          <a:xfrm>
            <a:off x="9039236" y="5096191"/>
            <a:ext cx="2301864" cy="986447"/>
          </a:xfrm>
          <a:prstGeom prst="rect">
            <a:avLst/>
          </a:prstGeom>
          <a:noFill/>
          <a:ln>
            <a:noFill/>
          </a:ln>
        </p:spPr>
      </p:pic>
      <p:pic>
        <p:nvPicPr>
          <p:cNvPr id="123" name="Google Shape;123;p16">
            <a:extLst>
              <a:ext uri="{FF2B5EF4-FFF2-40B4-BE49-F238E27FC236}">
                <a16:creationId xmlns:a16="http://schemas.microsoft.com/office/drawing/2014/main" id="{3D5FCB03-C452-EF35-5367-608BEAD5BC47}"/>
              </a:ext>
            </a:extLst>
          </p:cNvPr>
          <p:cNvPicPr preferRelativeResize="0"/>
          <p:nvPr/>
        </p:nvPicPr>
        <p:blipFill rotWithShape="1">
          <a:blip r:embed="rId5">
            <a:alphaModFix/>
          </a:blip>
          <a:srcRect/>
          <a:stretch/>
        </p:blipFill>
        <p:spPr>
          <a:xfrm>
            <a:off x="940980" y="5252837"/>
            <a:ext cx="1211956" cy="423584"/>
          </a:xfrm>
          <a:prstGeom prst="rect">
            <a:avLst/>
          </a:prstGeom>
          <a:noFill/>
          <a:ln>
            <a:noFill/>
          </a:ln>
        </p:spPr>
      </p:pic>
      <p:pic>
        <p:nvPicPr>
          <p:cNvPr id="124" name="Google Shape;124;p16">
            <a:extLst>
              <a:ext uri="{FF2B5EF4-FFF2-40B4-BE49-F238E27FC236}">
                <a16:creationId xmlns:a16="http://schemas.microsoft.com/office/drawing/2014/main" id="{7FF10281-F947-B1FF-DA87-958B1B259E5C}"/>
              </a:ext>
            </a:extLst>
          </p:cNvPr>
          <p:cNvPicPr preferRelativeResize="0"/>
          <p:nvPr/>
        </p:nvPicPr>
        <p:blipFill rotWithShape="1">
          <a:blip r:embed="rId6">
            <a:alphaModFix/>
          </a:blip>
          <a:srcRect l="17333" t="33776" r="20999" b="31092"/>
          <a:stretch/>
        </p:blipFill>
        <p:spPr>
          <a:xfrm>
            <a:off x="2303122" y="5307078"/>
            <a:ext cx="1321821" cy="423584"/>
          </a:xfrm>
          <a:prstGeom prst="rect">
            <a:avLst/>
          </a:prstGeom>
          <a:noFill/>
          <a:ln>
            <a:noFill/>
          </a:ln>
        </p:spPr>
      </p:pic>
    </p:spTree>
    <p:extLst>
      <p:ext uri="{BB962C8B-B14F-4D97-AF65-F5344CB8AC3E}">
        <p14:creationId xmlns:p14="http://schemas.microsoft.com/office/powerpoint/2010/main" val="12218173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D8300-369D-090C-EDBD-D30F397C7D51}"/>
            </a:ext>
          </a:extLst>
        </p:cNvPr>
        <p:cNvGrpSpPr/>
        <p:nvPr/>
      </p:nvGrpSpPr>
      <p:grpSpPr>
        <a:xfrm>
          <a:off x="0" y="0"/>
          <a:ext cx="0" cy="0"/>
          <a:chOff x="0" y="0"/>
          <a:chExt cx="0" cy="0"/>
        </a:xfrm>
      </p:grpSpPr>
      <p:pic>
        <p:nvPicPr>
          <p:cNvPr id="977" name="Google Shape;977;p71" title="1.PNG"/>
          <p:cNvPicPr preferRelativeResize="0"/>
          <p:nvPr/>
        </p:nvPicPr>
        <p:blipFill>
          <a:blip r:embed="rId2">
            <a:alphaModFix/>
          </a:blip>
          <a:stretch>
            <a:fillRect/>
          </a:stretch>
        </p:blipFill>
        <p:spPr>
          <a:xfrm>
            <a:off x="4973345" y="1399190"/>
            <a:ext cx="7165646" cy="2647130"/>
          </a:xfrm>
          <a:prstGeom prst="rect">
            <a:avLst/>
          </a:prstGeom>
          <a:noFill/>
          <a:ln>
            <a:noFill/>
          </a:ln>
        </p:spPr>
      </p:pic>
      <p:pic>
        <p:nvPicPr>
          <p:cNvPr id="5" name="Picture 4">
            <a:extLst>
              <a:ext uri="{FF2B5EF4-FFF2-40B4-BE49-F238E27FC236}">
                <a16:creationId xmlns:a16="http://schemas.microsoft.com/office/drawing/2014/main" id="{A280ABF6-BBA4-9990-5840-52EE2B04F14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32914"/>
          <a:stretch/>
        </p:blipFill>
        <p:spPr>
          <a:xfrm flipH="1">
            <a:off x="0" y="5615484"/>
            <a:ext cx="12217400" cy="1242516"/>
          </a:xfrm>
          <a:prstGeom prst="rect">
            <a:avLst/>
          </a:prstGeom>
        </p:spPr>
      </p:pic>
      <p:sp>
        <p:nvSpPr>
          <p:cNvPr id="3" name="TextBox 2">
            <a:extLst>
              <a:ext uri="{FF2B5EF4-FFF2-40B4-BE49-F238E27FC236}">
                <a16:creationId xmlns:a16="http://schemas.microsoft.com/office/drawing/2014/main" id="{846FDFF5-B211-46DF-CA38-36E45F9E8A28}"/>
              </a:ext>
            </a:extLst>
          </p:cNvPr>
          <p:cNvSpPr txBox="1"/>
          <p:nvPr/>
        </p:nvSpPr>
        <p:spPr>
          <a:xfrm>
            <a:off x="830230" y="636104"/>
            <a:ext cx="7041561" cy="515526"/>
          </a:xfrm>
          <a:prstGeom prst="rect">
            <a:avLst/>
          </a:prstGeom>
          <a:noFill/>
        </p:spPr>
        <p:txBody>
          <a:bodyPr wrap="square" rtlCol="0">
            <a:spAutoFit/>
          </a:bodyPr>
          <a:lstStyle/>
          <a:p>
            <a:pPr>
              <a:lnSpc>
                <a:spcPts val="3300"/>
              </a:lnSpc>
            </a:pPr>
            <a:r>
              <a:rPr lang="en-US" sz="3000" b="1">
                <a:solidFill>
                  <a:srgbClr val="1F6233"/>
                </a:solidFill>
                <a:latin typeface="Century Gothic" charset="0"/>
                <a:ea typeface="Century Gothic" charset="0"/>
                <a:cs typeface="Century Gothic" charset="0"/>
              </a:rPr>
              <a:t>LOGIN AND ROLE SELECTION</a:t>
            </a:r>
          </a:p>
        </p:txBody>
      </p:sp>
      <p:pic>
        <p:nvPicPr>
          <p:cNvPr id="4" name="Picture 3">
            <a:extLst>
              <a:ext uri="{FF2B5EF4-FFF2-40B4-BE49-F238E27FC236}">
                <a16:creationId xmlns:a16="http://schemas.microsoft.com/office/drawing/2014/main" id="{883EB7BD-A7B1-5C7D-38F5-CBC2CF72E5C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40980" y="5792345"/>
            <a:ext cx="1211956" cy="423584"/>
          </a:xfrm>
          <a:prstGeom prst="rect">
            <a:avLst/>
          </a:prstGeom>
        </p:spPr>
      </p:pic>
      <p:pic>
        <p:nvPicPr>
          <p:cNvPr id="8" name="Picture 7">
            <a:extLst>
              <a:ext uri="{FF2B5EF4-FFF2-40B4-BE49-F238E27FC236}">
                <a16:creationId xmlns:a16="http://schemas.microsoft.com/office/drawing/2014/main" id="{B1E39FED-164B-CF9C-32D5-7767142CCB2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039236" y="5096860"/>
            <a:ext cx="2301864" cy="986447"/>
          </a:xfrm>
          <a:prstGeom prst="rect">
            <a:avLst/>
          </a:prstGeom>
        </p:spPr>
      </p:pic>
      <p:pic>
        <p:nvPicPr>
          <p:cNvPr id="9" name="Picture 8">
            <a:extLst>
              <a:ext uri="{FF2B5EF4-FFF2-40B4-BE49-F238E27FC236}">
                <a16:creationId xmlns:a16="http://schemas.microsoft.com/office/drawing/2014/main" id="{052AA105-44CF-E249-8332-B43A636DF4AE}"/>
              </a:ext>
            </a:extLst>
          </p:cNvPr>
          <p:cNvPicPr>
            <a:picLocks noChangeAspect="1"/>
          </p:cNvPicPr>
          <p:nvPr/>
        </p:nvPicPr>
        <p:blipFill rotWithShape="1">
          <a:blip r:embed="rId6">
            <a:extLst>
              <a:ext uri="{28A0092B-C50C-407E-A947-70E740481C1C}">
                <a14:useLocalDpi xmlns:a14="http://schemas.microsoft.com/office/drawing/2010/main" val="0"/>
              </a:ext>
            </a:extLst>
          </a:blip>
          <a:srcRect l="17333" t="33776" r="21000" b="31092"/>
          <a:stretch/>
        </p:blipFill>
        <p:spPr>
          <a:xfrm>
            <a:off x="2303122" y="5846586"/>
            <a:ext cx="1321821" cy="423584"/>
          </a:xfrm>
          <a:prstGeom prst="rect">
            <a:avLst/>
          </a:prstGeom>
        </p:spPr>
      </p:pic>
      <p:sp>
        <p:nvSpPr>
          <p:cNvPr id="2" name="Slide Number Placeholder 1">
            <a:extLst>
              <a:ext uri="{FF2B5EF4-FFF2-40B4-BE49-F238E27FC236}">
                <a16:creationId xmlns:a16="http://schemas.microsoft.com/office/drawing/2014/main" id="{22DA212F-1100-7DDA-177E-AF14C402BE17}"/>
              </a:ext>
            </a:extLst>
          </p:cNvPr>
          <p:cNvSpPr>
            <a:spLocks noGrp="1"/>
          </p:cNvSpPr>
          <p:nvPr>
            <p:ph type="sldNum" sz="quarter" idx="12"/>
          </p:nvPr>
        </p:nvSpPr>
        <p:spPr>
          <a:xfrm>
            <a:off x="8610600" y="6356350"/>
            <a:ext cx="2743200" cy="365125"/>
          </a:xfrm>
        </p:spPr>
        <p:txBody>
          <a:bodyPr/>
          <a:lstStyle/>
          <a:p>
            <a:fld id="{FCD6DF22-58F6-8746-8105-8A90F60DF1B6}" type="slidenum">
              <a:rPr lang="en-US" smtClean="0">
                <a:solidFill>
                  <a:schemeClr val="tx1"/>
                </a:solidFill>
              </a:rPr>
              <a:t>16</a:t>
            </a:fld>
            <a:endParaRPr lang="en-US">
              <a:solidFill>
                <a:schemeClr val="tx1"/>
              </a:solidFill>
            </a:endParaRPr>
          </a:p>
        </p:txBody>
      </p:sp>
      <p:sp>
        <p:nvSpPr>
          <p:cNvPr id="6" name="Google Shape;525;p39">
            <a:extLst>
              <a:ext uri="{FF2B5EF4-FFF2-40B4-BE49-F238E27FC236}">
                <a16:creationId xmlns:a16="http://schemas.microsoft.com/office/drawing/2014/main" id="{3FCE5B75-9A3C-C7A9-6C29-FECDB5D79323}"/>
              </a:ext>
            </a:extLst>
          </p:cNvPr>
          <p:cNvSpPr/>
          <p:nvPr/>
        </p:nvSpPr>
        <p:spPr>
          <a:xfrm>
            <a:off x="1" y="1392020"/>
            <a:ext cx="4870174" cy="4878150"/>
          </a:xfrm>
          <a:prstGeom prst="rect">
            <a:avLst/>
          </a:prstGeom>
          <a:solidFill>
            <a:srgbClr val="1F6233"/>
          </a:solidFill>
          <a:ln>
            <a:noFill/>
          </a:ln>
        </p:spPr>
        <p:txBody>
          <a:bodyPr spcFirstLastPara="1" wrap="square" lIns="91425" tIns="45700" rIns="91425" bIns="45700" anchor="ctr" anchorCtr="0">
            <a:noAutofit/>
          </a:bodyPr>
          <a:lstStyle/>
          <a:p>
            <a:pPr algn="ctr"/>
            <a:endParaRPr sz="1800">
              <a:solidFill>
                <a:srgbClr val="D27C25"/>
              </a:solidFill>
              <a:latin typeface="Calibri"/>
              <a:ea typeface="Calibri"/>
              <a:cs typeface="Calibri"/>
              <a:sym typeface="Calibri"/>
            </a:endParaRPr>
          </a:p>
        </p:txBody>
      </p:sp>
      <p:sp>
        <p:nvSpPr>
          <p:cNvPr id="7" name="Google Shape;526;p39">
            <a:extLst>
              <a:ext uri="{FF2B5EF4-FFF2-40B4-BE49-F238E27FC236}">
                <a16:creationId xmlns:a16="http://schemas.microsoft.com/office/drawing/2014/main" id="{A2C5F852-F8BD-2F71-5938-8A0F16561F98}"/>
              </a:ext>
            </a:extLst>
          </p:cNvPr>
          <p:cNvSpPr txBox="1"/>
          <p:nvPr/>
        </p:nvSpPr>
        <p:spPr>
          <a:xfrm>
            <a:off x="290906" y="1563933"/>
            <a:ext cx="4451683" cy="4167808"/>
          </a:xfrm>
          <a:prstGeom prst="rect">
            <a:avLst/>
          </a:prstGeom>
          <a:noFill/>
          <a:ln>
            <a:noFill/>
          </a:ln>
        </p:spPr>
        <p:txBody>
          <a:bodyPr spcFirstLastPara="1" wrap="square" lIns="0" tIns="12700" rIns="0" bIns="0" anchor="t" anchorCtr="0">
            <a:spAutoFit/>
          </a:bodyPr>
          <a:lstStyle/>
          <a:p>
            <a:pPr marL="0" marR="0" lvl="0" indent="0" algn="l" rtl="0">
              <a:spcBef>
                <a:spcPts val="0"/>
              </a:spcBef>
              <a:spcAft>
                <a:spcPts val="0"/>
              </a:spcAft>
              <a:buNone/>
            </a:pPr>
            <a:r>
              <a:rPr lang="en-US" sz="1800">
                <a:solidFill>
                  <a:schemeClr val="lt1"/>
                </a:solidFill>
                <a:latin typeface="Century Gothic"/>
                <a:ea typeface="Century Gothic"/>
                <a:cs typeface="Century Gothic"/>
                <a:sym typeface="Century Gothic"/>
              </a:rPr>
              <a:t>The Main Menu page provides access to various user roles and system functionalities. It serves as a central hub where users can navigate to different sections based on their assigned roles. Each role has specific permissions that determine the level of access and actions they can perform within the system.</a:t>
            </a:r>
          </a:p>
          <a:p>
            <a:pPr marL="0" marR="0" lvl="0" indent="0" algn="l" rtl="0">
              <a:spcBef>
                <a:spcPts val="0"/>
              </a:spcBef>
              <a:spcAft>
                <a:spcPts val="0"/>
              </a:spcAft>
              <a:buNone/>
            </a:pPr>
            <a:endParaRPr lang="en-US" sz="1800">
              <a:solidFill>
                <a:schemeClr val="lt1"/>
              </a:solidFill>
              <a:latin typeface="Century Gothic"/>
              <a:ea typeface="Century Gothic"/>
              <a:cs typeface="Century Gothic"/>
              <a:sym typeface="Century Gothic"/>
            </a:endParaRPr>
          </a:p>
          <a:p>
            <a:r>
              <a:rPr lang="en-ZA" sz="1800" noProof="0">
                <a:solidFill>
                  <a:schemeClr val="bg1"/>
                </a:solidFill>
                <a:effectLst/>
                <a:latin typeface="Century Gothic" panose="020B0502020202020204" pitchFamily="34" charset="0"/>
                <a:ea typeface="MS Mincho" panose="02020609040205080304" pitchFamily="49" charset="-128"/>
                <a:cs typeface="Arial" panose="020B0604020202020204" pitchFamily="34" charset="0"/>
              </a:rPr>
              <a:t>Users must select their role to access specific functionalities. To begin, select </a:t>
            </a:r>
            <a:r>
              <a:rPr lang="en-ZA" sz="1800" b="1" noProof="0">
                <a:solidFill>
                  <a:srgbClr val="E5AB1A"/>
                </a:solidFill>
                <a:effectLst/>
                <a:latin typeface="Century Gothic" panose="020B0502020202020204" pitchFamily="34" charset="0"/>
                <a:ea typeface="MS Mincho" panose="02020609040205080304" pitchFamily="49" charset="-128"/>
                <a:cs typeface="Arial" panose="020B0604020202020204" pitchFamily="34" charset="0"/>
              </a:rPr>
              <a:t>EMIS </a:t>
            </a:r>
            <a:r>
              <a:rPr lang="en-ZA" sz="1800" noProof="0">
                <a:solidFill>
                  <a:schemeClr val="bg1"/>
                </a:solidFill>
                <a:effectLst/>
                <a:latin typeface="Century Gothic" panose="020B0502020202020204" pitchFamily="34" charset="0"/>
                <a:ea typeface="MS Mincho" panose="02020609040205080304" pitchFamily="49" charset="-128"/>
                <a:cs typeface="Arial" panose="020B0604020202020204" pitchFamily="34" charset="0"/>
              </a:rPr>
              <a:t>(1) on the menu. Then click </a:t>
            </a:r>
            <a:r>
              <a:rPr lang="en-ZA" sz="1800" b="1" noProof="0">
                <a:solidFill>
                  <a:srgbClr val="E5AB1A"/>
                </a:solidFill>
                <a:effectLst/>
                <a:latin typeface="Century Gothic" panose="020B0502020202020204" pitchFamily="34" charset="0"/>
                <a:ea typeface="MS Mincho" panose="02020609040205080304" pitchFamily="49" charset="-128"/>
                <a:cs typeface="Arial" panose="020B0604020202020204" pitchFamily="34" charset="0"/>
              </a:rPr>
              <a:t>OPEN</a:t>
            </a:r>
            <a:r>
              <a:rPr lang="en-ZA" sz="1800" noProof="0">
                <a:solidFill>
                  <a:schemeClr val="bg1"/>
                </a:solidFill>
                <a:effectLst/>
                <a:latin typeface="Century Gothic" panose="020B0502020202020204" pitchFamily="34" charset="0"/>
                <a:ea typeface="MS Mincho" panose="02020609040205080304" pitchFamily="49" charset="-128"/>
                <a:cs typeface="Arial" panose="020B0604020202020204" pitchFamily="34" charset="0"/>
              </a:rPr>
              <a:t> (2) next to the </a:t>
            </a:r>
            <a:r>
              <a:rPr lang="en-ZA" sz="1800" b="1">
                <a:solidFill>
                  <a:srgbClr val="EFA92C"/>
                </a:solidFill>
                <a:latin typeface="Century Gothic" panose="020B0502020202020204" pitchFamily="34" charset="0"/>
                <a:cs typeface="Arial"/>
              </a:rPr>
              <a:t>EMIS Reviewer</a:t>
            </a:r>
            <a:r>
              <a:rPr lang="en-ZA" sz="1800">
                <a:solidFill>
                  <a:schemeClr val="bg1"/>
                </a:solidFill>
                <a:latin typeface="Century Gothic" panose="020B0502020202020204" pitchFamily="34" charset="0"/>
                <a:cs typeface="Arial"/>
              </a:rPr>
              <a:t> or </a:t>
            </a:r>
            <a:r>
              <a:rPr lang="en-ZA" sz="1800" b="1">
                <a:solidFill>
                  <a:srgbClr val="E5AB1A"/>
                </a:solidFill>
                <a:latin typeface="Century Gothic" panose="020B0502020202020204" pitchFamily="34" charset="0"/>
                <a:cs typeface="Arial"/>
              </a:rPr>
              <a:t>EMIS Approver </a:t>
            </a:r>
            <a:r>
              <a:rPr lang="en-ZA" sz="1800" noProof="0">
                <a:solidFill>
                  <a:schemeClr val="bg1"/>
                </a:solidFill>
                <a:effectLst/>
                <a:latin typeface="Century Gothic" panose="020B0502020202020204" pitchFamily="34" charset="0"/>
                <a:ea typeface="MS Mincho" panose="02020609040205080304" pitchFamily="49" charset="-128"/>
                <a:cs typeface="Arial" panose="020B0604020202020204" pitchFamily="34" charset="0"/>
              </a:rPr>
              <a:t>role.</a:t>
            </a:r>
            <a:endParaRPr lang="en-US" sz="1800">
              <a:solidFill>
                <a:schemeClr val="lt1"/>
              </a:solidFill>
              <a:latin typeface="Century Gothic"/>
              <a:ea typeface="Century Gothic"/>
              <a:cs typeface="Century Gothic"/>
              <a:sym typeface="Century Gothic"/>
            </a:endParaRPr>
          </a:p>
        </p:txBody>
      </p:sp>
      <p:sp>
        <p:nvSpPr>
          <p:cNvPr id="12" name="Google Shape;705;p52">
            <a:extLst>
              <a:ext uri="{FF2B5EF4-FFF2-40B4-BE49-F238E27FC236}">
                <a16:creationId xmlns:a16="http://schemas.microsoft.com/office/drawing/2014/main" id="{4AEFB419-AEEF-C7C3-7E14-8B51DAC92F54}"/>
              </a:ext>
            </a:extLst>
          </p:cNvPr>
          <p:cNvSpPr/>
          <p:nvPr/>
        </p:nvSpPr>
        <p:spPr>
          <a:xfrm>
            <a:off x="4948803" y="3022622"/>
            <a:ext cx="1047216" cy="227117"/>
          </a:xfrm>
          <a:prstGeom prst="rect">
            <a:avLst/>
          </a:prstGeom>
          <a:noFill/>
          <a:ln w="12700" cap="flat" cmpd="sng">
            <a:solidFill>
              <a:srgbClr val="A4683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3" name="Group 12">
            <a:extLst>
              <a:ext uri="{FF2B5EF4-FFF2-40B4-BE49-F238E27FC236}">
                <a16:creationId xmlns:a16="http://schemas.microsoft.com/office/drawing/2014/main" id="{4B78FC69-3B71-AFE4-B26D-13D4A91EAE01}"/>
              </a:ext>
            </a:extLst>
          </p:cNvPr>
          <p:cNvGrpSpPr/>
          <p:nvPr/>
        </p:nvGrpSpPr>
        <p:grpSpPr>
          <a:xfrm>
            <a:off x="4590106" y="2937356"/>
            <a:ext cx="346380" cy="357856"/>
            <a:chOff x="594600" y="1505200"/>
            <a:chExt cx="346380" cy="357856"/>
          </a:xfrm>
        </p:grpSpPr>
        <p:sp>
          <p:nvSpPr>
            <p:cNvPr id="14" name="Oval 13">
              <a:extLst>
                <a:ext uri="{FF2B5EF4-FFF2-40B4-BE49-F238E27FC236}">
                  <a16:creationId xmlns:a16="http://schemas.microsoft.com/office/drawing/2014/main" id="{4BC4185A-026A-FFF7-A353-A0264664EA2B}"/>
                </a:ext>
              </a:extLst>
            </p:cNvPr>
            <p:cNvSpPr/>
            <p:nvPr/>
          </p:nvSpPr>
          <p:spPr>
            <a:xfrm>
              <a:off x="594600" y="1516677"/>
              <a:ext cx="346380" cy="346379"/>
            </a:xfrm>
            <a:prstGeom prst="ellipse">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B01BC6D0-84BA-6947-0B2B-E0CD419048E4}"/>
                </a:ext>
              </a:extLst>
            </p:cNvPr>
            <p:cNvSpPr txBox="1"/>
            <p:nvPr/>
          </p:nvSpPr>
          <p:spPr>
            <a:xfrm>
              <a:off x="614529" y="1505200"/>
              <a:ext cx="306522" cy="307777"/>
            </a:xfrm>
            <a:prstGeom prst="rect">
              <a:avLst/>
            </a:prstGeom>
            <a:noFill/>
          </p:spPr>
          <p:txBody>
            <a:bodyPr wrap="square" rtlCol="0">
              <a:spAutoFit/>
            </a:bodyPr>
            <a:lstStyle/>
            <a:p>
              <a:pPr algn="ctr"/>
              <a:r>
                <a:rPr lang="en-GB" b="1">
                  <a:solidFill>
                    <a:schemeClr val="bg1"/>
                  </a:solidFill>
                  <a:latin typeface="Century Gothic" panose="020B0502020202020204" pitchFamily="34" charset="0"/>
                </a:rPr>
                <a:t>1</a:t>
              </a:r>
            </a:p>
          </p:txBody>
        </p:sp>
      </p:grpSp>
      <p:sp>
        <p:nvSpPr>
          <p:cNvPr id="10" name="Google Shape;705;p52">
            <a:extLst>
              <a:ext uri="{FF2B5EF4-FFF2-40B4-BE49-F238E27FC236}">
                <a16:creationId xmlns:a16="http://schemas.microsoft.com/office/drawing/2014/main" id="{52B6CDFF-548D-7337-5852-8FED5DF1AD98}"/>
              </a:ext>
            </a:extLst>
          </p:cNvPr>
          <p:cNvSpPr/>
          <p:nvPr/>
        </p:nvSpPr>
        <p:spPr>
          <a:xfrm>
            <a:off x="6251749" y="2676243"/>
            <a:ext cx="425276" cy="502923"/>
          </a:xfrm>
          <a:prstGeom prst="rect">
            <a:avLst/>
          </a:prstGeom>
          <a:noFill/>
          <a:ln w="12700" cap="flat" cmpd="sng">
            <a:solidFill>
              <a:srgbClr val="A4683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6" name="Group 15">
            <a:extLst>
              <a:ext uri="{FF2B5EF4-FFF2-40B4-BE49-F238E27FC236}">
                <a16:creationId xmlns:a16="http://schemas.microsoft.com/office/drawing/2014/main" id="{BC9E486A-4B9E-3250-B4B4-FEFD6198C266}"/>
              </a:ext>
            </a:extLst>
          </p:cNvPr>
          <p:cNvGrpSpPr/>
          <p:nvPr/>
        </p:nvGrpSpPr>
        <p:grpSpPr>
          <a:xfrm>
            <a:off x="5893052" y="2590977"/>
            <a:ext cx="346380" cy="357856"/>
            <a:chOff x="594600" y="1505200"/>
            <a:chExt cx="346380" cy="357856"/>
          </a:xfrm>
        </p:grpSpPr>
        <p:sp>
          <p:nvSpPr>
            <p:cNvPr id="17" name="Oval 16">
              <a:extLst>
                <a:ext uri="{FF2B5EF4-FFF2-40B4-BE49-F238E27FC236}">
                  <a16:creationId xmlns:a16="http://schemas.microsoft.com/office/drawing/2014/main" id="{E4A53904-E59B-4A8C-1263-D754527CF7BE}"/>
                </a:ext>
              </a:extLst>
            </p:cNvPr>
            <p:cNvSpPr/>
            <p:nvPr/>
          </p:nvSpPr>
          <p:spPr>
            <a:xfrm>
              <a:off x="594600" y="1516677"/>
              <a:ext cx="346380" cy="346379"/>
            </a:xfrm>
            <a:prstGeom prst="ellipse">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26D14C57-7D8B-D8DD-00E9-47E05A8EED36}"/>
                </a:ext>
              </a:extLst>
            </p:cNvPr>
            <p:cNvSpPr txBox="1"/>
            <p:nvPr/>
          </p:nvSpPr>
          <p:spPr>
            <a:xfrm>
              <a:off x="614529" y="1505200"/>
              <a:ext cx="306522" cy="307777"/>
            </a:xfrm>
            <a:prstGeom prst="rect">
              <a:avLst/>
            </a:prstGeom>
            <a:noFill/>
          </p:spPr>
          <p:txBody>
            <a:bodyPr wrap="square" rtlCol="0">
              <a:spAutoFit/>
            </a:bodyPr>
            <a:lstStyle/>
            <a:p>
              <a:pPr algn="ctr"/>
              <a:r>
                <a:rPr lang="en-GB" b="1">
                  <a:solidFill>
                    <a:schemeClr val="bg1"/>
                  </a:solidFill>
                  <a:latin typeface="Century Gothic" panose="020B0502020202020204" pitchFamily="34" charset="0"/>
                </a:rPr>
                <a:t>2</a:t>
              </a:r>
            </a:p>
          </p:txBody>
        </p:sp>
      </p:grpSp>
      <p:sp>
        <p:nvSpPr>
          <p:cNvPr id="19" name="Google Shape;525;p39">
            <a:extLst>
              <a:ext uri="{FF2B5EF4-FFF2-40B4-BE49-F238E27FC236}">
                <a16:creationId xmlns:a16="http://schemas.microsoft.com/office/drawing/2014/main" id="{B143DD6C-1FDC-4517-85CA-ACE365F4490E}"/>
              </a:ext>
            </a:extLst>
          </p:cNvPr>
          <p:cNvSpPr/>
          <p:nvPr/>
        </p:nvSpPr>
        <p:spPr>
          <a:xfrm>
            <a:off x="7173296" y="3150591"/>
            <a:ext cx="4870174" cy="3508724"/>
          </a:xfrm>
          <a:prstGeom prst="rect">
            <a:avLst/>
          </a:prstGeom>
          <a:solidFill>
            <a:srgbClr val="1F62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D27C25"/>
              </a:solidFill>
              <a:latin typeface="Calibri"/>
              <a:ea typeface="Calibri"/>
              <a:cs typeface="Calibri"/>
              <a:sym typeface="Calibri"/>
            </a:endParaRPr>
          </a:p>
        </p:txBody>
      </p:sp>
      <p:sp>
        <p:nvSpPr>
          <p:cNvPr id="20" name="Google Shape;526;p39">
            <a:extLst>
              <a:ext uri="{FF2B5EF4-FFF2-40B4-BE49-F238E27FC236}">
                <a16:creationId xmlns:a16="http://schemas.microsoft.com/office/drawing/2014/main" id="{CE98D34E-99C8-47EF-B4EE-AF82377C8F1F}"/>
              </a:ext>
            </a:extLst>
          </p:cNvPr>
          <p:cNvSpPr txBox="1"/>
          <p:nvPr/>
        </p:nvSpPr>
        <p:spPr>
          <a:xfrm>
            <a:off x="7464201" y="3322504"/>
            <a:ext cx="4451683" cy="3336811"/>
          </a:xfrm>
          <a:prstGeom prst="rect">
            <a:avLst/>
          </a:prstGeom>
          <a:noFill/>
          <a:ln>
            <a:noFill/>
          </a:ln>
        </p:spPr>
        <p:txBody>
          <a:bodyPr spcFirstLastPara="1" wrap="square" lIns="0" tIns="12700" rIns="0" bIns="0" anchor="t" anchorCtr="0">
            <a:spAutoFit/>
          </a:bodyPr>
          <a:lstStyle/>
          <a:p>
            <a:r>
              <a:rPr lang="en-US" altLang="en-US" sz="1800">
                <a:solidFill>
                  <a:schemeClr val="lt1"/>
                </a:solidFill>
                <a:latin typeface="Century Gothic"/>
              </a:rPr>
              <a:t>The </a:t>
            </a:r>
            <a:r>
              <a:rPr lang="en-US" altLang="en-US" sz="1800" b="1">
                <a:solidFill>
                  <a:srgbClr val="E5AB1A"/>
                </a:solidFill>
                <a:latin typeface="Century Gothic"/>
              </a:rPr>
              <a:t>EMIS REVIEWER </a:t>
            </a:r>
            <a:r>
              <a:rPr lang="en-US" altLang="en-US" sz="1800">
                <a:solidFill>
                  <a:schemeClr val="lt1"/>
                </a:solidFill>
                <a:latin typeface="Century Gothic"/>
              </a:rPr>
              <a:t>will complete the first review and, if all information is correct, pass the application to the EMIS APPROVER.</a:t>
            </a:r>
          </a:p>
          <a:p>
            <a:endParaRPr lang="en-US" altLang="en-US" sz="1800">
              <a:solidFill>
                <a:schemeClr val="lt1"/>
              </a:solidFill>
              <a:latin typeface="Century Gothic"/>
            </a:endParaRPr>
          </a:p>
          <a:p>
            <a:r>
              <a:rPr lang="en-US" altLang="en-US" sz="1800">
                <a:solidFill>
                  <a:schemeClr val="lt1"/>
                </a:solidFill>
                <a:latin typeface="Century Gothic"/>
              </a:rPr>
              <a:t>The </a:t>
            </a:r>
            <a:r>
              <a:rPr lang="en-US" altLang="en-US" sz="1800" b="1">
                <a:solidFill>
                  <a:srgbClr val="E5AB1A"/>
                </a:solidFill>
                <a:latin typeface="Century Gothic"/>
              </a:rPr>
              <a:t>EMIS APPROVER </a:t>
            </a:r>
            <a:r>
              <a:rPr lang="en-US" altLang="en-US" sz="1800">
                <a:solidFill>
                  <a:schemeClr val="lt1"/>
                </a:solidFill>
                <a:latin typeface="Century Gothic"/>
              </a:rPr>
              <a:t>will see the same information but also has the option to enter an EMIS number, which will be allocated to the approved ECD.  Once captured, a certificate can be generated that includes the EMIS number.</a:t>
            </a:r>
          </a:p>
        </p:txBody>
      </p:sp>
    </p:spTree>
    <p:extLst>
      <p:ext uri="{BB962C8B-B14F-4D97-AF65-F5344CB8AC3E}">
        <p14:creationId xmlns:p14="http://schemas.microsoft.com/office/powerpoint/2010/main" val="3941631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7">
          <a:extLst>
            <a:ext uri="{FF2B5EF4-FFF2-40B4-BE49-F238E27FC236}">
              <a16:creationId xmlns:a16="http://schemas.microsoft.com/office/drawing/2014/main" id="{C6DF18F7-8FC1-819C-3A16-0C33A04AA458}"/>
            </a:ext>
          </a:extLst>
        </p:cNvPr>
        <p:cNvGrpSpPr/>
        <p:nvPr/>
      </p:nvGrpSpPr>
      <p:grpSpPr>
        <a:xfrm>
          <a:off x="0" y="0"/>
          <a:ext cx="0" cy="0"/>
          <a:chOff x="0" y="0"/>
          <a:chExt cx="0" cy="0"/>
        </a:xfrm>
      </p:grpSpPr>
      <p:sp>
        <p:nvSpPr>
          <p:cNvPr id="118" name="Google Shape;118;p16">
            <a:extLst>
              <a:ext uri="{FF2B5EF4-FFF2-40B4-BE49-F238E27FC236}">
                <a16:creationId xmlns:a16="http://schemas.microsoft.com/office/drawing/2014/main" id="{D56DE591-C19B-C3D0-66E7-26640CAA586A}"/>
              </a:ext>
            </a:extLst>
          </p:cNvPr>
          <p:cNvSpPr/>
          <p:nvPr/>
        </p:nvSpPr>
        <p:spPr>
          <a:xfrm>
            <a:off x="-13252" y="5464629"/>
            <a:ext cx="12205252" cy="1280868"/>
          </a:xfrm>
          <a:prstGeom prst="rect">
            <a:avLst/>
          </a:prstGeom>
          <a:solidFill>
            <a:srgbClr val="1F62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EFA92C"/>
              </a:solidFill>
              <a:latin typeface="Calibri"/>
              <a:ea typeface="Calibri"/>
              <a:cs typeface="Calibri"/>
              <a:sym typeface="Calibri"/>
            </a:endParaRPr>
          </a:p>
        </p:txBody>
      </p:sp>
      <p:sp>
        <p:nvSpPr>
          <p:cNvPr id="119" name="Google Shape;119;p16">
            <a:extLst>
              <a:ext uri="{FF2B5EF4-FFF2-40B4-BE49-F238E27FC236}">
                <a16:creationId xmlns:a16="http://schemas.microsoft.com/office/drawing/2014/main" id="{EFBB75B3-D31D-4045-F582-83DDED1F6636}"/>
              </a:ext>
            </a:extLst>
          </p:cNvPr>
          <p:cNvSpPr/>
          <p:nvPr/>
        </p:nvSpPr>
        <p:spPr>
          <a:xfrm>
            <a:off x="-13252" y="1"/>
            <a:ext cx="12205252" cy="6857999"/>
          </a:xfrm>
          <a:prstGeom prst="rect">
            <a:avLst/>
          </a:prstGeom>
          <a:solidFill>
            <a:srgbClr val="EFA9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EFA92C"/>
              </a:solidFill>
              <a:latin typeface="Calibri"/>
              <a:ea typeface="Calibri"/>
              <a:cs typeface="Calibri"/>
              <a:sym typeface="Calibri"/>
            </a:endParaRPr>
          </a:p>
        </p:txBody>
      </p:sp>
      <p:pic>
        <p:nvPicPr>
          <p:cNvPr id="120" name="Google Shape;120;p16">
            <a:extLst>
              <a:ext uri="{FF2B5EF4-FFF2-40B4-BE49-F238E27FC236}">
                <a16:creationId xmlns:a16="http://schemas.microsoft.com/office/drawing/2014/main" id="{2326EC21-0100-E096-0CD9-9439EA1CF393}"/>
              </a:ext>
            </a:extLst>
          </p:cNvPr>
          <p:cNvPicPr preferRelativeResize="0"/>
          <p:nvPr/>
        </p:nvPicPr>
        <p:blipFill rotWithShape="1">
          <a:blip r:embed="rId3">
            <a:alphaModFix/>
          </a:blip>
          <a:srcRect/>
          <a:stretch/>
        </p:blipFill>
        <p:spPr>
          <a:xfrm>
            <a:off x="-13252" y="4641068"/>
            <a:ext cx="12217952" cy="1975166"/>
          </a:xfrm>
          <a:prstGeom prst="rect">
            <a:avLst/>
          </a:prstGeom>
          <a:noFill/>
          <a:ln>
            <a:noFill/>
          </a:ln>
        </p:spPr>
      </p:pic>
      <p:sp>
        <p:nvSpPr>
          <p:cNvPr id="121" name="Google Shape;121;p16">
            <a:extLst>
              <a:ext uri="{FF2B5EF4-FFF2-40B4-BE49-F238E27FC236}">
                <a16:creationId xmlns:a16="http://schemas.microsoft.com/office/drawing/2014/main" id="{FC18E4E2-D93E-C9AD-E9AB-CA08B8B722E2}"/>
              </a:ext>
            </a:extLst>
          </p:cNvPr>
          <p:cNvSpPr txBox="1"/>
          <p:nvPr/>
        </p:nvSpPr>
        <p:spPr>
          <a:xfrm>
            <a:off x="830231" y="2151549"/>
            <a:ext cx="10553386" cy="757090"/>
          </a:xfrm>
          <a:prstGeom prst="rect">
            <a:avLst/>
          </a:prstGeom>
          <a:noFill/>
          <a:ln>
            <a:noFill/>
          </a:ln>
        </p:spPr>
        <p:txBody>
          <a:bodyPr spcFirstLastPara="1" wrap="square" lIns="91425" tIns="45700" rIns="91425" bIns="45700" anchor="t" anchorCtr="0">
            <a:spAutoFit/>
          </a:bodyPr>
          <a:lstStyle/>
          <a:p>
            <a:pPr marL="0" marR="0" lvl="0" indent="0" algn="l" rtl="0">
              <a:lnSpc>
                <a:spcPct val="107500"/>
              </a:lnSpc>
              <a:spcBef>
                <a:spcPts val="0"/>
              </a:spcBef>
              <a:spcAft>
                <a:spcPts val="0"/>
              </a:spcAft>
              <a:buNone/>
            </a:pPr>
            <a:r>
              <a:rPr lang="en-ZA" sz="4000" b="1">
                <a:solidFill>
                  <a:srgbClr val="382C15"/>
                </a:solidFill>
                <a:latin typeface="Century Gothic"/>
                <a:ea typeface="Century Gothic"/>
                <a:cs typeface="Century Gothic"/>
                <a:sym typeface="Century Gothic"/>
              </a:rPr>
              <a:t>EMIS REVIEWER</a:t>
            </a:r>
          </a:p>
        </p:txBody>
      </p:sp>
      <p:pic>
        <p:nvPicPr>
          <p:cNvPr id="122" name="Google Shape;122;p16">
            <a:extLst>
              <a:ext uri="{FF2B5EF4-FFF2-40B4-BE49-F238E27FC236}">
                <a16:creationId xmlns:a16="http://schemas.microsoft.com/office/drawing/2014/main" id="{6C0C576D-971E-739C-3A04-45ECC26F7AC3}"/>
              </a:ext>
            </a:extLst>
          </p:cNvPr>
          <p:cNvPicPr preferRelativeResize="0"/>
          <p:nvPr/>
        </p:nvPicPr>
        <p:blipFill rotWithShape="1">
          <a:blip r:embed="rId4">
            <a:alphaModFix/>
          </a:blip>
          <a:srcRect/>
          <a:stretch/>
        </p:blipFill>
        <p:spPr>
          <a:xfrm>
            <a:off x="9039236" y="5096191"/>
            <a:ext cx="2301864" cy="986447"/>
          </a:xfrm>
          <a:prstGeom prst="rect">
            <a:avLst/>
          </a:prstGeom>
          <a:noFill/>
          <a:ln>
            <a:noFill/>
          </a:ln>
        </p:spPr>
      </p:pic>
      <p:pic>
        <p:nvPicPr>
          <p:cNvPr id="123" name="Google Shape;123;p16">
            <a:extLst>
              <a:ext uri="{FF2B5EF4-FFF2-40B4-BE49-F238E27FC236}">
                <a16:creationId xmlns:a16="http://schemas.microsoft.com/office/drawing/2014/main" id="{3D5FCB03-C452-EF35-5367-608BEAD5BC47}"/>
              </a:ext>
            </a:extLst>
          </p:cNvPr>
          <p:cNvPicPr preferRelativeResize="0"/>
          <p:nvPr/>
        </p:nvPicPr>
        <p:blipFill rotWithShape="1">
          <a:blip r:embed="rId5">
            <a:alphaModFix/>
          </a:blip>
          <a:srcRect/>
          <a:stretch/>
        </p:blipFill>
        <p:spPr>
          <a:xfrm>
            <a:off x="940980" y="5252837"/>
            <a:ext cx="1211956" cy="423584"/>
          </a:xfrm>
          <a:prstGeom prst="rect">
            <a:avLst/>
          </a:prstGeom>
          <a:noFill/>
          <a:ln>
            <a:noFill/>
          </a:ln>
        </p:spPr>
      </p:pic>
      <p:pic>
        <p:nvPicPr>
          <p:cNvPr id="124" name="Google Shape;124;p16">
            <a:extLst>
              <a:ext uri="{FF2B5EF4-FFF2-40B4-BE49-F238E27FC236}">
                <a16:creationId xmlns:a16="http://schemas.microsoft.com/office/drawing/2014/main" id="{7FF10281-F947-B1FF-DA87-958B1B259E5C}"/>
              </a:ext>
            </a:extLst>
          </p:cNvPr>
          <p:cNvPicPr preferRelativeResize="0"/>
          <p:nvPr/>
        </p:nvPicPr>
        <p:blipFill rotWithShape="1">
          <a:blip r:embed="rId6">
            <a:alphaModFix/>
          </a:blip>
          <a:srcRect l="17333" t="33776" r="20999" b="31092"/>
          <a:stretch/>
        </p:blipFill>
        <p:spPr>
          <a:xfrm>
            <a:off x="2303122" y="5307078"/>
            <a:ext cx="1321821" cy="423584"/>
          </a:xfrm>
          <a:prstGeom prst="rect">
            <a:avLst/>
          </a:prstGeom>
          <a:noFill/>
          <a:ln>
            <a:noFill/>
          </a:ln>
        </p:spPr>
      </p:pic>
    </p:spTree>
    <p:extLst>
      <p:ext uri="{BB962C8B-B14F-4D97-AF65-F5344CB8AC3E}">
        <p14:creationId xmlns:p14="http://schemas.microsoft.com/office/powerpoint/2010/main" val="1938236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E3350-8D33-699D-FA24-12A014D1C29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7CE7F49-5969-7346-28FE-A9E80EF9137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32914"/>
          <a:stretch/>
        </p:blipFill>
        <p:spPr>
          <a:xfrm flipH="1">
            <a:off x="0" y="5615484"/>
            <a:ext cx="12217400" cy="1242516"/>
          </a:xfrm>
          <a:prstGeom prst="rect">
            <a:avLst/>
          </a:prstGeom>
        </p:spPr>
      </p:pic>
      <p:pic>
        <p:nvPicPr>
          <p:cNvPr id="4" name="Picture 3">
            <a:extLst>
              <a:ext uri="{FF2B5EF4-FFF2-40B4-BE49-F238E27FC236}">
                <a16:creationId xmlns:a16="http://schemas.microsoft.com/office/drawing/2014/main" id="{116537D9-9ABC-162C-697D-BBE595BE385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40980" y="5792345"/>
            <a:ext cx="1211956" cy="423584"/>
          </a:xfrm>
          <a:prstGeom prst="rect">
            <a:avLst/>
          </a:prstGeom>
        </p:spPr>
      </p:pic>
      <p:pic>
        <p:nvPicPr>
          <p:cNvPr id="9" name="Picture 8">
            <a:extLst>
              <a:ext uri="{FF2B5EF4-FFF2-40B4-BE49-F238E27FC236}">
                <a16:creationId xmlns:a16="http://schemas.microsoft.com/office/drawing/2014/main" id="{E2611319-1DB1-7AD4-FA2A-09EFD7D14D44}"/>
              </a:ext>
            </a:extLst>
          </p:cNvPr>
          <p:cNvPicPr>
            <a:picLocks noChangeAspect="1"/>
          </p:cNvPicPr>
          <p:nvPr/>
        </p:nvPicPr>
        <p:blipFill rotWithShape="1">
          <a:blip r:embed="rId4">
            <a:extLst>
              <a:ext uri="{28A0092B-C50C-407E-A947-70E740481C1C}">
                <a14:useLocalDpi xmlns:a14="http://schemas.microsoft.com/office/drawing/2010/main" val="0"/>
              </a:ext>
            </a:extLst>
          </a:blip>
          <a:srcRect l="17333" t="33776" r="21000" b="31092"/>
          <a:stretch/>
        </p:blipFill>
        <p:spPr>
          <a:xfrm>
            <a:off x="2303122" y="5846586"/>
            <a:ext cx="1321821" cy="423584"/>
          </a:xfrm>
          <a:prstGeom prst="rect">
            <a:avLst/>
          </a:prstGeom>
        </p:spPr>
      </p:pic>
      <p:sp>
        <p:nvSpPr>
          <p:cNvPr id="6" name="Google Shape;525;p39">
            <a:extLst>
              <a:ext uri="{FF2B5EF4-FFF2-40B4-BE49-F238E27FC236}">
                <a16:creationId xmlns:a16="http://schemas.microsoft.com/office/drawing/2014/main" id="{CBF823C8-C45E-08D2-E511-8A746D158FD9}"/>
              </a:ext>
            </a:extLst>
          </p:cNvPr>
          <p:cNvSpPr/>
          <p:nvPr/>
        </p:nvSpPr>
        <p:spPr>
          <a:xfrm>
            <a:off x="1" y="1392020"/>
            <a:ext cx="5314949" cy="5104030"/>
          </a:xfrm>
          <a:prstGeom prst="rect">
            <a:avLst/>
          </a:prstGeom>
          <a:solidFill>
            <a:srgbClr val="1F6233"/>
          </a:solidFill>
          <a:ln>
            <a:noFill/>
          </a:ln>
        </p:spPr>
        <p:txBody>
          <a:bodyPr spcFirstLastPara="1" wrap="square" lIns="91425" tIns="45700" rIns="91425" bIns="45700" anchor="ctr" anchorCtr="0">
            <a:noAutofit/>
          </a:bodyPr>
          <a:lstStyle/>
          <a:p>
            <a:pPr algn="ctr"/>
            <a:endParaRPr sz="1800">
              <a:solidFill>
                <a:srgbClr val="D27C25"/>
              </a:solidFill>
              <a:latin typeface="Calibri"/>
              <a:ea typeface="Calibri"/>
              <a:cs typeface="Calibri"/>
              <a:sym typeface="Calibri"/>
            </a:endParaRPr>
          </a:p>
        </p:txBody>
      </p:sp>
      <p:pic>
        <p:nvPicPr>
          <p:cNvPr id="8" name="Picture 7">
            <a:extLst>
              <a:ext uri="{FF2B5EF4-FFF2-40B4-BE49-F238E27FC236}">
                <a16:creationId xmlns:a16="http://schemas.microsoft.com/office/drawing/2014/main" id="{E8DA5DBA-C83F-B7AF-4650-40B949B4A62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039236" y="5096860"/>
            <a:ext cx="2301864" cy="986447"/>
          </a:xfrm>
          <a:prstGeom prst="rect">
            <a:avLst/>
          </a:prstGeom>
        </p:spPr>
      </p:pic>
      <p:sp>
        <p:nvSpPr>
          <p:cNvPr id="2" name="Slide Number Placeholder 1">
            <a:extLst>
              <a:ext uri="{FF2B5EF4-FFF2-40B4-BE49-F238E27FC236}">
                <a16:creationId xmlns:a16="http://schemas.microsoft.com/office/drawing/2014/main" id="{EFC3830D-9221-AF93-6A67-4C5EC2ED5A66}"/>
              </a:ext>
            </a:extLst>
          </p:cNvPr>
          <p:cNvSpPr>
            <a:spLocks noGrp="1"/>
          </p:cNvSpPr>
          <p:nvPr>
            <p:ph type="sldNum" sz="quarter" idx="12"/>
          </p:nvPr>
        </p:nvSpPr>
        <p:spPr>
          <a:xfrm>
            <a:off x="8610600" y="6356350"/>
            <a:ext cx="2743200" cy="365125"/>
          </a:xfrm>
        </p:spPr>
        <p:txBody>
          <a:bodyPr/>
          <a:lstStyle/>
          <a:p>
            <a:fld id="{FCD6DF22-58F6-8746-8105-8A90F60DF1B6}" type="slidenum">
              <a:rPr lang="en-US" smtClean="0">
                <a:solidFill>
                  <a:schemeClr val="tx1"/>
                </a:solidFill>
              </a:rPr>
              <a:t>18</a:t>
            </a:fld>
            <a:endParaRPr lang="en-US">
              <a:solidFill>
                <a:schemeClr val="tx1"/>
              </a:solidFill>
            </a:endParaRPr>
          </a:p>
        </p:txBody>
      </p:sp>
      <p:pic>
        <p:nvPicPr>
          <p:cNvPr id="22" name="Picture 21">
            <a:extLst>
              <a:ext uri="{FF2B5EF4-FFF2-40B4-BE49-F238E27FC236}">
                <a16:creationId xmlns:a16="http://schemas.microsoft.com/office/drawing/2014/main" id="{868790FB-31A7-866E-13D6-DAB6FDA4BF94}"/>
              </a:ext>
            </a:extLst>
          </p:cNvPr>
          <p:cNvPicPr>
            <a:picLocks noChangeAspect="1"/>
          </p:cNvPicPr>
          <p:nvPr/>
        </p:nvPicPr>
        <p:blipFill>
          <a:blip r:embed="rId6"/>
          <a:stretch>
            <a:fillRect/>
          </a:stretch>
        </p:blipFill>
        <p:spPr>
          <a:xfrm>
            <a:off x="5457825" y="1392020"/>
            <a:ext cx="6609005" cy="2675639"/>
          </a:xfrm>
          <a:prstGeom prst="rect">
            <a:avLst/>
          </a:prstGeom>
        </p:spPr>
      </p:pic>
      <p:sp>
        <p:nvSpPr>
          <p:cNvPr id="3" name="TextBox 2">
            <a:extLst>
              <a:ext uri="{FF2B5EF4-FFF2-40B4-BE49-F238E27FC236}">
                <a16:creationId xmlns:a16="http://schemas.microsoft.com/office/drawing/2014/main" id="{2AFAD530-B195-90B2-3284-AA46C5A2FB1B}"/>
              </a:ext>
            </a:extLst>
          </p:cNvPr>
          <p:cNvSpPr txBox="1"/>
          <p:nvPr/>
        </p:nvSpPr>
        <p:spPr>
          <a:xfrm>
            <a:off x="830230" y="636104"/>
            <a:ext cx="7041561" cy="515526"/>
          </a:xfrm>
          <a:prstGeom prst="rect">
            <a:avLst/>
          </a:prstGeom>
          <a:noFill/>
        </p:spPr>
        <p:txBody>
          <a:bodyPr wrap="square" rtlCol="0">
            <a:spAutoFit/>
          </a:bodyPr>
          <a:lstStyle/>
          <a:p>
            <a:pPr>
              <a:lnSpc>
                <a:spcPts val="3300"/>
              </a:lnSpc>
            </a:pPr>
            <a:r>
              <a:rPr lang="en-US" sz="3000" b="1">
                <a:solidFill>
                  <a:srgbClr val="1F6233"/>
                </a:solidFill>
                <a:latin typeface="Century Gothic" charset="0"/>
                <a:ea typeface="Century Gothic" charset="0"/>
                <a:cs typeface="Century Gothic" charset="0"/>
              </a:rPr>
              <a:t>SG EMIS REVIEWER</a:t>
            </a:r>
          </a:p>
        </p:txBody>
      </p:sp>
      <p:sp>
        <p:nvSpPr>
          <p:cNvPr id="7" name="Google Shape;526;p39">
            <a:extLst>
              <a:ext uri="{FF2B5EF4-FFF2-40B4-BE49-F238E27FC236}">
                <a16:creationId xmlns:a16="http://schemas.microsoft.com/office/drawing/2014/main" id="{022E3274-C6D8-2407-84FB-AC83D5925EE1}"/>
              </a:ext>
            </a:extLst>
          </p:cNvPr>
          <p:cNvSpPr txBox="1"/>
          <p:nvPr/>
        </p:nvSpPr>
        <p:spPr>
          <a:xfrm>
            <a:off x="290906" y="1563933"/>
            <a:ext cx="4728940" cy="4444807"/>
          </a:xfrm>
          <a:prstGeom prst="rect">
            <a:avLst/>
          </a:prstGeom>
          <a:noFill/>
          <a:ln>
            <a:noFill/>
          </a:ln>
        </p:spPr>
        <p:txBody>
          <a:bodyPr spcFirstLastPara="1" wrap="square" lIns="0" tIns="12700" rIns="0" bIns="0" anchor="t" anchorCtr="0">
            <a:spAutoFit/>
          </a:bodyPr>
          <a:lstStyle/>
          <a:p>
            <a:pPr lvl="0">
              <a:buSzPts val="1100"/>
            </a:pPr>
            <a:r>
              <a:rPr lang="en-US" sz="1800">
                <a:solidFill>
                  <a:schemeClr val="bg1"/>
                </a:solidFill>
                <a:latin typeface="Century Gothic"/>
              </a:rPr>
              <a:t>By the end of this process, the EMIS Reviewer can:</a:t>
            </a:r>
          </a:p>
          <a:p>
            <a:pPr marL="285750" lvl="0" indent="-285750">
              <a:buClr>
                <a:schemeClr val="bg1"/>
              </a:buClr>
              <a:buSzPts val="1100"/>
              <a:buFont typeface="Arial" panose="020B0604020202020204" pitchFamily="34" charset="0"/>
              <a:buChar char="•"/>
            </a:pPr>
            <a:r>
              <a:rPr lang="en-US" sz="1800">
                <a:solidFill>
                  <a:schemeClr val="bg1"/>
                </a:solidFill>
                <a:latin typeface="Century Gothic"/>
              </a:rPr>
              <a:t>View a list of ECDs that have been approved by the ECD Unit for Full (Gold) or Conditional (Silver) registration.</a:t>
            </a:r>
          </a:p>
          <a:p>
            <a:pPr marL="285750" lvl="0" indent="-285750">
              <a:buClr>
                <a:schemeClr val="bg1"/>
              </a:buClr>
              <a:buSzPts val="1100"/>
              <a:buFont typeface="Arial" panose="020B0604020202020204" pitchFamily="34" charset="0"/>
              <a:buChar char="•"/>
            </a:pPr>
            <a:r>
              <a:rPr lang="en-US" sz="1800" b="1">
                <a:solidFill>
                  <a:srgbClr val="E5AB1A"/>
                </a:solidFill>
                <a:latin typeface="Century Gothic"/>
              </a:rPr>
              <a:t>REVIEW</a:t>
            </a:r>
            <a:r>
              <a:rPr lang="en-US" sz="1800" b="1">
                <a:solidFill>
                  <a:schemeClr val="bg1"/>
                </a:solidFill>
                <a:latin typeface="Century Gothic"/>
              </a:rPr>
              <a:t> </a:t>
            </a:r>
            <a:r>
              <a:rPr lang="en-US" sz="1800">
                <a:solidFill>
                  <a:schemeClr val="bg1"/>
                </a:solidFill>
                <a:latin typeface="Century Gothic"/>
              </a:rPr>
              <a:t>the details of each of these ECDs.</a:t>
            </a:r>
          </a:p>
          <a:p>
            <a:pPr marL="285750" lvl="0" indent="-285750">
              <a:buClr>
                <a:schemeClr val="bg1"/>
              </a:buClr>
              <a:buSzPts val="1100"/>
              <a:buFont typeface="Arial" panose="020B0604020202020204" pitchFamily="34" charset="0"/>
              <a:buChar char="•"/>
            </a:pPr>
            <a:r>
              <a:rPr lang="en-US" sz="1800">
                <a:solidFill>
                  <a:schemeClr val="bg1"/>
                </a:solidFill>
                <a:latin typeface="Century Gothic"/>
              </a:rPr>
              <a:t>Send back to ECD reviewers if there are any issues.</a:t>
            </a:r>
          </a:p>
          <a:p>
            <a:pPr marL="285750" lvl="0" indent="-285750">
              <a:buClr>
                <a:schemeClr val="bg1"/>
              </a:buClr>
              <a:buSzPts val="1100"/>
              <a:buFont typeface="Arial" panose="020B0604020202020204" pitchFamily="34" charset="0"/>
              <a:buChar char="•"/>
            </a:pPr>
            <a:r>
              <a:rPr lang="en-US" sz="1800">
                <a:solidFill>
                  <a:schemeClr val="bg1"/>
                </a:solidFill>
                <a:latin typeface="Century Gothic"/>
              </a:rPr>
              <a:t>Submit for EMIS approval and allocation of EMIS number.</a:t>
            </a:r>
          </a:p>
          <a:p>
            <a:pPr lvl="0">
              <a:buSzPts val="1100"/>
            </a:pPr>
            <a:endParaRPr lang="en-US" sz="1800">
              <a:solidFill>
                <a:schemeClr val="bg1"/>
              </a:solidFill>
              <a:latin typeface="Century Gothic"/>
            </a:endParaRPr>
          </a:p>
          <a:p>
            <a:pPr>
              <a:buSzPts val="1100"/>
            </a:pPr>
            <a:r>
              <a:rPr lang="en-US" sz="1800">
                <a:solidFill>
                  <a:schemeClr val="bg1"/>
                </a:solidFill>
                <a:latin typeface="Century Gothic"/>
              </a:rPr>
              <a:t>To begin the review process, click </a:t>
            </a:r>
            <a:r>
              <a:rPr lang="en-US" sz="1800" b="1">
                <a:solidFill>
                  <a:srgbClr val="E5AB1A"/>
                </a:solidFill>
                <a:latin typeface="Century Gothic"/>
              </a:rPr>
              <a:t>REVIEW</a:t>
            </a:r>
            <a:r>
              <a:rPr lang="en-US" sz="1800" b="1">
                <a:solidFill>
                  <a:schemeClr val="bg1"/>
                </a:solidFill>
                <a:latin typeface="Century Gothic"/>
              </a:rPr>
              <a:t> </a:t>
            </a:r>
            <a:r>
              <a:rPr lang="en-US" sz="1800">
                <a:solidFill>
                  <a:schemeClr val="bg1"/>
                </a:solidFill>
                <a:latin typeface="Century Gothic"/>
              </a:rPr>
              <a:t>(1) next to the ECD you want to work on. First review for EMIS number.</a:t>
            </a:r>
          </a:p>
        </p:txBody>
      </p:sp>
      <p:sp>
        <p:nvSpPr>
          <p:cNvPr id="12" name="Google Shape;705;p52">
            <a:extLst>
              <a:ext uri="{FF2B5EF4-FFF2-40B4-BE49-F238E27FC236}">
                <a16:creationId xmlns:a16="http://schemas.microsoft.com/office/drawing/2014/main" id="{1E620878-0F81-3948-8DED-5ACFCFE941F0}"/>
              </a:ext>
            </a:extLst>
          </p:cNvPr>
          <p:cNvSpPr/>
          <p:nvPr/>
        </p:nvSpPr>
        <p:spPr>
          <a:xfrm>
            <a:off x="5568011" y="2432645"/>
            <a:ext cx="584162" cy="227117"/>
          </a:xfrm>
          <a:prstGeom prst="rect">
            <a:avLst/>
          </a:prstGeom>
          <a:noFill/>
          <a:ln w="12700" cap="flat" cmpd="sng">
            <a:solidFill>
              <a:srgbClr val="A4683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3" name="Group 12">
            <a:extLst>
              <a:ext uri="{FF2B5EF4-FFF2-40B4-BE49-F238E27FC236}">
                <a16:creationId xmlns:a16="http://schemas.microsoft.com/office/drawing/2014/main" id="{B1CF4338-D7DB-7829-DB89-D2D043726CE2}"/>
              </a:ext>
            </a:extLst>
          </p:cNvPr>
          <p:cNvGrpSpPr/>
          <p:nvPr/>
        </p:nvGrpSpPr>
        <p:grpSpPr>
          <a:xfrm>
            <a:off x="5209314" y="2347379"/>
            <a:ext cx="346380" cy="357856"/>
            <a:chOff x="594600" y="1505200"/>
            <a:chExt cx="346380" cy="357856"/>
          </a:xfrm>
        </p:grpSpPr>
        <p:sp>
          <p:nvSpPr>
            <p:cNvPr id="14" name="Oval 13">
              <a:extLst>
                <a:ext uri="{FF2B5EF4-FFF2-40B4-BE49-F238E27FC236}">
                  <a16:creationId xmlns:a16="http://schemas.microsoft.com/office/drawing/2014/main" id="{81664CAF-8A7B-25E8-239F-2912E1CE10FC}"/>
                </a:ext>
              </a:extLst>
            </p:cNvPr>
            <p:cNvSpPr/>
            <p:nvPr/>
          </p:nvSpPr>
          <p:spPr>
            <a:xfrm>
              <a:off x="594600" y="1516677"/>
              <a:ext cx="346380" cy="346379"/>
            </a:xfrm>
            <a:prstGeom prst="ellipse">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B8DC80EB-CF4B-60BA-7F4D-BF045579EF93}"/>
                </a:ext>
              </a:extLst>
            </p:cNvPr>
            <p:cNvSpPr txBox="1"/>
            <p:nvPr/>
          </p:nvSpPr>
          <p:spPr>
            <a:xfrm>
              <a:off x="614529" y="1505200"/>
              <a:ext cx="306522" cy="307777"/>
            </a:xfrm>
            <a:prstGeom prst="rect">
              <a:avLst/>
            </a:prstGeom>
            <a:noFill/>
          </p:spPr>
          <p:txBody>
            <a:bodyPr wrap="square" rtlCol="0">
              <a:spAutoFit/>
            </a:bodyPr>
            <a:lstStyle/>
            <a:p>
              <a:pPr algn="ctr"/>
              <a:r>
                <a:rPr lang="en-GB" b="1">
                  <a:solidFill>
                    <a:schemeClr val="bg1"/>
                  </a:solidFill>
                  <a:latin typeface="Century Gothic" panose="020B0502020202020204" pitchFamily="34" charset="0"/>
                </a:rPr>
                <a:t>1</a:t>
              </a:r>
            </a:p>
          </p:txBody>
        </p:sp>
      </p:grpSp>
    </p:spTree>
    <p:extLst>
      <p:ext uri="{BB962C8B-B14F-4D97-AF65-F5344CB8AC3E}">
        <p14:creationId xmlns:p14="http://schemas.microsoft.com/office/powerpoint/2010/main" val="2401627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FC204-EB1E-3CA1-F8BD-0287914A382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012A528-DA3C-3E2E-3FEE-D2B5FE68058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32914"/>
          <a:stretch/>
        </p:blipFill>
        <p:spPr>
          <a:xfrm flipH="1">
            <a:off x="0" y="5615484"/>
            <a:ext cx="12217400" cy="1242516"/>
          </a:xfrm>
          <a:prstGeom prst="rect">
            <a:avLst/>
          </a:prstGeom>
        </p:spPr>
      </p:pic>
      <p:pic>
        <p:nvPicPr>
          <p:cNvPr id="4" name="Picture 3">
            <a:extLst>
              <a:ext uri="{FF2B5EF4-FFF2-40B4-BE49-F238E27FC236}">
                <a16:creationId xmlns:a16="http://schemas.microsoft.com/office/drawing/2014/main" id="{2302DE6D-D7CE-5522-E501-78E3A885BD1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40980" y="5792345"/>
            <a:ext cx="1211956" cy="423584"/>
          </a:xfrm>
          <a:prstGeom prst="rect">
            <a:avLst/>
          </a:prstGeom>
        </p:spPr>
      </p:pic>
      <p:pic>
        <p:nvPicPr>
          <p:cNvPr id="9" name="Picture 8">
            <a:extLst>
              <a:ext uri="{FF2B5EF4-FFF2-40B4-BE49-F238E27FC236}">
                <a16:creationId xmlns:a16="http://schemas.microsoft.com/office/drawing/2014/main" id="{B84803C7-DBA4-5552-06EC-EF5F9FBA34D5}"/>
              </a:ext>
            </a:extLst>
          </p:cNvPr>
          <p:cNvPicPr>
            <a:picLocks noChangeAspect="1"/>
          </p:cNvPicPr>
          <p:nvPr/>
        </p:nvPicPr>
        <p:blipFill rotWithShape="1">
          <a:blip r:embed="rId4">
            <a:extLst>
              <a:ext uri="{28A0092B-C50C-407E-A947-70E740481C1C}">
                <a14:useLocalDpi xmlns:a14="http://schemas.microsoft.com/office/drawing/2010/main" val="0"/>
              </a:ext>
            </a:extLst>
          </a:blip>
          <a:srcRect l="17333" t="33776" r="21000" b="31092"/>
          <a:stretch/>
        </p:blipFill>
        <p:spPr>
          <a:xfrm>
            <a:off x="2303122" y="5846586"/>
            <a:ext cx="1321821" cy="423584"/>
          </a:xfrm>
          <a:prstGeom prst="rect">
            <a:avLst/>
          </a:prstGeom>
        </p:spPr>
      </p:pic>
      <p:sp>
        <p:nvSpPr>
          <p:cNvPr id="6" name="Google Shape;525;p39">
            <a:extLst>
              <a:ext uri="{FF2B5EF4-FFF2-40B4-BE49-F238E27FC236}">
                <a16:creationId xmlns:a16="http://schemas.microsoft.com/office/drawing/2014/main" id="{F10FC0CE-E8A3-F9D1-6C9A-42C5EC86DA9F}"/>
              </a:ext>
            </a:extLst>
          </p:cNvPr>
          <p:cNvSpPr/>
          <p:nvPr/>
        </p:nvSpPr>
        <p:spPr>
          <a:xfrm>
            <a:off x="1" y="1392020"/>
            <a:ext cx="5314949" cy="2827555"/>
          </a:xfrm>
          <a:prstGeom prst="rect">
            <a:avLst/>
          </a:prstGeom>
          <a:solidFill>
            <a:srgbClr val="1F6233"/>
          </a:solidFill>
          <a:ln>
            <a:noFill/>
          </a:ln>
        </p:spPr>
        <p:txBody>
          <a:bodyPr spcFirstLastPara="1" wrap="square" lIns="91425" tIns="45700" rIns="91425" bIns="45700" anchor="ctr" anchorCtr="0">
            <a:noAutofit/>
          </a:bodyPr>
          <a:lstStyle/>
          <a:p>
            <a:pPr algn="ctr"/>
            <a:endParaRPr sz="1800">
              <a:solidFill>
                <a:srgbClr val="D27C25"/>
              </a:solidFill>
              <a:latin typeface="Calibri"/>
              <a:ea typeface="Calibri"/>
              <a:cs typeface="Calibri"/>
              <a:sym typeface="Calibri"/>
            </a:endParaRPr>
          </a:p>
        </p:txBody>
      </p:sp>
      <p:sp>
        <p:nvSpPr>
          <p:cNvPr id="3" name="TextBox 2">
            <a:extLst>
              <a:ext uri="{FF2B5EF4-FFF2-40B4-BE49-F238E27FC236}">
                <a16:creationId xmlns:a16="http://schemas.microsoft.com/office/drawing/2014/main" id="{7FC5A07B-DF18-500C-E23B-111FD86CDCD3}"/>
              </a:ext>
            </a:extLst>
          </p:cNvPr>
          <p:cNvSpPr txBox="1"/>
          <p:nvPr/>
        </p:nvSpPr>
        <p:spPr>
          <a:xfrm>
            <a:off x="830230" y="636104"/>
            <a:ext cx="7041561" cy="515526"/>
          </a:xfrm>
          <a:prstGeom prst="rect">
            <a:avLst/>
          </a:prstGeom>
          <a:noFill/>
        </p:spPr>
        <p:txBody>
          <a:bodyPr wrap="square" rtlCol="0">
            <a:spAutoFit/>
          </a:bodyPr>
          <a:lstStyle/>
          <a:p>
            <a:pPr>
              <a:lnSpc>
                <a:spcPts val="3300"/>
              </a:lnSpc>
            </a:pPr>
            <a:r>
              <a:rPr lang="en-US" sz="3000" b="1">
                <a:solidFill>
                  <a:srgbClr val="1F6233"/>
                </a:solidFill>
                <a:latin typeface="Century Gothic" charset="0"/>
                <a:ea typeface="Century Gothic" charset="0"/>
                <a:cs typeface="Century Gothic" charset="0"/>
              </a:rPr>
              <a:t>REVIEW DETAILS</a:t>
            </a:r>
          </a:p>
        </p:txBody>
      </p:sp>
      <p:pic>
        <p:nvPicPr>
          <p:cNvPr id="8" name="Picture 7">
            <a:extLst>
              <a:ext uri="{FF2B5EF4-FFF2-40B4-BE49-F238E27FC236}">
                <a16:creationId xmlns:a16="http://schemas.microsoft.com/office/drawing/2014/main" id="{73A3D06A-5F37-0896-43A6-ED6B3C32AB9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039236" y="5096860"/>
            <a:ext cx="2301864" cy="986447"/>
          </a:xfrm>
          <a:prstGeom prst="rect">
            <a:avLst/>
          </a:prstGeom>
        </p:spPr>
      </p:pic>
      <p:sp>
        <p:nvSpPr>
          <p:cNvPr id="2" name="Slide Number Placeholder 1">
            <a:extLst>
              <a:ext uri="{FF2B5EF4-FFF2-40B4-BE49-F238E27FC236}">
                <a16:creationId xmlns:a16="http://schemas.microsoft.com/office/drawing/2014/main" id="{87B7F6A7-93EF-4C10-24DC-B73AD02633E3}"/>
              </a:ext>
            </a:extLst>
          </p:cNvPr>
          <p:cNvSpPr>
            <a:spLocks noGrp="1"/>
          </p:cNvSpPr>
          <p:nvPr>
            <p:ph type="sldNum" sz="quarter" idx="12"/>
          </p:nvPr>
        </p:nvSpPr>
        <p:spPr>
          <a:xfrm>
            <a:off x="8610600" y="6356350"/>
            <a:ext cx="2743200" cy="365125"/>
          </a:xfrm>
        </p:spPr>
        <p:txBody>
          <a:bodyPr/>
          <a:lstStyle/>
          <a:p>
            <a:fld id="{FCD6DF22-58F6-8746-8105-8A90F60DF1B6}" type="slidenum">
              <a:rPr lang="en-US" smtClean="0">
                <a:solidFill>
                  <a:schemeClr val="tx1"/>
                </a:solidFill>
              </a:rPr>
              <a:t>19</a:t>
            </a:fld>
            <a:endParaRPr lang="en-US">
              <a:solidFill>
                <a:schemeClr val="tx1"/>
              </a:solidFill>
            </a:endParaRPr>
          </a:p>
        </p:txBody>
      </p:sp>
      <p:sp>
        <p:nvSpPr>
          <p:cNvPr id="7" name="Google Shape;526;p39">
            <a:extLst>
              <a:ext uri="{FF2B5EF4-FFF2-40B4-BE49-F238E27FC236}">
                <a16:creationId xmlns:a16="http://schemas.microsoft.com/office/drawing/2014/main" id="{B7360F69-1906-D107-647A-FAB85D53D246}"/>
              </a:ext>
            </a:extLst>
          </p:cNvPr>
          <p:cNvSpPr txBox="1"/>
          <p:nvPr/>
        </p:nvSpPr>
        <p:spPr>
          <a:xfrm>
            <a:off x="290906" y="1563933"/>
            <a:ext cx="4728940" cy="2242665"/>
          </a:xfrm>
          <a:prstGeom prst="rect">
            <a:avLst/>
          </a:prstGeom>
          <a:noFill/>
          <a:ln>
            <a:noFill/>
          </a:ln>
        </p:spPr>
        <p:txBody>
          <a:bodyPr spcFirstLastPara="1" wrap="square" lIns="0" tIns="12700" rIns="0" bIns="0" anchor="t" anchorCtr="0">
            <a:spAutoFit/>
          </a:bodyPr>
          <a:lstStyle/>
          <a:p>
            <a:pPr lvl="0">
              <a:lnSpc>
                <a:spcPct val="115000"/>
              </a:lnSpc>
              <a:buSzPts val="1100"/>
            </a:pPr>
            <a:r>
              <a:rPr lang="en-US" sz="1800">
                <a:solidFill>
                  <a:schemeClr val="bg1"/>
                </a:solidFill>
                <a:latin typeface="Century Gothic"/>
              </a:rPr>
              <a:t>This page outlines:</a:t>
            </a:r>
          </a:p>
          <a:p>
            <a:pPr marL="285750" lvl="0" indent="-285750">
              <a:lnSpc>
                <a:spcPct val="115000"/>
              </a:lnSpc>
              <a:buClr>
                <a:schemeClr val="bg1"/>
              </a:buClr>
              <a:buSzPts val="1100"/>
              <a:buFont typeface="Arial" panose="020B0604020202020204" pitchFamily="34" charset="0"/>
              <a:buChar char="•"/>
            </a:pPr>
            <a:r>
              <a:rPr lang="en-US" sz="1800">
                <a:solidFill>
                  <a:schemeClr val="bg1"/>
                </a:solidFill>
                <a:latin typeface="Century Gothic"/>
              </a:rPr>
              <a:t>Details of the applicant (1)</a:t>
            </a:r>
          </a:p>
          <a:p>
            <a:pPr marL="285750" lvl="0" indent="-285750">
              <a:lnSpc>
                <a:spcPct val="115000"/>
              </a:lnSpc>
              <a:buClr>
                <a:schemeClr val="bg1"/>
              </a:buClr>
              <a:buSzPts val="1100"/>
              <a:buFont typeface="Arial" panose="020B0604020202020204" pitchFamily="34" charset="0"/>
              <a:buChar char="•"/>
            </a:pPr>
            <a:r>
              <a:rPr lang="en-US" sz="1800">
                <a:solidFill>
                  <a:schemeClr val="bg1"/>
                </a:solidFill>
                <a:latin typeface="Century Gothic"/>
              </a:rPr>
              <a:t>Approved registration status (2)</a:t>
            </a:r>
          </a:p>
          <a:p>
            <a:pPr marL="285750" lvl="0" indent="-285750">
              <a:lnSpc>
                <a:spcPct val="115000"/>
              </a:lnSpc>
              <a:buClr>
                <a:schemeClr val="bg1"/>
              </a:buClr>
              <a:buSzPts val="1100"/>
              <a:buFont typeface="Arial" panose="020B0604020202020204" pitchFamily="34" charset="0"/>
              <a:buChar char="•"/>
            </a:pPr>
            <a:endParaRPr lang="en-US" sz="1800">
              <a:solidFill>
                <a:schemeClr val="bg1"/>
              </a:solidFill>
              <a:latin typeface="Century Gothic"/>
            </a:endParaRPr>
          </a:p>
          <a:p>
            <a:pPr lvl="0">
              <a:lnSpc>
                <a:spcPct val="115000"/>
              </a:lnSpc>
              <a:buClr>
                <a:schemeClr val="bg1"/>
              </a:buClr>
              <a:buSzPts val="1100"/>
            </a:pPr>
            <a:r>
              <a:rPr lang="en-US" sz="1800">
                <a:solidFill>
                  <a:schemeClr val="bg1"/>
                </a:solidFill>
                <a:latin typeface="Century Gothic"/>
              </a:rPr>
              <a:t>These are non-editable fields.</a:t>
            </a:r>
          </a:p>
          <a:p>
            <a:pPr lvl="0">
              <a:lnSpc>
                <a:spcPct val="115000"/>
              </a:lnSpc>
              <a:buClr>
                <a:schemeClr val="bg1"/>
              </a:buClr>
              <a:buSzPts val="1100"/>
            </a:pPr>
            <a:endParaRPr lang="en-US" sz="1800">
              <a:solidFill>
                <a:schemeClr val="bg1"/>
              </a:solidFill>
              <a:latin typeface="Century Gothic"/>
            </a:endParaRPr>
          </a:p>
          <a:p>
            <a:pPr lvl="0">
              <a:lnSpc>
                <a:spcPct val="115000"/>
              </a:lnSpc>
              <a:buClr>
                <a:schemeClr val="bg1"/>
              </a:buClr>
              <a:buSzPts val="1100"/>
            </a:pPr>
            <a:r>
              <a:rPr lang="en-US" sz="1800">
                <a:solidFill>
                  <a:schemeClr val="bg1"/>
                </a:solidFill>
                <a:latin typeface="Century Gothic"/>
              </a:rPr>
              <a:t>Click </a:t>
            </a:r>
            <a:r>
              <a:rPr lang="en-US" sz="1800" b="1">
                <a:solidFill>
                  <a:srgbClr val="E5AB1A"/>
                </a:solidFill>
                <a:latin typeface="Century Gothic"/>
              </a:rPr>
              <a:t>NEXT</a:t>
            </a:r>
            <a:r>
              <a:rPr lang="en-US" sz="1800">
                <a:solidFill>
                  <a:schemeClr val="bg1"/>
                </a:solidFill>
                <a:latin typeface="Century Gothic"/>
              </a:rPr>
              <a:t> (3) if you agree to continue.</a:t>
            </a:r>
          </a:p>
        </p:txBody>
      </p:sp>
      <p:pic>
        <p:nvPicPr>
          <p:cNvPr id="25" name="Picture 24">
            <a:extLst>
              <a:ext uri="{FF2B5EF4-FFF2-40B4-BE49-F238E27FC236}">
                <a16:creationId xmlns:a16="http://schemas.microsoft.com/office/drawing/2014/main" id="{FBB17899-B566-81DC-7D46-811A5AE08409}"/>
              </a:ext>
            </a:extLst>
          </p:cNvPr>
          <p:cNvPicPr>
            <a:picLocks noChangeAspect="1"/>
          </p:cNvPicPr>
          <p:nvPr/>
        </p:nvPicPr>
        <p:blipFill>
          <a:blip r:embed="rId6"/>
          <a:stretch>
            <a:fillRect/>
          </a:stretch>
        </p:blipFill>
        <p:spPr>
          <a:xfrm>
            <a:off x="5731516" y="490149"/>
            <a:ext cx="6162509" cy="5874541"/>
          </a:xfrm>
          <a:prstGeom prst="rect">
            <a:avLst/>
          </a:prstGeom>
        </p:spPr>
      </p:pic>
      <p:sp>
        <p:nvSpPr>
          <p:cNvPr id="12" name="Google Shape;705;p52">
            <a:extLst>
              <a:ext uri="{FF2B5EF4-FFF2-40B4-BE49-F238E27FC236}">
                <a16:creationId xmlns:a16="http://schemas.microsoft.com/office/drawing/2014/main" id="{133C34DB-A977-4675-6B01-B3D58B041561}"/>
              </a:ext>
            </a:extLst>
          </p:cNvPr>
          <p:cNvSpPr/>
          <p:nvPr/>
        </p:nvSpPr>
        <p:spPr>
          <a:xfrm>
            <a:off x="5741393" y="818544"/>
            <a:ext cx="6152631" cy="1728996"/>
          </a:xfrm>
          <a:prstGeom prst="rect">
            <a:avLst/>
          </a:prstGeom>
          <a:noFill/>
          <a:ln w="12700" cap="flat" cmpd="sng">
            <a:solidFill>
              <a:srgbClr val="A4683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3" name="Group 12">
            <a:extLst>
              <a:ext uri="{FF2B5EF4-FFF2-40B4-BE49-F238E27FC236}">
                <a16:creationId xmlns:a16="http://schemas.microsoft.com/office/drawing/2014/main" id="{7727C1D6-02A0-0BDC-D313-58FDAA57A060}"/>
              </a:ext>
            </a:extLst>
          </p:cNvPr>
          <p:cNvGrpSpPr/>
          <p:nvPr/>
        </p:nvGrpSpPr>
        <p:grpSpPr>
          <a:xfrm>
            <a:off x="5395013" y="770190"/>
            <a:ext cx="346380" cy="357856"/>
            <a:chOff x="594600" y="1505200"/>
            <a:chExt cx="346380" cy="357856"/>
          </a:xfrm>
        </p:grpSpPr>
        <p:sp>
          <p:nvSpPr>
            <p:cNvPr id="14" name="Oval 13">
              <a:extLst>
                <a:ext uri="{FF2B5EF4-FFF2-40B4-BE49-F238E27FC236}">
                  <a16:creationId xmlns:a16="http://schemas.microsoft.com/office/drawing/2014/main" id="{E3A14A97-FAFA-50DB-A46E-1691F560366A}"/>
                </a:ext>
              </a:extLst>
            </p:cNvPr>
            <p:cNvSpPr/>
            <p:nvPr/>
          </p:nvSpPr>
          <p:spPr>
            <a:xfrm>
              <a:off x="594600" y="1516677"/>
              <a:ext cx="346380" cy="346379"/>
            </a:xfrm>
            <a:prstGeom prst="ellipse">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EF1BBC45-8568-5123-1E24-601B21117159}"/>
                </a:ext>
              </a:extLst>
            </p:cNvPr>
            <p:cNvSpPr txBox="1"/>
            <p:nvPr/>
          </p:nvSpPr>
          <p:spPr>
            <a:xfrm>
              <a:off x="614529" y="1505200"/>
              <a:ext cx="306522" cy="307777"/>
            </a:xfrm>
            <a:prstGeom prst="rect">
              <a:avLst/>
            </a:prstGeom>
            <a:noFill/>
          </p:spPr>
          <p:txBody>
            <a:bodyPr wrap="square" rtlCol="0">
              <a:spAutoFit/>
            </a:bodyPr>
            <a:lstStyle/>
            <a:p>
              <a:pPr algn="ctr"/>
              <a:r>
                <a:rPr lang="en-GB" b="1">
                  <a:solidFill>
                    <a:schemeClr val="bg1"/>
                  </a:solidFill>
                  <a:latin typeface="Century Gothic" panose="020B0502020202020204" pitchFamily="34" charset="0"/>
                </a:rPr>
                <a:t>1</a:t>
              </a:r>
            </a:p>
          </p:txBody>
        </p:sp>
      </p:grpSp>
      <p:sp>
        <p:nvSpPr>
          <p:cNvPr id="17" name="Google Shape;705;p52">
            <a:extLst>
              <a:ext uri="{FF2B5EF4-FFF2-40B4-BE49-F238E27FC236}">
                <a16:creationId xmlns:a16="http://schemas.microsoft.com/office/drawing/2014/main" id="{A4FB4D35-A901-77AC-E987-FAEAD7CC2281}"/>
              </a:ext>
            </a:extLst>
          </p:cNvPr>
          <p:cNvSpPr/>
          <p:nvPr/>
        </p:nvSpPr>
        <p:spPr>
          <a:xfrm>
            <a:off x="5741393" y="3572922"/>
            <a:ext cx="3152137" cy="309503"/>
          </a:xfrm>
          <a:prstGeom prst="rect">
            <a:avLst/>
          </a:prstGeom>
          <a:noFill/>
          <a:ln w="12700" cap="flat" cmpd="sng">
            <a:solidFill>
              <a:srgbClr val="A4683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 name="Group 17">
            <a:extLst>
              <a:ext uri="{FF2B5EF4-FFF2-40B4-BE49-F238E27FC236}">
                <a16:creationId xmlns:a16="http://schemas.microsoft.com/office/drawing/2014/main" id="{FBC70A5F-6C5D-F5DB-08D6-5220488E7387}"/>
              </a:ext>
            </a:extLst>
          </p:cNvPr>
          <p:cNvGrpSpPr/>
          <p:nvPr/>
        </p:nvGrpSpPr>
        <p:grpSpPr>
          <a:xfrm>
            <a:off x="5395012" y="3524569"/>
            <a:ext cx="346380" cy="357856"/>
            <a:chOff x="594600" y="1505200"/>
            <a:chExt cx="346380" cy="357856"/>
          </a:xfrm>
        </p:grpSpPr>
        <p:sp>
          <p:nvSpPr>
            <p:cNvPr id="19" name="Oval 18">
              <a:extLst>
                <a:ext uri="{FF2B5EF4-FFF2-40B4-BE49-F238E27FC236}">
                  <a16:creationId xmlns:a16="http://schemas.microsoft.com/office/drawing/2014/main" id="{CF97161F-EA68-2DBB-E6DD-EABBF9E30253}"/>
                </a:ext>
              </a:extLst>
            </p:cNvPr>
            <p:cNvSpPr/>
            <p:nvPr/>
          </p:nvSpPr>
          <p:spPr>
            <a:xfrm>
              <a:off x="594600" y="1516677"/>
              <a:ext cx="346380" cy="346379"/>
            </a:xfrm>
            <a:prstGeom prst="ellipse">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A441AF91-1430-775A-A92A-092030C62FC6}"/>
                </a:ext>
              </a:extLst>
            </p:cNvPr>
            <p:cNvSpPr txBox="1"/>
            <p:nvPr/>
          </p:nvSpPr>
          <p:spPr>
            <a:xfrm>
              <a:off x="614529" y="1505200"/>
              <a:ext cx="306522" cy="307777"/>
            </a:xfrm>
            <a:prstGeom prst="rect">
              <a:avLst/>
            </a:prstGeom>
            <a:noFill/>
          </p:spPr>
          <p:txBody>
            <a:bodyPr wrap="square" rtlCol="0">
              <a:spAutoFit/>
            </a:bodyPr>
            <a:lstStyle/>
            <a:p>
              <a:pPr algn="ctr"/>
              <a:r>
                <a:rPr lang="en-GB" b="1" dirty="0">
                  <a:solidFill>
                    <a:schemeClr val="bg1"/>
                  </a:solidFill>
                  <a:latin typeface="Century Gothic" panose="020B0502020202020204" pitchFamily="34" charset="0"/>
                </a:rPr>
                <a:t>2</a:t>
              </a:r>
            </a:p>
          </p:txBody>
        </p:sp>
      </p:grpSp>
      <p:sp>
        <p:nvSpPr>
          <p:cNvPr id="21" name="Google Shape;705;p52">
            <a:extLst>
              <a:ext uri="{FF2B5EF4-FFF2-40B4-BE49-F238E27FC236}">
                <a16:creationId xmlns:a16="http://schemas.microsoft.com/office/drawing/2014/main" id="{9AD75B57-E58E-0234-6D75-20BF30F18200}"/>
              </a:ext>
            </a:extLst>
          </p:cNvPr>
          <p:cNvSpPr/>
          <p:nvPr/>
        </p:nvSpPr>
        <p:spPr>
          <a:xfrm>
            <a:off x="7529980" y="6090261"/>
            <a:ext cx="497965" cy="274429"/>
          </a:xfrm>
          <a:prstGeom prst="rect">
            <a:avLst/>
          </a:prstGeom>
          <a:noFill/>
          <a:ln w="12700" cap="flat" cmpd="sng">
            <a:solidFill>
              <a:srgbClr val="A4683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2" name="Group 21">
            <a:extLst>
              <a:ext uri="{FF2B5EF4-FFF2-40B4-BE49-F238E27FC236}">
                <a16:creationId xmlns:a16="http://schemas.microsoft.com/office/drawing/2014/main" id="{161DE1E2-DAAB-E848-7962-4F5C3071AFFE}"/>
              </a:ext>
            </a:extLst>
          </p:cNvPr>
          <p:cNvGrpSpPr/>
          <p:nvPr/>
        </p:nvGrpSpPr>
        <p:grpSpPr>
          <a:xfrm>
            <a:off x="7183600" y="6037001"/>
            <a:ext cx="346380" cy="357856"/>
            <a:chOff x="594600" y="1505200"/>
            <a:chExt cx="346380" cy="357856"/>
          </a:xfrm>
        </p:grpSpPr>
        <p:sp>
          <p:nvSpPr>
            <p:cNvPr id="23" name="Oval 22">
              <a:extLst>
                <a:ext uri="{FF2B5EF4-FFF2-40B4-BE49-F238E27FC236}">
                  <a16:creationId xmlns:a16="http://schemas.microsoft.com/office/drawing/2014/main" id="{4B10221A-EC42-28F5-58E5-6320F388C7F0}"/>
                </a:ext>
              </a:extLst>
            </p:cNvPr>
            <p:cNvSpPr/>
            <p:nvPr/>
          </p:nvSpPr>
          <p:spPr>
            <a:xfrm>
              <a:off x="594600" y="1516677"/>
              <a:ext cx="346380" cy="346379"/>
            </a:xfrm>
            <a:prstGeom prst="ellipse">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3B2E7744-1128-B172-7358-79099BB0A1F2}"/>
                </a:ext>
              </a:extLst>
            </p:cNvPr>
            <p:cNvSpPr txBox="1"/>
            <p:nvPr/>
          </p:nvSpPr>
          <p:spPr>
            <a:xfrm>
              <a:off x="614529" y="1505200"/>
              <a:ext cx="306522" cy="307777"/>
            </a:xfrm>
            <a:prstGeom prst="rect">
              <a:avLst/>
            </a:prstGeom>
            <a:noFill/>
          </p:spPr>
          <p:txBody>
            <a:bodyPr wrap="square" rtlCol="0">
              <a:spAutoFit/>
            </a:bodyPr>
            <a:lstStyle/>
            <a:p>
              <a:pPr algn="ctr"/>
              <a:r>
                <a:rPr lang="en-GB" b="1">
                  <a:solidFill>
                    <a:schemeClr val="bg1"/>
                  </a:solidFill>
                  <a:latin typeface="Century Gothic" panose="020B0502020202020204" pitchFamily="34" charset="0"/>
                </a:rPr>
                <a:t>3</a:t>
              </a:r>
            </a:p>
          </p:txBody>
        </p:sp>
      </p:grpSp>
    </p:spTree>
    <p:extLst>
      <p:ext uri="{BB962C8B-B14F-4D97-AF65-F5344CB8AC3E}">
        <p14:creationId xmlns:p14="http://schemas.microsoft.com/office/powerpoint/2010/main" val="3311761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E0B48-7EDC-4E04-592D-FE93904C834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9B4EA78-1AB2-E2D8-7C82-BF2512312D8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32914"/>
          <a:stretch/>
        </p:blipFill>
        <p:spPr>
          <a:xfrm flipH="1">
            <a:off x="0" y="5615484"/>
            <a:ext cx="12217400" cy="1242516"/>
          </a:xfrm>
          <a:prstGeom prst="rect">
            <a:avLst/>
          </a:prstGeom>
        </p:spPr>
      </p:pic>
      <p:sp>
        <p:nvSpPr>
          <p:cNvPr id="3" name="TextBox 2">
            <a:extLst>
              <a:ext uri="{FF2B5EF4-FFF2-40B4-BE49-F238E27FC236}">
                <a16:creationId xmlns:a16="http://schemas.microsoft.com/office/drawing/2014/main" id="{F1C1D41C-F9C9-0288-871B-8514D45B922E}"/>
              </a:ext>
            </a:extLst>
          </p:cNvPr>
          <p:cNvSpPr txBox="1"/>
          <p:nvPr/>
        </p:nvSpPr>
        <p:spPr>
          <a:xfrm>
            <a:off x="830230" y="636104"/>
            <a:ext cx="7041561" cy="515526"/>
          </a:xfrm>
          <a:prstGeom prst="rect">
            <a:avLst/>
          </a:prstGeom>
          <a:noFill/>
        </p:spPr>
        <p:txBody>
          <a:bodyPr wrap="square" rtlCol="0">
            <a:spAutoFit/>
          </a:bodyPr>
          <a:lstStyle/>
          <a:p>
            <a:pPr marL="0" marR="0" lvl="0" indent="0" algn="l" defTabSz="914400" rtl="0" eaLnBrk="1" fontAlgn="auto" latinLnBrk="0" hangingPunct="1">
              <a:lnSpc>
                <a:spcPts val="3300"/>
              </a:lnSpc>
              <a:spcBef>
                <a:spcPts val="0"/>
              </a:spcBef>
              <a:spcAft>
                <a:spcPts val="0"/>
              </a:spcAft>
              <a:buClrTx/>
              <a:buSzTx/>
              <a:buFontTx/>
              <a:buNone/>
              <a:tabLst/>
              <a:defRPr/>
            </a:pPr>
            <a:r>
              <a:rPr kumimoji="0" lang="en-US" sz="3000" b="1" i="0" u="none" strike="noStrike" kern="1200" cap="none" spc="0" normalizeH="0" baseline="0" noProof="0">
                <a:ln>
                  <a:noFill/>
                </a:ln>
                <a:solidFill>
                  <a:srgbClr val="1F6233"/>
                </a:solidFill>
                <a:effectLst/>
                <a:uLnTx/>
                <a:uFillTx/>
                <a:latin typeface="Century Gothic" charset="0"/>
                <a:ea typeface="Century Gothic" charset="0"/>
                <a:cs typeface="Century Gothic" charset="0"/>
              </a:rPr>
              <a:t>INTRODUCTION TO ECARES</a:t>
            </a:r>
          </a:p>
        </p:txBody>
      </p:sp>
      <p:pic>
        <p:nvPicPr>
          <p:cNvPr id="4" name="Picture 3">
            <a:extLst>
              <a:ext uri="{FF2B5EF4-FFF2-40B4-BE49-F238E27FC236}">
                <a16:creationId xmlns:a16="http://schemas.microsoft.com/office/drawing/2014/main" id="{C468E4A1-6DB7-8869-2B07-23B2BE098E3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40980" y="5792345"/>
            <a:ext cx="1211956" cy="423584"/>
          </a:xfrm>
          <a:prstGeom prst="rect">
            <a:avLst/>
          </a:prstGeom>
        </p:spPr>
      </p:pic>
      <p:sp>
        <p:nvSpPr>
          <p:cNvPr id="10" name="TextBox 9">
            <a:extLst>
              <a:ext uri="{FF2B5EF4-FFF2-40B4-BE49-F238E27FC236}">
                <a16:creationId xmlns:a16="http://schemas.microsoft.com/office/drawing/2014/main" id="{B38741F9-B156-DE3B-9056-6E00641BABF5}"/>
              </a:ext>
            </a:extLst>
          </p:cNvPr>
          <p:cNvSpPr txBox="1"/>
          <p:nvPr/>
        </p:nvSpPr>
        <p:spPr>
          <a:xfrm>
            <a:off x="850902" y="1190258"/>
            <a:ext cx="6263483" cy="4252511"/>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82C15"/>
                </a:solidFill>
                <a:effectLst/>
                <a:uLnTx/>
                <a:uFillTx/>
                <a:latin typeface="Century Gothic" charset="0"/>
                <a:ea typeface="Century Gothic" charset="0"/>
                <a:cs typeface="Century Gothic" charset="0"/>
              </a:rPr>
              <a:t>The primary goal of the eCares system is to transition the Department of Basic Education’s (DBE) administration of Early Childhood Development (ECD) service delivery from paper-based to digital, enhancing the effectiveness and efficiency of business processes. It will provide robust data collection and reporting capabilities, enabling the DBE to monitor programme progress and make informed decisions based on real-time information.</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000" b="0" i="0" u="none" strike="noStrike" kern="1200" cap="none" spc="0" normalizeH="0" baseline="0" noProof="0">
                <a:ln>
                  <a:noFill/>
                </a:ln>
                <a:solidFill>
                  <a:srgbClr val="382C15"/>
                </a:solidFill>
                <a:effectLst/>
                <a:uLnTx/>
                <a:uFillTx/>
                <a:latin typeface="Century Gothic" charset="0"/>
                <a:ea typeface="Century Gothic" charset="0"/>
                <a:cs typeface="Century Gothic" charset="0"/>
              </a:rPr>
              <a:t>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82C15"/>
                </a:solidFill>
                <a:effectLst/>
                <a:uLnTx/>
                <a:uFillTx/>
                <a:latin typeface="Century Gothic" charset="0"/>
                <a:ea typeface="Century Gothic" charset="0"/>
                <a:cs typeface="Century Gothic" charset="0"/>
              </a:rPr>
              <a:t>This system will enhance the DBE’s ability to deliver high-quality and responsive administrative, regulatory, and funding services to Early Learning Programmes (ELPs) and the children they serve, ultimately contributing to improved effectiveness, transparency, and accountability in the administration of ECD services.</a:t>
            </a:r>
          </a:p>
        </p:txBody>
      </p:sp>
      <p:pic>
        <p:nvPicPr>
          <p:cNvPr id="8" name="Picture 7">
            <a:extLst>
              <a:ext uri="{FF2B5EF4-FFF2-40B4-BE49-F238E27FC236}">
                <a16:creationId xmlns:a16="http://schemas.microsoft.com/office/drawing/2014/main" id="{A515A023-B858-98D9-B30A-E236501DF9B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039236" y="5096860"/>
            <a:ext cx="2301864" cy="986447"/>
          </a:xfrm>
          <a:prstGeom prst="rect">
            <a:avLst/>
          </a:prstGeom>
        </p:spPr>
      </p:pic>
      <p:pic>
        <p:nvPicPr>
          <p:cNvPr id="9" name="Picture 8">
            <a:extLst>
              <a:ext uri="{FF2B5EF4-FFF2-40B4-BE49-F238E27FC236}">
                <a16:creationId xmlns:a16="http://schemas.microsoft.com/office/drawing/2014/main" id="{63F0C80C-D1FD-299E-39B1-2F3D3EF6E546}"/>
              </a:ext>
            </a:extLst>
          </p:cNvPr>
          <p:cNvPicPr>
            <a:picLocks noChangeAspect="1"/>
          </p:cNvPicPr>
          <p:nvPr/>
        </p:nvPicPr>
        <p:blipFill rotWithShape="1">
          <a:blip r:embed="rId5">
            <a:extLst>
              <a:ext uri="{28A0092B-C50C-407E-A947-70E740481C1C}">
                <a14:useLocalDpi xmlns:a14="http://schemas.microsoft.com/office/drawing/2010/main" val="0"/>
              </a:ext>
            </a:extLst>
          </a:blip>
          <a:srcRect l="17333" t="33776" r="21000" b="31092"/>
          <a:stretch/>
        </p:blipFill>
        <p:spPr>
          <a:xfrm>
            <a:off x="2303122" y="5846586"/>
            <a:ext cx="1321821" cy="423584"/>
          </a:xfrm>
          <a:prstGeom prst="rect">
            <a:avLst/>
          </a:prstGeom>
        </p:spPr>
      </p:pic>
      <p:grpSp>
        <p:nvGrpSpPr>
          <p:cNvPr id="14" name="Group 13">
            <a:extLst>
              <a:ext uri="{FF2B5EF4-FFF2-40B4-BE49-F238E27FC236}">
                <a16:creationId xmlns:a16="http://schemas.microsoft.com/office/drawing/2014/main" id="{0FFAA1F9-5064-BB5B-EB6C-3945CF767317}"/>
              </a:ext>
            </a:extLst>
          </p:cNvPr>
          <p:cNvGrpSpPr/>
          <p:nvPr/>
        </p:nvGrpSpPr>
        <p:grpSpPr>
          <a:xfrm>
            <a:off x="7461745" y="925258"/>
            <a:ext cx="3879353" cy="3879351"/>
            <a:chOff x="7590504" y="933345"/>
            <a:chExt cx="3879353" cy="3879351"/>
          </a:xfrm>
        </p:grpSpPr>
        <p:sp>
          <p:nvSpPr>
            <p:cNvPr id="11" name="Oval 10">
              <a:extLst>
                <a:ext uri="{FF2B5EF4-FFF2-40B4-BE49-F238E27FC236}">
                  <a16:creationId xmlns:a16="http://schemas.microsoft.com/office/drawing/2014/main" id="{AE5E0019-4439-0AFE-952E-D88C60F0F731}"/>
                </a:ext>
              </a:extLst>
            </p:cNvPr>
            <p:cNvSpPr/>
            <p:nvPr/>
          </p:nvSpPr>
          <p:spPr>
            <a:xfrm>
              <a:off x="7590504" y="933345"/>
              <a:ext cx="3879353" cy="3879351"/>
            </a:xfrm>
            <a:prstGeom prst="ellipse">
              <a:avLst/>
            </a:prstGeom>
            <a:solidFill>
              <a:srgbClr val="1F6233"/>
            </a:solidFill>
            <a:ln w="1905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2" name="object 3">
              <a:extLst>
                <a:ext uri="{FF2B5EF4-FFF2-40B4-BE49-F238E27FC236}">
                  <a16:creationId xmlns:a16="http://schemas.microsoft.com/office/drawing/2014/main" id="{26C64D5B-4851-6133-DC51-299B8C308CF7}"/>
                </a:ext>
              </a:extLst>
            </p:cNvPr>
            <p:cNvSpPr txBox="1"/>
            <p:nvPr/>
          </p:nvSpPr>
          <p:spPr>
            <a:xfrm>
              <a:off x="7990685" y="2660337"/>
              <a:ext cx="3078991" cy="1490152"/>
            </a:xfrm>
            <a:prstGeom prst="rect">
              <a:avLst/>
            </a:prstGeom>
          </p:spPr>
          <p:txBody>
            <a:bodyPr vert="horz" wrap="square" lIns="0" tIns="12700" rIns="0" bIns="0" rtlCol="0">
              <a:spAutoFit/>
            </a:bodyPr>
            <a:lstStyle/>
            <a:p>
              <a:pPr marL="12700" marR="0" lvl="0" indent="0" algn="ctr" defTabSz="457200" rtl="0" eaLnBrk="1" fontAlgn="auto" latinLnBrk="0" hangingPunct="1">
                <a:lnSpc>
                  <a:spcPct val="100000"/>
                </a:lnSpc>
                <a:spcBef>
                  <a:spcPts val="1800"/>
                </a:spcBef>
                <a:spcAft>
                  <a:spcPts val="0"/>
                </a:spcAft>
                <a:buClrTx/>
                <a:buSzTx/>
                <a:buFontTx/>
                <a:buNone/>
                <a:tabLst/>
                <a:defRPr/>
              </a:pPr>
              <a:r>
                <a:rPr kumimoji="0" lang="en-US" sz="2400" b="1" i="0" u="none" strike="noStrike" kern="0" cap="none" spc="-95" normalizeH="0" baseline="0" noProof="0">
                  <a:ln>
                    <a:noFill/>
                  </a:ln>
                  <a:solidFill>
                    <a:prstClr val="white"/>
                  </a:solidFill>
                  <a:effectLst/>
                  <a:uLnTx/>
                  <a:uFillTx/>
                  <a:latin typeface="Avenir" panose="020B0503020203020204" pitchFamily="34" charset="0"/>
                  <a:ea typeface="+mn-ea"/>
                  <a:cs typeface="Calibri"/>
                </a:rPr>
                <a:t>The system is intended to be released in a </a:t>
              </a:r>
              <a:br>
                <a:rPr kumimoji="0" lang="en-US" sz="2400" b="1" i="0" u="none" strike="noStrike" kern="0" cap="none" spc="-95" normalizeH="0" baseline="0" noProof="0">
                  <a:ln>
                    <a:noFill/>
                  </a:ln>
                  <a:solidFill>
                    <a:prstClr val="white"/>
                  </a:solidFill>
                  <a:effectLst/>
                  <a:uLnTx/>
                  <a:uFillTx/>
                  <a:latin typeface="Avenir" panose="020B0503020203020204" pitchFamily="34" charset="0"/>
                  <a:ea typeface="+mn-ea"/>
                  <a:cs typeface="Calibri"/>
                </a:rPr>
              </a:br>
              <a:r>
                <a:rPr kumimoji="0" lang="en-US" sz="2400" b="1" i="0" u="none" strike="noStrike" kern="0" cap="none" spc="-95" normalizeH="0" baseline="0" noProof="0">
                  <a:ln>
                    <a:noFill/>
                  </a:ln>
                  <a:solidFill>
                    <a:prstClr val="white"/>
                  </a:solidFill>
                  <a:effectLst/>
                  <a:uLnTx/>
                  <a:uFillTx/>
                  <a:latin typeface="Avenir" panose="020B0503020203020204" pitchFamily="34" charset="0"/>
                  <a:ea typeface="+mn-ea"/>
                  <a:cs typeface="Calibri"/>
                </a:rPr>
                <a:t>modular fashion </a:t>
              </a:r>
              <a:br>
                <a:rPr kumimoji="0" lang="en-US" sz="2400" b="1" i="0" u="none" strike="noStrike" kern="0" cap="none" spc="-95" normalizeH="0" baseline="0" noProof="0">
                  <a:ln>
                    <a:noFill/>
                  </a:ln>
                  <a:solidFill>
                    <a:prstClr val="white"/>
                  </a:solidFill>
                  <a:effectLst/>
                  <a:uLnTx/>
                  <a:uFillTx/>
                  <a:latin typeface="Avenir" panose="020B0503020203020204" pitchFamily="34" charset="0"/>
                  <a:ea typeface="+mn-ea"/>
                  <a:cs typeface="Calibri"/>
                </a:rPr>
              </a:br>
              <a:r>
                <a:rPr kumimoji="0" lang="en-US" sz="2400" b="1" i="0" u="none" strike="noStrike" kern="0" cap="none" spc="-95" normalizeH="0" baseline="0" noProof="0">
                  <a:ln>
                    <a:noFill/>
                  </a:ln>
                  <a:solidFill>
                    <a:prstClr val="white"/>
                  </a:solidFill>
                  <a:effectLst/>
                  <a:uLnTx/>
                  <a:uFillTx/>
                  <a:latin typeface="Avenir" panose="020B0503020203020204" pitchFamily="34" charset="0"/>
                  <a:ea typeface="+mn-ea"/>
                  <a:cs typeface="Calibri"/>
                </a:rPr>
                <a:t>over six releases.</a:t>
              </a:r>
            </a:p>
          </p:txBody>
        </p:sp>
        <p:pic>
          <p:nvPicPr>
            <p:cNvPr id="13" name="Graphic 12">
              <a:extLst>
                <a:ext uri="{FF2B5EF4-FFF2-40B4-BE49-F238E27FC236}">
                  <a16:creationId xmlns:a16="http://schemas.microsoft.com/office/drawing/2014/main" id="{3F9E7CBB-25BF-5746-F4E4-749C7DAEB20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073738" y="1313540"/>
              <a:ext cx="912884" cy="1034262"/>
            </a:xfrm>
            <a:prstGeom prst="rect">
              <a:avLst/>
            </a:prstGeom>
          </p:spPr>
        </p:pic>
      </p:grpSp>
      <p:sp>
        <p:nvSpPr>
          <p:cNvPr id="2" name="Slide Number Placeholder 1">
            <a:extLst>
              <a:ext uri="{FF2B5EF4-FFF2-40B4-BE49-F238E27FC236}">
                <a16:creationId xmlns:a16="http://schemas.microsoft.com/office/drawing/2014/main" id="{A2BCC16F-98FA-01EE-B7A7-C116D0E963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D6DF22-58F6-8746-8105-8A90F60DF1B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1831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6BED3-2E77-0DFB-519A-1D43EC5077E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1EF7399-2926-FE75-1433-AAB1722CC1D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32914"/>
          <a:stretch/>
        </p:blipFill>
        <p:spPr>
          <a:xfrm flipH="1">
            <a:off x="0" y="5615484"/>
            <a:ext cx="12217400" cy="1242516"/>
          </a:xfrm>
          <a:prstGeom prst="rect">
            <a:avLst/>
          </a:prstGeom>
        </p:spPr>
      </p:pic>
      <p:pic>
        <p:nvPicPr>
          <p:cNvPr id="4" name="Picture 3">
            <a:extLst>
              <a:ext uri="{FF2B5EF4-FFF2-40B4-BE49-F238E27FC236}">
                <a16:creationId xmlns:a16="http://schemas.microsoft.com/office/drawing/2014/main" id="{52999E5B-90CE-25C0-C3D7-F83F741045A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40980" y="5792345"/>
            <a:ext cx="1211956" cy="423584"/>
          </a:xfrm>
          <a:prstGeom prst="rect">
            <a:avLst/>
          </a:prstGeom>
        </p:spPr>
      </p:pic>
      <p:pic>
        <p:nvPicPr>
          <p:cNvPr id="9" name="Picture 8">
            <a:extLst>
              <a:ext uri="{FF2B5EF4-FFF2-40B4-BE49-F238E27FC236}">
                <a16:creationId xmlns:a16="http://schemas.microsoft.com/office/drawing/2014/main" id="{9CBE663F-68E8-3B97-349F-BC193208F08C}"/>
              </a:ext>
            </a:extLst>
          </p:cNvPr>
          <p:cNvPicPr>
            <a:picLocks noChangeAspect="1"/>
          </p:cNvPicPr>
          <p:nvPr/>
        </p:nvPicPr>
        <p:blipFill rotWithShape="1">
          <a:blip r:embed="rId4">
            <a:extLst>
              <a:ext uri="{28A0092B-C50C-407E-A947-70E740481C1C}">
                <a14:useLocalDpi xmlns:a14="http://schemas.microsoft.com/office/drawing/2010/main" val="0"/>
              </a:ext>
            </a:extLst>
          </a:blip>
          <a:srcRect l="17333" t="33776" r="21000" b="31092"/>
          <a:stretch/>
        </p:blipFill>
        <p:spPr>
          <a:xfrm>
            <a:off x="2303122" y="5846586"/>
            <a:ext cx="1321821" cy="423584"/>
          </a:xfrm>
          <a:prstGeom prst="rect">
            <a:avLst/>
          </a:prstGeom>
        </p:spPr>
      </p:pic>
      <p:sp>
        <p:nvSpPr>
          <p:cNvPr id="6" name="Google Shape;525;p39">
            <a:extLst>
              <a:ext uri="{FF2B5EF4-FFF2-40B4-BE49-F238E27FC236}">
                <a16:creationId xmlns:a16="http://schemas.microsoft.com/office/drawing/2014/main" id="{A8F071D2-C441-CFFB-4A42-404CE6CAA2C6}"/>
              </a:ext>
            </a:extLst>
          </p:cNvPr>
          <p:cNvSpPr/>
          <p:nvPr/>
        </p:nvSpPr>
        <p:spPr>
          <a:xfrm>
            <a:off x="0" y="4039396"/>
            <a:ext cx="5314949" cy="2180429"/>
          </a:xfrm>
          <a:prstGeom prst="rect">
            <a:avLst/>
          </a:prstGeom>
          <a:solidFill>
            <a:srgbClr val="1F6233"/>
          </a:solidFill>
          <a:ln>
            <a:noFill/>
          </a:ln>
        </p:spPr>
        <p:txBody>
          <a:bodyPr spcFirstLastPara="1" wrap="square" lIns="91425" tIns="45700" rIns="91425" bIns="45700" anchor="ctr" anchorCtr="0">
            <a:noAutofit/>
          </a:bodyPr>
          <a:lstStyle/>
          <a:p>
            <a:pPr algn="ctr"/>
            <a:endParaRPr sz="1800">
              <a:solidFill>
                <a:srgbClr val="D27C25"/>
              </a:solidFill>
              <a:latin typeface="Calibri"/>
              <a:ea typeface="Calibri"/>
              <a:cs typeface="Calibri"/>
              <a:sym typeface="Calibri"/>
            </a:endParaRPr>
          </a:p>
        </p:txBody>
      </p:sp>
      <p:sp>
        <p:nvSpPr>
          <p:cNvPr id="3" name="TextBox 2">
            <a:extLst>
              <a:ext uri="{FF2B5EF4-FFF2-40B4-BE49-F238E27FC236}">
                <a16:creationId xmlns:a16="http://schemas.microsoft.com/office/drawing/2014/main" id="{9C45D271-11E2-E194-7F1E-EBE4E9C15D70}"/>
              </a:ext>
            </a:extLst>
          </p:cNvPr>
          <p:cNvSpPr txBox="1"/>
          <p:nvPr/>
        </p:nvSpPr>
        <p:spPr>
          <a:xfrm>
            <a:off x="830230" y="636104"/>
            <a:ext cx="7041561" cy="515526"/>
          </a:xfrm>
          <a:prstGeom prst="rect">
            <a:avLst/>
          </a:prstGeom>
          <a:noFill/>
        </p:spPr>
        <p:txBody>
          <a:bodyPr wrap="square" rtlCol="0">
            <a:spAutoFit/>
          </a:bodyPr>
          <a:lstStyle/>
          <a:p>
            <a:pPr>
              <a:lnSpc>
                <a:spcPts val="3300"/>
              </a:lnSpc>
            </a:pPr>
            <a:r>
              <a:rPr lang="en-US" sz="3000" b="1">
                <a:solidFill>
                  <a:srgbClr val="1F6233"/>
                </a:solidFill>
                <a:latin typeface="Century Gothic" charset="0"/>
                <a:ea typeface="Century Gothic" charset="0"/>
                <a:cs typeface="Century Gothic" charset="0"/>
              </a:rPr>
              <a:t>ECD PROGRAMME DETAILS</a:t>
            </a:r>
          </a:p>
        </p:txBody>
      </p:sp>
      <p:pic>
        <p:nvPicPr>
          <p:cNvPr id="8" name="Picture 7">
            <a:extLst>
              <a:ext uri="{FF2B5EF4-FFF2-40B4-BE49-F238E27FC236}">
                <a16:creationId xmlns:a16="http://schemas.microsoft.com/office/drawing/2014/main" id="{28C5B861-6A53-75C5-21E9-18FAEC7C383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039236" y="5096860"/>
            <a:ext cx="2301864" cy="986447"/>
          </a:xfrm>
          <a:prstGeom prst="rect">
            <a:avLst/>
          </a:prstGeom>
        </p:spPr>
      </p:pic>
      <p:sp>
        <p:nvSpPr>
          <p:cNvPr id="2" name="Slide Number Placeholder 1">
            <a:extLst>
              <a:ext uri="{FF2B5EF4-FFF2-40B4-BE49-F238E27FC236}">
                <a16:creationId xmlns:a16="http://schemas.microsoft.com/office/drawing/2014/main" id="{F1C6D7F4-8CB3-D731-4E99-5DCFB3BB6853}"/>
              </a:ext>
            </a:extLst>
          </p:cNvPr>
          <p:cNvSpPr>
            <a:spLocks noGrp="1"/>
          </p:cNvSpPr>
          <p:nvPr>
            <p:ph type="sldNum" sz="quarter" idx="12"/>
          </p:nvPr>
        </p:nvSpPr>
        <p:spPr>
          <a:xfrm>
            <a:off x="8610600" y="6356350"/>
            <a:ext cx="2743200" cy="365125"/>
          </a:xfrm>
        </p:spPr>
        <p:txBody>
          <a:bodyPr/>
          <a:lstStyle/>
          <a:p>
            <a:fld id="{FCD6DF22-58F6-8746-8105-8A90F60DF1B6}" type="slidenum">
              <a:rPr lang="en-US" smtClean="0">
                <a:solidFill>
                  <a:schemeClr val="tx1"/>
                </a:solidFill>
              </a:rPr>
              <a:t>20</a:t>
            </a:fld>
            <a:endParaRPr lang="en-US">
              <a:solidFill>
                <a:schemeClr val="tx1"/>
              </a:solidFill>
            </a:endParaRPr>
          </a:p>
        </p:txBody>
      </p:sp>
      <p:sp>
        <p:nvSpPr>
          <p:cNvPr id="7" name="Google Shape;526;p39">
            <a:extLst>
              <a:ext uri="{FF2B5EF4-FFF2-40B4-BE49-F238E27FC236}">
                <a16:creationId xmlns:a16="http://schemas.microsoft.com/office/drawing/2014/main" id="{30C57B18-8943-9196-4C77-3E3E4A46E481}"/>
              </a:ext>
            </a:extLst>
          </p:cNvPr>
          <p:cNvSpPr txBox="1"/>
          <p:nvPr/>
        </p:nvSpPr>
        <p:spPr>
          <a:xfrm>
            <a:off x="290905" y="4211308"/>
            <a:ext cx="4728940" cy="1674817"/>
          </a:xfrm>
          <a:prstGeom prst="rect">
            <a:avLst/>
          </a:prstGeom>
          <a:noFill/>
          <a:ln>
            <a:noFill/>
          </a:ln>
        </p:spPr>
        <p:txBody>
          <a:bodyPr spcFirstLastPara="1" wrap="square" lIns="0" tIns="12700" rIns="0" bIns="0" anchor="t" anchorCtr="0">
            <a:spAutoFit/>
          </a:bodyPr>
          <a:lstStyle/>
          <a:p>
            <a:pPr>
              <a:buSzPts val="1100"/>
            </a:pPr>
            <a:r>
              <a:rPr lang="en-US" sz="1800" dirty="0">
                <a:solidFill>
                  <a:schemeClr val="bg1"/>
                </a:solidFill>
                <a:latin typeface="Century Gothic"/>
              </a:rPr>
              <a:t>Scroll down to view the ECD programme details.</a:t>
            </a:r>
          </a:p>
          <a:p>
            <a:pPr>
              <a:buSzPts val="1100"/>
            </a:pPr>
            <a:endParaRPr lang="en-US" sz="1800" dirty="0">
              <a:solidFill>
                <a:schemeClr val="bg1"/>
              </a:solidFill>
              <a:latin typeface="Century Gothic"/>
            </a:endParaRPr>
          </a:p>
          <a:p>
            <a:pPr>
              <a:buSzPts val="1100"/>
            </a:pPr>
            <a:r>
              <a:rPr lang="en-US" sz="1800" dirty="0">
                <a:solidFill>
                  <a:schemeClr val="bg1"/>
                </a:solidFill>
                <a:latin typeface="Century Gothic"/>
              </a:rPr>
              <a:t>Note that some details may not have been collected during registration and can be completed later.</a:t>
            </a:r>
          </a:p>
        </p:txBody>
      </p:sp>
      <p:pic>
        <p:nvPicPr>
          <p:cNvPr id="11" name="Picture 10">
            <a:extLst>
              <a:ext uri="{FF2B5EF4-FFF2-40B4-BE49-F238E27FC236}">
                <a16:creationId xmlns:a16="http://schemas.microsoft.com/office/drawing/2014/main" id="{FC170608-E840-4AD5-844E-E7FE775871FA}"/>
              </a:ext>
            </a:extLst>
          </p:cNvPr>
          <p:cNvPicPr>
            <a:picLocks noChangeAspect="1"/>
          </p:cNvPicPr>
          <p:nvPr/>
        </p:nvPicPr>
        <p:blipFill>
          <a:blip r:embed="rId6"/>
          <a:srcRect t="12239"/>
          <a:stretch>
            <a:fillRect/>
          </a:stretch>
        </p:blipFill>
        <p:spPr>
          <a:xfrm>
            <a:off x="0" y="1351565"/>
            <a:ext cx="12192000" cy="2657430"/>
          </a:xfrm>
          <a:prstGeom prst="rect">
            <a:avLst/>
          </a:prstGeom>
        </p:spPr>
      </p:pic>
    </p:spTree>
    <p:extLst>
      <p:ext uri="{BB962C8B-B14F-4D97-AF65-F5344CB8AC3E}">
        <p14:creationId xmlns:p14="http://schemas.microsoft.com/office/powerpoint/2010/main" val="16127738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F0734-92E5-67CD-A787-A937DD10D7C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44999AE-DBB0-AE4F-B72C-CCCD34BF487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32914"/>
          <a:stretch/>
        </p:blipFill>
        <p:spPr>
          <a:xfrm flipH="1">
            <a:off x="0" y="5615484"/>
            <a:ext cx="12217400" cy="1242516"/>
          </a:xfrm>
          <a:prstGeom prst="rect">
            <a:avLst/>
          </a:prstGeom>
        </p:spPr>
      </p:pic>
      <p:pic>
        <p:nvPicPr>
          <p:cNvPr id="4" name="Picture 3">
            <a:extLst>
              <a:ext uri="{FF2B5EF4-FFF2-40B4-BE49-F238E27FC236}">
                <a16:creationId xmlns:a16="http://schemas.microsoft.com/office/drawing/2014/main" id="{BA1181A0-799E-A835-97C5-5F6D4B0550A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40980" y="5792345"/>
            <a:ext cx="1211956" cy="423584"/>
          </a:xfrm>
          <a:prstGeom prst="rect">
            <a:avLst/>
          </a:prstGeom>
        </p:spPr>
      </p:pic>
      <p:pic>
        <p:nvPicPr>
          <p:cNvPr id="9" name="Picture 8">
            <a:extLst>
              <a:ext uri="{FF2B5EF4-FFF2-40B4-BE49-F238E27FC236}">
                <a16:creationId xmlns:a16="http://schemas.microsoft.com/office/drawing/2014/main" id="{D183942A-03F8-C55B-4540-68FBE57070CD}"/>
              </a:ext>
            </a:extLst>
          </p:cNvPr>
          <p:cNvPicPr>
            <a:picLocks noChangeAspect="1"/>
          </p:cNvPicPr>
          <p:nvPr/>
        </p:nvPicPr>
        <p:blipFill rotWithShape="1">
          <a:blip r:embed="rId4">
            <a:extLst>
              <a:ext uri="{28A0092B-C50C-407E-A947-70E740481C1C}">
                <a14:useLocalDpi xmlns:a14="http://schemas.microsoft.com/office/drawing/2010/main" val="0"/>
              </a:ext>
            </a:extLst>
          </a:blip>
          <a:srcRect l="17333" t="33776" r="21000" b="31092"/>
          <a:stretch/>
        </p:blipFill>
        <p:spPr>
          <a:xfrm>
            <a:off x="2303122" y="5846586"/>
            <a:ext cx="1321821" cy="423584"/>
          </a:xfrm>
          <a:prstGeom prst="rect">
            <a:avLst/>
          </a:prstGeom>
        </p:spPr>
      </p:pic>
      <p:sp>
        <p:nvSpPr>
          <p:cNvPr id="3" name="TextBox 2">
            <a:extLst>
              <a:ext uri="{FF2B5EF4-FFF2-40B4-BE49-F238E27FC236}">
                <a16:creationId xmlns:a16="http://schemas.microsoft.com/office/drawing/2014/main" id="{1C81C4C9-D8E1-7816-AA27-F2626D900F29}"/>
              </a:ext>
            </a:extLst>
          </p:cNvPr>
          <p:cNvSpPr txBox="1"/>
          <p:nvPr/>
        </p:nvSpPr>
        <p:spPr>
          <a:xfrm>
            <a:off x="830230" y="636104"/>
            <a:ext cx="7041561" cy="515526"/>
          </a:xfrm>
          <a:prstGeom prst="rect">
            <a:avLst/>
          </a:prstGeom>
          <a:noFill/>
        </p:spPr>
        <p:txBody>
          <a:bodyPr wrap="square" rtlCol="0">
            <a:spAutoFit/>
          </a:bodyPr>
          <a:lstStyle/>
          <a:p>
            <a:pPr>
              <a:lnSpc>
                <a:spcPts val="3300"/>
              </a:lnSpc>
            </a:pPr>
            <a:r>
              <a:rPr lang="en-US" sz="3000" b="1">
                <a:solidFill>
                  <a:srgbClr val="1F6233"/>
                </a:solidFill>
                <a:latin typeface="Century Gothic" charset="0"/>
                <a:ea typeface="Century Gothic" charset="0"/>
                <a:cs typeface="Century Gothic" charset="0"/>
              </a:rPr>
              <a:t>ECD PROGRAMME DETAILS</a:t>
            </a:r>
          </a:p>
        </p:txBody>
      </p:sp>
      <p:pic>
        <p:nvPicPr>
          <p:cNvPr id="8" name="Picture 7">
            <a:extLst>
              <a:ext uri="{FF2B5EF4-FFF2-40B4-BE49-F238E27FC236}">
                <a16:creationId xmlns:a16="http://schemas.microsoft.com/office/drawing/2014/main" id="{1ED68F2C-2292-E73E-0908-824DA589F4D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039236" y="5096860"/>
            <a:ext cx="2301864" cy="986447"/>
          </a:xfrm>
          <a:prstGeom prst="rect">
            <a:avLst/>
          </a:prstGeom>
        </p:spPr>
      </p:pic>
      <p:sp>
        <p:nvSpPr>
          <p:cNvPr id="2" name="Slide Number Placeholder 1">
            <a:extLst>
              <a:ext uri="{FF2B5EF4-FFF2-40B4-BE49-F238E27FC236}">
                <a16:creationId xmlns:a16="http://schemas.microsoft.com/office/drawing/2014/main" id="{1F8E4DF1-09B1-1BC7-9CA3-7FF7CE5ABE69}"/>
              </a:ext>
            </a:extLst>
          </p:cNvPr>
          <p:cNvSpPr>
            <a:spLocks noGrp="1"/>
          </p:cNvSpPr>
          <p:nvPr>
            <p:ph type="sldNum" sz="quarter" idx="12"/>
          </p:nvPr>
        </p:nvSpPr>
        <p:spPr>
          <a:xfrm>
            <a:off x="8610600" y="6356350"/>
            <a:ext cx="2743200" cy="365125"/>
          </a:xfrm>
        </p:spPr>
        <p:txBody>
          <a:bodyPr/>
          <a:lstStyle/>
          <a:p>
            <a:fld id="{FCD6DF22-58F6-8746-8105-8A90F60DF1B6}" type="slidenum">
              <a:rPr lang="en-US" smtClean="0">
                <a:solidFill>
                  <a:schemeClr val="tx1"/>
                </a:solidFill>
              </a:rPr>
              <a:t>21</a:t>
            </a:fld>
            <a:endParaRPr lang="en-US">
              <a:solidFill>
                <a:schemeClr val="tx1"/>
              </a:solidFill>
            </a:endParaRPr>
          </a:p>
        </p:txBody>
      </p:sp>
      <p:pic>
        <p:nvPicPr>
          <p:cNvPr id="13" name="Picture 12">
            <a:extLst>
              <a:ext uri="{FF2B5EF4-FFF2-40B4-BE49-F238E27FC236}">
                <a16:creationId xmlns:a16="http://schemas.microsoft.com/office/drawing/2014/main" id="{2D44326C-619F-1456-3B76-EC81C5448234}"/>
              </a:ext>
            </a:extLst>
          </p:cNvPr>
          <p:cNvPicPr>
            <a:picLocks noChangeAspect="1"/>
          </p:cNvPicPr>
          <p:nvPr/>
        </p:nvPicPr>
        <p:blipFill>
          <a:blip r:embed="rId6"/>
          <a:srcRect b="7763"/>
          <a:stretch>
            <a:fillRect/>
          </a:stretch>
        </p:blipFill>
        <p:spPr>
          <a:xfrm>
            <a:off x="3929861" y="1241595"/>
            <a:ext cx="7982620" cy="4974334"/>
          </a:xfrm>
          <a:prstGeom prst="rect">
            <a:avLst/>
          </a:prstGeom>
        </p:spPr>
      </p:pic>
      <p:sp>
        <p:nvSpPr>
          <p:cNvPr id="14" name="Google Shape;525;p39">
            <a:extLst>
              <a:ext uri="{FF2B5EF4-FFF2-40B4-BE49-F238E27FC236}">
                <a16:creationId xmlns:a16="http://schemas.microsoft.com/office/drawing/2014/main" id="{15045D75-119A-1BD6-200F-2801BA2DC202}"/>
              </a:ext>
            </a:extLst>
          </p:cNvPr>
          <p:cNvSpPr/>
          <p:nvPr/>
        </p:nvSpPr>
        <p:spPr>
          <a:xfrm>
            <a:off x="2" y="1392020"/>
            <a:ext cx="3248024" cy="2827555"/>
          </a:xfrm>
          <a:prstGeom prst="rect">
            <a:avLst/>
          </a:prstGeom>
          <a:solidFill>
            <a:srgbClr val="1F6233"/>
          </a:solidFill>
          <a:ln>
            <a:noFill/>
          </a:ln>
        </p:spPr>
        <p:txBody>
          <a:bodyPr spcFirstLastPara="1" wrap="square" lIns="91425" tIns="45700" rIns="91425" bIns="45700" anchor="ctr" anchorCtr="0">
            <a:noAutofit/>
          </a:bodyPr>
          <a:lstStyle/>
          <a:p>
            <a:pPr algn="ctr"/>
            <a:endParaRPr sz="1800">
              <a:solidFill>
                <a:srgbClr val="D27C25"/>
              </a:solidFill>
              <a:latin typeface="Calibri"/>
              <a:ea typeface="Calibri"/>
              <a:cs typeface="Calibri"/>
              <a:sym typeface="Calibri"/>
            </a:endParaRPr>
          </a:p>
        </p:txBody>
      </p:sp>
      <p:sp>
        <p:nvSpPr>
          <p:cNvPr id="15" name="Google Shape;526;p39">
            <a:extLst>
              <a:ext uri="{FF2B5EF4-FFF2-40B4-BE49-F238E27FC236}">
                <a16:creationId xmlns:a16="http://schemas.microsoft.com/office/drawing/2014/main" id="{6BE01A7A-6BC0-88E9-5F63-6B5C40F9710D}"/>
              </a:ext>
            </a:extLst>
          </p:cNvPr>
          <p:cNvSpPr txBox="1"/>
          <p:nvPr/>
        </p:nvSpPr>
        <p:spPr>
          <a:xfrm>
            <a:off x="290906" y="1563933"/>
            <a:ext cx="2889907" cy="968470"/>
          </a:xfrm>
          <a:prstGeom prst="rect">
            <a:avLst/>
          </a:prstGeom>
          <a:noFill/>
          <a:ln>
            <a:noFill/>
          </a:ln>
        </p:spPr>
        <p:txBody>
          <a:bodyPr spcFirstLastPara="1" wrap="square" lIns="0" tIns="12700" rIns="0" bIns="0" anchor="t" anchorCtr="0">
            <a:spAutoFit/>
          </a:bodyPr>
          <a:lstStyle/>
          <a:p>
            <a:pPr lvl="0">
              <a:lnSpc>
                <a:spcPct val="115000"/>
              </a:lnSpc>
              <a:buSzPts val="1100"/>
            </a:pPr>
            <a:r>
              <a:rPr lang="en-US" sz="1800" dirty="0">
                <a:solidFill>
                  <a:schemeClr val="bg1"/>
                </a:solidFill>
                <a:latin typeface="Century Gothic"/>
              </a:rPr>
              <a:t>Scroll down to view the breakdown of child enrolment</a:t>
            </a:r>
          </a:p>
        </p:txBody>
      </p:sp>
    </p:spTree>
    <p:extLst>
      <p:ext uri="{BB962C8B-B14F-4D97-AF65-F5344CB8AC3E}">
        <p14:creationId xmlns:p14="http://schemas.microsoft.com/office/powerpoint/2010/main" val="20251822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0C01C-8B10-6268-0B30-CB558001B2E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892C122-E84A-977B-ECDC-A188FEAB0AF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32914"/>
          <a:stretch/>
        </p:blipFill>
        <p:spPr>
          <a:xfrm flipH="1">
            <a:off x="0" y="5615484"/>
            <a:ext cx="12217400" cy="1242516"/>
          </a:xfrm>
          <a:prstGeom prst="rect">
            <a:avLst/>
          </a:prstGeom>
        </p:spPr>
      </p:pic>
      <p:pic>
        <p:nvPicPr>
          <p:cNvPr id="4" name="Picture 3">
            <a:extLst>
              <a:ext uri="{FF2B5EF4-FFF2-40B4-BE49-F238E27FC236}">
                <a16:creationId xmlns:a16="http://schemas.microsoft.com/office/drawing/2014/main" id="{680AC8AF-EF32-29A9-EB53-D1EB27AB5DB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40980" y="5792345"/>
            <a:ext cx="1211956" cy="423584"/>
          </a:xfrm>
          <a:prstGeom prst="rect">
            <a:avLst/>
          </a:prstGeom>
        </p:spPr>
      </p:pic>
      <p:pic>
        <p:nvPicPr>
          <p:cNvPr id="9" name="Picture 8">
            <a:extLst>
              <a:ext uri="{FF2B5EF4-FFF2-40B4-BE49-F238E27FC236}">
                <a16:creationId xmlns:a16="http://schemas.microsoft.com/office/drawing/2014/main" id="{6DBDD14C-370D-8AF6-FE6C-2AAB8AE3CF24}"/>
              </a:ext>
            </a:extLst>
          </p:cNvPr>
          <p:cNvPicPr>
            <a:picLocks noChangeAspect="1"/>
          </p:cNvPicPr>
          <p:nvPr/>
        </p:nvPicPr>
        <p:blipFill rotWithShape="1">
          <a:blip r:embed="rId4">
            <a:extLst>
              <a:ext uri="{28A0092B-C50C-407E-A947-70E740481C1C}">
                <a14:useLocalDpi xmlns:a14="http://schemas.microsoft.com/office/drawing/2010/main" val="0"/>
              </a:ext>
            </a:extLst>
          </a:blip>
          <a:srcRect l="17333" t="33776" r="21000" b="31092"/>
          <a:stretch/>
        </p:blipFill>
        <p:spPr>
          <a:xfrm>
            <a:off x="2303122" y="5846586"/>
            <a:ext cx="1321821" cy="423584"/>
          </a:xfrm>
          <a:prstGeom prst="rect">
            <a:avLst/>
          </a:prstGeom>
        </p:spPr>
      </p:pic>
      <p:sp>
        <p:nvSpPr>
          <p:cNvPr id="3" name="TextBox 2">
            <a:extLst>
              <a:ext uri="{FF2B5EF4-FFF2-40B4-BE49-F238E27FC236}">
                <a16:creationId xmlns:a16="http://schemas.microsoft.com/office/drawing/2014/main" id="{F3CD5177-E32C-2B4A-5663-6FB2FD0D7117}"/>
              </a:ext>
            </a:extLst>
          </p:cNvPr>
          <p:cNvSpPr txBox="1"/>
          <p:nvPr/>
        </p:nvSpPr>
        <p:spPr>
          <a:xfrm>
            <a:off x="830230" y="636104"/>
            <a:ext cx="7041561" cy="515526"/>
          </a:xfrm>
          <a:prstGeom prst="rect">
            <a:avLst/>
          </a:prstGeom>
          <a:noFill/>
        </p:spPr>
        <p:txBody>
          <a:bodyPr wrap="square" rtlCol="0">
            <a:spAutoFit/>
          </a:bodyPr>
          <a:lstStyle/>
          <a:p>
            <a:pPr>
              <a:lnSpc>
                <a:spcPts val="3300"/>
              </a:lnSpc>
            </a:pPr>
            <a:r>
              <a:rPr lang="en-US" sz="3000" b="1">
                <a:solidFill>
                  <a:srgbClr val="1F6233"/>
                </a:solidFill>
                <a:latin typeface="Century Gothic" charset="0"/>
                <a:ea typeface="Century Gothic" charset="0"/>
                <a:cs typeface="Century Gothic" charset="0"/>
              </a:rPr>
              <a:t>ECD PROGRAMME DETAILS</a:t>
            </a:r>
          </a:p>
        </p:txBody>
      </p:sp>
      <p:pic>
        <p:nvPicPr>
          <p:cNvPr id="8" name="Picture 7">
            <a:extLst>
              <a:ext uri="{FF2B5EF4-FFF2-40B4-BE49-F238E27FC236}">
                <a16:creationId xmlns:a16="http://schemas.microsoft.com/office/drawing/2014/main" id="{1F766848-EB58-5649-9DD1-E186C8A9623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039236" y="5096860"/>
            <a:ext cx="2301864" cy="986447"/>
          </a:xfrm>
          <a:prstGeom prst="rect">
            <a:avLst/>
          </a:prstGeom>
        </p:spPr>
      </p:pic>
      <p:sp>
        <p:nvSpPr>
          <p:cNvPr id="2" name="Slide Number Placeholder 1">
            <a:extLst>
              <a:ext uri="{FF2B5EF4-FFF2-40B4-BE49-F238E27FC236}">
                <a16:creationId xmlns:a16="http://schemas.microsoft.com/office/drawing/2014/main" id="{B3556900-0A17-8D81-3013-7FFC7930D266}"/>
              </a:ext>
            </a:extLst>
          </p:cNvPr>
          <p:cNvSpPr>
            <a:spLocks noGrp="1"/>
          </p:cNvSpPr>
          <p:nvPr>
            <p:ph type="sldNum" sz="quarter" idx="12"/>
          </p:nvPr>
        </p:nvSpPr>
        <p:spPr>
          <a:xfrm>
            <a:off x="8610600" y="6356350"/>
            <a:ext cx="2743200" cy="365125"/>
          </a:xfrm>
        </p:spPr>
        <p:txBody>
          <a:bodyPr/>
          <a:lstStyle/>
          <a:p>
            <a:fld id="{FCD6DF22-58F6-8746-8105-8A90F60DF1B6}" type="slidenum">
              <a:rPr lang="en-US" smtClean="0">
                <a:solidFill>
                  <a:schemeClr val="tx1"/>
                </a:solidFill>
              </a:rPr>
              <a:t>22</a:t>
            </a:fld>
            <a:endParaRPr lang="en-US">
              <a:solidFill>
                <a:schemeClr val="tx1"/>
              </a:solidFill>
            </a:endParaRPr>
          </a:p>
        </p:txBody>
      </p:sp>
      <p:sp>
        <p:nvSpPr>
          <p:cNvPr id="14" name="Google Shape;525;p39">
            <a:extLst>
              <a:ext uri="{FF2B5EF4-FFF2-40B4-BE49-F238E27FC236}">
                <a16:creationId xmlns:a16="http://schemas.microsoft.com/office/drawing/2014/main" id="{2B943480-9F30-02D1-8912-D3DAB2B6634C}"/>
              </a:ext>
            </a:extLst>
          </p:cNvPr>
          <p:cNvSpPr/>
          <p:nvPr/>
        </p:nvSpPr>
        <p:spPr>
          <a:xfrm>
            <a:off x="1" y="1392020"/>
            <a:ext cx="3819523" cy="2827555"/>
          </a:xfrm>
          <a:prstGeom prst="rect">
            <a:avLst/>
          </a:prstGeom>
          <a:solidFill>
            <a:srgbClr val="1F6233"/>
          </a:solidFill>
          <a:ln>
            <a:noFill/>
          </a:ln>
        </p:spPr>
        <p:txBody>
          <a:bodyPr spcFirstLastPara="1" wrap="square" lIns="91425" tIns="45700" rIns="91425" bIns="45700" anchor="ctr" anchorCtr="0">
            <a:noAutofit/>
          </a:bodyPr>
          <a:lstStyle/>
          <a:p>
            <a:pPr algn="ctr"/>
            <a:endParaRPr sz="1800">
              <a:solidFill>
                <a:srgbClr val="D27C25"/>
              </a:solidFill>
              <a:latin typeface="Calibri"/>
              <a:ea typeface="Calibri"/>
              <a:cs typeface="Calibri"/>
              <a:sym typeface="Calibri"/>
            </a:endParaRPr>
          </a:p>
        </p:txBody>
      </p:sp>
      <p:sp>
        <p:nvSpPr>
          <p:cNvPr id="15" name="Google Shape;526;p39">
            <a:extLst>
              <a:ext uri="{FF2B5EF4-FFF2-40B4-BE49-F238E27FC236}">
                <a16:creationId xmlns:a16="http://schemas.microsoft.com/office/drawing/2014/main" id="{F4EBD27E-6BC0-C1C2-1CF2-5DF83AF4075A}"/>
              </a:ext>
            </a:extLst>
          </p:cNvPr>
          <p:cNvSpPr txBox="1"/>
          <p:nvPr/>
        </p:nvSpPr>
        <p:spPr>
          <a:xfrm>
            <a:off x="290906" y="1563933"/>
            <a:ext cx="3398394" cy="2228815"/>
          </a:xfrm>
          <a:prstGeom prst="rect">
            <a:avLst/>
          </a:prstGeom>
          <a:noFill/>
          <a:ln>
            <a:noFill/>
          </a:ln>
        </p:spPr>
        <p:txBody>
          <a:bodyPr spcFirstLastPara="1" wrap="square" lIns="0" tIns="12700" rIns="0" bIns="0" anchor="t" anchorCtr="0">
            <a:spAutoFit/>
          </a:bodyPr>
          <a:lstStyle/>
          <a:p>
            <a:pPr lvl="0">
              <a:buSzPts val="1100"/>
            </a:pPr>
            <a:r>
              <a:rPr lang="en-US" sz="1800" dirty="0">
                <a:solidFill>
                  <a:schemeClr val="bg1"/>
                </a:solidFill>
                <a:latin typeface="Century Gothic"/>
              </a:rPr>
              <a:t>Finally, scroll down to see:</a:t>
            </a:r>
          </a:p>
          <a:p>
            <a:pPr marL="285750" lvl="0" indent="-285750">
              <a:buClr>
                <a:schemeClr val="bg1"/>
              </a:buClr>
              <a:buSzPts val="1100"/>
              <a:buFont typeface="Arial" panose="020B0604020202020204" pitchFamily="34" charset="0"/>
              <a:buChar char="•"/>
            </a:pPr>
            <a:r>
              <a:rPr lang="en-US" sz="1800" dirty="0">
                <a:solidFill>
                  <a:schemeClr val="bg1"/>
                </a:solidFill>
                <a:latin typeface="Century Gothic"/>
              </a:rPr>
              <a:t>ECD location details</a:t>
            </a:r>
          </a:p>
          <a:p>
            <a:pPr marL="285750" lvl="0" indent="-285750">
              <a:buClr>
                <a:schemeClr val="bg1"/>
              </a:buClr>
              <a:buSzPts val="1100"/>
              <a:buFont typeface="Arial" panose="020B0604020202020204" pitchFamily="34" charset="0"/>
              <a:buChar char="•"/>
            </a:pPr>
            <a:r>
              <a:rPr lang="en-US" sz="1800" dirty="0">
                <a:solidFill>
                  <a:schemeClr val="bg1"/>
                </a:solidFill>
                <a:latin typeface="Century Gothic"/>
              </a:rPr>
              <a:t>Reviewer can choose to </a:t>
            </a:r>
            <a:r>
              <a:rPr lang="en-US" sz="1800" b="1" dirty="0">
                <a:solidFill>
                  <a:srgbClr val="E5AB1A"/>
                </a:solidFill>
                <a:latin typeface="Century Gothic"/>
              </a:rPr>
              <a:t>SUBMIT FOR EMIS APPROVAL</a:t>
            </a:r>
            <a:r>
              <a:rPr lang="en-US" sz="1800" dirty="0">
                <a:solidFill>
                  <a:schemeClr val="bg1"/>
                </a:solidFill>
                <a:latin typeface="Century Gothic"/>
              </a:rPr>
              <a:t> (1) for allocation of EMIS number </a:t>
            </a:r>
          </a:p>
          <a:p>
            <a:pPr marL="285750" lvl="0" indent="-285750">
              <a:buClr>
                <a:schemeClr val="bg1"/>
              </a:buClr>
              <a:buSzPts val="1100"/>
              <a:buFont typeface="Arial" panose="020B0604020202020204" pitchFamily="34" charset="0"/>
              <a:buChar char="•"/>
            </a:pPr>
            <a:r>
              <a:rPr lang="en-US" sz="1800" dirty="0">
                <a:solidFill>
                  <a:schemeClr val="bg1"/>
                </a:solidFill>
                <a:latin typeface="Century Gothic"/>
              </a:rPr>
              <a:t>or </a:t>
            </a:r>
            <a:r>
              <a:rPr lang="en-US" sz="1800" b="1" dirty="0">
                <a:solidFill>
                  <a:srgbClr val="E5AB1A"/>
                </a:solidFill>
                <a:latin typeface="Century Gothic"/>
              </a:rPr>
              <a:t>SEND TO REVIEWER </a:t>
            </a:r>
            <a:r>
              <a:rPr lang="en-US" sz="1800" dirty="0">
                <a:solidFill>
                  <a:schemeClr val="bg1"/>
                </a:solidFill>
                <a:latin typeface="Century Gothic"/>
              </a:rPr>
              <a:t>(2) to make corrections</a:t>
            </a:r>
            <a:endParaRPr lang="en-US" sz="1800" b="1" dirty="0">
              <a:solidFill>
                <a:srgbClr val="E5AB1A"/>
              </a:solidFill>
              <a:latin typeface="Century Gothic"/>
            </a:endParaRPr>
          </a:p>
        </p:txBody>
      </p:sp>
      <p:pic>
        <p:nvPicPr>
          <p:cNvPr id="7" name="Picture 6">
            <a:extLst>
              <a:ext uri="{FF2B5EF4-FFF2-40B4-BE49-F238E27FC236}">
                <a16:creationId xmlns:a16="http://schemas.microsoft.com/office/drawing/2014/main" id="{01030325-5C01-1700-2A03-A36C6B301B08}"/>
              </a:ext>
            </a:extLst>
          </p:cNvPr>
          <p:cNvPicPr>
            <a:picLocks noChangeAspect="1"/>
          </p:cNvPicPr>
          <p:nvPr/>
        </p:nvPicPr>
        <p:blipFill>
          <a:blip r:embed="rId6"/>
          <a:srcRect t="5550"/>
          <a:stretch>
            <a:fillRect/>
          </a:stretch>
        </p:blipFill>
        <p:spPr>
          <a:xfrm>
            <a:off x="4338520" y="1361648"/>
            <a:ext cx="7554465" cy="4735390"/>
          </a:xfrm>
          <a:prstGeom prst="rect">
            <a:avLst/>
          </a:prstGeom>
        </p:spPr>
      </p:pic>
      <p:sp>
        <p:nvSpPr>
          <p:cNvPr id="6" name="Google Shape;705;p52">
            <a:extLst>
              <a:ext uri="{FF2B5EF4-FFF2-40B4-BE49-F238E27FC236}">
                <a16:creationId xmlns:a16="http://schemas.microsoft.com/office/drawing/2014/main" id="{D8EF6A67-9B8A-A00C-8494-E62B1BE7F12E}"/>
              </a:ext>
            </a:extLst>
          </p:cNvPr>
          <p:cNvSpPr/>
          <p:nvPr/>
        </p:nvSpPr>
        <p:spPr>
          <a:xfrm>
            <a:off x="5963665" y="5787535"/>
            <a:ext cx="998981" cy="260209"/>
          </a:xfrm>
          <a:prstGeom prst="rect">
            <a:avLst/>
          </a:prstGeom>
          <a:noFill/>
          <a:ln w="12700" cap="flat" cmpd="sng">
            <a:solidFill>
              <a:srgbClr val="A4683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6" name="Group 15">
            <a:extLst>
              <a:ext uri="{FF2B5EF4-FFF2-40B4-BE49-F238E27FC236}">
                <a16:creationId xmlns:a16="http://schemas.microsoft.com/office/drawing/2014/main" id="{A91FE6EC-48B6-B1AD-A50B-EFCDB7FCC5C5}"/>
              </a:ext>
            </a:extLst>
          </p:cNvPr>
          <p:cNvGrpSpPr/>
          <p:nvPr/>
        </p:nvGrpSpPr>
        <p:grpSpPr>
          <a:xfrm>
            <a:off x="5947794" y="5409522"/>
            <a:ext cx="346380" cy="357856"/>
            <a:chOff x="594600" y="1505200"/>
            <a:chExt cx="346380" cy="357856"/>
          </a:xfrm>
        </p:grpSpPr>
        <p:sp>
          <p:nvSpPr>
            <p:cNvPr id="17" name="Oval 16">
              <a:extLst>
                <a:ext uri="{FF2B5EF4-FFF2-40B4-BE49-F238E27FC236}">
                  <a16:creationId xmlns:a16="http://schemas.microsoft.com/office/drawing/2014/main" id="{A12802D3-3074-67F5-FFBE-FA4677B5733E}"/>
                </a:ext>
              </a:extLst>
            </p:cNvPr>
            <p:cNvSpPr/>
            <p:nvPr/>
          </p:nvSpPr>
          <p:spPr>
            <a:xfrm>
              <a:off x="594600" y="1516677"/>
              <a:ext cx="346380" cy="346379"/>
            </a:xfrm>
            <a:prstGeom prst="ellipse">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BE30CC57-2D3D-9D3E-EFA6-27A7E637AEC0}"/>
                </a:ext>
              </a:extLst>
            </p:cNvPr>
            <p:cNvSpPr txBox="1"/>
            <p:nvPr/>
          </p:nvSpPr>
          <p:spPr>
            <a:xfrm>
              <a:off x="614529" y="1505200"/>
              <a:ext cx="306522" cy="307777"/>
            </a:xfrm>
            <a:prstGeom prst="rect">
              <a:avLst/>
            </a:prstGeom>
            <a:noFill/>
          </p:spPr>
          <p:txBody>
            <a:bodyPr wrap="square" rtlCol="0">
              <a:spAutoFit/>
            </a:bodyPr>
            <a:lstStyle/>
            <a:p>
              <a:pPr algn="ctr"/>
              <a:r>
                <a:rPr lang="en-GB" b="1">
                  <a:solidFill>
                    <a:schemeClr val="bg1"/>
                  </a:solidFill>
                  <a:latin typeface="Century Gothic" panose="020B0502020202020204" pitchFamily="34" charset="0"/>
                </a:rPr>
                <a:t>2</a:t>
              </a:r>
            </a:p>
          </p:txBody>
        </p:sp>
      </p:grpSp>
      <p:sp>
        <p:nvSpPr>
          <p:cNvPr id="19" name="Google Shape;705;p52">
            <a:extLst>
              <a:ext uri="{FF2B5EF4-FFF2-40B4-BE49-F238E27FC236}">
                <a16:creationId xmlns:a16="http://schemas.microsoft.com/office/drawing/2014/main" id="{2C9C5C28-0869-24B4-B740-E5A3F62BA4B6}"/>
              </a:ext>
            </a:extLst>
          </p:cNvPr>
          <p:cNvSpPr/>
          <p:nvPr/>
        </p:nvSpPr>
        <p:spPr>
          <a:xfrm>
            <a:off x="6978517" y="5787535"/>
            <a:ext cx="1369237" cy="260209"/>
          </a:xfrm>
          <a:prstGeom prst="rect">
            <a:avLst/>
          </a:prstGeom>
          <a:noFill/>
          <a:ln w="12700" cap="flat" cmpd="sng">
            <a:solidFill>
              <a:srgbClr val="A4683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0" name="Group 19">
            <a:extLst>
              <a:ext uri="{FF2B5EF4-FFF2-40B4-BE49-F238E27FC236}">
                <a16:creationId xmlns:a16="http://schemas.microsoft.com/office/drawing/2014/main" id="{80113044-990A-CD12-0BBB-0F22BE1515BD}"/>
              </a:ext>
            </a:extLst>
          </p:cNvPr>
          <p:cNvGrpSpPr/>
          <p:nvPr/>
        </p:nvGrpSpPr>
        <p:grpSpPr>
          <a:xfrm>
            <a:off x="6962646" y="5409522"/>
            <a:ext cx="346380" cy="357856"/>
            <a:chOff x="594600" y="1505200"/>
            <a:chExt cx="346380" cy="357856"/>
          </a:xfrm>
        </p:grpSpPr>
        <p:sp>
          <p:nvSpPr>
            <p:cNvPr id="21" name="Oval 20">
              <a:extLst>
                <a:ext uri="{FF2B5EF4-FFF2-40B4-BE49-F238E27FC236}">
                  <a16:creationId xmlns:a16="http://schemas.microsoft.com/office/drawing/2014/main" id="{A2E2403C-F3B8-E282-7788-4D24D74D71EE}"/>
                </a:ext>
              </a:extLst>
            </p:cNvPr>
            <p:cNvSpPr/>
            <p:nvPr/>
          </p:nvSpPr>
          <p:spPr>
            <a:xfrm>
              <a:off x="594600" y="1516677"/>
              <a:ext cx="346380" cy="346379"/>
            </a:xfrm>
            <a:prstGeom prst="ellipse">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A61715F4-34AB-379D-8F40-A6DED0A61943}"/>
                </a:ext>
              </a:extLst>
            </p:cNvPr>
            <p:cNvSpPr txBox="1"/>
            <p:nvPr/>
          </p:nvSpPr>
          <p:spPr>
            <a:xfrm>
              <a:off x="614529" y="1505200"/>
              <a:ext cx="306522" cy="307777"/>
            </a:xfrm>
            <a:prstGeom prst="rect">
              <a:avLst/>
            </a:prstGeom>
            <a:noFill/>
          </p:spPr>
          <p:txBody>
            <a:bodyPr wrap="square" rtlCol="0">
              <a:spAutoFit/>
            </a:bodyPr>
            <a:lstStyle/>
            <a:p>
              <a:pPr algn="ctr"/>
              <a:r>
                <a:rPr lang="en-GB" b="1" dirty="0">
                  <a:solidFill>
                    <a:schemeClr val="bg1"/>
                  </a:solidFill>
                  <a:latin typeface="Century Gothic" panose="020B0502020202020204" pitchFamily="34" charset="0"/>
                </a:rPr>
                <a:t>1</a:t>
              </a:r>
            </a:p>
          </p:txBody>
        </p:sp>
      </p:grpSp>
    </p:spTree>
    <p:extLst>
      <p:ext uri="{BB962C8B-B14F-4D97-AF65-F5344CB8AC3E}">
        <p14:creationId xmlns:p14="http://schemas.microsoft.com/office/powerpoint/2010/main" val="38692595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7">
          <a:extLst>
            <a:ext uri="{FF2B5EF4-FFF2-40B4-BE49-F238E27FC236}">
              <a16:creationId xmlns:a16="http://schemas.microsoft.com/office/drawing/2014/main" id="{C6DF18F7-8FC1-819C-3A16-0C33A04AA458}"/>
            </a:ext>
          </a:extLst>
        </p:cNvPr>
        <p:cNvGrpSpPr/>
        <p:nvPr/>
      </p:nvGrpSpPr>
      <p:grpSpPr>
        <a:xfrm>
          <a:off x="0" y="0"/>
          <a:ext cx="0" cy="0"/>
          <a:chOff x="0" y="0"/>
          <a:chExt cx="0" cy="0"/>
        </a:xfrm>
      </p:grpSpPr>
      <p:sp>
        <p:nvSpPr>
          <p:cNvPr id="118" name="Google Shape;118;p16">
            <a:extLst>
              <a:ext uri="{FF2B5EF4-FFF2-40B4-BE49-F238E27FC236}">
                <a16:creationId xmlns:a16="http://schemas.microsoft.com/office/drawing/2014/main" id="{D56DE591-C19B-C3D0-66E7-26640CAA586A}"/>
              </a:ext>
            </a:extLst>
          </p:cNvPr>
          <p:cNvSpPr/>
          <p:nvPr/>
        </p:nvSpPr>
        <p:spPr>
          <a:xfrm>
            <a:off x="-13252" y="5464629"/>
            <a:ext cx="12205252" cy="1280868"/>
          </a:xfrm>
          <a:prstGeom prst="rect">
            <a:avLst/>
          </a:prstGeom>
          <a:solidFill>
            <a:srgbClr val="1F62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EFA92C"/>
              </a:solidFill>
              <a:latin typeface="Calibri"/>
              <a:ea typeface="Calibri"/>
              <a:cs typeface="Calibri"/>
              <a:sym typeface="Calibri"/>
            </a:endParaRPr>
          </a:p>
        </p:txBody>
      </p:sp>
      <p:sp>
        <p:nvSpPr>
          <p:cNvPr id="119" name="Google Shape;119;p16">
            <a:extLst>
              <a:ext uri="{FF2B5EF4-FFF2-40B4-BE49-F238E27FC236}">
                <a16:creationId xmlns:a16="http://schemas.microsoft.com/office/drawing/2014/main" id="{EFBB75B3-D31D-4045-F582-83DDED1F6636}"/>
              </a:ext>
            </a:extLst>
          </p:cNvPr>
          <p:cNvSpPr/>
          <p:nvPr/>
        </p:nvSpPr>
        <p:spPr>
          <a:xfrm>
            <a:off x="-13252" y="1"/>
            <a:ext cx="12205252" cy="6857999"/>
          </a:xfrm>
          <a:prstGeom prst="rect">
            <a:avLst/>
          </a:prstGeom>
          <a:solidFill>
            <a:srgbClr val="EFA9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EFA92C"/>
              </a:solidFill>
              <a:latin typeface="Calibri"/>
              <a:ea typeface="Calibri"/>
              <a:cs typeface="Calibri"/>
              <a:sym typeface="Calibri"/>
            </a:endParaRPr>
          </a:p>
        </p:txBody>
      </p:sp>
      <p:pic>
        <p:nvPicPr>
          <p:cNvPr id="120" name="Google Shape;120;p16">
            <a:extLst>
              <a:ext uri="{FF2B5EF4-FFF2-40B4-BE49-F238E27FC236}">
                <a16:creationId xmlns:a16="http://schemas.microsoft.com/office/drawing/2014/main" id="{2326EC21-0100-E096-0CD9-9439EA1CF393}"/>
              </a:ext>
            </a:extLst>
          </p:cNvPr>
          <p:cNvPicPr preferRelativeResize="0"/>
          <p:nvPr/>
        </p:nvPicPr>
        <p:blipFill rotWithShape="1">
          <a:blip r:embed="rId3">
            <a:alphaModFix/>
          </a:blip>
          <a:srcRect/>
          <a:stretch/>
        </p:blipFill>
        <p:spPr>
          <a:xfrm>
            <a:off x="-13252" y="4641068"/>
            <a:ext cx="12217952" cy="1975166"/>
          </a:xfrm>
          <a:prstGeom prst="rect">
            <a:avLst/>
          </a:prstGeom>
          <a:noFill/>
          <a:ln>
            <a:noFill/>
          </a:ln>
        </p:spPr>
      </p:pic>
      <p:sp>
        <p:nvSpPr>
          <p:cNvPr id="121" name="Google Shape;121;p16">
            <a:extLst>
              <a:ext uri="{FF2B5EF4-FFF2-40B4-BE49-F238E27FC236}">
                <a16:creationId xmlns:a16="http://schemas.microsoft.com/office/drawing/2014/main" id="{FC18E4E2-D93E-C9AD-E9AB-CA08B8B722E2}"/>
              </a:ext>
            </a:extLst>
          </p:cNvPr>
          <p:cNvSpPr txBox="1"/>
          <p:nvPr/>
        </p:nvSpPr>
        <p:spPr>
          <a:xfrm>
            <a:off x="830231" y="2151549"/>
            <a:ext cx="10553386" cy="757090"/>
          </a:xfrm>
          <a:prstGeom prst="rect">
            <a:avLst/>
          </a:prstGeom>
          <a:noFill/>
          <a:ln>
            <a:noFill/>
          </a:ln>
        </p:spPr>
        <p:txBody>
          <a:bodyPr spcFirstLastPara="1" wrap="square" lIns="91425" tIns="45700" rIns="91425" bIns="45700" anchor="t" anchorCtr="0">
            <a:spAutoFit/>
          </a:bodyPr>
          <a:lstStyle/>
          <a:p>
            <a:pPr marL="0" marR="0" lvl="0" indent="0" algn="l" rtl="0">
              <a:lnSpc>
                <a:spcPct val="107500"/>
              </a:lnSpc>
              <a:spcBef>
                <a:spcPts val="0"/>
              </a:spcBef>
              <a:spcAft>
                <a:spcPts val="0"/>
              </a:spcAft>
              <a:buNone/>
            </a:pPr>
            <a:r>
              <a:rPr lang="en-ZA" sz="4000" b="1">
                <a:solidFill>
                  <a:srgbClr val="382C15"/>
                </a:solidFill>
                <a:latin typeface="Century Gothic"/>
                <a:ea typeface="Century Gothic"/>
                <a:cs typeface="Century Gothic"/>
                <a:sym typeface="Century Gothic"/>
              </a:rPr>
              <a:t>EMIS APPROVER</a:t>
            </a:r>
          </a:p>
        </p:txBody>
      </p:sp>
      <p:pic>
        <p:nvPicPr>
          <p:cNvPr id="122" name="Google Shape;122;p16">
            <a:extLst>
              <a:ext uri="{FF2B5EF4-FFF2-40B4-BE49-F238E27FC236}">
                <a16:creationId xmlns:a16="http://schemas.microsoft.com/office/drawing/2014/main" id="{6C0C576D-971E-739C-3A04-45ECC26F7AC3}"/>
              </a:ext>
            </a:extLst>
          </p:cNvPr>
          <p:cNvPicPr preferRelativeResize="0"/>
          <p:nvPr/>
        </p:nvPicPr>
        <p:blipFill rotWithShape="1">
          <a:blip r:embed="rId4">
            <a:alphaModFix/>
          </a:blip>
          <a:srcRect/>
          <a:stretch/>
        </p:blipFill>
        <p:spPr>
          <a:xfrm>
            <a:off x="9039236" y="5096191"/>
            <a:ext cx="2301864" cy="986447"/>
          </a:xfrm>
          <a:prstGeom prst="rect">
            <a:avLst/>
          </a:prstGeom>
          <a:noFill/>
          <a:ln>
            <a:noFill/>
          </a:ln>
        </p:spPr>
      </p:pic>
      <p:pic>
        <p:nvPicPr>
          <p:cNvPr id="123" name="Google Shape;123;p16">
            <a:extLst>
              <a:ext uri="{FF2B5EF4-FFF2-40B4-BE49-F238E27FC236}">
                <a16:creationId xmlns:a16="http://schemas.microsoft.com/office/drawing/2014/main" id="{3D5FCB03-C452-EF35-5367-608BEAD5BC47}"/>
              </a:ext>
            </a:extLst>
          </p:cNvPr>
          <p:cNvPicPr preferRelativeResize="0"/>
          <p:nvPr/>
        </p:nvPicPr>
        <p:blipFill rotWithShape="1">
          <a:blip r:embed="rId5">
            <a:alphaModFix/>
          </a:blip>
          <a:srcRect/>
          <a:stretch/>
        </p:blipFill>
        <p:spPr>
          <a:xfrm>
            <a:off x="940980" y="5252837"/>
            <a:ext cx="1211956" cy="423584"/>
          </a:xfrm>
          <a:prstGeom prst="rect">
            <a:avLst/>
          </a:prstGeom>
          <a:noFill/>
          <a:ln>
            <a:noFill/>
          </a:ln>
        </p:spPr>
      </p:pic>
      <p:pic>
        <p:nvPicPr>
          <p:cNvPr id="124" name="Google Shape;124;p16">
            <a:extLst>
              <a:ext uri="{FF2B5EF4-FFF2-40B4-BE49-F238E27FC236}">
                <a16:creationId xmlns:a16="http://schemas.microsoft.com/office/drawing/2014/main" id="{7FF10281-F947-B1FF-DA87-958B1B259E5C}"/>
              </a:ext>
            </a:extLst>
          </p:cNvPr>
          <p:cNvPicPr preferRelativeResize="0"/>
          <p:nvPr/>
        </p:nvPicPr>
        <p:blipFill rotWithShape="1">
          <a:blip r:embed="rId6">
            <a:alphaModFix/>
          </a:blip>
          <a:srcRect l="17333" t="33776" r="20999" b="31092"/>
          <a:stretch/>
        </p:blipFill>
        <p:spPr>
          <a:xfrm>
            <a:off x="2303122" y="5307078"/>
            <a:ext cx="1321821" cy="423584"/>
          </a:xfrm>
          <a:prstGeom prst="rect">
            <a:avLst/>
          </a:prstGeom>
          <a:noFill/>
          <a:ln>
            <a:noFill/>
          </a:ln>
        </p:spPr>
      </p:pic>
    </p:spTree>
    <p:extLst>
      <p:ext uri="{BB962C8B-B14F-4D97-AF65-F5344CB8AC3E}">
        <p14:creationId xmlns:p14="http://schemas.microsoft.com/office/powerpoint/2010/main" val="18544331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E5011-2BF6-FFA9-3F38-B5E0E6FCDFDD}"/>
            </a:ext>
          </a:extLst>
        </p:cNvPr>
        <p:cNvGrpSpPr/>
        <p:nvPr/>
      </p:nvGrpSpPr>
      <p:grpSpPr>
        <a:xfrm>
          <a:off x="0" y="0"/>
          <a:ext cx="0" cy="0"/>
          <a:chOff x="0" y="0"/>
          <a:chExt cx="0" cy="0"/>
        </a:xfrm>
      </p:grpSpPr>
      <p:pic>
        <p:nvPicPr>
          <p:cNvPr id="977" name="Google Shape;977;p71" title="1.PNG">
            <a:extLst>
              <a:ext uri="{FF2B5EF4-FFF2-40B4-BE49-F238E27FC236}">
                <a16:creationId xmlns:a16="http://schemas.microsoft.com/office/drawing/2014/main" id="{DB371BA2-E324-D1EE-6D17-3FE1151EFCA2}"/>
              </a:ext>
            </a:extLst>
          </p:cNvPr>
          <p:cNvPicPr preferRelativeResize="0"/>
          <p:nvPr/>
        </p:nvPicPr>
        <p:blipFill>
          <a:blip r:embed="rId2">
            <a:alphaModFix/>
          </a:blip>
          <a:stretch>
            <a:fillRect/>
          </a:stretch>
        </p:blipFill>
        <p:spPr>
          <a:xfrm>
            <a:off x="4973345" y="1399190"/>
            <a:ext cx="7165646" cy="2647130"/>
          </a:xfrm>
          <a:prstGeom prst="rect">
            <a:avLst/>
          </a:prstGeom>
          <a:noFill/>
          <a:ln>
            <a:noFill/>
          </a:ln>
        </p:spPr>
      </p:pic>
      <p:pic>
        <p:nvPicPr>
          <p:cNvPr id="5" name="Picture 4">
            <a:extLst>
              <a:ext uri="{FF2B5EF4-FFF2-40B4-BE49-F238E27FC236}">
                <a16:creationId xmlns:a16="http://schemas.microsoft.com/office/drawing/2014/main" id="{D7B78016-8C2E-4BD7-4E2E-B328165CDE4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32914"/>
          <a:stretch/>
        </p:blipFill>
        <p:spPr>
          <a:xfrm flipH="1">
            <a:off x="0" y="5615484"/>
            <a:ext cx="12217400" cy="1242516"/>
          </a:xfrm>
          <a:prstGeom prst="rect">
            <a:avLst/>
          </a:prstGeom>
        </p:spPr>
      </p:pic>
      <p:sp>
        <p:nvSpPr>
          <p:cNvPr id="3" name="TextBox 2">
            <a:extLst>
              <a:ext uri="{FF2B5EF4-FFF2-40B4-BE49-F238E27FC236}">
                <a16:creationId xmlns:a16="http://schemas.microsoft.com/office/drawing/2014/main" id="{79A56364-2490-ACC7-B94C-6E397D5AD09E}"/>
              </a:ext>
            </a:extLst>
          </p:cNvPr>
          <p:cNvSpPr txBox="1"/>
          <p:nvPr/>
        </p:nvSpPr>
        <p:spPr>
          <a:xfrm>
            <a:off x="830230" y="636104"/>
            <a:ext cx="7041561" cy="515526"/>
          </a:xfrm>
          <a:prstGeom prst="rect">
            <a:avLst/>
          </a:prstGeom>
          <a:noFill/>
        </p:spPr>
        <p:txBody>
          <a:bodyPr wrap="square" rtlCol="0">
            <a:spAutoFit/>
          </a:bodyPr>
          <a:lstStyle/>
          <a:p>
            <a:pPr>
              <a:lnSpc>
                <a:spcPts val="3300"/>
              </a:lnSpc>
            </a:pPr>
            <a:r>
              <a:rPr lang="en-US" sz="3000" b="1">
                <a:solidFill>
                  <a:srgbClr val="1F6233"/>
                </a:solidFill>
                <a:latin typeface="Century Gothic" charset="0"/>
                <a:ea typeface="Century Gothic" charset="0"/>
                <a:cs typeface="Century Gothic" charset="0"/>
              </a:rPr>
              <a:t>LOGIN AND ROLE SELECTION</a:t>
            </a:r>
          </a:p>
        </p:txBody>
      </p:sp>
      <p:pic>
        <p:nvPicPr>
          <p:cNvPr id="4" name="Picture 3">
            <a:extLst>
              <a:ext uri="{FF2B5EF4-FFF2-40B4-BE49-F238E27FC236}">
                <a16:creationId xmlns:a16="http://schemas.microsoft.com/office/drawing/2014/main" id="{8201842F-4BAD-82E2-24BA-8C5FCAA78CE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40980" y="5792345"/>
            <a:ext cx="1211956" cy="423584"/>
          </a:xfrm>
          <a:prstGeom prst="rect">
            <a:avLst/>
          </a:prstGeom>
        </p:spPr>
      </p:pic>
      <p:pic>
        <p:nvPicPr>
          <p:cNvPr id="8" name="Picture 7">
            <a:extLst>
              <a:ext uri="{FF2B5EF4-FFF2-40B4-BE49-F238E27FC236}">
                <a16:creationId xmlns:a16="http://schemas.microsoft.com/office/drawing/2014/main" id="{0B83EEE6-925B-0A0B-30A8-7B901830ED5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039236" y="5096860"/>
            <a:ext cx="2301864" cy="986447"/>
          </a:xfrm>
          <a:prstGeom prst="rect">
            <a:avLst/>
          </a:prstGeom>
        </p:spPr>
      </p:pic>
      <p:pic>
        <p:nvPicPr>
          <p:cNvPr id="9" name="Picture 8">
            <a:extLst>
              <a:ext uri="{FF2B5EF4-FFF2-40B4-BE49-F238E27FC236}">
                <a16:creationId xmlns:a16="http://schemas.microsoft.com/office/drawing/2014/main" id="{5B5AC043-2E09-46F7-0F48-7BC6A6AE67AD}"/>
              </a:ext>
            </a:extLst>
          </p:cNvPr>
          <p:cNvPicPr>
            <a:picLocks noChangeAspect="1"/>
          </p:cNvPicPr>
          <p:nvPr/>
        </p:nvPicPr>
        <p:blipFill rotWithShape="1">
          <a:blip r:embed="rId6">
            <a:extLst>
              <a:ext uri="{28A0092B-C50C-407E-A947-70E740481C1C}">
                <a14:useLocalDpi xmlns:a14="http://schemas.microsoft.com/office/drawing/2010/main" val="0"/>
              </a:ext>
            </a:extLst>
          </a:blip>
          <a:srcRect l="17333" t="33776" r="21000" b="31092"/>
          <a:stretch/>
        </p:blipFill>
        <p:spPr>
          <a:xfrm>
            <a:off x="2303122" y="5846586"/>
            <a:ext cx="1321821" cy="423584"/>
          </a:xfrm>
          <a:prstGeom prst="rect">
            <a:avLst/>
          </a:prstGeom>
        </p:spPr>
      </p:pic>
      <p:sp>
        <p:nvSpPr>
          <p:cNvPr id="2" name="Slide Number Placeholder 1">
            <a:extLst>
              <a:ext uri="{FF2B5EF4-FFF2-40B4-BE49-F238E27FC236}">
                <a16:creationId xmlns:a16="http://schemas.microsoft.com/office/drawing/2014/main" id="{03A5DA9D-E87B-9733-A6FE-6F50504B7AC6}"/>
              </a:ext>
            </a:extLst>
          </p:cNvPr>
          <p:cNvSpPr>
            <a:spLocks noGrp="1"/>
          </p:cNvSpPr>
          <p:nvPr>
            <p:ph type="sldNum" sz="quarter" idx="12"/>
          </p:nvPr>
        </p:nvSpPr>
        <p:spPr>
          <a:xfrm>
            <a:off x="8610600" y="6356350"/>
            <a:ext cx="2743200" cy="365125"/>
          </a:xfrm>
        </p:spPr>
        <p:txBody>
          <a:bodyPr/>
          <a:lstStyle/>
          <a:p>
            <a:fld id="{FCD6DF22-58F6-8746-8105-8A90F60DF1B6}" type="slidenum">
              <a:rPr lang="en-US" smtClean="0">
                <a:solidFill>
                  <a:schemeClr val="tx1"/>
                </a:solidFill>
              </a:rPr>
              <a:t>24</a:t>
            </a:fld>
            <a:endParaRPr lang="en-US">
              <a:solidFill>
                <a:schemeClr val="tx1"/>
              </a:solidFill>
            </a:endParaRPr>
          </a:p>
        </p:txBody>
      </p:sp>
      <p:sp>
        <p:nvSpPr>
          <p:cNvPr id="6" name="Google Shape;525;p39">
            <a:extLst>
              <a:ext uri="{FF2B5EF4-FFF2-40B4-BE49-F238E27FC236}">
                <a16:creationId xmlns:a16="http://schemas.microsoft.com/office/drawing/2014/main" id="{0844A791-3776-31CD-9A96-0B17097D9DA5}"/>
              </a:ext>
            </a:extLst>
          </p:cNvPr>
          <p:cNvSpPr/>
          <p:nvPr/>
        </p:nvSpPr>
        <p:spPr>
          <a:xfrm>
            <a:off x="1" y="1392020"/>
            <a:ext cx="4870174" cy="4878150"/>
          </a:xfrm>
          <a:prstGeom prst="rect">
            <a:avLst/>
          </a:prstGeom>
          <a:solidFill>
            <a:srgbClr val="1F6233"/>
          </a:solidFill>
          <a:ln>
            <a:noFill/>
          </a:ln>
        </p:spPr>
        <p:txBody>
          <a:bodyPr spcFirstLastPara="1" wrap="square" lIns="91425" tIns="45700" rIns="91425" bIns="45700" anchor="ctr" anchorCtr="0">
            <a:noAutofit/>
          </a:bodyPr>
          <a:lstStyle/>
          <a:p>
            <a:pPr algn="ctr"/>
            <a:endParaRPr sz="1800">
              <a:solidFill>
                <a:srgbClr val="D27C25"/>
              </a:solidFill>
              <a:latin typeface="Calibri"/>
              <a:ea typeface="Calibri"/>
              <a:cs typeface="Calibri"/>
              <a:sym typeface="Calibri"/>
            </a:endParaRPr>
          </a:p>
        </p:txBody>
      </p:sp>
      <p:sp>
        <p:nvSpPr>
          <p:cNvPr id="7" name="Google Shape;526;p39">
            <a:extLst>
              <a:ext uri="{FF2B5EF4-FFF2-40B4-BE49-F238E27FC236}">
                <a16:creationId xmlns:a16="http://schemas.microsoft.com/office/drawing/2014/main" id="{3959DE75-92A8-E32D-2B1A-506E218C75EC}"/>
              </a:ext>
            </a:extLst>
          </p:cNvPr>
          <p:cNvSpPr txBox="1"/>
          <p:nvPr/>
        </p:nvSpPr>
        <p:spPr>
          <a:xfrm>
            <a:off x="290906" y="1563933"/>
            <a:ext cx="4451683" cy="4167808"/>
          </a:xfrm>
          <a:prstGeom prst="rect">
            <a:avLst/>
          </a:prstGeom>
          <a:noFill/>
          <a:ln>
            <a:noFill/>
          </a:ln>
        </p:spPr>
        <p:txBody>
          <a:bodyPr spcFirstLastPara="1" wrap="square" lIns="0" tIns="12700" rIns="0" bIns="0" anchor="t" anchorCtr="0">
            <a:spAutoFit/>
          </a:bodyPr>
          <a:lstStyle/>
          <a:p>
            <a:pPr marL="0" marR="0" lvl="0" indent="0" algn="l" rtl="0">
              <a:spcBef>
                <a:spcPts val="0"/>
              </a:spcBef>
              <a:spcAft>
                <a:spcPts val="0"/>
              </a:spcAft>
              <a:buNone/>
            </a:pPr>
            <a:r>
              <a:rPr lang="en-US" sz="1800">
                <a:solidFill>
                  <a:schemeClr val="lt1"/>
                </a:solidFill>
                <a:latin typeface="Century Gothic"/>
                <a:ea typeface="Century Gothic"/>
                <a:cs typeface="Century Gothic"/>
                <a:sym typeface="Century Gothic"/>
              </a:rPr>
              <a:t>The Main Menu page provides access to various user roles and system functionalities. It serves as a central hub where users can navigate to different sections based on their assigned roles. Each role has specific permissions that determine the level of access and actions they can perform within the system.</a:t>
            </a:r>
          </a:p>
          <a:p>
            <a:pPr marL="0" marR="0" lvl="0" indent="0" algn="l" rtl="0">
              <a:spcBef>
                <a:spcPts val="0"/>
              </a:spcBef>
              <a:spcAft>
                <a:spcPts val="0"/>
              </a:spcAft>
              <a:buNone/>
            </a:pPr>
            <a:endParaRPr lang="en-US" sz="1800">
              <a:solidFill>
                <a:schemeClr val="lt1"/>
              </a:solidFill>
              <a:latin typeface="Century Gothic"/>
              <a:ea typeface="Century Gothic"/>
              <a:cs typeface="Century Gothic"/>
              <a:sym typeface="Century Gothic"/>
            </a:endParaRPr>
          </a:p>
          <a:p>
            <a:r>
              <a:rPr lang="en-ZA" sz="1800" noProof="0">
                <a:solidFill>
                  <a:schemeClr val="bg1"/>
                </a:solidFill>
                <a:effectLst/>
                <a:latin typeface="Century Gothic" panose="020B0502020202020204" pitchFamily="34" charset="0"/>
                <a:ea typeface="MS Mincho" panose="02020609040205080304" pitchFamily="49" charset="-128"/>
                <a:cs typeface="Arial" panose="020B0604020202020204" pitchFamily="34" charset="0"/>
              </a:rPr>
              <a:t>Users must select their role to access specific functionalities. To begin, select </a:t>
            </a:r>
            <a:r>
              <a:rPr lang="en-ZA" sz="1800" b="1" noProof="0">
                <a:solidFill>
                  <a:srgbClr val="E5AB1A"/>
                </a:solidFill>
                <a:effectLst/>
                <a:latin typeface="Century Gothic" panose="020B0502020202020204" pitchFamily="34" charset="0"/>
                <a:ea typeface="MS Mincho" panose="02020609040205080304" pitchFamily="49" charset="-128"/>
                <a:cs typeface="Arial" panose="020B0604020202020204" pitchFamily="34" charset="0"/>
              </a:rPr>
              <a:t>EMIS </a:t>
            </a:r>
            <a:r>
              <a:rPr lang="en-ZA" sz="1800" noProof="0">
                <a:solidFill>
                  <a:schemeClr val="bg1"/>
                </a:solidFill>
                <a:effectLst/>
                <a:latin typeface="Century Gothic" panose="020B0502020202020204" pitchFamily="34" charset="0"/>
                <a:ea typeface="MS Mincho" panose="02020609040205080304" pitchFamily="49" charset="-128"/>
                <a:cs typeface="Arial" panose="020B0604020202020204" pitchFamily="34" charset="0"/>
              </a:rPr>
              <a:t>(1) on the menu. Then click </a:t>
            </a:r>
            <a:r>
              <a:rPr lang="en-ZA" sz="1800" b="1" noProof="0">
                <a:solidFill>
                  <a:srgbClr val="E5AB1A"/>
                </a:solidFill>
                <a:effectLst/>
                <a:latin typeface="Century Gothic" panose="020B0502020202020204" pitchFamily="34" charset="0"/>
                <a:ea typeface="MS Mincho" panose="02020609040205080304" pitchFamily="49" charset="-128"/>
                <a:cs typeface="Arial" panose="020B0604020202020204" pitchFamily="34" charset="0"/>
              </a:rPr>
              <a:t>OPEN</a:t>
            </a:r>
            <a:r>
              <a:rPr lang="en-ZA" sz="1800" noProof="0">
                <a:solidFill>
                  <a:schemeClr val="bg1"/>
                </a:solidFill>
                <a:effectLst/>
                <a:latin typeface="Century Gothic" panose="020B0502020202020204" pitchFamily="34" charset="0"/>
                <a:ea typeface="MS Mincho" panose="02020609040205080304" pitchFamily="49" charset="-128"/>
                <a:cs typeface="Arial" panose="020B0604020202020204" pitchFamily="34" charset="0"/>
              </a:rPr>
              <a:t> (2) next to the </a:t>
            </a:r>
            <a:r>
              <a:rPr lang="en-ZA" sz="1800" b="1">
                <a:solidFill>
                  <a:srgbClr val="EFA92C"/>
                </a:solidFill>
                <a:latin typeface="Century Gothic" panose="020B0502020202020204" pitchFamily="34" charset="0"/>
                <a:cs typeface="Arial"/>
              </a:rPr>
              <a:t>EMIS Reviewer</a:t>
            </a:r>
            <a:r>
              <a:rPr lang="en-ZA" sz="1800">
                <a:solidFill>
                  <a:schemeClr val="bg1"/>
                </a:solidFill>
                <a:latin typeface="Century Gothic" panose="020B0502020202020204" pitchFamily="34" charset="0"/>
                <a:cs typeface="Arial"/>
              </a:rPr>
              <a:t> or </a:t>
            </a:r>
            <a:r>
              <a:rPr lang="en-ZA" sz="1800" b="1">
                <a:solidFill>
                  <a:srgbClr val="E5AB1A"/>
                </a:solidFill>
                <a:latin typeface="Century Gothic" panose="020B0502020202020204" pitchFamily="34" charset="0"/>
                <a:cs typeface="Arial"/>
              </a:rPr>
              <a:t>EMIS Approver </a:t>
            </a:r>
            <a:r>
              <a:rPr lang="en-ZA" sz="1800" noProof="0">
                <a:solidFill>
                  <a:schemeClr val="bg1"/>
                </a:solidFill>
                <a:effectLst/>
                <a:latin typeface="Century Gothic" panose="020B0502020202020204" pitchFamily="34" charset="0"/>
                <a:ea typeface="MS Mincho" panose="02020609040205080304" pitchFamily="49" charset="-128"/>
                <a:cs typeface="Arial" panose="020B0604020202020204" pitchFamily="34" charset="0"/>
              </a:rPr>
              <a:t>role.</a:t>
            </a:r>
            <a:endParaRPr lang="en-US" sz="1800">
              <a:solidFill>
                <a:schemeClr val="lt1"/>
              </a:solidFill>
              <a:latin typeface="Century Gothic"/>
              <a:ea typeface="Century Gothic"/>
              <a:cs typeface="Century Gothic"/>
              <a:sym typeface="Century Gothic"/>
            </a:endParaRPr>
          </a:p>
        </p:txBody>
      </p:sp>
      <p:sp>
        <p:nvSpPr>
          <p:cNvPr id="12" name="Google Shape;705;p52">
            <a:extLst>
              <a:ext uri="{FF2B5EF4-FFF2-40B4-BE49-F238E27FC236}">
                <a16:creationId xmlns:a16="http://schemas.microsoft.com/office/drawing/2014/main" id="{4A1AF0CA-DF4E-1355-39F9-806180EC648C}"/>
              </a:ext>
            </a:extLst>
          </p:cNvPr>
          <p:cNvSpPr/>
          <p:nvPr/>
        </p:nvSpPr>
        <p:spPr>
          <a:xfrm>
            <a:off x="4948803" y="3022622"/>
            <a:ext cx="1047216" cy="227117"/>
          </a:xfrm>
          <a:prstGeom prst="rect">
            <a:avLst/>
          </a:prstGeom>
          <a:noFill/>
          <a:ln w="12700" cap="flat" cmpd="sng">
            <a:solidFill>
              <a:srgbClr val="A4683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3" name="Group 12">
            <a:extLst>
              <a:ext uri="{FF2B5EF4-FFF2-40B4-BE49-F238E27FC236}">
                <a16:creationId xmlns:a16="http://schemas.microsoft.com/office/drawing/2014/main" id="{29B80262-D687-E3D9-F1F9-4963D253F2A9}"/>
              </a:ext>
            </a:extLst>
          </p:cNvPr>
          <p:cNvGrpSpPr/>
          <p:nvPr/>
        </p:nvGrpSpPr>
        <p:grpSpPr>
          <a:xfrm>
            <a:off x="4590106" y="2937356"/>
            <a:ext cx="346380" cy="357856"/>
            <a:chOff x="594600" y="1505200"/>
            <a:chExt cx="346380" cy="357856"/>
          </a:xfrm>
        </p:grpSpPr>
        <p:sp>
          <p:nvSpPr>
            <p:cNvPr id="14" name="Oval 13">
              <a:extLst>
                <a:ext uri="{FF2B5EF4-FFF2-40B4-BE49-F238E27FC236}">
                  <a16:creationId xmlns:a16="http://schemas.microsoft.com/office/drawing/2014/main" id="{7DAE34D2-EB8A-CBE6-3CFF-F067CC82C726}"/>
                </a:ext>
              </a:extLst>
            </p:cNvPr>
            <p:cNvSpPr/>
            <p:nvPr/>
          </p:nvSpPr>
          <p:spPr>
            <a:xfrm>
              <a:off x="594600" y="1516677"/>
              <a:ext cx="346380" cy="346379"/>
            </a:xfrm>
            <a:prstGeom prst="ellipse">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2E5DE37-66F0-6A94-8165-05C7AB03C39A}"/>
                </a:ext>
              </a:extLst>
            </p:cNvPr>
            <p:cNvSpPr txBox="1"/>
            <p:nvPr/>
          </p:nvSpPr>
          <p:spPr>
            <a:xfrm>
              <a:off x="614529" y="1505200"/>
              <a:ext cx="306522" cy="307777"/>
            </a:xfrm>
            <a:prstGeom prst="rect">
              <a:avLst/>
            </a:prstGeom>
            <a:noFill/>
          </p:spPr>
          <p:txBody>
            <a:bodyPr wrap="square" rtlCol="0">
              <a:spAutoFit/>
            </a:bodyPr>
            <a:lstStyle/>
            <a:p>
              <a:pPr algn="ctr"/>
              <a:r>
                <a:rPr lang="en-GB" b="1">
                  <a:solidFill>
                    <a:schemeClr val="bg1"/>
                  </a:solidFill>
                  <a:latin typeface="Century Gothic" panose="020B0502020202020204" pitchFamily="34" charset="0"/>
                </a:rPr>
                <a:t>1</a:t>
              </a:r>
            </a:p>
          </p:txBody>
        </p:sp>
      </p:grpSp>
      <p:sp>
        <p:nvSpPr>
          <p:cNvPr id="10" name="Google Shape;705;p52">
            <a:extLst>
              <a:ext uri="{FF2B5EF4-FFF2-40B4-BE49-F238E27FC236}">
                <a16:creationId xmlns:a16="http://schemas.microsoft.com/office/drawing/2014/main" id="{3C790402-CF66-369A-E893-9C31665F3113}"/>
              </a:ext>
            </a:extLst>
          </p:cNvPr>
          <p:cNvSpPr/>
          <p:nvPr/>
        </p:nvSpPr>
        <p:spPr>
          <a:xfrm>
            <a:off x="6251749" y="2676243"/>
            <a:ext cx="425276" cy="502923"/>
          </a:xfrm>
          <a:prstGeom prst="rect">
            <a:avLst/>
          </a:prstGeom>
          <a:noFill/>
          <a:ln w="12700" cap="flat" cmpd="sng">
            <a:solidFill>
              <a:srgbClr val="A4683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6" name="Group 15">
            <a:extLst>
              <a:ext uri="{FF2B5EF4-FFF2-40B4-BE49-F238E27FC236}">
                <a16:creationId xmlns:a16="http://schemas.microsoft.com/office/drawing/2014/main" id="{D24B4E4C-5E8F-7929-8A92-01754EED3725}"/>
              </a:ext>
            </a:extLst>
          </p:cNvPr>
          <p:cNvGrpSpPr/>
          <p:nvPr/>
        </p:nvGrpSpPr>
        <p:grpSpPr>
          <a:xfrm>
            <a:off x="5893052" y="2590977"/>
            <a:ext cx="346380" cy="357856"/>
            <a:chOff x="594600" y="1505200"/>
            <a:chExt cx="346380" cy="357856"/>
          </a:xfrm>
        </p:grpSpPr>
        <p:sp>
          <p:nvSpPr>
            <p:cNvPr id="17" name="Oval 16">
              <a:extLst>
                <a:ext uri="{FF2B5EF4-FFF2-40B4-BE49-F238E27FC236}">
                  <a16:creationId xmlns:a16="http://schemas.microsoft.com/office/drawing/2014/main" id="{1BC365A1-4AE1-DF85-BC1B-48D2B9ECE99A}"/>
                </a:ext>
              </a:extLst>
            </p:cNvPr>
            <p:cNvSpPr/>
            <p:nvPr/>
          </p:nvSpPr>
          <p:spPr>
            <a:xfrm>
              <a:off x="594600" y="1516677"/>
              <a:ext cx="346380" cy="346379"/>
            </a:xfrm>
            <a:prstGeom prst="ellipse">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5038F317-B54A-1C79-29FC-1A72549CA26D}"/>
                </a:ext>
              </a:extLst>
            </p:cNvPr>
            <p:cNvSpPr txBox="1"/>
            <p:nvPr/>
          </p:nvSpPr>
          <p:spPr>
            <a:xfrm>
              <a:off x="614529" y="1505200"/>
              <a:ext cx="306522" cy="307777"/>
            </a:xfrm>
            <a:prstGeom prst="rect">
              <a:avLst/>
            </a:prstGeom>
            <a:noFill/>
          </p:spPr>
          <p:txBody>
            <a:bodyPr wrap="square" rtlCol="0">
              <a:spAutoFit/>
            </a:bodyPr>
            <a:lstStyle/>
            <a:p>
              <a:pPr algn="ctr"/>
              <a:r>
                <a:rPr lang="en-GB" b="1">
                  <a:solidFill>
                    <a:schemeClr val="bg1"/>
                  </a:solidFill>
                  <a:latin typeface="Century Gothic" panose="020B0502020202020204" pitchFamily="34" charset="0"/>
                </a:rPr>
                <a:t>2</a:t>
              </a:r>
            </a:p>
          </p:txBody>
        </p:sp>
      </p:grpSp>
      <p:sp>
        <p:nvSpPr>
          <p:cNvPr id="19" name="Google Shape;525;p39">
            <a:extLst>
              <a:ext uri="{FF2B5EF4-FFF2-40B4-BE49-F238E27FC236}">
                <a16:creationId xmlns:a16="http://schemas.microsoft.com/office/drawing/2014/main" id="{3CC6BBA5-705B-978C-9376-C9D5DE1F21C8}"/>
              </a:ext>
            </a:extLst>
          </p:cNvPr>
          <p:cNvSpPr/>
          <p:nvPr/>
        </p:nvSpPr>
        <p:spPr>
          <a:xfrm>
            <a:off x="7173296" y="3150591"/>
            <a:ext cx="4870174" cy="3508724"/>
          </a:xfrm>
          <a:prstGeom prst="rect">
            <a:avLst/>
          </a:prstGeom>
          <a:solidFill>
            <a:srgbClr val="1F62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D27C25"/>
              </a:solidFill>
              <a:latin typeface="Calibri"/>
              <a:ea typeface="Calibri"/>
              <a:cs typeface="Calibri"/>
              <a:sym typeface="Calibri"/>
            </a:endParaRPr>
          </a:p>
        </p:txBody>
      </p:sp>
      <p:sp>
        <p:nvSpPr>
          <p:cNvPr id="20" name="Google Shape;526;p39">
            <a:extLst>
              <a:ext uri="{FF2B5EF4-FFF2-40B4-BE49-F238E27FC236}">
                <a16:creationId xmlns:a16="http://schemas.microsoft.com/office/drawing/2014/main" id="{312FEC93-DF93-19DA-3F82-4C587CA9BF7E}"/>
              </a:ext>
            </a:extLst>
          </p:cNvPr>
          <p:cNvSpPr txBox="1"/>
          <p:nvPr/>
        </p:nvSpPr>
        <p:spPr>
          <a:xfrm>
            <a:off x="7464201" y="3322504"/>
            <a:ext cx="4451683" cy="3336811"/>
          </a:xfrm>
          <a:prstGeom prst="rect">
            <a:avLst/>
          </a:prstGeom>
          <a:noFill/>
          <a:ln>
            <a:noFill/>
          </a:ln>
        </p:spPr>
        <p:txBody>
          <a:bodyPr spcFirstLastPara="1" wrap="square" lIns="0" tIns="12700" rIns="0" bIns="0" anchor="t" anchorCtr="0">
            <a:spAutoFit/>
          </a:bodyPr>
          <a:lstStyle/>
          <a:p>
            <a:r>
              <a:rPr lang="en-US" altLang="en-US" sz="1800">
                <a:solidFill>
                  <a:schemeClr val="lt1"/>
                </a:solidFill>
                <a:latin typeface="Century Gothic"/>
              </a:rPr>
              <a:t>The </a:t>
            </a:r>
            <a:r>
              <a:rPr lang="en-US" altLang="en-US" sz="1800" b="1">
                <a:solidFill>
                  <a:srgbClr val="E5AB1A"/>
                </a:solidFill>
                <a:latin typeface="Century Gothic"/>
              </a:rPr>
              <a:t>EMIS REVIEWER </a:t>
            </a:r>
            <a:r>
              <a:rPr lang="en-US" altLang="en-US" sz="1800">
                <a:solidFill>
                  <a:schemeClr val="lt1"/>
                </a:solidFill>
                <a:latin typeface="Century Gothic"/>
              </a:rPr>
              <a:t>will complete the first review and, if all information is correct, pass the application to the EMIS APPROVER.</a:t>
            </a:r>
          </a:p>
          <a:p>
            <a:endParaRPr lang="en-US" altLang="en-US" sz="1800">
              <a:solidFill>
                <a:schemeClr val="lt1"/>
              </a:solidFill>
              <a:latin typeface="Century Gothic"/>
            </a:endParaRPr>
          </a:p>
          <a:p>
            <a:r>
              <a:rPr lang="en-US" altLang="en-US" sz="1800">
                <a:solidFill>
                  <a:schemeClr val="lt1"/>
                </a:solidFill>
                <a:latin typeface="Century Gothic"/>
              </a:rPr>
              <a:t>The </a:t>
            </a:r>
            <a:r>
              <a:rPr lang="en-US" altLang="en-US" sz="1800" b="1">
                <a:solidFill>
                  <a:srgbClr val="E5AB1A"/>
                </a:solidFill>
                <a:latin typeface="Century Gothic"/>
              </a:rPr>
              <a:t>EMIS APPROVER </a:t>
            </a:r>
            <a:r>
              <a:rPr lang="en-US" altLang="en-US" sz="1800">
                <a:solidFill>
                  <a:schemeClr val="lt1"/>
                </a:solidFill>
                <a:latin typeface="Century Gothic"/>
              </a:rPr>
              <a:t>will see the same information but also has the option to enter an EMIS number, which will be allocated to the approved ECD.  Once captured, a certificate can be generated that includes the EMIS number.</a:t>
            </a:r>
          </a:p>
        </p:txBody>
      </p:sp>
    </p:spTree>
    <p:extLst>
      <p:ext uri="{BB962C8B-B14F-4D97-AF65-F5344CB8AC3E}">
        <p14:creationId xmlns:p14="http://schemas.microsoft.com/office/powerpoint/2010/main" val="36882908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B6FD3-2C4B-A5F8-E504-8A3C34E72F27}"/>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84E4CED6-9F22-2207-7980-8C5D5887F821}"/>
              </a:ext>
            </a:extLst>
          </p:cNvPr>
          <p:cNvPicPr>
            <a:picLocks noChangeAspect="1"/>
          </p:cNvPicPr>
          <p:nvPr/>
        </p:nvPicPr>
        <p:blipFill>
          <a:blip r:embed="rId2"/>
          <a:stretch>
            <a:fillRect/>
          </a:stretch>
        </p:blipFill>
        <p:spPr>
          <a:xfrm>
            <a:off x="5504418" y="1377518"/>
            <a:ext cx="6653580" cy="2729834"/>
          </a:xfrm>
          <a:prstGeom prst="rect">
            <a:avLst/>
          </a:prstGeom>
        </p:spPr>
      </p:pic>
      <p:pic>
        <p:nvPicPr>
          <p:cNvPr id="5" name="Picture 4">
            <a:extLst>
              <a:ext uri="{FF2B5EF4-FFF2-40B4-BE49-F238E27FC236}">
                <a16:creationId xmlns:a16="http://schemas.microsoft.com/office/drawing/2014/main" id="{7A95A4A6-8E41-DC90-B6FD-85873BC7096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32914"/>
          <a:stretch/>
        </p:blipFill>
        <p:spPr>
          <a:xfrm flipH="1">
            <a:off x="0" y="5615484"/>
            <a:ext cx="12217400" cy="1242516"/>
          </a:xfrm>
          <a:prstGeom prst="rect">
            <a:avLst/>
          </a:prstGeom>
        </p:spPr>
      </p:pic>
      <p:pic>
        <p:nvPicPr>
          <p:cNvPr id="4" name="Picture 3">
            <a:extLst>
              <a:ext uri="{FF2B5EF4-FFF2-40B4-BE49-F238E27FC236}">
                <a16:creationId xmlns:a16="http://schemas.microsoft.com/office/drawing/2014/main" id="{1026CC09-443B-03B5-4B2C-DC5F8523F93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40980" y="5792345"/>
            <a:ext cx="1211956" cy="423584"/>
          </a:xfrm>
          <a:prstGeom prst="rect">
            <a:avLst/>
          </a:prstGeom>
        </p:spPr>
      </p:pic>
      <p:pic>
        <p:nvPicPr>
          <p:cNvPr id="9" name="Picture 8">
            <a:extLst>
              <a:ext uri="{FF2B5EF4-FFF2-40B4-BE49-F238E27FC236}">
                <a16:creationId xmlns:a16="http://schemas.microsoft.com/office/drawing/2014/main" id="{30321DB5-D2C1-E07F-49A1-5FEC4AB6E957}"/>
              </a:ext>
            </a:extLst>
          </p:cNvPr>
          <p:cNvPicPr>
            <a:picLocks noChangeAspect="1"/>
          </p:cNvPicPr>
          <p:nvPr/>
        </p:nvPicPr>
        <p:blipFill rotWithShape="1">
          <a:blip r:embed="rId5">
            <a:extLst>
              <a:ext uri="{28A0092B-C50C-407E-A947-70E740481C1C}">
                <a14:useLocalDpi xmlns:a14="http://schemas.microsoft.com/office/drawing/2010/main" val="0"/>
              </a:ext>
            </a:extLst>
          </a:blip>
          <a:srcRect l="17333" t="33776" r="21000" b="31092"/>
          <a:stretch/>
        </p:blipFill>
        <p:spPr>
          <a:xfrm>
            <a:off x="2303122" y="5846586"/>
            <a:ext cx="1321821" cy="423584"/>
          </a:xfrm>
          <a:prstGeom prst="rect">
            <a:avLst/>
          </a:prstGeom>
        </p:spPr>
      </p:pic>
      <p:sp>
        <p:nvSpPr>
          <p:cNvPr id="6" name="Google Shape;525;p39">
            <a:extLst>
              <a:ext uri="{FF2B5EF4-FFF2-40B4-BE49-F238E27FC236}">
                <a16:creationId xmlns:a16="http://schemas.microsoft.com/office/drawing/2014/main" id="{59F6BCE6-C36B-7F03-692C-71512E91A539}"/>
              </a:ext>
            </a:extLst>
          </p:cNvPr>
          <p:cNvSpPr/>
          <p:nvPr/>
        </p:nvSpPr>
        <p:spPr>
          <a:xfrm>
            <a:off x="1" y="1392020"/>
            <a:ext cx="5314949" cy="5104030"/>
          </a:xfrm>
          <a:prstGeom prst="rect">
            <a:avLst/>
          </a:prstGeom>
          <a:solidFill>
            <a:srgbClr val="1F6233"/>
          </a:solidFill>
          <a:ln>
            <a:noFill/>
          </a:ln>
        </p:spPr>
        <p:txBody>
          <a:bodyPr spcFirstLastPara="1" wrap="square" lIns="91425" tIns="45700" rIns="91425" bIns="45700" anchor="ctr" anchorCtr="0">
            <a:noAutofit/>
          </a:bodyPr>
          <a:lstStyle/>
          <a:p>
            <a:pPr algn="ctr"/>
            <a:endParaRPr sz="1800">
              <a:solidFill>
                <a:srgbClr val="D27C25"/>
              </a:solidFill>
              <a:latin typeface="Calibri"/>
              <a:ea typeface="Calibri"/>
              <a:cs typeface="Calibri"/>
              <a:sym typeface="Calibri"/>
            </a:endParaRPr>
          </a:p>
        </p:txBody>
      </p:sp>
      <p:pic>
        <p:nvPicPr>
          <p:cNvPr id="8" name="Picture 7">
            <a:extLst>
              <a:ext uri="{FF2B5EF4-FFF2-40B4-BE49-F238E27FC236}">
                <a16:creationId xmlns:a16="http://schemas.microsoft.com/office/drawing/2014/main" id="{C9FB2759-AD82-817F-E439-A46B7079C75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9039236" y="5096860"/>
            <a:ext cx="2301864" cy="986447"/>
          </a:xfrm>
          <a:prstGeom prst="rect">
            <a:avLst/>
          </a:prstGeom>
        </p:spPr>
      </p:pic>
      <p:sp>
        <p:nvSpPr>
          <p:cNvPr id="2" name="Slide Number Placeholder 1">
            <a:extLst>
              <a:ext uri="{FF2B5EF4-FFF2-40B4-BE49-F238E27FC236}">
                <a16:creationId xmlns:a16="http://schemas.microsoft.com/office/drawing/2014/main" id="{C5186632-15EB-4503-1A55-7649AA260BBC}"/>
              </a:ext>
            </a:extLst>
          </p:cNvPr>
          <p:cNvSpPr>
            <a:spLocks noGrp="1"/>
          </p:cNvSpPr>
          <p:nvPr>
            <p:ph type="sldNum" sz="quarter" idx="12"/>
          </p:nvPr>
        </p:nvSpPr>
        <p:spPr>
          <a:xfrm>
            <a:off x="8610600" y="6356350"/>
            <a:ext cx="2743200" cy="365125"/>
          </a:xfrm>
        </p:spPr>
        <p:txBody>
          <a:bodyPr/>
          <a:lstStyle/>
          <a:p>
            <a:fld id="{FCD6DF22-58F6-8746-8105-8A90F60DF1B6}" type="slidenum">
              <a:rPr lang="en-US" smtClean="0">
                <a:solidFill>
                  <a:schemeClr val="tx1"/>
                </a:solidFill>
              </a:rPr>
              <a:t>25</a:t>
            </a:fld>
            <a:endParaRPr lang="en-US">
              <a:solidFill>
                <a:schemeClr val="tx1"/>
              </a:solidFill>
            </a:endParaRPr>
          </a:p>
        </p:txBody>
      </p:sp>
      <p:sp>
        <p:nvSpPr>
          <p:cNvPr id="3" name="TextBox 2">
            <a:extLst>
              <a:ext uri="{FF2B5EF4-FFF2-40B4-BE49-F238E27FC236}">
                <a16:creationId xmlns:a16="http://schemas.microsoft.com/office/drawing/2014/main" id="{F0C14C7F-0D9C-DF73-B7CA-3196CDBB1F8E}"/>
              </a:ext>
            </a:extLst>
          </p:cNvPr>
          <p:cNvSpPr txBox="1"/>
          <p:nvPr/>
        </p:nvSpPr>
        <p:spPr>
          <a:xfrm>
            <a:off x="830230" y="636104"/>
            <a:ext cx="7041561" cy="515526"/>
          </a:xfrm>
          <a:prstGeom prst="rect">
            <a:avLst/>
          </a:prstGeom>
          <a:noFill/>
        </p:spPr>
        <p:txBody>
          <a:bodyPr wrap="square" rtlCol="0">
            <a:spAutoFit/>
          </a:bodyPr>
          <a:lstStyle/>
          <a:p>
            <a:pPr>
              <a:lnSpc>
                <a:spcPts val="3300"/>
              </a:lnSpc>
            </a:pPr>
            <a:r>
              <a:rPr lang="en-US" sz="3000" b="1">
                <a:solidFill>
                  <a:srgbClr val="1F6233"/>
                </a:solidFill>
                <a:latin typeface="Century Gothic" charset="0"/>
                <a:ea typeface="Century Gothic" charset="0"/>
                <a:cs typeface="Century Gothic" charset="0"/>
              </a:rPr>
              <a:t>SG EMIS APPROVER</a:t>
            </a:r>
          </a:p>
        </p:txBody>
      </p:sp>
      <p:sp>
        <p:nvSpPr>
          <p:cNvPr id="7" name="Google Shape;526;p39">
            <a:extLst>
              <a:ext uri="{FF2B5EF4-FFF2-40B4-BE49-F238E27FC236}">
                <a16:creationId xmlns:a16="http://schemas.microsoft.com/office/drawing/2014/main" id="{EE9A0507-4562-EE5E-FE97-F842D0F2D5D0}"/>
              </a:ext>
            </a:extLst>
          </p:cNvPr>
          <p:cNvSpPr txBox="1"/>
          <p:nvPr/>
        </p:nvSpPr>
        <p:spPr>
          <a:xfrm>
            <a:off x="290906" y="1563933"/>
            <a:ext cx="4728940" cy="4444807"/>
          </a:xfrm>
          <a:prstGeom prst="rect">
            <a:avLst/>
          </a:prstGeom>
          <a:noFill/>
          <a:ln>
            <a:noFill/>
          </a:ln>
        </p:spPr>
        <p:txBody>
          <a:bodyPr spcFirstLastPara="1" wrap="square" lIns="0" tIns="12700" rIns="0" bIns="0" anchor="t" anchorCtr="0">
            <a:spAutoFit/>
          </a:bodyPr>
          <a:lstStyle/>
          <a:p>
            <a:pPr lvl="0">
              <a:buSzPts val="1100"/>
            </a:pPr>
            <a:r>
              <a:rPr lang="en-US" sz="1800">
                <a:solidFill>
                  <a:schemeClr val="bg1"/>
                </a:solidFill>
                <a:latin typeface="Century Gothic"/>
              </a:rPr>
              <a:t>By the end of this process, the EMIS Approver can:</a:t>
            </a:r>
          </a:p>
          <a:p>
            <a:pPr marL="285750" lvl="0" indent="-285750">
              <a:buClr>
                <a:schemeClr val="bg1"/>
              </a:buClr>
              <a:buSzPts val="1100"/>
              <a:buFont typeface="Arial" panose="020B0604020202020204" pitchFamily="34" charset="0"/>
              <a:buChar char="•"/>
            </a:pPr>
            <a:r>
              <a:rPr lang="en-US" sz="1800">
                <a:solidFill>
                  <a:schemeClr val="bg1"/>
                </a:solidFill>
                <a:latin typeface="Century Gothic"/>
              </a:rPr>
              <a:t>View a list of ECDs that have been approved by the ECD Unit for Full (Gold) or Conditional (Silver) registration and reviewed by the EMIS Reviewer.</a:t>
            </a:r>
          </a:p>
          <a:p>
            <a:pPr marL="285750" lvl="0" indent="-285750">
              <a:buClr>
                <a:schemeClr val="bg1"/>
              </a:buClr>
              <a:buSzPts val="1100"/>
              <a:buFont typeface="Arial" panose="020B0604020202020204" pitchFamily="34" charset="0"/>
              <a:buChar char="•"/>
            </a:pPr>
            <a:r>
              <a:rPr lang="en-US" sz="1800" b="1">
                <a:solidFill>
                  <a:srgbClr val="E5AB1A"/>
                </a:solidFill>
                <a:latin typeface="Century Gothic"/>
              </a:rPr>
              <a:t>REVIEW</a:t>
            </a:r>
            <a:r>
              <a:rPr lang="en-US" sz="1800" b="1">
                <a:solidFill>
                  <a:schemeClr val="bg1"/>
                </a:solidFill>
                <a:latin typeface="Century Gothic"/>
              </a:rPr>
              <a:t> </a:t>
            </a:r>
            <a:r>
              <a:rPr lang="en-US" sz="1800">
                <a:solidFill>
                  <a:schemeClr val="bg1"/>
                </a:solidFill>
                <a:latin typeface="Century Gothic"/>
              </a:rPr>
              <a:t>the details of each of these ECDs.</a:t>
            </a:r>
          </a:p>
          <a:p>
            <a:pPr marL="285750" lvl="0" indent="-285750">
              <a:buClr>
                <a:schemeClr val="bg1"/>
              </a:buClr>
              <a:buSzPts val="1100"/>
              <a:buFont typeface="Arial" panose="020B0604020202020204" pitchFamily="34" charset="0"/>
              <a:buChar char="•"/>
            </a:pPr>
            <a:r>
              <a:rPr lang="en-US" sz="1800">
                <a:solidFill>
                  <a:schemeClr val="bg1"/>
                </a:solidFill>
                <a:latin typeface="Century Gothic"/>
              </a:rPr>
              <a:t>Send back to ECD reviewers if there are any issues.</a:t>
            </a:r>
          </a:p>
          <a:p>
            <a:pPr marL="285750" lvl="0" indent="-285750">
              <a:buClr>
                <a:schemeClr val="bg1"/>
              </a:buClr>
              <a:buSzPts val="1100"/>
              <a:buFont typeface="Arial" panose="020B0604020202020204" pitchFamily="34" charset="0"/>
              <a:buChar char="•"/>
            </a:pPr>
            <a:r>
              <a:rPr lang="en-US" sz="1800">
                <a:solidFill>
                  <a:schemeClr val="bg1"/>
                </a:solidFill>
                <a:latin typeface="Century Gothic"/>
              </a:rPr>
              <a:t>Insert EMIS number</a:t>
            </a:r>
          </a:p>
          <a:p>
            <a:pPr marL="285750" lvl="0" indent="-285750">
              <a:buClr>
                <a:schemeClr val="bg1"/>
              </a:buClr>
              <a:buSzPts val="1100"/>
              <a:buFont typeface="Arial" panose="020B0604020202020204" pitchFamily="34" charset="0"/>
              <a:buChar char="•"/>
            </a:pPr>
            <a:r>
              <a:rPr lang="en-US" sz="1800">
                <a:solidFill>
                  <a:schemeClr val="bg1"/>
                </a:solidFill>
                <a:latin typeface="Century Gothic"/>
              </a:rPr>
              <a:t>Submit to approve EMIS number.</a:t>
            </a:r>
          </a:p>
          <a:p>
            <a:pPr lvl="0">
              <a:buSzPts val="1100"/>
            </a:pPr>
            <a:endParaRPr lang="en-US" sz="1800">
              <a:solidFill>
                <a:schemeClr val="bg1"/>
              </a:solidFill>
              <a:latin typeface="Century Gothic"/>
            </a:endParaRPr>
          </a:p>
          <a:p>
            <a:pPr>
              <a:buSzPts val="1100"/>
            </a:pPr>
            <a:r>
              <a:rPr lang="en-US" sz="1800">
                <a:solidFill>
                  <a:schemeClr val="bg1"/>
                </a:solidFill>
                <a:latin typeface="Century Gothic"/>
              </a:rPr>
              <a:t>To begin the review process, click </a:t>
            </a:r>
            <a:r>
              <a:rPr lang="en-US" sz="1800" b="1">
                <a:solidFill>
                  <a:srgbClr val="E5AB1A"/>
                </a:solidFill>
                <a:latin typeface="Century Gothic"/>
              </a:rPr>
              <a:t>REVIEW</a:t>
            </a:r>
            <a:r>
              <a:rPr lang="en-US" sz="1800" b="1">
                <a:solidFill>
                  <a:schemeClr val="bg1"/>
                </a:solidFill>
                <a:latin typeface="Century Gothic"/>
              </a:rPr>
              <a:t> </a:t>
            </a:r>
            <a:r>
              <a:rPr lang="en-US" sz="1800">
                <a:solidFill>
                  <a:schemeClr val="bg1"/>
                </a:solidFill>
                <a:latin typeface="Century Gothic"/>
              </a:rPr>
              <a:t>(1) next to the ECD you want to work on. First review for EMIS number.</a:t>
            </a:r>
          </a:p>
        </p:txBody>
      </p:sp>
      <p:sp>
        <p:nvSpPr>
          <p:cNvPr id="12" name="Google Shape;705;p52">
            <a:extLst>
              <a:ext uri="{FF2B5EF4-FFF2-40B4-BE49-F238E27FC236}">
                <a16:creationId xmlns:a16="http://schemas.microsoft.com/office/drawing/2014/main" id="{23FE2C91-6851-03E2-BD39-AD2285940B63}"/>
              </a:ext>
            </a:extLst>
          </p:cNvPr>
          <p:cNvSpPr/>
          <p:nvPr/>
        </p:nvSpPr>
        <p:spPr>
          <a:xfrm>
            <a:off x="5652321" y="2461830"/>
            <a:ext cx="584162" cy="227117"/>
          </a:xfrm>
          <a:prstGeom prst="rect">
            <a:avLst/>
          </a:prstGeom>
          <a:noFill/>
          <a:ln w="12700" cap="flat" cmpd="sng">
            <a:solidFill>
              <a:srgbClr val="A4683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3" name="Group 12">
            <a:extLst>
              <a:ext uri="{FF2B5EF4-FFF2-40B4-BE49-F238E27FC236}">
                <a16:creationId xmlns:a16="http://schemas.microsoft.com/office/drawing/2014/main" id="{A213D1B2-9CDE-D49D-8E54-C0FA0B4F5848}"/>
              </a:ext>
            </a:extLst>
          </p:cNvPr>
          <p:cNvGrpSpPr/>
          <p:nvPr/>
        </p:nvGrpSpPr>
        <p:grpSpPr>
          <a:xfrm>
            <a:off x="5293624" y="2376564"/>
            <a:ext cx="346380" cy="357856"/>
            <a:chOff x="594600" y="1505200"/>
            <a:chExt cx="346380" cy="357856"/>
          </a:xfrm>
        </p:grpSpPr>
        <p:sp>
          <p:nvSpPr>
            <p:cNvPr id="14" name="Oval 13">
              <a:extLst>
                <a:ext uri="{FF2B5EF4-FFF2-40B4-BE49-F238E27FC236}">
                  <a16:creationId xmlns:a16="http://schemas.microsoft.com/office/drawing/2014/main" id="{F3793669-1841-688E-318E-79B70DA2950C}"/>
                </a:ext>
              </a:extLst>
            </p:cNvPr>
            <p:cNvSpPr/>
            <p:nvPr/>
          </p:nvSpPr>
          <p:spPr>
            <a:xfrm>
              <a:off x="594600" y="1516677"/>
              <a:ext cx="346380" cy="346379"/>
            </a:xfrm>
            <a:prstGeom prst="ellipse">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58685D30-CB8A-014C-77F5-9A03F4A97F4A}"/>
                </a:ext>
              </a:extLst>
            </p:cNvPr>
            <p:cNvSpPr txBox="1"/>
            <p:nvPr/>
          </p:nvSpPr>
          <p:spPr>
            <a:xfrm>
              <a:off x="614529" y="1505200"/>
              <a:ext cx="306522" cy="307777"/>
            </a:xfrm>
            <a:prstGeom prst="rect">
              <a:avLst/>
            </a:prstGeom>
            <a:noFill/>
          </p:spPr>
          <p:txBody>
            <a:bodyPr wrap="square" rtlCol="0">
              <a:spAutoFit/>
            </a:bodyPr>
            <a:lstStyle/>
            <a:p>
              <a:pPr algn="ctr"/>
              <a:r>
                <a:rPr lang="en-GB" b="1">
                  <a:solidFill>
                    <a:schemeClr val="bg1"/>
                  </a:solidFill>
                  <a:latin typeface="Century Gothic" panose="020B0502020202020204" pitchFamily="34" charset="0"/>
                </a:rPr>
                <a:t>1</a:t>
              </a:r>
            </a:p>
          </p:txBody>
        </p:sp>
      </p:grpSp>
    </p:spTree>
    <p:extLst>
      <p:ext uri="{BB962C8B-B14F-4D97-AF65-F5344CB8AC3E}">
        <p14:creationId xmlns:p14="http://schemas.microsoft.com/office/powerpoint/2010/main" val="12830876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DB30D-E14F-2717-1A1A-6B05A38CC1A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A296A81-F7A3-F6C0-E835-ABC3264A0C1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32914"/>
          <a:stretch/>
        </p:blipFill>
        <p:spPr>
          <a:xfrm flipH="1">
            <a:off x="0" y="5615484"/>
            <a:ext cx="12217400" cy="1242516"/>
          </a:xfrm>
          <a:prstGeom prst="rect">
            <a:avLst/>
          </a:prstGeom>
        </p:spPr>
      </p:pic>
      <p:pic>
        <p:nvPicPr>
          <p:cNvPr id="4" name="Picture 3">
            <a:extLst>
              <a:ext uri="{FF2B5EF4-FFF2-40B4-BE49-F238E27FC236}">
                <a16:creationId xmlns:a16="http://schemas.microsoft.com/office/drawing/2014/main" id="{3C8C96B9-8613-C6A7-18C1-D50E3620810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40980" y="5792345"/>
            <a:ext cx="1211956" cy="423584"/>
          </a:xfrm>
          <a:prstGeom prst="rect">
            <a:avLst/>
          </a:prstGeom>
        </p:spPr>
      </p:pic>
      <p:pic>
        <p:nvPicPr>
          <p:cNvPr id="9" name="Picture 8">
            <a:extLst>
              <a:ext uri="{FF2B5EF4-FFF2-40B4-BE49-F238E27FC236}">
                <a16:creationId xmlns:a16="http://schemas.microsoft.com/office/drawing/2014/main" id="{B200A4BD-50B0-2E41-376F-C349CF0B8078}"/>
              </a:ext>
            </a:extLst>
          </p:cNvPr>
          <p:cNvPicPr>
            <a:picLocks noChangeAspect="1"/>
          </p:cNvPicPr>
          <p:nvPr/>
        </p:nvPicPr>
        <p:blipFill rotWithShape="1">
          <a:blip r:embed="rId4">
            <a:extLst>
              <a:ext uri="{28A0092B-C50C-407E-A947-70E740481C1C}">
                <a14:useLocalDpi xmlns:a14="http://schemas.microsoft.com/office/drawing/2010/main" val="0"/>
              </a:ext>
            </a:extLst>
          </a:blip>
          <a:srcRect l="17333" t="33776" r="21000" b="31092"/>
          <a:stretch/>
        </p:blipFill>
        <p:spPr>
          <a:xfrm>
            <a:off x="2303122" y="5846586"/>
            <a:ext cx="1321821" cy="423584"/>
          </a:xfrm>
          <a:prstGeom prst="rect">
            <a:avLst/>
          </a:prstGeom>
        </p:spPr>
      </p:pic>
      <p:pic>
        <p:nvPicPr>
          <p:cNvPr id="8" name="Picture 7">
            <a:extLst>
              <a:ext uri="{FF2B5EF4-FFF2-40B4-BE49-F238E27FC236}">
                <a16:creationId xmlns:a16="http://schemas.microsoft.com/office/drawing/2014/main" id="{E39D8F39-5008-C88A-93C5-8C9327CED56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039236" y="5096860"/>
            <a:ext cx="2301864" cy="986447"/>
          </a:xfrm>
          <a:prstGeom prst="rect">
            <a:avLst/>
          </a:prstGeom>
        </p:spPr>
      </p:pic>
      <p:sp>
        <p:nvSpPr>
          <p:cNvPr id="2" name="Slide Number Placeholder 1">
            <a:extLst>
              <a:ext uri="{FF2B5EF4-FFF2-40B4-BE49-F238E27FC236}">
                <a16:creationId xmlns:a16="http://schemas.microsoft.com/office/drawing/2014/main" id="{DA3C3DA6-049E-6881-06C1-2994A49A80EC}"/>
              </a:ext>
            </a:extLst>
          </p:cNvPr>
          <p:cNvSpPr>
            <a:spLocks noGrp="1"/>
          </p:cNvSpPr>
          <p:nvPr>
            <p:ph type="sldNum" sz="quarter" idx="12"/>
          </p:nvPr>
        </p:nvSpPr>
        <p:spPr>
          <a:xfrm>
            <a:off x="8610600" y="6356350"/>
            <a:ext cx="2743200" cy="365125"/>
          </a:xfrm>
        </p:spPr>
        <p:txBody>
          <a:bodyPr/>
          <a:lstStyle/>
          <a:p>
            <a:fld id="{FCD6DF22-58F6-8746-8105-8A90F60DF1B6}" type="slidenum">
              <a:rPr lang="en-US" smtClean="0">
                <a:solidFill>
                  <a:schemeClr val="tx1"/>
                </a:solidFill>
              </a:rPr>
              <a:t>26</a:t>
            </a:fld>
            <a:endParaRPr lang="en-US">
              <a:solidFill>
                <a:schemeClr val="tx1"/>
              </a:solidFill>
            </a:endParaRPr>
          </a:p>
        </p:txBody>
      </p:sp>
      <p:sp>
        <p:nvSpPr>
          <p:cNvPr id="6" name="Google Shape;525;p39">
            <a:extLst>
              <a:ext uri="{FF2B5EF4-FFF2-40B4-BE49-F238E27FC236}">
                <a16:creationId xmlns:a16="http://schemas.microsoft.com/office/drawing/2014/main" id="{2DF5A43C-475C-6061-9611-4B04492CFEB2}"/>
              </a:ext>
            </a:extLst>
          </p:cNvPr>
          <p:cNvSpPr/>
          <p:nvPr/>
        </p:nvSpPr>
        <p:spPr>
          <a:xfrm>
            <a:off x="1" y="1392020"/>
            <a:ext cx="5314949" cy="2827555"/>
          </a:xfrm>
          <a:prstGeom prst="rect">
            <a:avLst/>
          </a:prstGeom>
          <a:solidFill>
            <a:srgbClr val="1F6233"/>
          </a:solidFill>
          <a:ln>
            <a:noFill/>
          </a:ln>
        </p:spPr>
        <p:txBody>
          <a:bodyPr spcFirstLastPara="1" wrap="square" lIns="91425" tIns="45700" rIns="91425" bIns="45700" anchor="ctr" anchorCtr="0">
            <a:noAutofit/>
          </a:bodyPr>
          <a:lstStyle/>
          <a:p>
            <a:pPr algn="ctr"/>
            <a:endParaRPr sz="1800">
              <a:solidFill>
                <a:srgbClr val="D27C25"/>
              </a:solidFill>
              <a:latin typeface="Calibri"/>
              <a:ea typeface="Calibri"/>
              <a:cs typeface="Calibri"/>
              <a:sym typeface="Calibri"/>
            </a:endParaRPr>
          </a:p>
        </p:txBody>
      </p:sp>
      <p:sp>
        <p:nvSpPr>
          <p:cNvPr id="3" name="TextBox 2">
            <a:extLst>
              <a:ext uri="{FF2B5EF4-FFF2-40B4-BE49-F238E27FC236}">
                <a16:creationId xmlns:a16="http://schemas.microsoft.com/office/drawing/2014/main" id="{02F482AD-AC92-1020-7986-4BC292133010}"/>
              </a:ext>
            </a:extLst>
          </p:cNvPr>
          <p:cNvSpPr txBox="1"/>
          <p:nvPr/>
        </p:nvSpPr>
        <p:spPr>
          <a:xfrm>
            <a:off x="830230" y="636104"/>
            <a:ext cx="7041561" cy="515526"/>
          </a:xfrm>
          <a:prstGeom prst="rect">
            <a:avLst/>
          </a:prstGeom>
          <a:noFill/>
        </p:spPr>
        <p:txBody>
          <a:bodyPr wrap="square" rtlCol="0">
            <a:spAutoFit/>
          </a:bodyPr>
          <a:lstStyle/>
          <a:p>
            <a:pPr>
              <a:lnSpc>
                <a:spcPts val="3300"/>
              </a:lnSpc>
            </a:pPr>
            <a:r>
              <a:rPr lang="en-US" sz="3000" b="1">
                <a:solidFill>
                  <a:srgbClr val="1F6233"/>
                </a:solidFill>
                <a:latin typeface="Century Gothic" charset="0"/>
                <a:ea typeface="Century Gothic" charset="0"/>
                <a:cs typeface="Century Gothic" charset="0"/>
              </a:rPr>
              <a:t>REVIEW DETAILS</a:t>
            </a:r>
          </a:p>
        </p:txBody>
      </p:sp>
      <p:sp>
        <p:nvSpPr>
          <p:cNvPr id="7" name="Google Shape;526;p39">
            <a:extLst>
              <a:ext uri="{FF2B5EF4-FFF2-40B4-BE49-F238E27FC236}">
                <a16:creationId xmlns:a16="http://schemas.microsoft.com/office/drawing/2014/main" id="{D6F323C6-9921-5916-E06E-E1168B64B560}"/>
              </a:ext>
            </a:extLst>
          </p:cNvPr>
          <p:cNvSpPr txBox="1"/>
          <p:nvPr/>
        </p:nvSpPr>
        <p:spPr>
          <a:xfrm>
            <a:off x="290906" y="1563933"/>
            <a:ext cx="4728940" cy="2242665"/>
          </a:xfrm>
          <a:prstGeom prst="rect">
            <a:avLst/>
          </a:prstGeom>
          <a:noFill/>
          <a:ln>
            <a:noFill/>
          </a:ln>
        </p:spPr>
        <p:txBody>
          <a:bodyPr spcFirstLastPara="1" wrap="square" lIns="0" tIns="12700" rIns="0" bIns="0" anchor="t" anchorCtr="0">
            <a:spAutoFit/>
          </a:bodyPr>
          <a:lstStyle/>
          <a:p>
            <a:pPr lvl="0">
              <a:lnSpc>
                <a:spcPct val="115000"/>
              </a:lnSpc>
              <a:buSzPts val="1100"/>
            </a:pPr>
            <a:r>
              <a:rPr lang="en-US" sz="1800" dirty="0">
                <a:solidFill>
                  <a:schemeClr val="bg1"/>
                </a:solidFill>
                <a:latin typeface="Century Gothic"/>
              </a:rPr>
              <a:t>This page outlines:</a:t>
            </a:r>
          </a:p>
          <a:p>
            <a:pPr marL="285750" lvl="0" indent="-285750">
              <a:lnSpc>
                <a:spcPct val="115000"/>
              </a:lnSpc>
              <a:buClr>
                <a:schemeClr val="bg1"/>
              </a:buClr>
              <a:buSzPts val="1100"/>
              <a:buFont typeface="Arial" panose="020B0604020202020204" pitchFamily="34" charset="0"/>
              <a:buChar char="•"/>
            </a:pPr>
            <a:r>
              <a:rPr lang="en-US" sz="1800" dirty="0">
                <a:solidFill>
                  <a:schemeClr val="bg1"/>
                </a:solidFill>
                <a:latin typeface="Century Gothic"/>
              </a:rPr>
              <a:t>Details of the applicant (1)</a:t>
            </a:r>
          </a:p>
          <a:p>
            <a:pPr marL="285750" lvl="0" indent="-285750">
              <a:lnSpc>
                <a:spcPct val="115000"/>
              </a:lnSpc>
              <a:buClr>
                <a:schemeClr val="bg1"/>
              </a:buClr>
              <a:buSzPts val="1100"/>
              <a:buFont typeface="Arial" panose="020B0604020202020204" pitchFamily="34" charset="0"/>
              <a:buChar char="•"/>
            </a:pPr>
            <a:r>
              <a:rPr lang="en-US" sz="1800" dirty="0">
                <a:solidFill>
                  <a:schemeClr val="bg1"/>
                </a:solidFill>
                <a:latin typeface="Century Gothic"/>
              </a:rPr>
              <a:t>Approved registration status (2)</a:t>
            </a:r>
          </a:p>
          <a:p>
            <a:pPr marL="285750" lvl="0" indent="-285750">
              <a:lnSpc>
                <a:spcPct val="115000"/>
              </a:lnSpc>
              <a:buClr>
                <a:schemeClr val="bg1"/>
              </a:buClr>
              <a:buSzPts val="1100"/>
              <a:buFont typeface="Arial" panose="020B0604020202020204" pitchFamily="34" charset="0"/>
              <a:buChar char="•"/>
            </a:pPr>
            <a:endParaRPr lang="en-US" sz="1800" dirty="0">
              <a:solidFill>
                <a:schemeClr val="bg1"/>
              </a:solidFill>
              <a:latin typeface="Century Gothic"/>
            </a:endParaRPr>
          </a:p>
          <a:p>
            <a:pPr lvl="0">
              <a:lnSpc>
                <a:spcPct val="115000"/>
              </a:lnSpc>
              <a:buClr>
                <a:schemeClr val="bg1"/>
              </a:buClr>
              <a:buSzPts val="1100"/>
            </a:pPr>
            <a:r>
              <a:rPr lang="en-US" sz="1800" dirty="0">
                <a:solidFill>
                  <a:schemeClr val="bg1"/>
                </a:solidFill>
                <a:latin typeface="Century Gothic"/>
              </a:rPr>
              <a:t>These are non-editable fields.</a:t>
            </a:r>
          </a:p>
          <a:p>
            <a:pPr lvl="0">
              <a:lnSpc>
                <a:spcPct val="115000"/>
              </a:lnSpc>
              <a:buClr>
                <a:schemeClr val="bg1"/>
              </a:buClr>
              <a:buSzPts val="1100"/>
            </a:pPr>
            <a:endParaRPr lang="en-US" sz="1800" dirty="0">
              <a:solidFill>
                <a:schemeClr val="bg1"/>
              </a:solidFill>
              <a:latin typeface="Century Gothic"/>
            </a:endParaRPr>
          </a:p>
          <a:p>
            <a:pPr lvl="0">
              <a:lnSpc>
                <a:spcPct val="115000"/>
              </a:lnSpc>
              <a:buClr>
                <a:schemeClr val="bg1"/>
              </a:buClr>
              <a:buSzPts val="1100"/>
            </a:pPr>
            <a:r>
              <a:rPr lang="en-US" sz="1800" dirty="0">
                <a:solidFill>
                  <a:schemeClr val="bg1"/>
                </a:solidFill>
                <a:latin typeface="Century Gothic"/>
              </a:rPr>
              <a:t>Click </a:t>
            </a:r>
            <a:r>
              <a:rPr lang="en-US" sz="1800" b="1" dirty="0">
                <a:solidFill>
                  <a:srgbClr val="E5AB1A"/>
                </a:solidFill>
                <a:latin typeface="Century Gothic"/>
              </a:rPr>
              <a:t>NEXT</a:t>
            </a:r>
            <a:r>
              <a:rPr lang="en-US" sz="1800" dirty="0">
                <a:solidFill>
                  <a:schemeClr val="bg1"/>
                </a:solidFill>
                <a:latin typeface="Century Gothic"/>
              </a:rPr>
              <a:t> (3) if you agree to continue.</a:t>
            </a:r>
          </a:p>
        </p:txBody>
      </p:sp>
      <p:pic>
        <p:nvPicPr>
          <p:cNvPr id="25" name="Picture 24">
            <a:extLst>
              <a:ext uri="{FF2B5EF4-FFF2-40B4-BE49-F238E27FC236}">
                <a16:creationId xmlns:a16="http://schemas.microsoft.com/office/drawing/2014/main" id="{A0C1C95E-D10E-CFAB-9850-64BAB0241088}"/>
              </a:ext>
            </a:extLst>
          </p:cNvPr>
          <p:cNvPicPr>
            <a:picLocks noChangeAspect="1"/>
          </p:cNvPicPr>
          <p:nvPr/>
        </p:nvPicPr>
        <p:blipFill>
          <a:blip r:embed="rId6"/>
          <a:stretch>
            <a:fillRect/>
          </a:stretch>
        </p:blipFill>
        <p:spPr>
          <a:xfrm>
            <a:off x="5687349" y="774693"/>
            <a:ext cx="6107846" cy="5600779"/>
          </a:xfrm>
          <a:prstGeom prst="rect">
            <a:avLst/>
          </a:prstGeom>
        </p:spPr>
      </p:pic>
      <p:sp>
        <p:nvSpPr>
          <p:cNvPr id="12" name="Google Shape;705;p52">
            <a:extLst>
              <a:ext uri="{FF2B5EF4-FFF2-40B4-BE49-F238E27FC236}">
                <a16:creationId xmlns:a16="http://schemas.microsoft.com/office/drawing/2014/main" id="{3F210D86-BC74-236F-BA32-9A3E2E83BD52}"/>
              </a:ext>
            </a:extLst>
          </p:cNvPr>
          <p:cNvSpPr/>
          <p:nvPr/>
        </p:nvSpPr>
        <p:spPr>
          <a:xfrm>
            <a:off x="5705964" y="1132960"/>
            <a:ext cx="3143400" cy="1619765"/>
          </a:xfrm>
          <a:prstGeom prst="rect">
            <a:avLst/>
          </a:prstGeom>
          <a:noFill/>
          <a:ln w="12700" cap="flat" cmpd="sng">
            <a:solidFill>
              <a:srgbClr val="A4683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3" name="Group 12">
            <a:extLst>
              <a:ext uri="{FF2B5EF4-FFF2-40B4-BE49-F238E27FC236}">
                <a16:creationId xmlns:a16="http://schemas.microsoft.com/office/drawing/2014/main" id="{D97C9415-4E08-0F52-C96C-00CE552A333C}"/>
              </a:ext>
            </a:extLst>
          </p:cNvPr>
          <p:cNvGrpSpPr/>
          <p:nvPr/>
        </p:nvGrpSpPr>
        <p:grpSpPr>
          <a:xfrm>
            <a:off x="5354304" y="1083590"/>
            <a:ext cx="337636" cy="364689"/>
            <a:chOff x="594600" y="1505200"/>
            <a:chExt cx="346380" cy="357856"/>
          </a:xfrm>
        </p:grpSpPr>
        <p:sp>
          <p:nvSpPr>
            <p:cNvPr id="14" name="Oval 13">
              <a:extLst>
                <a:ext uri="{FF2B5EF4-FFF2-40B4-BE49-F238E27FC236}">
                  <a16:creationId xmlns:a16="http://schemas.microsoft.com/office/drawing/2014/main" id="{2C5568D5-C9C9-4E80-C3D3-D9DCC3277673}"/>
                </a:ext>
              </a:extLst>
            </p:cNvPr>
            <p:cNvSpPr/>
            <p:nvPr/>
          </p:nvSpPr>
          <p:spPr>
            <a:xfrm>
              <a:off x="594600" y="1516677"/>
              <a:ext cx="346380" cy="346379"/>
            </a:xfrm>
            <a:prstGeom prst="ellipse">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EE3DA7D-ABB1-74AE-B7FA-988D1FAD88E3}"/>
                </a:ext>
              </a:extLst>
            </p:cNvPr>
            <p:cNvSpPr txBox="1"/>
            <p:nvPr/>
          </p:nvSpPr>
          <p:spPr>
            <a:xfrm>
              <a:off x="614529" y="1505200"/>
              <a:ext cx="306522" cy="307777"/>
            </a:xfrm>
            <a:prstGeom prst="rect">
              <a:avLst/>
            </a:prstGeom>
            <a:noFill/>
          </p:spPr>
          <p:txBody>
            <a:bodyPr wrap="square" rtlCol="0">
              <a:spAutoFit/>
            </a:bodyPr>
            <a:lstStyle/>
            <a:p>
              <a:pPr algn="ctr"/>
              <a:r>
                <a:rPr lang="en-GB" b="1" dirty="0">
                  <a:solidFill>
                    <a:schemeClr val="bg1"/>
                  </a:solidFill>
                  <a:latin typeface="Century Gothic" panose="020B0502020202020204" pitchFamily="34" charset="0"/>
                </a:rPr>
                <a:t>1</a:t>
              </a:r>
            </a:p>
          </p:txBody>
        </p:sp>
      </p:grpSp>
      <p:sp>
        <p:nvSpPr>
          <p:cNvPr id="17" name="Google Shape;705;p52">
            <a:extLst>
              <a:ext uri="{FF2B5EF4-FFF2-40B4-BE49-F238E27FC236}">
                <a16:creationId xmlns:a16="http://schemas.microsoft.com/office/drawing/2014/main" id="{778B8B0B-720B-7D60-486F-F27196F765AB}"/>
              </a:ext>
            </a:extLst>
          </p:cNvPr>
          <p:cNvSpPr/>
          <p:nvPr/>
        </p:nvSpPr>
        <p:spPr>
          <a:xfrm>
            <a:off x="5687350" y="3715596"/>
            <a:ext cx="3162014" cy="280055"/>
          </a:xfrm>
          <a:prstGeom prst="rect">
            <a:avLst/>
          </a:prstGeom>
          <a:noFill/>
          <a:ln w="12700" cap="flat" cmpd="sng">
            <a:solidFill>
              <a:srgbClr val="A4683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 name="Group 17">
            <a:extLst>
              <a:ext uri="{FF2B5EF4-FFF2-40B4-BE49-F238E27FC236}">
                <a16:creationId xmlns:a16="http://schemas.microsoft.com/office/drawing/2014/main" id="{3671D408-306C-41C9-C805-D12DFA79A5A3}"/>
              </a:ext>
            </a:extLst>
          </p:cNvPr>
          <p:cNvGrpSpPr/>
          <p:nvPr/>
        </p:nvGrpSpPr>
        <p:grpSpPr>
          <a:xfrm>
            <a:off x="5301613" y="3663535"/>
            <a:ext cx="346380" cy="357856"/>
            <a:chOff x="594600" y="1505200"/>
            <a:chExt cx="346380" cy="357856"/>
          </a:xfrm>
        </p:grpSpPr>
        <p:sp>
          <p:nvSpPr>
            <p:cNvPr id="19" name="Oval 18">
              <a:extLst>
                <a:ext uri="{FF2B5EF4-FFF2-40B4-BE49-F238E27FC236}">
                  <a16:creationId xmlns:a16="http://schemas.microsoft.com/office/drawing/2014/main" id="{A6539B8B-350D-1A30-8249-206FA89C0D9A}"/>
                </a:ext>
              </a:extLst>
            </p:cNvPr>
            <p:cNvSpPr/>
            <p:nvPr/>
          </p:nvSpPr>
          <p:spPr>
            <a:xfrm>
              <a:off x="594600" y="1516677"/>
              <a:ext cx="346380" cy="346379"/>
            </a:xfrm>
            <a:prstGeom prst="ellipse">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A9406435-31C3-043E-59ED-CD199FABD399}"/>
                </a:ext>
              </a:extLst>
            </p:cNvPr>
            <p:cNvSpPr txBox="1"/>
            <p:nvPr/>
          </p:nvSpPr>
          <p:spPr>
            <a:xfrm>
              <a:off x="614529" y="1505200"/>
              <a:ext cx="306522" cy="307777"/>
            </a:xfrm>
            <a:prstGeom prst="rect">
              <a:avLst/>
            </a:prstGeom>
            <a:noFill/>
          </p:spPr>
          <p:txBody>
            <a:bodyPr wrap="square" rtlCol="0">
              <a:spAutoFit/>
            </a:bodyPr>
            <a:lstStyle/>
            <a:p>
              <a:pPr algn="ctr"/>
              <a:r>
                <a:rPr lang="en-GB" b="1" dirty="0">
                  <a:solidFill>
                    <a:schemeClr val="bg1"/>
                  </a:solidFill>
                  <a:latin typeface="Century Gothic" panose="020B0502020202020204" pitchFamily="34" charset="0"/>
                </a:rPr>
                <a:t>2</a:t>
              </a:r>
            </a:p>
          </p:txBody>
        </p:sp>
      </p:grpSp>
      <p:sp>
        <p:nvSpPr>
          <p:cNvPr id="21" name="Google Shape;705;p52">
            <a:extLst>
              <a:ext uri="{FF2B5EF4-FFF2-40B4-BE49-F238E27FC236}">
                <a16:creationId xmlns:a16="http://schemas.microsoft.com/office/drawing/2014/main" id="{5E2F6554-1FB7-CC37-A64B-5C09AA23F510}"/>
              </a:ext>
            </a:extLst>
          </p:cNvPr>
          <p:cNvSpPr/>
          <p:nvPr/>
        </p:nvSpPr>
        <p:spPr>
          <a:xfrm>
            <a:off x="7365962" y="6029168"/>
            <a:ext cx="473321" cy="309503"/>
          </a:xfrm>
          <a:prstGeom prst="rect">
            <a:avLst/>
          </a:prstGeom>
          <a:noFill/>
          <a:ln w="12700" cap="flat" cmpd="sng">
            <a:solidFill>
              <a:srgbClr val="A4683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2" name="Group 21">
            <a:extLst>
              <a:ext uri="{FF2B5EF4-FFF2-40B4-BE49-F238E27FC236}">
                <a16:creationId xmlns:a16="http://schemas.microsoft.com/office/drawing/2014/main" id="{B4A04756-6DFA-D036-5B22-03D050AAA070}"/>
              </a:ext>
            </a:extLst>
          </p:cNvPr>
          <p:cNvGrpSpPr/>
          <p:nvPr/>
        </p:nvGrpSpPr>
        <p:grpSpPr>
          <a:xfrm>
            <a:off x="7019580" y="5995887"/>
            <a:ext cx="346380" cy="357856"/>
            <a:chOff x="594600" y="1505200"/>
            <a:chExt cx="346380" cy="357856"/>
          </a:xfrm>
        </p:grpSpPr>
        <p:sp>
          <p:nvSpPr>
            <p:cNvPr id="23" name="Oval 22">
              <a:extLst>
                <a:ext uri="{FF2B5EF4-FFF2-40B4-BE49-F238E27FC236}">
                  <a16:creationId xmlns:a16="http://schemas.microsoft.com/office/drawing/2014/main" id="{E8EC24A5-236A-CA14-C2D2-7E8C41799F5E}"/>
                </a:ext>
              </a:extLst>
            </p:cNvPr>
            <p:cNvSpPr/>
            <p:nvPr/>
          </p:nvSpPr>
          <p:spPr>
            <a:xfrm>
              <a:off x="594600" y="1516677"/>
              <a:ext cx="346380" cy="346379"/>
            </a:xfrm>
            <a:prstGeom prst="ellipse">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4AC7230E-B7C5-D1E1-7E12-F27817418831}"/>
                </a:ext>
              </a:extLst>
            </p:cNvPr>
            <p:cNvSpPr txBox="1"/>
            <p:nvPr/>
          </p:nvSpPr>
          <p:spPr>
            <a:xfrm>
              <a:off x="614529" y="1505200"/>
              <a:ext cx="306522" cy="307777"/>
            </a:xfrm>
            <a:prstGeom prst="rect">
              <a:avLst/>
            </a:prstGeom>
            <a:noFill/>
          </p:spPr>
          <p:txBody>
            <a:bodyPr wrap="square" rtlCol="0">
              <a:spAutoFit/>
            </a:bodyPr>
            <a:lstStyle/>
            <a:p>
              <a:pPr algn="ctr"/>
              <a:r>
                <a:rPr lang="en-GB" b="1" dirty="0">
                  <a:solidFill>
                    <a:schemeClr val="bg1"/>
                  </a:solidFill>
                  <a:latin typeface="Century Gothic" panose="020B0502020202020204" pitchFamily="34" charset="0"/>
                </a:rPr>
                <a:t>3</a:t>
              </a:r>
            </a:p>
          </p:txBody>
        </p:sp>
      </p:grpSp>
    </p:spTree>
    <p:extLst>
      <p:ext uri="{BB962C8B-B14F-4D97-AF65-F5344CB8AC3E}">
        <p14:creationId xmlns:p14="http://schemas.microsoft.com/office/powerpoint/2010/main" val="30901938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76CFB-B726-7DD4-044E-AEA7C418F4D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D1CDD49-DE6D-350E-AB5A-F81C7200B5F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32914"/>
          <a:stretch/>
        </p:blipFill>
        <p:spPr>
          <a:xfrm flipH="1">
            <a:off x="0" y="5615484"/>
            <a:ext cx="12217400" cy="1242516"/>
          </a:xfrm>
          <a:prstGeom prst="rect">
            <a:avLst/>
          </a:prstGeom>
        </p:spPr>
      </p:pic>
      <p:pic>
        <p:nvPicPr>
          <p:cNvPr id="4" name="Picture 3">
            <a:extLst>
              <a:ext uri="{FF2B5EF4-FFF2-40B4-BE49-F238E27FC236}">
                <a16:creationId xmlns:a16="http://schemas.microsoft.com/office/drawing/2014/main" id="{6BD32BAA-6704-1DC4-474E-72A7F18EE8C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40980" y="5792345"/>
            <a:ext cx="1211956" cy="423584"/>
          </a:xfrm>
          <a:prstGeom prst="rect">
            <a:avLst/>
          </a:prstGeom>
        </p:spPr>
      </p:pic>
      <p:pic>
        <p:nvPicPr>
          <p:cNvPr id="9" name="Picture 8">
            <a:extLst>
              <a:ext uri="{FF2B5EF4-FFF2-40B4-BE49-F238E27FC236}">
                <a16:creationId xmlns:a16="http://schemas.microsoft.com/office/drawing/2014/main" id="{423D0BC4-F1EE-211A-D6E0-B62315110240}"/>
              </a:ext>
            </a:extLst>
          </p:cNvPr>
          <p:cNvPicPr>
            <a:picLocks noChangeAspect="1"/>
          </p:cNvPicPr>
          <p:nvPr/>
        </p:nvPicPr>
        <p:blipFill rotWithShape="1">
          <a:blip r:embed="rId4">
            <a:extLst>
              <a:ext uri="{28A0092B-C50C-407E-A947-70E740481C1C}">
                <a14:useLocalDpi xmlns:a14="http://schemas.microsoft.com/office/drawing/2010/main" val="0"/>
              </a:ext>
            </a:extLst>
          </a:blip>
          <a:srcRect l="17333" t="33776" r="21000" b="31092"/>
          <a:stretch/>
        </p:blipFill>
        <p:spPr>
          <a:xfrm>
            <a:off x="2303122" y="5846586"/>
            <a:ext cx="1321821" cy="423584"/>
          </a:xfrm>
          <a:prstGeom prst="rect">
            <a:avLst/>
          </a:prstGeom>
        </p:spPr>
      </p:pic>
      <p:sp>
        <p:nvSpPr>
          <p:cNvPr id="6" name="Google Shape;525;p39">
            <a:extLst>
              <a:ext uri="{FF2B5EF4-FFF2-40B4-BE49-F238E27FC236}">
                <a16:creationId xmlns:a16="http://schemas.microsoft.com/office/drawing/2014/main" id="{1354D8E8-D376-FFCA-AA34-77C51ACEDFD4}"/>
              </a:ext>
            </a:extLst>
          </p:cNvPr>
          <p:cNvSpPr/>
          <p:nvPr/>
        </p:nvSpPr>
        <p:spPr>
          <a:xfrm>
            <a:off x="0" y="4039396"/>
            <a:ext cx="5314949" cy="2180429"/>
          </a:xfrm>
          <a:prstGeom prst="rect">
            <a:avLst/>
          </a:prstGeom>
          <a:solidFill>
            <a:srgbClr val="1F6233"/>
          </a:solidFill>
          <a:ln>
            <a:noFill/>
          </a:ln>
        </p:spPr>
        <p:txBody>
          <a:bodyPr spcFirstLastPara="1" wrap="square" lIns="91425" tIns="45700" rIns="91425" bIns="45700" anchor="ctr" anchorCtr="0">
            <a:noAutofit/>
          </a:bodyPr>
          <a:lstStyle/>
          <a:p>
            <a:pPr algn="ctr"/>
            <a:endParaRPr sz="1800">
              <a:solidFill>
                <a:srgbClr val="D27C25"/>
              </a:solidFill>
              <a:latin typeface="Calibri"/>
              <a:ea typeface="Calibri"/>
              <a:cs typeface="Calibri"/>
              <a:sym typeface="Calibri"/>
            </a:endParaRPr>
          </a:p>
        </p:txBody>
      </p:sp>
      <p:sp>
        <p:nvSpPr>
          <p:cNvPr id="3" name="TextBox 2">
            <a:extLst>
              <a:ext uri="{FF2B5EF4-FFF2-40B4-BE49-F238E27FC236}">
                <a16:creationId xmlns:a16="http://schemas.microsoft.com/office/drawing/2014/main" id="{A834920F-137B-F0D9-F822-AD8715D0580D}"/>
              </a:ext>
            </a:extLst>
          </p:cNvPr>
          <p:cNvSpPr txBox="1"/>
          <p:nvPr/>
        </p:nvSpPr>
        <p:spPr>
          <a:xfrm>
            <a:off x="830230" y="636104"/>
            <a:ext cx="7041561" cy="515526"/>
          </a:xfrm>
          <a:prstGeom prst="rect">
            <a:avLst/>
          </a:prstGeom>
          <a:noFill/>
        </p:spPr>
        <p:txBody>
          <a:bodyPr wrap="square" rtlCol="0">
            <a:spAutoFit/>
          </a:bodyPr>
          <a:lstStyle/>
          <a:p>
            <a:pPr>
              <a:lnSpc>
                <a:spcPts val="3300"/>
              </a:lnSpc>
            </a:pPr>
            <a:r>
              <a:rPr lang="en-US" sz="3000" b="1">
                <a:solidFill>
                  <a:srgbClr val="1F6233"/>
                </a:solidFill>
                <a:latin typeface="Century Gothic" charset="0"/>
                <a:ea typeface="Century Gothic" charset="0"/>
                <a:cs typeface="Century Gothic" charset="0"/>
              </a:rPr>
              <a:t>ECD PROGRAMME DETAILS</a:t>
            </a:r>
          </a:p>
        </p:txBody>
      </p:sp>
      <p:pic>
        <p:nvPicPr>
          <p:cNvPr id="8" name="Picture 7">
            <a:extLst>
              <a:ext uri="{FF2B5EF4-FFF2-40B4-BE49-F238E27FC236}">
                <a16:creationId xmlns:a16="http://schemas.microsoft.com/office/drawing/2014/main" id="{69C183A2-1D5A-FBFA-E80D-53361EC6661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039236" y="5096860"/>
            <a:ext cx="2301864" cy="986447"/>
          </a:xfrm>
          <a:prstGeom prst="rect">
            <a:avLst/>
          </a:prstGeom>
        </p:spPr>
      </p:pic>
      <p:sp>
        <p:nvSpPr>
          <p:cNvPr id="2" name="Slide Number Placeholder 1">
            <a:extLst>
              <a:ext uri="{FF2B5EF4-FFF2-40B4-BE49-F238E27FC236}">
                <a16:creationId xmlns:a16="http://schemas.microsoft.com/office/drawing/2014/main" id="{575ADAB8-27E7-0C1F-2584-41692613331C}"/>
              </a:ext>
            </a:extLst>
          </p:cNvPr>
          <p:cNvSpPr>
            <a:spLocks noGrp="1"/>
          </p:cNvSpPr>
          <p:nvPr>
            <p:ph type="sldNum" sz="quarter" idx="12"/>
          </p:nvPr>
        </p:nvSpPr>
        <p:spPr>
          <a:xfrm>
            <a:off x="8610600" y="6356350"/>
            <a:ext cx="2743200" cy="365125"/>
          </a:xfrm>
        </p:spPr>
        <p:txBody>
          <a:bodyPr/>
          <a:lstStyle/>
          <a:p>
            <a:fld id="{FCD6DF22-58F6-8746-8105-8A90F60DF1B6}" type="slidenum">
              <a:rPr lang="en-US" smtClean="0">
                <a:solidFill>
                  <a:schemeClr val="tx1"/>
                </a:solidFill>
              </a:rPr>
              <a:t>27</a:t>
            </a:fld>
            <a:endParaRPr lang="en-US">
              <a:solidFill>
                <a:schemeClr val="tx1"/>
              </a:solidFill>
            </a:endParaRPr>
          </a:p>
        </p:txBody>
      </p:sp>
      <p:sp>
        <p:nvSpPr>
          <p:cNvPr id="7" name="Google Shape;526;p39">
            <a:extLst>
              <a:ext uri="{FF2B5EF4-FFF2-40B4-BE49-F238E27FC236}">
                <a16:creationId xmlns:a16="http://schemas.microsoft.com/office/drawing/2014/main" id="{1AF5A691-4B7B-6BC5-44C0-557315AC9E7D}"/>
              </a:ext>
            </a:extLst>
          </p:cNvPr>
          <p:cNvSpPr txBox="1"/>
          <p:nvPr/>
        </p:nvSpPr>
        <p:spPr>
          <a:xfrm>
            <a:off x="290905" y="4211308"/>
            <a:ext cx="4728940" cy="1674817"/>
          </a:xfrm>
          <a:prstGeom prst="rect">
            <a:avLst/>
          </a:prstGeom>
          <a:noFill/>
          <a:ln>
            <a:noFill/>
          </a:ln>
        </p:spPr>
        <p:txBody>
          <a:bodyPr spcFirstLastPara="1" wrap="square" lIns="0" tIns="12700" rIns="0" bIns="0" anchor="t" anchorCtr="0">
            <a:spAutoFit/>
          </a:bodyPr>
          <a:lstStyle/>
          <a:p>
            <a:pPr>
              <a:buSzPts val="1100"/>
            </a:pPr>
            <a:r>
              <a:rPr lang="en-US" sz="1800" dirty="0">
                <a:solidFill>
                  <a:schemeClr val="bg1"/>
                </a:solidFill>
                <a:latin typeface="Century Gothic"/>
              </a:rPr>
              <a:t>Scroll down to view the ECD programme details.</a:t>
            </a:r>
          </a:p>
          <a:p>
            <a:pPr>
              <a:buSzPts val="1100"/>
            </a:pPr>
            <a:endParaRPr lang="en-US" sz="1800" dirty="0">
              <a:solidFill>
                <a:schemeClr val="bg1"/>
              </a:solidFill>
              <a:latin typeface="Century Gothic"/>
            </a:endParaRPr>
          </a:p>
          <a:p>
            <a:pPr>
              <a:buSzPts val="1100"/>
            </a:pPr>
            <a:r>
              <a:rPr lang="en-US" sz="1800" dirty="0">
                <a:solidFill>
                  <a:schemeClr val="bg1"/>
                </a:solidFill>
                <a:latin typeface="Century Gothic"/>
              </a:rPr>
              <a:t>Note that some details may not have been collected during registration and can be completed later.</a:t>
            </a:r>
          </a:p>
        </p:txBody>
      </p:sp>
      <p:pic>
        <p:nvPicPr>
          <p:cNvPr id="11" name="Picture 10">
            <a:extLst>
              <a:ext uri="{FF2B5EF4-FFF2-40B4-BE49-F238E27FC236}">
                <a16:creationId xmlns:a16="http://schemas.microsoft.com/office/drawing/2014/main" id="{6C283B77-C2C4-582F-1C3B-8C4C5ED86F09}"/>
              </a:ext>
            </a:extLst>
          </p:cNvPr>
          <p:cNvPicPr>
            <a:picLocks noChangeAspect="1"/>
          </p:cNvPicPr>
          <p:nvPr/>
        </p:nvPicPr>
        <p:blipFill>
          <a:blip r:embed="rId6"/>
          <a:srcRect t="12239"/>
          <a:stretch>
            <a:fillRect/>
          </a:stretch>
        </p:blipFill>
        <p:spPr>
          <a:xfrm>
            <a:off x="0" y="1351565"/>
            <a:ext cx="12192000" cy="2657430"/>
          </a:xfrm>
          <a:prstGeom prst="rect">
            <a:avLst/>
          </a:prstGeom>
        </p:spPr>
      </p:pic>
    </p:spTree>
    <p:extLst>
      <p:ext uri="{BB962C8B-B14F-4D97-AF65-F5344CB8AC3E}">
        <p14:creationId xmlns:p14="http://schemas.microsoft.com/office/powerpoint/2010/main" val="39839768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740C6-8013-79B0-7197-4E5C42ED8D3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3D38696-656E-C8AF-77F2-5E885D4D2AE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32914"/>
          <a:stretch/>
        </p:blipFill>
        <p:spPr>
          <a:xfrm flipH="1">
            <a:off x="0" y="5615484"/>
            <a:ext cx="12217400" cy="1242516"/>
          </a:xfrm>
          <a:prstGeom prst="rect">
            <a:avLst/>
          </a:prstGeom>
        </p:spPr>
      </p:pic>
      <p:pic>
        <p:nvPicPr>
          <p:cNvPr id="4" name="Picture 3">
            <a:extLst>
              <a:ext uri="{FF2B5EF4-FFF2-40B4-BE49-F238E27FC236}">
                <a16:creationId xmlns:a16="http://schemas.microsoft.com/office/drawing/2014/main" id="{FE61E16C-470C-7487-4DB3-FD7B8F4CF8A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40980" y="5792345"/>
            <a:ext cx="1211956" cy="423584"/>
          </a:xfrm>
          <a:prstGeom prst="rect">
            <a:avLst/>
          </a:prstGeom>
        </p:spPr>
      </p:pic>
      <p:pic>
        <p:nvPicPr>
          <p:cNvPr id="9" name="Picture 8">
            <a:extLst>
              <a:ext uri="{FF2B5EF4-FFF2-40B4-BE49-F238E27FC236}">
                <a16:creationId xmlns:a16="http://schemas.microsoft.com/office/drawing/2014/main" id="{EEF08167-0B0B-06E4-AB0D-E57DDA3C74BD}"/>
              </a:ext>
            </a:extLst>
          </p:cNvPr>
          <p:cNvPicPr>
            <a:picLocks noChangeAspect="1"/>
          </p:cNvPicPr>
          <p:nvPr/>
        </p:nvPicPr>
        <p:blipFill rotWithShape="1">
          <a:blip r:embed="rId4">
            <a:extLst>
              <a:ext uri="{28A0092B-C50C-407E-A947-70E740481C1C}">
                <a14:useLocalDpi xmlns:a14="http://schemas.microsoft.com/office/drawing/2010/main" val="0"/>
              </a:ext>
            </a:extLst>
          </a:blip>
          <a:srcRect l="17333" t="33776" r="21000" b="31092"/>
          <a:stretch/>
        </p:blipFill>
        <p:spPr>
          <a:xfrm>
            <a:off x="2303122" y="5846586"/>
            <a:ext cx="1321821" cy="423584"/>
          </a:xfrm>
          <a:prstGeom prst="rect">
            <a:avLst/>
          </a:prstGeom>
        </p:spPr>
      </p:pic>
      <p:pic>
        <p:nvPicPr>
          <p:cNvPr id="8" name="Picture 7">
            <a:extLst>
              <a:ext uri="{FF2B5EF4-FFF2-40B4-BE49-F238E27FC236}">
                <a16:creationId xmlns:a16="http://schemas.microsoft.com/office/drawing/2014/main" id="{DD54E5C3-840C-F289-AC1C-76F3F95D355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039236" y="5096860"/>
            <a:ext cx="2301864" cy="986447"/>
          </a:xfrm>
          <a:prstGeom prst="rect">
            <a:avLst/>
          </a:prstGeom>
        </p:spPr>
      </p:pic>
      <p:sp>
        <p:nvSpPr>
          <p:cNvPr id="2" name="Slide Number Placeholder 1">
            <a:extLst>
              <a:ext uri="{FF2B5EF4-FFF2-40B4-BE49-F238E27FC236}">
                <a16:creationId xmlns:a16="http://schemas.microsoft.com/office/drawing/2014/main" id="{0EF96549-ECAB-26F1-3CE4-32A1BD0334C5}"/>
              </a:ext>
            </a:extLst>
          </p:cNvPr>
          <p:cNvSpPr>
            <a:spLocks noGrp="1"/>
          </p:cNvSpPr>
          <p:nvPr>
            <p:ph type="sldNum" sz="quarter" idx="12"/>
          </p:nvPr>
        </p:nvSpPr>
        <p:spPr>
          <a:xfrm>
            <a:off x="8610600" y="6356350"/>
            <a:ext cx="2743200" cy="365125"/>
          </a:xfrm>
        </p:spPr>
        <p:txBody>
          <a:bodyPr/>
          <a:lstStyle/>
          <a:p>
            <a:fld id="{FCD6DF22-58F6-8746-8105-8A90F60DF1B6}" type="slidenum">
              <a:rPr lang="en-US" smtClean="0">
                <a:solidFill>
                  <a:schemeClr val="tx1"/>
                </a:solidFill>
              </a:rPr>
              <a:t>28</a:t>
            </a:fld>
            <a:endParaRPr lang="en-US">
              <a:solidFill>
                <a:schemeClr val="tx1"/>
              </a:solidFill>
            </a:endParaRPr>
          </a:p>
        </p:txBody>
      </p:sp>
      <p:sp>
        <p:nvSpPr>
          <p:cNvPr id="6" name="Google Shape;525;p39">
            <a:extLst>
              <a:ext uri="{FF2B5EF4-FFF2-40B4-BE49-F238E27FC236}">
                <a16:creationId xmlns:a16="http://schemas.microsoft.com/office/drawing/2014/main" id="{B8ED569F-5933-56B9-0919-511AA735056D}"/>
              </a:ext>
            </a:extLst>
          </p:cNvPr>
          <p:cNvSpPr/>
          <p:nvPr/>
        </p:nvSpPr>
        <p:spPr>
          <a:xfrm>
            <a:off x="2" y="1392021"/>
            <a:ext cx="4333874" cy="1617880"/>
          </a:xfrm>
          <a:prstGeom prst="rect">
            <a:avLst/>
          </a:prstGeom>
          <a:solidFill>
            <a:srgbClr val="1F6233"/>
          </a:solidFill>
          <a:ln>
            <a:noFill/>
          </a:ln>
        </p:spPr>
        <p:txBody>
          <a:bodyPr spcFirstLastPara="1" wrap="square" lIns="91425" tIns="45700" rIns="91425" bIns="45700" anchor="ctr" anchorCtr="0">
            <a:noAutofit/>
          </a:bodyPr>
          <a:lstStyle/>
          <a:p>
            <a:pPr algn="ctr"/>
            <a:endParaRPr sz="1800">
              <a:solidFill>
                <a:srgbClr val="D27C25"/>
              </a:solidFill>
              <a:latin typeface="Calibri"/>
              <a:ea typeface="Calibri"/>
              <a:cs typeface="Calibri"/>
              <a:sym typeface="Calibri"/>
            </a:endParaRPr>
          </a:p>
        </p:txBody>
      </p:sp>
      <p:sp>
        <p:nvSpPr>
          <p:cNvPr id="3" name="TextBox 2">
            <a:extLst>
              <a:ext uri="{FF2B5EF4-FFF2-40B4-BE49-F238E27FC236}">
                <a16:creationId xmlns:a16="http://schemas.microsoft.com/office/drawing/2014/main" id="{69EDAAD9-6773-5E91-780A-2DF797F2A8CC}"/>
              </a:ext>
            </a:extLst>
          </p:cNvPr>
          <p:cNvSpPr txBox="1"/>
          <p:nvPr/>
        </p:nvSpPr>
        <p:spPr>
          <a:xfrm>
            <a:off x="830230" y="636104"/>
            <a:ext cx="7041561" cy="515526"/>
          </a:xfrm>
          <a:prstGeom prst="rect">
            <a:avLst/>
          </a:prstGeom>
          <a:noFill/>
        </p:spPr>
        <p:txBody>
          <a:bodyPr wrap="square" rtlCol="0">
            <a:spAutoFit/>
          </a:bodyPr>
          <a:lstStyle/>
          <a:p>
            <a:pPr>
              <a:lnSpc>
                <a:spcPts val="3300"/>
              </a:lnSpc>
            </a:pPr>
            <a:r>
              <a:rPr lang="en-US" sz="3000" b="1" dirty="0">
                <a:solidFill>
                  <a:srgbClr val="1F6233"/>
                </a:solidFill>
                <a:latin typeface="Century Gothic" charset="0"/>
                <a:ea typeface="Century Gothic" charset="0"/>
                <a:cs typeface="Century Gothic" charset="0"/>
              </a:rPr>
              <a:t>ECD PROGRAMME DETAILS</a:t>
            </a:r>
          </a:p>
        </p:txBody>
      </p:sp>
      <p:sp>
        <p:nvSpPr>
          <p:cNvPr id="7" name="Google Shape;526;p39">
            <a:extLst>
              <a:ext uri="{FF2B5EF4-FFF2-40B4-BE49-F238E27FC236}">
                <a16:creationId xmlns:a16="http://schemas.microsoft.com/office/drawing/2014/main" id="{BDA013C7-A1C9-8770-DDBE-02C2EBFEF605}"/>
              </a:ext>
            </a:extLst>
          </p:cNvPr>
          <p:cNvSpPr txBox="1"/>
          <p:nvPr/>
        </p:nvSpPr>
        <p:spPr>
          <a:xfrm>
            <a:off x="290906" y="1563933"/>
            <a:ext cx="3856035" cy="649922"/>
          </a:xfrm>
          <a:prstGeom prst="rect">
            <a:avLst/>
          </a:prstGeom>
          <a:noFill/>
          <a:ln>
            <a:noFill/>
          </a:ln>
        </p:spPr>
        <p:txBody>
          <a:bodyPr spcFirstLastPara="1" wrap="square" lIns="0" tIns="12700" rIns="0" bIns="0" anchor="t" anchorCtr="0">
            <a:spAutoFit/>
          </a:bodyPr>
          <a:lstStyle/>
          <a:p>
            <a:pPr lvl="0">
              <a:lnSpc>
                <a:spcPct val="115000"/>
              </a:lnSpc>
              <a:buSzPts val="1100"/>
            </a:pPr>
            <a:r>
              <a:rPr lang="en-US" sz="1800" dirty="0">
                <a:solidFill>
                  <a:schemeClr val="bg1"/>
                </a:solidFill>
                <a:latin typeface="Century Gothic"/>
              </a:rPr>
              <a:t>Scroll down to view the breakdown of child enrolment</a:t>
            </a:r>
          </a:p>
        </p:txBody>
      </p:sp>
      <p:pic>
        <p:nvPicPr>
          <p:cNvPr id="13" name="Picture 12">
            <a:extLst>
              <a:ext uri="{FF2B5EF4-FFF2-40B4-BE49-F238E27FC236}">
                <a16:creationId xmlns:a16="http://schemas.microsoft.com/office/drawing/2014/main" id="{2C8057B2-FCA1-7104-3681-41AC940A2F72}"/>
              </a:ext>
            </a:extLst>
          </p:cNvPr>
          <p:cNvPicPr>
            <a:picLocks noChangeAspect="1"/>
          </p:cNvPicPr>
          <p:nvPr/>
        </p:nvPicPr>
        <p:blipFill>
          <a:blip r:embed="rId6"/>
          <a:srcRect b="6647"/>
          <a:stretch>
            <a:fillRect/>
          </a:stretch>
        </p:blipFill>
        <p:spPr>
          <a:xfrm>
            <a:off x="4954206" y="1151631"/>
            <a:ext cx="6795117" cy="5204720"/>
          </a:xfrm>
          <a:prstGeom prst="rect">
            <a:avLst/>
          </a:prstGeom>
        </p:spPr>
      </p:pic>
    </p:spTree>
    <p:extLst>
      <p:ext uri="{BB962C8B-B14F-4D97-AF65-F5344CB8AC3E}">
        <p14:creationId xmlns:p14="http://schemas.microsoft.com/office/powerpoint/2010/main" val="2508440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DC981-B8C1-5518-E927-7328AEC28C4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46C81E8-0188-C9DC-8B1F-5A51C94FAF0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32914"/>
          <a:stretch/>
        </p:blipFill>
        <p:spPr>
          <a:xfrm flipH="1">
            <a:off x="0" y="5615484"/>
            <a:ext cx="12217400" cy="1242516"/>
          </a:xfrm>
          <a:prstGeom prst="rect">
            <a:avLst/>
          </a:prstGeom>
        </p:spPr>
      </p:pic>
      <p:pic>
        <p:nvPicPr>
          <p:cNvPr id="4" name="Picture 3">
            <a:extLst>
              <a:ext uri="{FF2B5EF4-FFF2-40B4-BE49-F238E27FC236}">
                <a16:creationId xmlns:a16="http://schemas.microsoft.com/office/drawing/2014/main" id="{3008496C-0091-3EE4-777C-062BB859248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40980" y="5792345"/>
            <a:ext cx="1211956" cy="423584"/>
          </a:xfrm>
          <a:prstGeom prst="rect">
            <a:avLst/>
          </a:prstGeom>
        </p:spPr>
      </p:pic>
      <p:pic>
        <p:nvPicPr>
          <p:cNvPr id="9" name="Picture 8">
            <a:extLst>
              <a:ext uri="{FF2B5EF4-FFF2-40B4-BE49-F238E27FC236}">
                <a16:creationId xmlns:a16="http://schemas.microsoft.com/office/drawing/2014/main" id="{969B4DC4-2DA1-783D-F433-631B403B6E4F}"/>
              </a:ext>
            </a:extLst>
          </p:cNvPr>
          <p:cNvPicPr>
            <a:picLocks noChangeAspect="1"/>
          </p:cNvPicPr>
          <p:nvPr/>
        </p:nvPicPr>
        <p:blipFill rotWithShape="1">
          <a:blip r:embed="rId4">
            <a:extLst>
              <a:ext uri="{28A0092B-C50C-407E-A947-70E740481C1C}">
                <a14:useLocalDpi xmlns:a14="http://schemas.microsoft.com/office/drawing/2010/main" val="0"/>
              </a:ext>
            </a:extLst>
          </a:blip>
          <a:srcRect l="17333" t="33776" r="21000" b="31092"/>
          <a:stretch/>
        </p:blipFill>
        <p:spPr>
          <a:xfrm>
            <a:off x="2303122" y="5846586"/>
            <a:ext cx="1321821" cy="423584"/>
          </a:xfrm>
          <a:prstGeom prst="rect">
            <a:avLst/>
          </a:prstGeom>
        </p:spPr>
      </p:pic>
      <p:pic>
        <p:nvPicPr>
          <p:cNvPr id="8" name="Picture 7">
            <a:extLst>
              <a:ext uri="{FF2B5EF4-FFF2-40B4-BE49-F238E27FC236}">
                <a16:creationId xmlns:a16="http://schemas.microsoft.com/office/drawing/2014/main" id="{E67B8C92-A17F-14B9-E71D-B4F22C61758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039236" y="5096860"/>
            <a:ext cx="2301864" cy="986447"/>
          </a:xfrm>
          <a:prstGeom prst="rect">
            <a:avLst/>
          </a:prstGeom>
        </p:spPr>
      </p:pic>
      <p:sp>
        <p:nvSpPr>
          <p:cNvPr id="2" name="Slide Number Placeholder 1">
            <a:extLst>
              <a:ext uri="{FF2B5EF4-FFF2-40B4-BE49-F238E27FC236}">
                <a16:creationId xmlns:a16="http://schemas.microsoft.com/office/drawing/2014/main" id="{03CFDEFA-375B-58C3-8AC6-C51CDB77E7FE}"/>
              </a:ext>
            </a:extLst>
          </p:cNvPr>
          <p:cNvSpPr>
            <a:spLocks noGrp="1"/>
          </p:cNvSpPr>
          <p:nvPr>
            <p:ph type="sldNum" sz="quarter" idx="12"/>
          </p:nvPr>
        </p:nvSpPr>
        <p:spPr>
          <a:xfrm>
            <a:off x="8610600" y="6356350"/>
            <a:ext cx="2743200" cy="365125"/>
          </a:xfrm>
        </p:spPr>
        <p:txBody>
          <a:bodyPr/>
          <a:lstStyle/>
          <a:p>
            <a:fld id="{FCD6DF22-58F6-8746-8105-8A90F60DF1B6}" type="slidenum">
              <a:rPr lang="en-US" smtClean="0">
                <a:solidFill>
                  <a:schemeClr val="tx1"/>
                </a:solidFill>
              </a:rPr>
              <a:t>29</a:t>
            </a:fld>
            <a:endParaRPr lang="en-US">
              <a:solidFill>
                <a:schemeClr val="tx1"/>
              </a:solidFill>
            </a:endParaRPr>
          </a:p>
        </p:txBody>
      </p:sp>
      <p:sp>
        <p:nvSpPr>
          <p:cNvPr id="6" name="Google Shape;525;p39">
            <a:extLst>
              <a:ext uri="{FF2B5EF4-FFF2-40B4-BE49-F238E27FC236}">
                <a16:creationId xmlns:a16="http://schemas.microsoft.com/office/drawing/2014/main" id="{51105293-940A-C6B1-78DA-71EF8E808378}"/>
              </a:ext>
            </a:extLst>
          </p:cNvPr>
          <p:cNvSpPr/>
          <p:nvPr/>
        </p:nvSpPr>
        <p:spPr>
          <a:xfrm>
            <a:off x="1" y="1392020"/>
            <a:ext cx="5314949" cy="2827555"/>
          </a:xfrm>
          <a:prstGeom prst="rect">
            <a:avLst/>
          </a:prstGeom>
          <a:solidFill>
            <a:srgbClr val="1F6233"/>
          </a:solidFill>
          <a:ln>
            <a:noFill/>
          </a:ln>
        </p:spPr>
        <p:txBody>
          <a:bodyPr spcFirstLastPara="1" wrap="square" lIns="91425" tIns="45700" rIns="91425" bIns="45700" anchor="ctr" anchorCtr="0">
            <a:noAutofit/>
          </a:bodyPr>
          <a:lstStyle/>
          <a:p>
            <a:pPr algn="ctr"/>
            <a:endParaRPr sz="1800">
              <a:solidFill>
                <a:srgbClr val="D27C25"/>
              </a:solidFill>
              <a:latin typeface="Calibri"/>
              <a:ea typeface="Calibri"/>
              <a:cs typeface="Calibri"/>
              <a:sym typeface="Calibri"/>
            </a:endParaRPr>
          </a:p>
        </p:txBody>
      </p:sp>
      <p:sp>
        <p:nvSpPr>
          <p:cNvPr id="3" name="TextBox 2">
            <a:extLst>
              <a:ext uri="{FF2B5EF4-FFF2-40B4-BE49-F238E27FC236}">
                <a16:creationId xmlns:a16="http://schemas.microsoft.com/office/drawing/2014/main" id="{AB491879-8550-FF06-61A4-BF9542431063}"/>
              </a:ext>
            </a:extLst>
          </p:cNvPr>
          <p:cNvSpPr txBox="1"/>
          <p:nvPr/>
        </p:nvSpPr>
        <p:spPr>
          <a:xfrm>
            <a:off x="830230" y="636104"/>
            <a:ext cx="7041561" cy="515526"/>
          </a:xfrm>
          <a:prstGeom prst="rect">
            <a:avLst/>
          </a:prstGeom>
          <a:noFill/>
        </p:spPr>
        <p:txBody>
          <a:bodyPr wrap="square" rtlCol="0">
            <a:spAutoFit/>
          </a:bodyPr>
          <a:lstStyle/>
          <a:p>
            <a:pPr>
              <a:lnSpc>
                <a:spcPts val="3300"/>
              </a:lnSpc>
            </a:pPr>
            <a:r>
              <a:rPr lang="en-US" sz="3000" b="1" dirty="0">
                <a:solidFill>
                  <a:srgbClr val="1F6233"/>
                </a:solidFill>
                <a:latin typeface="Century Gothic" charset="0"/>
                <a:ea typeface="Century Gothic" charset="0"/>
                <a:cs typeface="Century Gothic" charset="0"/>
              </a:rPr>
              <a:t>ECD PROGRAMME DETAILS</a:t>
            </a:r>
          </a:p>
        </p:txBody>
      </p:sp>
      <p:sp>
        <p:nvSpPr>
          <p:cNvPr id="7" name="Google Shape;526;p39">
            <a:extLst>
              <a:ext uri="{FF2B5EF4-FFF2-40B4-BE49-F238E27FC236}">
                <a16:creationId xmlns:a16="http://schemas.microsoft.com/office/drawing/2014/main" id="{697F3ED1-5ADE-F020-11F2-3F67435FF178}"/>
              </a:ext>
            </a:extLst>
          </p:cNvPr>
          <p:cNvSpPr txBox="1"/>
          <p:nvPr/>
        </p:nvSpPr>
        <p:spPr>
          <a:xfrm>
            <a:off x="290906" y="1563933"/>
            <a:ext cx="4728940" cy="2228815"/>
          </a:xfrm>
          <a:prstGeom prst="rect">
            <a:avLst/>
          </a:prstGeom>
          <a:noFill/>
          <a:ln>
            <a:noFill/>
          </a:ln>
        </p:spPr>
        <p:txBody>
          <a:bodyPr spcFirstLastPara="1" wrap="square" lIns="0" tIns="12700" rIns="0" bIns="0" anchor="t" anchorCtr="0">
            <a:spAutoFit/>
          </a:bodyPr>
          <a:lstStyle/>
          <a:p>
            <a:pPr>
              <a:buSzPts val="1100"/>
            </a:pPr>
            <a:r>
              <a:rPr lang="en-US" sz="1800" dirty="0">
                <a:solidFill>
                  <a:schemeClr val="bg1"/>
                </a:solidFill>
                <a:latin typeface="Century Gothic"/>
              </a:rPr>
              <a:t>Finally, scroll down to see:</a:t>
            </a:r>
          </a:p>
          <a:p>
            <a:pPr marL="285750" lvl="0" indent="-285750">
              <a:buClr>
                <a:schemeClr val="bg1"/>
              </a:buClr>
              <a:buSzPts val="1100"/>
              <a:buFont typeface="Arial" panose="020B0604020202020204" pitchFamily="34" charset="0"/>
              <a:buChar char="•"/>
            </a:pPr>
            <a:r>
              <a:rPr lang="en-US" sz="1800" dirty="0">
                <a:solidFill>
                  <a:schemeClr val="bg1"/>
                </a:solidFill>
                <a:latin typeface="Century Gothic"/>
              </a:rPr>
              <a:t>ECD location details</a:t>
            </a:r>
          </a:p>
          <a:p>
            <a:pPr marL="285750" lvl="0" indent="-285750">
              <a:buClr>
                <a:schemeClr val="bg1"/>
              </a:buClr>
              <a:buSzPts val="1100"/>
              <a:buFont typeface="Arial" panose="020B0604020202020204" pitchFamily="34" charset="0"/>
              <a:buChar char="•"/>
            </a:pPr>
            <a:r>
              <a:rPr lang="en-US" sz="1800" dirty="0">
                <a:solidFill>
                  <a:schemeClr val="bg1"/>
                </a:solidFill>
                <a:latin typeface="Century Gothic"/>
              </a:rPr>
              <a:t>Review and approval by ECD Unit</a:t>
            </a:r>
          </a:p>
          <a:p>
            <a:pPr marL="285750" lvl="0" indent="-285750">
              <a:buClr>
                <a:schemeClr val="bg1"/>
              </a:buClr>
              <a:buSzPts val="1100"/>
              <a:buFont typeface="Arial" panose="020B0604020202020204" pitchFamily="34" charset="0"/>
              <a:buChar char="•"/>
            </a:pPr>
            <a:r>
              <a:rPr lang="en-US" sz="1800" dirty="0">
                <a:solidFill>
                  <a:schemeClr val="bg1"/>
                </a:solidFill>
                <a:latin typeface="Century Gothic"/>
              </a:rPr>
              <a:t>Approver can choose manually type in and </a:t>
            </a:r>
            <a:r>
              <a:rPr lang="en-US" sz="1800" b="1" dirty="0">
                <a:solidFill>
                  <a:srgbClr val="E5AB1A"/>
                </a:solidFill>
                <a:latin typeface="Century Gothic"/>
              </a:rPr>
              <a:t>ADD</a:t>
            </a:r>
            <a:r>
              <a:rPr lang="en-US" sz="1800" dirty="0">
                <a:solidFill>
                  <a:schemeClr val="bg1"/>
                </a:solidFill>
                <a:latin typeface="Century Gothic"/>
              </a:rPr>
              <a:t> (1) the EMIS Number, then </a:t>
            </a:r>
            <a:r>
              <a:rPr lang="en-US" sz="1800" b="1" dirty="0">
                <a:solidFill>
                  <a:srgbClr val="E5AB1A"/>
                </a:solidFill>
                <a:latin typeface="Century Gothic"/>
              </a:rPr>
              <a:t>APPROVE EMIS </a:t>
            </a:r>
            <a:r>
              <a:rPr lang="en-US" sz="1800" dirty="0">
                <a:solidFill>
                  <a:schemeClr val="bg1"/>
                </a:solidFill>
                <a:latin typeface="Century Gothic"/>
              </a:rPr>
              <a:t>(2), or</a:t>
            </a:r>
          </a:p>
          <a:p>
            <a:pPr marL="285750" lvl="0" indent="-285750">
              <a:buClr>
                <a:schemeClr val="bg1"/>
              </a:buClr>
              <a:buSzPts val="1100"/>
              <a:buFont typeface="Arial" panose="020B0604020202020204" pitchFamily="34" charset="0"/>
              <a:buChar char="•"/>
            </a:pPr>
            <a:r>
              <a:rPr lang="en-US" sz="1800" dirty="0">
                <a:solidFill>
                  <a:schemeClr val="bg1"/>
                </a:solidFill>
                <a:latin typeface="Century Gothic"/>
              </a:rPr>
              <a:t>or </a:t>
            </a:r>
            <a:r>
              <a:rPr lang="en-US" sz="1800" b="1" dirty="0">
                <a:solidFill>
                  <a:srgbClr val="E5AB1A"/>
                </a:solidFill>
                <a:latin typeface="Century Gothic"/>
              </a:rPr>
              <a:t>SEND TO REVIEWER </a:t>
            </a:r>
            <a:r>
              <a:rPr lang="en-US" sz="1800" dirty="0">
                <a:solidFill>
                  <a:schemeClr val="bg1"/>
                </a:solidFill>
                <a:latin typeface="Century Gothic"/>
              </a:rPr>
              <a:t>(3) to make corrections</a:t>
            </a:r>
            <a:endParaRPr lang="en-US" sz="1800" b="1" dirty="0">
              <a:solidFill>
                <a:srgbClr val="E5AB1A"/>
              </a:solidFill>
              <a:latin typeface="Century Gothic"/>
            </a:endParaRPr>
          </a:p>
        </p:txBody>
      </p:sp>
      <p:pic>
        <p:nvPicPr>
          <p:cNvPr id="13" name="Picture 12">
            <a:extLst>
              <a:ext uri="{FF2B5EF4-FFF2-40B4-BE49-F238E27FC236}">
                <a16:creationId xmlns:a16="http://schemas.microsoft.com/office/drawing/2014/main" id="{5F47B8FB-7B35-2236-04B2-1A0F33951AEB}"/>
              </a:ext>
            </a:extLst>
          </p:cNvPr>
          <p:cNvPicPr>
            <a:picLocks noChangeAspect="1"/>
          </p:cNvPicPr>
          <p:nvPr/>
        </p:nvPicPr>
        <p:blipFill>
          <a:blip r:embed="rId6"/>
          <a:srcRect t="4962" b="1"/>
          <a:stretch>
            <a:fillRect/>
          </a:stretch>
        </p:blipFill>
        <p:spPr>
          <a:xfrm>
            <a:off x="5538851" y="1392020"/>
            <a:ext cx="6143498" cy="5228817"/>
          </a:xfrm>
          <a:prstGeom prst="rect">
            <a:avLst/>
          </a:prstGeom>
        </p:spPr>
      </p:pic>
      <p:sp>
        <p:nvSpPr>
          <p:cNvPr id="11" name="Google Shape;705;p52">
            <a:extLst>
              <a:ext uri="{FF2B5EF4-FFF2-40B4-BE49-F238E27FC236}">
                <a16:creationId xmlns:a16="http://schemas.microsoft.com/office/drawing/2014/main" id="{5AE94330-06AA-0510-8DC6-ECA3356186B1}"/>
              </a:ext>
            </a:extLst>
          </p:cNvPr>
          <p:cNvSpPr/>
          <p:nvPr/>
        </p:nvSpPr>
        <p:spPr>
          <a:xfrm>
            <a:off x="8165542" y="6325564"/>
            <a:ext cx="803844" cy="247752"/>
          </a:xfrm>
          <a:prstGeom prst="rect">
            <a:avLst/>
          </a:prstGeom>
          <a:noFill/>
          <a:ln w="12700" cap="flat" cmpd="sng">
            <a:solidFill>
              <a:srgbClr val="A4683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6" name="Group 15">
            <a:extLst>
              <a:ext uri="{FF2B5EF4-FFF2-40B4-BE49-F238E27FC236}">
                <a16:creationId xmlns:a16="http://schemas.microsoft.com/office/drawing/2014/main" id="{E3CFF1F5-D29A-1A3E-8D48-A21EAD5EF0C7}"/>
              </a:ext>
            </a:extLst>
          </p:cNvPr>
          <p:cNvGrpSpPr/>
          <p:nvPr/>
        </p:nvGrpSpPr>
        <p:grpSpPr>
          <a:xfrm>
            <a:off x="8184592" y="5940260"/>
            <a:ext cx="346380" cy="357856"/>
            <a:chOff x="594600" y="1505200"/>
            <a:chExt cx="346380" cy="357856"/>
          </a:xfrm>
        </p:grpSpPr>
        <p:sp>
          <p:nvSpPr>
            <p:cNvPr id="25" name="Oval 24">
              <a:extLst>
                <a:ext uri="{FF2B5EF4-FFF2-40B4-BE49-F238E27FC236}">
                  <a16:creationId xmlns:a16="http://schemas.microsoft.com/office/drawing/2014/main" id="{B49510AE-731E-08D8-C09D-549DE1C11A09}"/>
                </a:ext>
              </a:extLst>
            </p:cNvPr>
            <p:cNvSpPr/>
            <p:nvPr/>
          </p:nvSpPr>
          <p:spPr>
            <a:xfrm>
              <a:off x="594600" y="1516677"/>
              <a:ext cx="346380" cy="346379"/>
            </a:xfrm>
            <a:prstGeom prst="ellipse">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25EAE6D8-2B3F-D658-F446-C3B231CE5B4A}"/>
                </a:ext>
              </a:extLst>
            </p:cNvPr>
            <p:cNvSpPr txBox="1"/>
            <p:nvPr/>
          </p:nvSpPr>
          <p:spPr>
            <a:xfrm>
              <a:off x="614529" y="1505200"/>
              <a:ext cx="306522" cy="307777"/>
            </a:xfrm>
            <a:prstGeom prst="rect">
              <a:avLst/>
            </a:prstGeom>
            <a:noFill/>
          </p:spPr>
          <p:txBody>
            <a:bodyPr wrap="square" rtlCol="0">
              <a:spAutoFit/>
            </a:bodyPr>
            <a:lstStyle/>
            <a:p>
              <a:pPr algn="ctr"/>
              <a:r>
                <a:rPr lang="en-GB" b="1" dirty="0">
                  <a:solidFill>
                    <a:schemeClr val="bg1"/>
                  </a:solidFill>
                  <a:latin typeface="Century Gothic" panose="020B0502020202020204" pitchFamily="34" charset="0"/>
                </a:rPr>
                <a:t>2</a:t>
              </a:r>
            </a:p>
          </p:txBody>
        </p:sp>
      </p:grpSp>
      <p:sp>
        <p:nvSpPr>
          <p:cNvPr id="27" name="Google Shape;705;p52">
            <a:extLst>
              <a:ext uri="{FF2B5EF4-FFF2-40B4-BE49-F238E27FC236}">
                <a16:creationId xmlns:a16="http://schemas.microsoft.com/office/drawing/2014/main" id="{B6FDB8A7-EEB2-E5F8-868A-526E6638DAEE}"/>
              </a:ext>
            </a:extLst>
          </p:cNvPr>
          <p:cNvSpPr/>
          <p:nvPr/>
        </p:nvSpPr>
        <p:spPr>
          <a:xfrm>
            <a:off x="7073542" y="4265948"/>
            <a:ext cx="1965694" cy="249234"/>
          </a:xfrm>
          <a:prstGeom prst="rect">
            <a:avLst/>
          </a:prstGeom>
          <a:noFill/>
          <a:ln w="12700" cap="flat" cmpd="sng">
            <a:solidFill>
              <a:srgbClr val="A4683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8" name="Group 27">
            <a:extLst>
              <a:ext uri="{FF2B5EF4-FFF2-40B4-BE49-F238E27FC236}">
                <a16:creationId xmlns:a16="http://schemas.microsoft.com/office/drawing/2014/main" id="{8FF25256-CB37-5EFD-EEDE-D5075B5E1A9A}"/>
              </a:ext>
            </a:extLst>
          </p:cNvPr>
          <p:cNvGrpSpPr/>
          <p:nvPr/>
        </p:nvGrpSpPr>
        <p:grpSpPr>
          <a:xfrm>
            <a:off x="6689596" y="4207404"/>
            <a:ext cx="346380" cy="357856"/>
            <a:chOff x="594600" y="1505200"/>
            <a:chExt cx="346380" cy="357856"/>
          </a:xfrm>
        </p:grpSpPr>
        <p:sp>
          <p:nvSpPr>
            <p:cNvPr id="29" name="Oval 28">
              <a:extLst>
                <a:ext uri="{FF2B5EF4-FFF2-40B4-BE49-F238E27FC236}">
                  <a16:creationId xmlns:a16="http://schemas.microsoft.com/office/drawing/2014/main" id="{706C1237-3B4E-3C04-C994-E21EE6891572}"/>
                </a:ext>
              </a:extLst>
            </p:cNvPr>
            <p:cNvSpPr/>
            <p:nvPr/>
          </p:nvSpPr>
          <p:spPr>
            <a:xfrm>
              <a:off x="594600" y="1516677"/>
              <a:ext cx="346380" cy="346379"/>
            </a:xfrm>
            <a:prstGeom prst="ellipse">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7D4BAD5B-1AE9-DDBA-C19F-0144C90E1779}"/>
                </a:ext>
              </a:extLst>
            </p:cNvPr>
            <p:cNvSpPr txBox="1"/>
            <p:nvPr/>
          </p:nvSpPr>
          <p:spPr>
            <a:xfrm>
              <a:off x="614529" y="1505200"/>
              <a:ext cx="306522" cy="307777"/>
            </a:xfrm>
            <a:prstGeom prst="rect">
              <a:avLst/>
            </a:prstGeom>
            <a:noFill/>
          </p:spPr>
          <p:txBody>
            <a:bodyPr wrap="square" rtlCol="0">
              <a:spAutoFit/>
            </a:bodyPr>
            <a:lstStyle/>
            <a:p>
              <a:pPr algn="ctr"/>
              <a:r>
                <a:rPr lang="en-GB" b="1">
                  <a:solidFill>
                    <a:schemeClr val="bg1"/>
                  </a:solidFill>
                  <a:latin typeface="Century Gothic" panose="020B0502020202020204" pitchFamily="34" charset="0"/>
                </a:rPr>
                <a:t>1</a:t>
              </a:r>
            </a:p>
          </p:txBody>
        </p:sp>
      </p:grpSp>
      <p:sp>
        <p:nvSpPr>
          <p:cNvPr id="31" name="Google Shape;705;p52">
            <a:extLst>
              <a:ext uri="{FF2B5EF4-FFF2-40B4-BE49-F238E27FC236}">
                <a16:creationId xmlns:a16="http://schemas.microsoft.com/office/drawing/2014/main" id="{D2B48AD1-8C81-B36E-368E-49E470317ED5}"/>
              </a:ext>
            </a:extLst>
          </p:cNvPr>
          <p:cNvSpPr/>
          <p:nvPr/>
        </p:nvSpPr>
        <p:spPr>
          <a:xfrm>
            <a:off x="7152372" y="6323698"/>
            <a:ext cx="953685" cy="249617"/>
          </a:xfrm>
          <a:prstGeom prst="rect">
            <a:avLst/>
          </a:prstGeom>
          <a:noFill/>
          <a:ln w="12700" cap="flat" cmpd="sng">
            <a:solidFill>
              <a:srgbClr val="A4683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2" name="Group 31">
            <a:extLst>
              <a:ext uri="{FF2B5EF4-FFF2-40B4-BE49-F238E27FC236}">
                <a16:creationId xmlns:a16="http://schemas.microsoft.com/office/drawing/2014/main" id="{FEBBC627-9CDF-EF7A-9B8B-2E170E9F367A}"/>
              </a:ext>
            </a:extLst>
          </p:cNvPr>
          <p:cNvGrpSpPr/>
          <p:nvPr/>
        </p:nvGrpSpPr>
        <p:grpSpPr>
          <a:xfrm>
            <a:off x="7120996" y="5940260"/>
            <a:ext cx="346380" cy="357856"/>
            <a:chOff x="594600" y="1505200"/>
            <a:chExt cx="346380" cy="357856"/>
          </a:xfrm>
        </p:grpSpPr>
        <p:sp>
          <p:nvSpPr>
            <p:cNvPr id="33" name="Oval 32">
              <a:extLst>
                <a:ext uri="{FF2B5EF4-FFF2-40B4-BE49-F238E27FC236}">
                  <a16:creationId xmlns:a16="http://schemas.microsoft.com/office/drawing/2014/main" id="{57D1B3A5-2158-72B5-EFDD-F4F7A22B2DD1}"/>
                </a:ext>
              </a:extLst>
            </p:cNvPr>
            <p:cNvSpPr/>
            <p:nvPr/>
          </p:nvSpPr>
          <p:spPr>
            <a:xfrm>
              <a:off x="594600" y="1516677"/>
              <a:ext cx="346380" cy="346379"/>
            </a:xfrm>
            <a:prstGeom prst="ellipse">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60C4FEBD-78FD-3003-95F7-4D153BA770B5}"/>
                </a:ext>
              </a:extLst>
            </p:cNvPr>
            <p:cNvSpPr txBox="1"/>
            <p:nvPr/>
          </p:nvSpPr>
          <p:spPr>
            <a:xfrm>
              <a:off x="614529" y="1505200"/>
              <a:ext cx="306522" cy="307777"/>
            </a:xfrm>
            <a:prstGeom prst="rect">
              <a:avLst/>
            </a:prstGeom>
            <a:noFill/>
          </p:spPr>
          <p:txBody>
            <a:bodyPr wrap="square" rtlCol="0">
              <a:spAutoFit/>
            </a:bodyPr>
            <a:lstStyle/>
            <a:p>
              <a:pPr algn="ctr"/>
              <a:r>
                <a:rPr lang="en-GB" b="1">
                  <a:solidFill>
                    <a:schemeClr val="bg1"/>
                  </a:solidFill>
                  <a:latin typeface="Century Gothic" panose="020B0502020202020204" pitchFamily="34" charset="0"/>
                </a:rPr>
                <a:t>3</a:t>
              </a:r>
            </a:p>
          </p:txBody>
        </p:sp>
      </p:grpSp>
    </p:spTree>
    <p:extLst>
      <p:ext uri="{BB962C8B-B14F-4D97-AF65-F5344CB8AC3E}">
        <p14:creationId xmlns:p14="http://schemas.microsoft.com/office/powerpoint/2010/main" val="2105158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880A4-9FA6-E591-F7E9-491CCCB3D4B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E0F6ED4-EFB5-FA6F-2B3A-1BB9D78423A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32914"/>
          <a:stretch/>
        </p:blipFill>
        <p:spPr>
          <a:xfrm flipH="1">
            <a:off x="0" y="5615484"/>
            <a:ext cx="12217400" cy="1242516"/>
          </a:xfrm>
          <a:prstGeom prst="rect">
            <a:avLst/>
          </a:prstGeom>
        </p:spPr>
      </p:pic>
      <p:sp>
        <p:nvSpPr>
          <p:cNvPr id="3" name="TextBox 2">
            <a:extLst>
              <a:ext uri="{FF2B5EF4-FFF2-40B4-BE49-F238E27FC236}">
                <a16:creationId xmlns:a16="http://schemas.microsoft.com/office/drawing/2014/main" id="{5A2D9675-FE00-F4D6-90E6-87E7947D490E}"/>
              </a:ext>
            </a:extLst>
          </p:cNvPr>
          <p:cNvSpPr txBox="1"/>
          <p:nvPr/>
        </p:nvSpPr>
        <p:spPr>
          <a:xfrm>
            <a:off x="830230" y="636104"/>
            <a:ext cx="7041561" cy="515526"/>
          </a:xfrm>
          <a:prstGeom prst="rect">
            <a:avLst/>
          </a:prstGeom>
          <a:noFill/>
        </p:spPr>
        <p:txBody>
          <a:bodyPr wrap="square" rtlCol="0">
            <a:spAutoFit/>
          </a:bodyPr>
          <a:lstStyle/>
          <a:p>
            <a:pPr marL="0" marR="0" lvl="0" indent="0" algn="l" defTabSz="914400" rtl="0" eaLnBrk="1" fontAlgn="auto" latinLnBrk="0" hangingPunct="1">
              <a:lnSpc>
                <a:spcPts val="3300"/>
              </a:lnSpc>
              <a:spcBef>
                <a:spcPts val="0"/>
              </a:spcBef>
              <a:spcAft>
                <a:spcPts val="0"/>
              </a:spcAft>
              <a:buClrTx/>
              <a:buSzTx/>
              <a:buFontTx/>
              <a:buNone/>
              <a:tabLst/>
              <a:defRPr/>
            </a:pPr>
            <a:r>
              <a:rPr kumimoji="0" lang="en-US" sz="3000" b="1" i="0" u="none" strike="noStrike" kern="1200" cap="none" spc="0" normalizeH="0" baseline="0" noProof="0">
                <a:ln>
                  <a:noFill/>
                </a:ln>
                <a:solidFill>
                  <a:srgbClr val="1F6233"/>
                </a:solidFill>
                <a:effectLst/>
                <a:uLnTx/>
                <a:uFillTx/>
                <a:latin typeface="Century Gothic" charset="0"/>
                <a:ea typeface="Century Gothic" charset="0"/>
                <a:cs typeface="Century Gothic" charset="0"/>
              </a:rPr>
              <a:t>INTRODUCTION TO ECARES</a:t>
            </a:r>
          </a:p>
        </p:txBody>
      </p:sp>
      <p:pic>
        <p:nvPicPr>
          <p:cNvPr id="4" name="Picture 3">
            <a:extLst>
              <a:ext uri="{FF2B5EF4-FFF2-40B4-BE49-F238E27FC236}">
                <a16:creationId xmlns:a16="http://schemas.microsoft.com/office/drawing/2014/main" id="{8634D16F-C794-8D97-0767-782F1E165C1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40980" y="5792345"/>
            <a:ext cx="1211956" cy="423584"/>
          </a:xfrm>
          <a:prstGeom prst="rect">
            <a:avLst/>
          </a:prstGeom>
        </p:spPr>
      </p:pic>
      <p:sp>
        <p:nvSpPr>
          <p:cNvPr id="10" name="TextBox 9">
            <a:extLst>
              <a:ext uri="{FF2B5EF4-FFF2-40B4-BE49-F238E27FC236}">
                <a16:creationId xmlns:a16="http://schemas.microsoft.com/office/drawing/2014/main" id="{A087AE4E-47F1-D3BE-FAAB-B0777CF6125D}"/>
              </a:ext>
            </a:extLst>
          </p:cNvPr>
          <p:cNvSpPr txBox="1"/>
          <p:nvPr/>
        </p:nvSpPr>
        <p:spPr>
          <a:xfrm>
            <a:off x="850902" y="1190258"/>
            <a:ext cx="10888814" cy="37452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82C15"/>
                </a:solidFill>
                <a:effectLst/>
                <a:uLnTx/>
                <a:uFillTx/>
                <a:latin typeface="Century Gothic" charset="0"/>
                <a:ea typeface="Century Gothic" charset="0"/>
                <a:cs typeface="Century Gothic" charset="0"/>
              </a:rPr>
              <a:t>In this section, we remind you of the new streamlined ECD registration process and the long-term vision for eCares.</a:t>
            </a:r>
          </a:p>
        </p:txBody>
      </p:sp>
      <p:pic>
        <p:nvPicPr>
          <p:cNvPr id="8" name="Picture 7">
            <a:extLst>
              <a:ext uri="{FF2B5EF4-FFF2-40B4-BE49-F238E27FC236}">
                <a16:creationId xmlns:a16="http://schemas.microsoft.com/office/drawing/2014/main" id="{19F74E0B-6F2E-DCD4-9C97-90DAA3FE87A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039236" y="5096860"/>
            <a:ext cx="2301864" cy="986447"/>
          </a:xfrm>
          <a:prstGeom prst="rect">
            <a:avLst/>
          </a:prstGeom>
        </p:spPr>
      </p:pic>
      <p:pic>
        <p:nvPicPr>
          <p:cNvPr id="9" name="Picture 8">
            <a:extLst>
              <a:ext uri="{FF2B5EF4-FFF2-40B4-BE49-F238E27FC236}">
                <a16:creationId xmlns:a16="http://schemas.microsoft.com/office/drawing/2014/main" id="{166A38BB-D264-91C5-B4C8-BBE5792267CF}"/>
              </a:ext>
            </a:extLst>
          </p:cNvPr>
          <p:cNvPicPr>
            <a:picLocks noChangeAspect="1"/>
          </p:cNvPicPr>
          <p:nvPr/>
        </p:nvPicPr>
        <p:blipFill rotWithShape="1">
          <a:blip r:embed="rId5">
            <a:extLst>
              <a:ext uri="{28A0092B-C50C-407E-A947-70E740481C1C}">
                <a14:useLocalDpi xmlns:a14="http://schemas.microsoft.com/office/drawing/2010/main" val="0"/>
              </a:ext>
            </a:extLst>
          </a:blip>
          <a:srcRect l="17333" t="33776" r="21000" b="31092"/>
          <a:stretch/>
        </p:blipFill>
        <p:spPr>
          <a:xfrm>
            <a:off x="2303122" y="5846586"/>
            <a:ext cx="1321821" cy="423584"/>
          </a:xfrm>
          <a:prstGeom prst="rect">
            <a:avLst/>
          </a:prstGeom>
        </p:spPr>
      </p:pic>
      <p:sp>
        <p:nvSpPr>
          <p:cNvPr id="2" name="Slide Number Placeholder 1">
            <a:extLst>
              <a:ext uri="{FF2B5EF4-FFF2-40B4-BE49-F238E27FC236}">
                <a16:creationId xmlns:a16="http://schemas.microsoft.com/office/drawing/2014/main" id="{98B2DC79-192C-2DEF-ED56-FF2B68D68A1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D6DF22-58F6-8746-8105-8A90F60DF1B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A7FA40E6-7D32-0D45-B6EE-99F8E80D9901}"/>
              </a:ext>
            </a:extLst>
          </p:cNvPr>
          <p:cNvSpPr/>
          <p:nvPr/>
        </p:nvSpPr>
        <p:spPr>
          <a:xfrm>
            <a:off x="733054" y="1749374"/>
            <a:ext cx="2891889" cy="1179651"/>
          </a:xfrm>
          <a:prstGeom prst="rect">
            <a:avLst/>
          </a:prstGeom>
          <a:noFill/>
          <a:ln>
            <a:solidFill>
              <a:srgbClr val="1079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srgbClr val="D27C25"/>
              </a:solidFill>
              <a:effectLst/>
              <a:uLnTx/>
              <a:uFillTx/>
              <a:latin typeface="Calibri" panose="020F0502020204030204"/>
              <a:ea typeface="+mn-ea"/>
              <a:cs typeface="+mn-cs"/>
            </a:endParaRPr>
          </a:p>
        </p:txBody>
      </p:sp>
      <p:sp>
        <p:nvSpPr>
          <p:cNvPr id="85" name="object 3">
            <a:extLst>
              <a:ext uri="{FF2B5EF4-FFF2-40B4-BE49-F238E27FC236}">
                <a16:creationId xmlns:a16="http://schemas.microsoft.com/office/drawing/2014/main" id="{F33F1A49-422F-5FC8-CE6B-5839B4D6A452}"/>
              </a:ext>
            </a:extLst>
          </p:cNvPr>
          <p:cNvSpPr txBox="1"/>
          <p:nvPr/>
        </p:nvSpPr>
        <p:spPr>
          <a:xfrm>
            <a:off x="2061883" y="1872571"/>
            <a:ext cx="1411459" cy="931555"/>
          </a:xfrm>
          <a:prstGeom prst="rect">
            <a:avLst/>
          </a:prstGeom>
        </p:spPr>
        <p:txBody>
          <a:bodyPr vert="horz" wrap="square" lIns="0" tIns="8146" rIns="0" bIns="0" rtlCol="0">
            <a:spAutoFit/>
          </a:bodyPr>
          <a:lstStyle/>
          <a:p>
            <a:pPr marL="8146" marR="0" lvl="0" indent="0" algn="l" defTabSz="914400" rtl="0" eaLnBrk="1" fontAlgn="auto" latinLnBrk="0" hangingPunct="1">
              <a:lnSpc>
                <a:spcPct val="100000"/>
              </a:lnSpc>
              <a:spcBef>
                <a:spcPts val="64"/>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entury Gothic" panose="020B0502020202020204" pitchFamily="34" charset="0"/>
                <a:ea typeface="+mn-ea"/>
                <a:cs typeface="Calibri"/>
              </a:rPr>
              <a:t>Collect and maintain a reliable set of data to enable dependable reporting on the ECD sector for stakeholders.</a:t>
            </a:r>
          </a:p>
        </p:txBody>
      </p:sp>
      <p:sp>
        <p:nvSpPr>
          <p:cNvPr id="86" name="object 3">
            <a:extLst>
              <a:ext uri="{FF2B5EF4-FFF2-40B4-BE49-F238E27FC236}">
                <a16:creationId xmlns:a16="http://schemas.microsoft.com/office/drawing/2014/main" id="{2AEB5CD2-B593-9C66-4599-1AF1D6058C2B}"/>
              </a:ext>
            </a:extLst>
          </p:cNvPr>
          <p:cNvSpPr txBox="1"/>
          <p:nvPr/>
        </p:nvSpPr>
        <p:spPr>
          <a:xfrm>
            <a:off x="5766559" y="1846670"/>
            <a:ext cx="1729395" cy="955408"/>
          </a:xfrm>
          <a:prstGeom prst="rect">
            <a:avLst/>
          </a:prstGeom>
        </p:spPr>
        <p:txBody>
          <a:bodyPr vert="horz" wrap="square" lIns="0" tIns="8146" rIns="0" bIns="0" rtlCol="0">
            <a:spAutoFit/>
          </a:bodyPr>
          <a:lstStyle/>
          <a:p>
            <a:pPr marL="8146" marR="0" lvl="0" indent="0" algn="l" defTabSz="914400" rtl="0" eaLnBrk="1" fontAlgn="auto" latinLnBrk="0" hangingPunct="1">
              <a:lnSpc>
                <a:spcPct val="100000"/>
              </a:lnSpc>
              <a:spcBef>
                <a:spcPts val="64"/>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entury Gothic" panose="020B0502020202020204" pitchFamily="34" charset="0"/>
                <a:ea typeface="+mn-ea"/>
                <a:cs typeface="Calibri"/>
              </a:rPr>
              <a:t>Streamline the registration </a:t>
            </a:r>
            <a:br>
              <a:rPr kumimoji="0" lang="en-US" sz="1000" b="0" i="0" u="none" strike="noStrike" kern="1200" cap="none" spc="0" normalizeH="0" baseline="0" noProof="0">
                <a:ln>
                  <a:noFill/>
                </a:ln>
                <a:solidFill>
                  <a:prstClr val="black"/>
                </a:solidFill>
                <a:effectLst/>
                <a:uLnTx/>
                <a:uFillTx/>
                <a:latin typeface="Century Gothic" panose="020B0502020202020204" pitchFamily="34" charset="0"/>
                <a:ea typeface="+mn-ea"/>
                <a:cs typeface="Calibri"/>
              </a:rPr>
            </a:br>
            <a:r>
              <a:rPr kumimoji="0" lang="en-US" sz="1000" b="0" i="0" u="none" strike="noStrike" kern="1200" cap="none" spc="0" normalizeH="0" baseline="0" noProof="0">
                <a:ln>
                  <a:noFill/>
                </a:ln>
                <a:solidFill>
                  <a:prstClr val="black"/>
                </a:solidFill>
                <a:effectLst/>
                <a:uLnTx/>
                <a:uFillTx/>
                <a:latin typeface="Century Gothic" panose="020B0502020202020204" pitchFamily="34" charset="0"/>
                <a:ea typeface="+mn-ea"/>
                <a:cs typeface="Calibri"/>
              </a:rPr>
              <a:t>of ELPs by providing an efficient and user-friendly platform for DBE officials </a:t>
            </a:r>
            <a:br>
              <a:rPr kumimoji="0" lang="en-US" sz="1000" b="0" i="0" u="none" strike="noStrike" kern="1200" cap="none" spc="0" normalizeH="0" baseline="0" noProof="0">
                <a:ln>
                  <a:noFill/>
                </a:ln>
                <a:solidFill>
                  <a:prstClr val="black"/>
                </a:solidFill>
                <a:effectLst/>
                <a:uLnTx/>
                <a:uFillTx/>
                <a:latin typeface="Century Gothic" panose="020B0502020202020204" pitchFamily="34" charset="0"/>
                <a:ea typeface="+mn-ea"/>
                <a:cs typeface="Calibri"/>
              </a:rPr>
            </a:br>
            <a:r>
              <a:rPr kumimoji="0" lang="en-US" sz="1000" b="0" i="0" u="none" strike="noStrike" kern="1200" cap="none" spc="0" normalizeH="0" baseline="0" noProof="0">
                <a:ln>
                  <a:noFill/>
                </a:ln>
                <a:solidFill>
                  <a:prstClr val="black"/>
                </a:solidFill>
                <a:effectLst/>
                <a:uLnTx/>
                <a:uFillTx/>
                <a:latin typeface="Century Gothic" panose="020B0502020202020204" pitchFamily="34" charset="0"/>
                <a:ea typeface="+mn-ea"/>
                <a:cs typeface="Calibri"/>
              </a:rPr>
              <a:t>to manage and track registrations.</a:t>
            </a:r>
          </a:p>
        </p:txBody>
      </p:sp>
      <p:sp>
        <p:nvSpPr>
          <p:cNvPr id="87" name="object 3">
            <a:extLst>
              <a:ext uri="{FF2B5EF4-FFF2-40B4-BE49-F238E27FC236}">
                <a16:creationId xmlns:a16="http://schemas.microsoft.com/office/drawing/2014/main" id="{48A33831-211D-6245-F02E-A0A5B8D3E15B}"/>
              </a:ext>
            </a:extLst>
          </p:cNvPr>
          <p:cNvSpPr txBox="1"/>
          <p:nvPr/>
        </p:nvSpPr>
        <p:spPr>
          <a:xfrm>
            <a:off x="9807313" y="1806844"/>
            <a:ext cx="1561511" cy="1113272"/>
          </a:xfrm>
          <a:prstGeom prst="rect">
            <a:avLst/>
          </a:prstGeom>
        </p:spPr>
        <p:txBody>
          <a:bodyPr vert="horz" wrap="square" lIns="0" tIns="8146" rIns="0" bIns="0" rtlCol="0">
            <a:spAutoFit/>
          </a:bodyPr>
          <a:lstStyle/>
          <a:p>
            <a:pPr marL="8146" marR="0" lvl="0" indent="0" algn="l" defTabSz="914400" rtl="0" eaLnBrk="1" fontAlgn="auto" latinLnBrk="0" hangingPunct="1">
              <a:lnSpc>
                <a:spcPct val="100000"/>
              </a:lnSpc>
              <a:spcBef>
                <a:spcPts val="64"/>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entury Gothic" panose="020B0502020202020204" pitchFamily="34" charset="0"/>
                <a:ea typeface="+mn-ea"/>
                <a:cs typeface="Calibri"/>
              </a:rPr>
              <a:t>Support the DBE in managing funding allocation to eligible ELPs, ensuring transparency </a:t>
            </a:r>
            <a:br>
              <a:rPr kumimoji="0" lang="en-US" sz="1000" b="0" i="0" u="none" strike="noStrike" kern="1200" cap="none" spc="0" normalizeH="0" baseline="0" noProof="0">
                <a:ln>
                  <a:noFill/>
                </a:ln>
                <a:solidFill>
                  <a:prstClr val="black"/>
                </a:solidFill>
                <a:effectLst/>
                <a:uLnTx/>
                <a:uFillTx/>
                <a:latin typeface="Century Gothic" panose="020B0502020202020204" pitchFamily="34" charset="0"/>
                <a:ea typeface="+mn-ea"/>
                <a:cs typeface="Calibri"/>
              </a:rPr>
            </a:br>
            <a:r>
              <a:rPr kumimoji="0" lang="en-US" sz="1000" b="0" i="0" u="none" strike="noStrike" kern="1200" cap="none" spc="0" normalizeH="0" baseline="0" noProof="0">
                <a:ln>
                  <a:noFill/>
                </a:ln>
                <a:solidFill>
                  <a:prstClr val="black"/>
                </a:solidFill>
                <a:effectLst/>
                <a:uLnTx/>
                <a:uFillTx/>
                <a:latin typeface="Century Gothic" panose="020B0502020202020204" pitchFamily="34" charset="0"/>
                <a:ea typeface="+mn-ea"/>
                <a:cs typeface="Calibri"/>
              </a:rPr>
              <a:t>and accountability in the allocation process.</a:t>
            </a:r>
          </a:p>
        </p:txBody>
      </p:sp>
      <p:sp>
        <p:nvSpPr>
          <p:cNvPr id="88" name="object 3">
            <a:extLst>
              <a:ext uri="{FF2B5EF4-FFF2-40B4-BE49-F238E27FC236}">
                <a16:creationId xmlns:a16="http://schemas.microsoft.com/office/drawing/2014/main" id="{65E52B41-9CED-55CF-D24F-C95582520EEB}"/>
              </a:ext>
            </a:extLst>
          </p:cNvPr>
          <p:cNvSpPr txBox="1"/>
          <p:nvPr/>
        </p:nvSpPr>
        <p:spPr>
          <a:xfrm>
            <a:off x="9807312" y="3625759"/>
            <a:ext cx="1490747" cy="955408"/>
          </a:xfrm>
          <a:prstGeom prst="rect">
            <a:avLst/>
          </a:prstGeom>
        </p:spPr>
        <p:txBody>
          <a:bodyPr vert="horz" wrap="square" lIns="0" tIns="8146" rIns="0" bIns="0" rtlCol="0">
            <a:spAutoFit/>
          </a:bodyPr>
          <a:lstStyle/>
          <a:p>
            <a:pPr marL="8146" marR="0" lvl="0" indent="0" algn="l" defTabSz="914400" rtl="0" eaLnBrk="1" fontAlgn="auto" latinLnBrk="0" hangingPunct="1">
              <a:lnSpc>
                <a:spcPct val="100000"/>
              </a:lnSpc>
              <a:spcBef>
                <a:spcPts val="64"/>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entury Gothic" panose="020B0502020202020204" pitchFamily="34" charset="0"/>
                <a:ea typeface="+mn-ea"/>
                <a:cs typeface="Calibri"/>
              </a:rPr>
              <a:t>Enable the DBE’s new quality assurance and support system to help the sector move beyond compliance to quality.</a:t>
            </a:r>
          </a:p>
        </p:txBody>
      </p:sp>
      <p:sp>
        <p:nvSpPr>
          <p:cNvPr id="89" name="object 3">
            <a:extLst>
              <a:ext uri="{FF2B5EF4-FFF2-40B4-BE49-F238E27FC236}">
                <a16:creationId xmlns:a16="http://schemas.microsoft.com/office/drawing/2014/main" id="{D93660CB-F93D-168E-0CD9-DC9FBEBB6890}"/>
              </a:ext>
            </a:extLst>
          </p:cNvPr>
          <p:cNvSpPr txBox="1"/>
          <p:nvPr/>
        </p:nvSpPr>
        <p:spPr>
          <a:xfrm>
            <a:off x="5766559" y="3625759"/>
            <a:ext cx="1653907" cy="1113272"/>
          </a:xfrm>
          <a:prstGeom prst="rect">
            <a:avLst/>
          </a:prstGeom>
        </p:spPr>
        <p:txBody>
          <a:bodyPr vert="horz" wrap="square" lIns="0" tIns="8146" rIns="0" bIns="0" rtlCol="0">
            <a:spAutoFit/>
          </a:bodyPr>
          <a:lstStyle/>
          <a:p>
            <a:pPr marL="8146" marR="0" lvl="0" indent="0" algn="l" defTabSz="914400" rtl="0" eaLnBrk="1" fontAlgn="auto" latinLnBrk="0" hangingPunct="1">
              <a:lnSpc>
                <a:spcPct val="100000"/>
              </a:lnSpc>
              <a:spcBef>
                <a:spcPts val="64"/>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entury Gothic" panose="020B0502020202020204" pitchFamily="34" charset="0"/>
                <a:ea typeface="+mn-ea"/>
                <a:cs typeface="Calibri"/>
              </a:rPr>
              <a:t>Facilitate data collection and reporting, allowing the department to monitor the progress and effectiveness of ELPs and make informed decisions based on real-time data.</a:t>
            </a:r>
          </a:p>
        </p:txBody>
      </p:sp>
      <p:sp>
        <p:nvSpPr>
          <p:cNvPr id="90" name="object 3">
            <a:extLst>
              <a:ext uri="{FF2B5EF4-FFF2-40B4-BE49-F238E27FC236}">
                <a16:creationId xmlns:a16="http://schemas.microsoft.com/office/drawing/2014/main" id="{F7AFFF20-1EC1-FDB9-0346-B43FC37DCB5C}"/>
              </a:ext>
            </a:extLst>
          </p:cNvPr>
          <p:cNvSpPr txBox="1"/>
          <p:nvPr/>
        </p:nvSpPr>
        <p:spPr>
          <a:xfrm>
            <a:off x="1917764" y="3625759"/>
            <a:ext cx="1678590" cy="1085444"/>
          </a:xfrm>
          <a:prstGeom prst="rect">
            <a:avLst/>
          </a:prstGeom>
        </p:spPr>
        <p:txBody>
          <a:bodyPr vert="horz" wrap="square" lIns="0" tIns="8146" rIns="0" bIns="0" rtlCol="0">
            <a:spAutoFit/>
          </a:bodyPr>
          <a:lstStyle/>
          <a:p>
            <a:pPr marL="8146" marR="0" lvl="0" indent="0" algn="l" defTabSz="914400" rtl="0" eaLnBrk="1" fontAlgn="auto" latinLnBrk="0" hangingPunct="1">
              <a:lnSpc>
                <a:spcPct val="100000"/>
              </a:lnSpc>
              <a:spcBef>
                <a:spcPts val="64"/>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panose="020B0502020202020204" pitchFamily="34" charset="0"/>
                <a:ea typeface="+mn-ea"/>
                <a:cs typeface="Calibri"/>
              </a:rPr>
              <a:t>Provide comprehensive analytics and reporting capabilities to aid in decision-making processes related to ELPs, ensuring resource optimisation and programme effectiveness</a:t>
            </a:r>
            <a:r>
              <a:rPr kumimoji="0" lang="en-US" sz="1000" b="0" i="0" u="none" strike="noStrike" kern="1200" cap="none" spc="0" normalizeH="0" baseline="0" noProof="0">
                <a:ln>
                  <a:noFill/>
                </a:ln>
                <a:solidFill>
                  <a:prstClr val="black"/>
                </a:solidFill>
                <a:effectLst/>
                <a:uLnTx/>
                <a:uFillTx/>
                <a:latin typeface="Century Gothic" panose="020B0502020202020204" pitchFamily="34" charset="0"/>
                <a:ea typeface="+mn-ea"/>
                <a:cs typeface="Calibri"/>
              </a:rPr>
              <a:t>.</a:t>
            </a:r>
          </a:p>
        </p:txBody>
      </p:sp>
      <p:sp>
        <p:nvSpPr>
          <p:cNvPr id="91" name="Arrow: Right 90">
            <a:extLst>
              <a:ext uri="{FF2B5EF4-FFF2-40B4-BE49-F238E27FC236}">
                <a16:creationId xmlns:a16="http://schemas.microsoft.com/office/drawing/2014/main" id="{C9D98DFB-7856-9738-0577-86413BEF605C}"/>
              </a:ext>
            </a:extLst>
          </p:cNvPr>
          <p:cNvSpPr/>
          <p:nvPr/>
        </p:nvSpPr>
        <p:spPr>
          <a:xfrm>
            <a:off x="3798697" y="2235288"/>
            <a:ext cx="438735" cy="207822"/>
          </a:xfrm>
          <a:prstGeom prst="rightArrow">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 name="Arrow: Right 91">
            <a:extLst>
              <a:ext uri="{FF2B5EF4-FFF2-40B4-BE49-F238E27FC236}">
                <a16:creationId xmlns:a16="http://schemas.microsoft.com/office/drawing/2014/main" id="{7B11E407-4E0E-F2D9-5839-ECFC8315DD89}"/>
              </a:ext>
            </a:extLst>
          </p:cNvPr>
          <p:cNvSpPr/>
          <p:nvPr/>
        </p:nvSpPr>
        <p:spPr>
          <a:xfrm>
            <a:off x="7741277" y="2235288"/>
            <a:ext cx="438735" cy="207822"/>
          </a:xfrm>
          <a:prstGeom prst="rightArrow">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 name="Arrow: Right 92">
            <a:extLst>
              <a:ext uri="{FF2B5EF4-FFF2-40B4-BE49-F238E27FC236}">
                <a16:creationId xmlns:a16="http://schemas.microsoft.com/office/drawing/2014/main" id="{851A1BF3-B6CC-31A7-9E23-75B8FB116577}"/>
              </a:ext>
            </a:extLst>
          </p:cNvPr>
          <p:cNvSpPr/>
          <p:nvPr/>
        </p:nvSpPr>
        <p:spPr>
          <a:xfrm rot="5400000">
            <a:off x="9714262" y="3102243"/>
            <a:ext cx="438735" cy="207822"/>
          </a:xfrm>
          <a:prstGeom prst="rightArrow">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 name="Arrow: Right 93">
            <a:extLst>
              <a:ext uri="{FF2B5EF4-FFF2-40B4-BE49-F238E27FC236}">
                <a16:creationId xmlns:a16="http://schemas.microsoft.com/office/drawing/2014/main" id="{D0EC46AF-85F7-02B5-EE96-6E53830982E4}"/>
              </a:ext>
            </a:extLst>
          </p:cNvPr>
          <p:cNvSpPr/>
          <p:nvPr/>
        </p:nvSpPr>
        <p:spPr>
          <a:xfrm flipH="1">
            <a:off x="7741277" y="4053112"/>
            <a:ext cx="438735" cy="207822"/>
          </a:xfrm>
          <a:prstGeom prst="rightArrow">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 name="Arrow: Right 94">
            <a:extLst>
              <a:ext uri="{FF2B5EF4-FFF2-40B4-BE49-F238E27FC236}">
                <a16:creationId xmlns:a16="http://schemas.microsoft.com/office/drawing/2014/main" id="{973BCFEE-43F8-8098-FADC-305FBB6A3CE5}"/>
              </a:ext>
            </a:extLst>
          </p:cNvPr>
          <p:cNvSpPr/>
          <p:nvPr/>
        </p:nvSpPr>
        <p:spPr>
          <a:xfrm flipH="1">
            <a:off x="3798697" y="4053112"/>
            <a:ext cx="438735" cy="207822"/>
          </a:xfrm>
          <a:prstGeom prst="rightArrow">
            <a:avLst/>
          </a:prstGeom>
          <a:solidFill>
            <a:srgbClr val="A468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6" name="Rectangle 95">
            <a:extLst>
              <a:ext uri="{FF2B5EF4-FFF2-40B4-BE49-F238E27FC236}">
                <a16:creationId xmlns:a16="http://schemas.microsoft.com/office/drawing/2014/main" id="{D6F406A4-0CDA-2BEA-61B3-9147DD65D0C1}"/>
              </a:ext>
            </a:extLst>
          </p:cNvPr>
          <p:cNvSpPr/>
          <p:nvPr/>
        </p:nvSpPr>
        <p:spPr>
          <a:xfrm>
            <a:off x="733052" y="1814343"/>
            <a:ext cx="1221867" cy="1048010"/>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srgbClr val="D27C25"/>
              </a:solidFill>
              <a:effectLst/>
              <a:uLnTx/>
              <a:uFillTx/>
              <a:latin typeface="Calibri" panose="020F0502020204030204"/>
              <a:ea typeface="+mn-ea"/>
              <a:cs typeface="+mn-cs"/>
            </a:endParaRPr>
          </a:p>
        </p:txBody>
      </p:sp>
      <p:sp>
        <p:nvSpPr>
          <p:cNvPr id="97" name="Rectangle 96">
            <a:extLst>
              <a:ext uri="{FF2B5EF4-FFF2-40B4-BE49-F238E27FC236}">
                <a16:creationId xmlns:a16="http://schemas.microsoft.com/office/drawing/2014/main" id="{AE98A653-40C0-EA4B-7285-030BD4B71B25}"/>
              </a:ext>
            </a:extLst>
          </p:cNvPr>
          <p:cNvSpPr/>
          <p:nvPr/>
        </p:nvSpPr>
        <p:spPr>
          <a:xfrm>
            <a:off x="4387491" y="1749374"/>
            <a:ext cx="3195893" cy="1179651"/>
          </a:xfrm>
          <a:prstGeom prst="rect">
            <a:avLst/>
          </a:prstGeom>
          <a:noFill/>
          <a:ln>
            <a:solidFill>
              <a:srgbClr val="1079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srgbClr val="D27C25"/>
              </a:solidFill>
              <a:effectLst/>
              <a:uLnTx/>
              <a:uFillTx/>
              <a:latin typeface="Calibri" panose="020F0502020204030204"/>
              <a:ea typeface="+mn-ea"/>
              <a:cs typeface="+mn-cs"/>
            </a:endParaRPr>
          </a:p>
        </p:txBody>
      </p:sp>
      <p:sp>
        <p:nvSpPr>
          <p:cNvPr id="98" name="Rectangle 97">
            <a:extLst>
              <a:ext uri="{FF2B5EF4-FFF2-40B4-BE49-F238E27FC236}">
                <a16:creationId xmlns:a16="http://schemas.microsoft.com/office/drawing/2014/main" id="{6835F103-EBC8-8B10-4BF2-9F9F9A81814F}"/>
              </a:ext>
            </a:extLst>
          </p:cNvPr>
          <p:cNvSpPr/>
          <p:nvPr/>
        </p:nvSpPr>
        <p:spPr>
          <a:xfrm>
            <a:off x="4387491" y="1814343"/>
            <a:ext cx="1257158" cy="1048010"/>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srgbClr val="D27C25"/>
              </a:solidFill>
              <a:effectLst/>
              <a:uLnTx/>
              <a:uFillTx/>
              <a:latin typeface="Calibri" panose="020F0502020204030204"/>
              <a:ea typeface="+mn-ea"/>
              <a:cs typeface="+mn-cs"/>
            </a:endParaRPr>
          </a:p>
        </p:txBody>
      </p:sp>
      <p:grpSp>
        <p:nvGrpSpPr>
          <p:cNvPr id="99" name="Group 98">
            <a:extLst>
              <a:ext uri="{FF2B5EF4-FFF2-40B4-BE49-F238E27FC236}">
                <a16:creationId xmlns:a16="http://schemas.microsoft.com/office/drawing/2014/main" id="{025789E3-3B27-732B-AAF8-CBD852D47ADB}"/>
              </a:ext>
            </a:extLst>
          </p:cNvPr>
          <p:cNvGrpSpPr/>
          <p:nvPr/>
        </p:nvGrpSpPr>
        <p:grpSpPr>
          <a:xfrm>
            <a:off x="751603" y="2102250"/>
            <a:ext cx="1188000" cy="486828"/>
            <a:chOff x="6964230" y="3756074"/>
            <a:chExt cx="1188000" cy="758978"/>
          </a:xfrm>
        </p:grpSpPr>
        <p:cxnSp>
          <p:nvCxnSpPr>
            <p:cNvPr id="100" name="Straight Connector 99">
              <a:extLst>
                <a:ext uri="{FF2B5EF4-FFF2-40B4-BE49-F238E27FC236}">
                  <a16:creationId xmlns:a16="http://schemas.microsoft.com/office/drawing/2014/main" id="{9AA48E4A-3BEF-3893-4892-C4240F0EDD58}"/>
                </a:ext>
              </a:extLst>
            </p:cNvPr>
            <p:cNvCxnSpPr>
              <a:cxnSpLocks/>
            </p:cNvCxnSpPr>
            <p:nvPr/>
          </p:nvCxnSpPr>
          <p:spPr>
            <a:xfrm>
              <a:off x="7353115" y="3756074"/>
              <a:ext cx="0" cy="721561"/>
            </a:xfrm>
            <a:prstGeom prst="line">
              <a:avLst/>
            </a:prstGeom>
            <a:ln w="12700">
              <a:solidFill>
                <a:schemeClr val="bg1"/>
              </a:solidFill>
              <a:prstDash val="sysDash"/>
            </a:ln>
          </p:spPr>
          <p:style>
            <a:lnRef idx="2">
              <a:schemeClr val="accent1"/>
            </a:lnRef>
            <a:fillRef idx="0">
              <a:schemeClr val="accent1"/>
            </a:fillRef>
            <a:effectRef idx="1">
              <a:schemeClr val="accent1"/>
            </a:effectRef>
            <a:fontRef idx="minor">
              <a:schemeClr val="tx1"/>
            </a:fontRef>
          </p:style>
        </p:cxnSp>
        <p:cxnSp>
          <p:nvCxnSpPr>
            <p:cNvPr id="101" name="Straight Connector 100">
              <a:extLst>
                <a:ext uri="{FF2B5EF4-FFF2-40B4-BE49-F238E27FC236}">
                  <a16:creationId xmlns:a16="http://schemas.microsoft.com/office/drawing/2014/main" id="{C685AA72-C7CC-FF79-9EFB-770359C746C4}"/>
                </a:ext>
              </a:extLst>
            </p:cNvPr>
            <p:cNvCxnSpPr>
              <a:cxnSpLocks/>
            </p:cNvCxnSpPr>
            <p:nvPr/>
          </p:nvCxnSpPr>
          <p:spPr>
            <a:xfrm>
              <a:off x="7759585" y="3756074"/>
              <a:ext cx="0" cy="721561"/>
            </a:xfrm>
            <a:prstGeom prst="line">
              <a:avLst/>
            </a:prstGeom>
            <a:ln w="12700">
              <a:solidFill>
                <a:schemeClr val="bg1"/>
              </a:solidFill>
              <a:prstDash val="sysDash"/>
            </a:ln>
          </p:spPr>
          <p:style>
            <a:lnRef idx="2">
              <a:schemeClr val="accent1"/>
            </a:lnRef>
            <a:fillRef idx="0">
              <a:schemeClr val="accent1"/>
            </a:fillRef>
            <a:effectRef idx="1">
              <a:schemeClr val="accent1"/>
            </a:effectRef>
            <a:fontRef idx="minor">
              <a:schemeClr val="tx1"/>
            </a:fontRef>
          </p:style>
        </p:cxnSp>
        <p:cxnSp>
          <p:nvCxnSpPr>
            <p:cNvPr id="102" name="Straight Connector 101">
              <a:extLst>
                <a:ext uri="{FF2B5EF4-FFF2-40B4-BE49-F238E27FC236}">
                  <a16:creationId xmlns:a16="http://schemas.microsoft.com/office/drawing/2014/main" id="{9DFCD4AA-32B9-9223-EF2E-441389A7272E}"/>
                </a:ext>
              </a:extLst>
            </p:cNvPr>
            <p:cNvCxnSpPr>
              <a:cxnSpLocks/>
            </p:cNvCxnSpPr>
            <p:nvPr/>
          </p:nvCxnSpPr>
          <p:spPr>
            <a:xfrm flipH="1">
              <a:off x="6964230" y="4515052"/>
              <a:ext cx="1188000" cy="0"/>
            </a:xfrm>
            <a:prstGeom prst="line">
              <a:avLst/>
            </a:prstGeom>
            <a:ln w="12700">
              <a:solidFill>
                <a:schemeClr val="bg1"/>
              </a:solidFill>
              <a:prstDash val="sysDash"/>
            </a:ln>
          </p:spPr>
          <p:style>
            <a:lnRef idx="2">
              <a:schemeClr val="accent1"/>
            </a:lnRef>
            <a:fillRef idx="0">
              <a:schemeClr val="accent1"/>
            </a:fillRef>
            <a:effectRef idx="1">
              <a:schemeClr val="accent1"/>
            </a:effectRef>
            <a:fontRef idx="minor">
              <a:schemeClr val="tx1"/>
            </a:fontRef>
          </p:style>
        </p:cxnSp>
      </p:grpSp>
      <p:grpSp>
        <p:nvGrpSpPr>
          <p:cNvPr id="103" name="Group 102">
            <a:extLst>
              <a:ext uri="{FF2B5EF4-FFF2-40B4-BE49-F238E27FC236}">
                <a16:creationId xmlns:a16="http://schemas.microsoft.com/office/drawing/2014/main" id="{A9C41A64-6753-2D1E-8AF8-DA7EEC6187DD}"/>
              </a:ext>
            </a:extLst>
          </p:cNvPr>
          <p:cNvGrpSpPr/>
          <p:nvPr/>
        </p:nvGrpSpPr>
        <p:grpSpPr>
          <a:xfrm>
            <a:off x="706033" y="1836478"/>
            <a:ext cx="1243127" cy="990838"/>
            <a:chOff x="6306665" y="3369374"/>
            <a:chExt cx="1938071" cy="1544743"/>
          </a:xfrm>
        </p:grpSpPr>
        <p:pic>
          <p:nvPicPr>
            <p:cNvPr id="104" name="Graphic 103">
              <a:extLst>
                <a:ext uri="{FF2B5EF4-FFF2-40B4-BE49-F238E27FC236}">
                  <a16:creationId xmlns:a16="http://schemas.microsoft.com/office/drawing/2014/main" id="{2807BBB1-DD69-01C1-038B-69B1D7DBCEC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12970" y="3779102"/>
              <a:ext cx="393527" cy="393527"/>
            </a:xfrm>
            <a:prstGeom prst="rect">
              <a:avLst/>
            </a:prstGeom>
          </p:spPr>
        </p:pic>
        <p:pic>
          <p:nvPicPr>
            <p:cNvPr id="105" name="Graphic 104">
              <a:extLst>
                <a:ext uri="{FF2B5EF4-FFF2-40B4-BE49-F238E27FC236}">
                  <a16:creationId xmlns:a16="http://schemas.microsoft.com/office/drawing/2014/main" id="{4E2F5C7B-1593-92B9-FA6F-CB689469CDE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115280" y="3790170"/>
              <a:ext cx="382459" cy="382459"/>
            </a:xfrm>
            <a:prstGeom prst="rect">
              <a:avLst/>
            </a:prstGeom>
          </p:spPr>
        </p:pic>
        <p:sp>
          <p:nvSpPr>
            <p:cNvPr id="106" name="object 3">
              <a:extLst>
                <a:ext uri="{FF2B5EF4-FFF2-40B4-BE49-F238E27FC236}">
                  <a16:creationId xmlns:a16="http://schemas.microsoft.com/office/drawing/2014/main" id="{166B3DE8-A0CB-5055-EC65-84B9B8ED2441}"/>
                </a:ext>
              </a:extLst>
            </p:cNvPr>
            <p:cNvSpPr txBox="1"/>
            <p:nvPr/>
          </p:nvSpPr>
          <p:spPr>
            <a:xfrm>
              <a:off x="6306665" y="3369374"/>
              <a:ext cx="1879391" cy="320316"/>
            </a:xfrm>
            <a:prstGeom prst="rect">
              <a:avLst/>
            </a:prstGeom>
          </p:spPr>
          <p:txBody>
            <a:bodyPr vert="horz" wrap="square" lIns="0" tIns="8146" rIns="0" bIns="0" rtlCol="0">
              <a:spAutoFit/>
            </a:bodyPr>
            <a:lstStyle/>
            <a:p>
              <a:pPr marL="8146" marR="0" lvl="0" indent="0" algn="ctr" defTabSz="914400" rtl="0" eaLnBrk="1" fontAlgn="auto" latinLnBrk="0" hangingPunct="1">
                <a:lnSpc>
                  <a:spcPct val="100000"/>
                </a:lnSpc>
                <a:spcBef>
                  <a:spcPts val="64"/>
                </a:spcBef>
                <a:spcAft>
                  <a:spcPts val="0"/>
                </a:spcAft>
                <a:buClrTx/>
                <a:buSzTx/>
                <a:buFontTx/>
                <a:buNone/>
                <a:tabLst/>
                <a:defRPr/>
              </a:pPr>
              <a:r>
                <a:rPr kumimoji="0" lang="en-US" sz="641" b="0" i="0" u="none" strike="noStrike" kern="1200" cap="none" spc="0" normalizeH="0" baseline="0" noProof="0" err="1">
                  <a:ln>
                    <a:noFill/>
                  </a:ln>
                  <a:solidFill>
                    <a:prstClr val="white"/>
                  </a:solidFill>
                  <a:effectLst/>
                  <a:uLnTx/>
                  <a:uFillTx/>
                  <a:latin typeface="Avenir Black" panose="020B0803020203020204" pitchFamily="34" charset="0"/>
                  <a:ea typeface="+mn-ea"/>
                  <a:cs typeface="Calibri"/>
                </a:rPr>
                <a:t>Organisation</a:t>
              </a:r>
              <a:r>
                <a:rPr kumimoji="0" lang="en-US" sz="641" b="0" i="0" u="none" strike="noStrike" kern="1200" cap="none" spc="0" normalizeH="0" baseline="0" noProof="0">
                  <a:ln>
                    <a:noFill/>
                  </a:ln>
                  <a:solidFill>
                    <a:prstClr val="white"/>
                  </a:solidFill>
                  <a:effectLst/>
                  <a:uLnTx/>
                  <a:uFillTx/>
                  <a:latin typeface="Avenir Black" panose="020B0803020203020204" pitchFamily="34" charset="0"/>
                  <a:ea typeface="+mn-ea"/>
                  <a:cs typeface="Calibri"/>
                </a:rPr>
                <a:t> Profiles for </a:t>
              </a:r>
              <a:br>
                <a:rPr kumimoji="0" lang="en-US" sz="641" b="0" i="0" u="none" strike="noStrike" kern="1200" cap="none" spc="0" normalizeH="0" baseline="0" noProof="0">
                  <a:ln>
                    <a:noFill/>
                  </a:ln>
                  <a:solidFill>
                    <a:prstClr val="white"/>
                  </a:solidFill>
                  <a:effectLst/>
                  <a:uLnTx/>
                  <a:uFillTx/>
                  <a:latin typeface="Avenir Black" panose="020B0803020203020204" pitchFamily="34" charset="0"/>
                  <a:ea typeface="+mn-ea"/>
                  <a:cs typeface="Calibri"/>
                </a:rPr>
              </a:br>
              <a:r>
                <a:rPr kumimoji="0" lang="en-US" sz="641" b="0" i="0" u="none" strike="noStrike" kern="1200" cap="none" spc="0" normalizeH="0" baseline="0" noProof="0">
                  <a:ln>
                    <a:noFill/>
                  </a:ln>
                  <a:solidFill>
                    <a:prstClr val="white"/>
                  </a:solidFill>
                  <a:effectLst/>
                  <a:uLnTx/>
                  <a:uFillTx/>
                  <a:latin typeface="Avenir Black" panose="020B0803020203020204" pitchFamily="34" charset="0"/>
                  <a:ea typeface="+mn-ea"/>
                  <a:cs typeface="Calibri"/>
                </a:rPr>
                <a:t>Early Learning </a:t>
              </a:r>
              <a:r>
                <a:rPr kumimoji="0" lang="en-US" sz="641" b="0" i="0" u="none" strike="noStrike" kern="1200" cap="none" spc="0" normalizeH="0" baseline="0" noProof="0" err="1">
                  <a:ln>
                    <a:noFill/>
                  </a:ln>
                  <a:solidFill>
                    <a:prstClr val="white"/>
                  </a:solidFill>
                  <a:effectLst/>
                  <a:uLnTx/>
                  <a:uFillTx/>
                  <a:latin typeface="Avenir Black" panose="020B0803020203020204" pitchFamily="34" charset="0"/>
                  <a:ea typeface="+mn-ea"/>
                  <a:cs typeface="Calibri"/>
                </a:rPr>
                <a:t>Programmes</a:t>
              </a:r>
              <a:endParaRPr kumimoji="0" lang="en-US" sz="641" b="0" i="0" u="none" strike="noStrike" kern="1200" cap="none" spc="0" normalizeH="0" baseline="0" noProof="0">
                <a:ln>
                  <a:noFill/>
                </a:ln>
                <a:solidFill>
                  <a:prstClr val="white"/>
                </a:solidFill>
                <a:effectLst/>
                <a:uLnTx/>
                <a:uFillTx/>
                <a:latin typeface="Avenir Black" panose="020B0803020203020204" pitchFamily="34" charset="0"/>
                <a:ea typeface="+mn-ea"/>
                <a:cs typeface="Calibri"/>
              </a:endParaRPr>
            </a:p>
          </p:txBody>
        </p:sp>
        <p:sp>
          <p:nvSpPr>
            <p:cNvPr id="107" name="object 3">
              <a:extLst>
                <a:ext uri="{FF2B5EF4-FFF2-40B4-BE49-F238E27FC236}">
                  <a16:creationId xmlns:a16="http://schemas.microsoft.com/office/drawing/2014/main" id="{34CED2B7-74EA-4518-D1EE-33963C2E3930}"/>
                </a:ext>
              </a:extLst>
            </p:cNvPr>
            <p:cNvSpPr txBox="1"/>
            <p:nvPr/>
          </p:nvSpPr>
          <p:spPr>
            <a:xfrm>
              <a:off x="6339811" y="4215315"/>
              <a:ext cx="539845" cy="228349"/>
            </a:xfrm>
            <a:prstGeom prst="rect">
              <a:avLst/>
            </a:prstGeom>
          </p:spPr>
          <p:txBody>
            <a:bodyPr vert="horz" wrap="square" lIns="0" tIns="8146" rIns="0" bIns="0" rtlCol="0">
              <a:spAutoFit/>
            </a:bodyPr>
            <a:lstStyle/>
            <a:p>
              <a:pPr marL="8146" marR="0" lvl="0" indent="0" algn="ctr" defTabSz="914400" rtl="0" eaLnBrk="1" fontAlgn="auto" latinLnBrk="0" hangingPunct="1">
                <a:lnSpc>
                  <a:spcPct val="100000"/>
                </a:lnSpc>
                <a:spcBef>
                  <a:spcPts val="64"/>
                </a:spcBef>
                <a:spcAft>
                  <a:spcPts val="0"/>
                </a:spcAft>
                <a:buClrTx/>
                <a:buSzTx/>
                <a:buFontTx/>
                <a:buNone/>
                <a:tabLst/>
                <a:defRPr/>
              </a:pPr>
              <a:r>
                <a:rPr kumimoji="0" lang="en-US" sz="449" b="0" i="0" u="none" strike="noStrike" kern="1200" cap="none" spc="0" normalizeH="0" baseline="0" noProof="0">
                  <a:ln>
                    <a:noFill/>
                  </a:ln>
                  <a:solidFill>
                    <a:prstClr val="white"/>
                  </a:solidFill>
                  <a:effectLst/>
                  <a:uLnTx/>
                  <a:uFillTx/>
                  <a:latin typeface="Avenir" panose="020B0503020203020204" pitchFamily="34" charset="0"/>
                  <a:ea typeface="+mn-ea"/>
                  <a:cs typeface="Calibri"/>
                </a:rPr>
                <a:t>Dashboards &amp; Reporting</a:t>
              </a:r>
            </a:p>
          </p:txBody>
        </p:sp>
        <p:sp>
          <p:nvSpPr>
            <p:cNvPr id="108" name="object 3">
              <a:extLst>
                <a:ext uri="{FF2B5EF4-FFF2-40B4-BE49-F238E27FC236}">
                  <a16:creationId xmlns:a16="http://schemas.microsoft.com/office/drawing/2014/main" id="{98946507-AFB1-0155-874E-44A1724CA164}"/>
                </a:ext>
              </a:extLst>
            </p:cNvPr>
            <p:cNvSpPr txBox="1"/>
            <p:nvPr/>
          </p:nvSpPr>
          <p:spPr>
            <a:xfrm>
              <a:off x="7704891" y="4211670"/>
              <a:ext cx="539845" cy="120586"/>
            </a:xfrm>
            <a:prstGeom prst="rect">
              <a:avLst/>
            </a:prstGeom>
          </p:spPr>
          <p:txBody>
            <a:bodyPr vert="horz" wrap="square" lIns="0" tIns="8146" rIns="0" bIns="0" rtlCol="0">
              <a:spAutoFit/>
            </a:bodyPr>
            <a:lstStyle/>
            <a:p>
              <a:pPr marL="8146" marR="0" lvl="0" indent="0" algn="ctr" defTabSz="914400" rtl="0" eaLnBrk="1" fontAlgn="auto" latinLnBrk="0" hangingPunct="1">
                <a:lnSpc>
                  <a:spcPct val="100000"/>
                </a:lnSpc>
                <a:spcBef>
                  <a:spcPts val="64"/>
                </a:spcBef>
                <a:spcAft>
                  <a:spcPts val="0"/>
                </a:spcAft>
                <a:buClrTx/>
                <a:buSzTx/>
                <a:buFontTx/>
                <a:buNone/>
                <a:tabLst/>
                <a:defRPr/>
              </a:pPr>
              <a:r>
                <a:rPr kumimoji="0" lang="en-US" sz="449" b="0" i="0" u="none" strike="noStrike" kern="1200" cap="none" spc="0" normalizeH="0" baseline="0" noProof="0">
                  <a:ln>
                    <a:noFill/>
                  </a:ln>
                  <a:solidFill>
                    <a:prstClr val="white"/>
                  </a:solidFill>
                  <a:effectLst/>
                  <a:uLnTx/>
                  <a:uFillTx/>
                  <a:latin typeface="Avenir" panose="020B0503020203020204" pitchFamily="34" charset="0"/>
                  <a:ea typeface="+mn-ea"/>
                  <a:cs typeface="Calibri"/>
                </a:rPr>
                <a:t>Documents</a:t>
              </a:r>
            </a:p>
          </p:txBody>
        </p:sp>
        <p:pic>
          <p:nvPicPr>
            <p:cNvPr id="109" name="Graphic 108">
              <a:extLst>
                <a:ext uri="{FF2B5EF4-FFF2-40B4-BE49-F238E27FC236}">
                  <a16:creationId xmlns:a16="http://schemas.microsoft.com/office/drawing/2014/main" id="{07573CBD-19F1-DD57-8EF4-7BD0AEF072C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862743" y="3819952"/>
              <a:ext cx="315581" cy="315581"/>
            </a:xfrm>
            <a:prstGeom prst="rect">
              <a:avLst/>
            </a:prstGeom>
          </p:spPr>
        </p:pic>
        <p:sp>
          <p:nvSpPr>
            <p:cNvPr id="110" name="object 3">
              <a:extLst>
                <a:ext uri="{FF2B5EF4-FFF2-40B4-BE49-F238E27FC236}">
                  <a16:creationId xmlns:a16="http://schemas.microsoft.com/office/drawing/2014/main" id="{D43FC595-981F-840A-3E1F-E55BD571E83A}"/>
                </a:ext>
              </a:extLst>
            </p:cNvPr>
            <p:cNvSpPr txBox="1"/>
            <p:nvPr/>
          </p:nvSpPr>
          <p:spPr>
            <a:xfrm>
              <a:off x="7036588" y="4215315"/>
              <a:ext cx="539845" cy="228349"/>
            </a:xfrm>
            <a:prstGeom prst="rect">
              <a:avLst/>
            </a:prstGeom>
          </p:spPr>
          <p:txBody>
            <a:bodyPr vert="horz" wrap="square" lIns="0" tIns="8146" rIns="0" bIns="0" rtlCol="0">
              <a:spAutoFit/>
            </a:bodyPr>
            <a:lstStyle/>
            <a:p>
              <a:pPr marL="8146" marR="0" lvl="0" indent="0" algn="ctr" defTabSz="914400" rtl="0" eaLnBrk="1" fontAlgn="auto" latinLnBrk="0" hangingPunct="1">
                <a:lnSpc>
                  <a:spcPct val="100000"/>
                </a:lnSpc>
                <a:spcBef>
                  <a:spcPts val="64"/>
                </a:spcBef>
                <a:spcAft>
                  <a:spcPts val="0"/>
                </a:spcAft>
                <a:buClrTx/>
                <a:buSzTx/>
                <a:buFontTx/>
                <a:buNone/>
                <a:tabLst/>
                <a:defRPr/>
              </a:pPr>
              <a:r>
                <a:rPr kumimoji="0" lang="en-US" sz="449" b="0" i="0" u="none" strike="noStrike" kern="1200" cap="none" spc="0" normalizeH="0" baseline="0" noProof="0">
                  <a:ln>
                    <a:noFill/>
                  </a:ln>
                  <a:solidFill>
                    <a:prstClr val="white"/>
                  </a:solidFill>
                  <a:effectLst/>
                  <a:uLnTx/>
                  <a:uFillTx/>
                  <a:latin typeface="Avenir" panose="020B0503020203020204" pitchFamily="34" charset="0"/>
                  <a:ea typeface="+mn-ea"/>
                  <a:cs typeface="Calibri"/>
                </a:rPr>
                <a:t>Organisation &amp; Profiles</a:t>
              </a:r>
            </a:p>
          </p:txBody>
        </p:sp>
        <p:pic>
          <p:nvPicPr>
            <p:cNvPr id="111" name="Graphic 110">
              <a:extLst>
                <a:ext uri="{FF2B5EF4-FFF2-40B4-BE49-F238E27FC236}">
                  <a16:creationId xmlns:a16="http://schemas.microsoft.com/office/drawing/2014/main" id="{F84867F6-D7FA-01A1-E34F-FDE41A514F8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412970" y="4590117"/>
              <a:ext cx="340855" cy="324000"/>
            </a:xfrm>
            <a:prstGeom prst="rect">
              <a:avLst/>
            </a:prstGeom>
          </p:spPr>
        </p:pic>
        <p:sp>
          <p:nvSpPr>
            <p:cNvPr id="112" name="object 3">
              <a:extLst>
                <a:ext uri="{FF2B5EF4-FFF2-40B4-BE49-F238E27FC236}">
                  <a16:creationId xmlns:a16="http://schemas.microsoft.com/office/drawing/2014/main" id="{3EBC5ED9-2B61-2F20-8E44-FC466A1A1BF0}"/>
                </a:ext>
              </a:extLst>
            </p:cNvPr>
            <p:cNvSpPr txBox="1"/>
            <p:nvPr/>
          </p:nvSpPr>
          <p:spPr>
            <a:xfrm>
              <a:off x="6806499" y="4629158"/>
              <a:ext cx="896312" cy="228349"/>
            </a:xfrm>
            <a:prstGeom prst="rect">
              <a:avLst/>
            </a:prstGeom>
          </p:spPr>
          <p:txBody>
            <a:bodyPr vert="horz" wrap="square" lIns="0" tIns="8146" rIns="0" bIns="0" rtlCol="0">
              <a:spAutoFit/>
            </a:bodyPr>
            <a:lstStyle/>
            <a:p>
              <a:pPr marL="8146" marR="0" lvl="0" indent="0" algn="ctr" defTabSz="914400" rtl="0" eaLnBrk="1" fontAlgn="auto" latinLnBrk="0" hangingPunct="1">
                <a:lnSpc>
                  <a:spcPct val="100000"/>
                </a:lnSpc>
                <a:spcBef>
                  <a:spcPts val="64"/>
                </a:spcBef>
                <a:spcAft>
                  <a:spcPts val="0"/>
                </a:spcAft>
                <a:buClrTx/>
                <a:buSzTx/>
                <a:buFontTx/>
                <a:buNone/>
                <a:tabLst/>
                <a:defRPr/>
              </a:pPr>
              <a:r>
                <a:rPr kumimoji="0" lang="en-US" sz="449" b="0" i="0" u="none" strike="noStrike" kern="1200" cap="none" spc="0" normalizeH="0" baseline="0" noProof="0">
                  <a:ln>
                    <a:noFill/>
                  </a:ln>
                  <a:solidFill>
                    <a:prstClr val="white"/>
                  </a:solidFill>
                  <a:effectLst/>
                  <a:uLnTx/>
                  <a:uFillTx/>
                  <a:latin typeface="Avenir" panose="020B0503020203020204" pitchFamily="34" charset="0"/>
                  <a:ea typeface="+mn-ea"/>
                  <a:cs typeface="Calibri"/>
                </a:rPr>
                <a:t>Organisation &amp; Reporting</a:t>
              </a:r>
            </a:p>
          </p:txBody>
        </p:sp>
        <p:pic>
          <p:nvPicPr>
            <p:cNvPr id="113" name="Graphic 112">
              <a:extLst>
                <a:ext uri="{FF2B5EF4-FFF2-40B4-BE49-F238E27FC236}">
                  <a16:creationId xmlns:a16="http://schemas.microsoft.com/office/drawing/2014/main" id="{0F1EA0E9-DA6A-09DF-8875-290B6E0E5F2D}"/>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759638" y="4580130"/>
              <a:ext cx="300089" cy="319060"/>
            </a:xfrm>
            <a:prstGeom prst="rect">
              <a:avLst/>
            </a:prstGeom>
          </p:spPr>
        </p:pic>
      </p:grpSp>
      <p:sp>
        <p:nvSpPr>
          <p:cNvPr id="114" name="Rectangle 113">
            <a:extLst>
              <a:ext uri="{FF2B5EF4-FFF2-40B4-BE49-F238E27FC236}">
                <a16:creationId xmlns:a16="http://schemas.microsoft.com/office/drawing/2014/main" id="{47A0BD21-C0D5-9343-6317-C923256F6FA2}"/>
              </a:ext>
            </a:extLst>
          </p:cNvPr>
          <p:cNvSpPr/>
          <p:nvPr/>
        </p:nvSpPr>
        <p:spPr>
          <a:xfrm>
            <a:off x="733053" y="3502733"/>
            <a:ext cx="2893696" cy="1308580"/>
          </a:xfrm>
          <a:prstGeom prst="rect">
            <a:avLst/>
          </a:prstGeom>
          <a:noFill/>
          <a:ln>
            <a:solidFill>
              <a:srgbClr val="1079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srgbClr val="D27C25"/>
              </a:solidFill>
              <a:effectLst/>
              <a:uLnTx/>
              <a:uFillTx/>
              <a:latin typeface="Calibri" panose="020F0502020204030204"/>
              <a:ea typeface="+mn-ea"/>
              <a:cs typeface="+mn-cs"/>
            </a:endParaRPr>
          </a:p>
        </p:txBody>
      </p:sp>
      <p:sp>
        <p:nvSpPr>
          <p:cNvPr id="115" name="Rectangle 114">
            <a:extLst>
              <a:ext uri="{FF2B5EF4-FFF2-40B4-BE49-F238E27FC236}">
                <a16:creationId xmlns:a16="http://schemas.microsoft.com/office/drawing/2014/main" id="{7D1917D5-01A9-CC65-51DA-FBB2483931F6}"/>
              </a:ext>
            </a:extLst>
          </p:cNvPr>
          <p:cNvSpPr/>
          <p:nvPr/>
        </p:nvSpPr>
        <p:spPr>
          <a:xfrm>
            <a:off x="740861" y="3633018"/>
            <a:ext cx="1140470" cy="1048010"/>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srgbClr val="D27C25"/>
              </a:solidFill>
              <a:effectLst/>
              <a:uLnTx/>
              <a:uFillTx/>
              <a:latin typeface="Calibri" panose="020F0502020204030204"/>
              <a:ea typeface="+mn-ea"/>
              <a:cs typeface="+mn-cs"/>
            </a:endParaRPr>
          </a:p>
        </p:txBody>
      </p:sp>
      <p:sp>
        <p:nvSpPr>
          <p:cNvPr id="116" name="Rectangle 115">
            <a:extLst>
              <a:ext uri="{FF2B5EF4-FFF2-40B4-BE49-F238E27FC236}">
                <a16:creationId xmlns:a16="http://schemas.microsoft.com/office/drawing/2014/main" id="{9D21D314-1428-6628-6874-F052323A7F5F}"/>
              </a:ext>
            </a:extLst>
          </p:cNvPr>
          <p:cNvSpPr/>
          <p:nvPr/>
        </p:nvSpPr>
        <p:spPr>
          <a:xfrm>
            <a:off x="4385336" y="3502733"/>
            <a:ext cx="3198048" cy="1308580"/>
          </a:xfrm>
          <a:prstGeom prst="rect">
            <a:avLst/>
          </a:prstGeom>
          <a:noFill/>
          <a:ln>
            <a:solidFill>
              <a:srgbClr val="1079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srgbClr val="D27C25"/>
              </a:solidFill>
              <a:effectLst/>
              <a:uLnTx/>
              <a:uFillTx/>
              <a:latin typeface="Calibri" panose="020F0502020204030204"/>
              <a:ea typeface="+mn-ea"/>
              <a:cs typeface="+mn-cs"/>
            </a:endParaRPr>
          </a:p>
        </p:txBody>
      </p:sp>
      <p:sp>
        <p:nvSpPr>
          <p:cNvPr id="117" name="Rectangle 116">
            <a:extLst>
              <a:ext uri="{FF2B5EF4-FFF2-40B4-BE49-F238E27FC236}">
                <a16:creationId xmlns:a16="http://schemas.microsoft.com/office/drawing/2014/main" id="{B7CD71D5-7C56-97C2-DEE0-81AEFC9063B1}"/>
              </a:ext>
            </a:extLst>
          </p:cNvPr>
          <p:cNvSpPr/>
          <p:nvPr/>
        </p:nvSpPr>
        <p:spPr>
          <a:xfrm>
            <a:off x="4385336" y="3633018"/>
            <a:ext cx="1301557" cy="1048010"/>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srgbClr val="D27C25"/>
              </a:solidFill>
              <a:effectLst/>
              <a:uLnTx/>
              <a:uFillTx/>
              <a:latin typeface="Calibri" panose="020F0502020204030204"/>
              <a:ea typeface="+mn-ea"/>
              <a:cs typeface="+mn-cs"/>
            </a:endParaRPr>
          </a:p>
        </p:txBody>
      </p:sp>
      <p:sp>
        <p:nvSpPr>
          <p:cNvPr id="118" name="Rectangle 117">
            <a:extLst>
              <a:ext uri="{FF2B5EF4-FFF2-40B4-BE49-F238E27FC236}">
                <a16:creationId xmlns:a16="http://schemas.microsoft.com/office/drawing/2014/main" id="{7BADF3EA-13F8-D52D-3127-639164B85376}"/>
              </a:ext>
            </a:extLst>
          </p:cNvPr>
          <p:cNvSpPr/>
          <p:nvPr/>
        </p:nvSpPr>
        <p:spPr>
          <a:xfrm>
            <a:off x="8436104" y="1749374"/>
            <a:ext cx="2995051" cy="1179651"/>
          </a:xfrm>
          <a:prstGeom prst="rect">
            <a:avLst/>
          </a:prstGeom>
          <a:noFill/>
          <a:ln>
            <a:solidFill>
              <a:srgbClr val="1079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srgbClr val="D27C25"/>
              </a:solidFill>
              <a:effectLst/>
              <a:uLnTx/>
              <a:uFillTx/>
              <a:latin typeface="Calibri" panose="020F0502020204030204"/>
              <a:ea typeface="+mn-ea"/>
              <a:cs typeface="+mn-cs"/>
            </a:endParaRPr>
          </a:p>
        </p:txBody>
      </p:sp>
      <p:sp>
        <p:nvSpPr>
          <p:cNvPr id="119" name="Rectangle 118">
            <a:extLst>
              <a:ext uri="{FF2B5EF4-FFF2-40B4-BE49-F238E27FC236}">
                <a16:creationId xmlns:a16="http://schemas.microsoft.com/office/drawing/2014/main" id="{706E5616-EBB9-7B42-5AFC-BA22AF241A72}"/>
              </a:ext>
            </a:extLst>
          </p:cNvPr>
          <p:cNvSpPr/>
          <p:nvPr/>
        </p:nvSpPr>
        <p:spPr>
          <a:xfrm>
            <a:off x="8436104" y="1814343"/>
            <a:ext cx="1299402" cy="1048010"/>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srgbClr val="D27C25"/>
              </a:solidFill>
              <a:effectLst/>
              <a:uLnTx/>
              <a:uFillTx/>
              <a:latin typeface="Calibri" panose="020F0502020204030204"/>
              <a:ea typeface="+mn-ea"/>
              <a:cs typeface="+mn-cs"/>
            </a:endParaRPr>
          </a:p>
        </p:txBody>
      </p:sp>
      <p:sp>
        <p:nvSpPr>
          <p:cNvPr id="120" name="Rectangle 119">
            <a:extLst>
              <a:ext uri="{FF2B5EF4-FFF2-40B4-BE49-F238E27FC236}">
                <a16:creationId xmlns:a16="http://schemas.microsoft.com/office/drawing/2014/main" id="{311816E5-FB8B-EA8D-1093-392FA3AB3EE1}"/>
              </a:ext>
            </a:extLst>
          </p:cNvPr>
          <p:cNvSpPr/>
          <p:nvPr/>
        </p:nvSpPr>
        <p:spPr>
          <a:xfrm>
            <a:off x="8436104" y="3502733"/>
            <a:ext cx="2995051" cy="1308580"/>
          </a:xfrm>
          <a:prstGeom prst="rect">
            <a:avLst/>
          </a:prstGeom>
          <a:noFill/>
          <a:ln>
            <a:solidFill>
              <a:srgbClr val="1079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srgbClr val="D27C25"/>
              </a:solidFill>
              <a:effectLst/>
              <a:uLnTx/>
              <a:uFillTx/>
              <a:latin typeface="Calibri" panose="020F0502020204030204"/>
              <a:ea typeface="+mn-ea"/>
              <a:cs typeface="+mn-cs"/>
            </a:endParaRPr>
          </a:p>
        </p:txBody>
      </p:sp>
      <p:sp>
        <p:nvSpPr>
          <p:cNvPr id="121" name="Rectangle 120">
            <a:extLst>
              <a:ext uri="{FF2B5EF4-FFF2-40B4-BE49-F238E27FC236}">
                <a16:creationId xmlns:a16="http://schemas.microsoft.com/office/drawing/2014/main" id="{1AA7A7C6-6FF6-34EA-C16D-EA41144074FA}"/>
              </a:ext>
            </a:extLst>
          </p:cNvPr>
          <p:cNvSpPr/>
          <p:nvPr/>
        </p:nvSpPr>
        <p:spPr>
          <a:xfrm>
            <a:off x="8436104" y="3633018"/>
            <a:ext cx="1299402" cy="1048010"/>
          </a:xfrm>
          <a:prstGeom prst="rect">
            <a:avLst/>
          </a:prstGeom>
          <a:solidFill>
            <a:srgbClr val="1F62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srgbClr val="D27C25"/>
              </a:solidFill>
              <a:effectLst/>
              <a:uLnTx/>
              <a:uFillTx/>
              <a:latin typeface="Calibri" panose="020F0502020204030204"/>
              <a:ea typeface="+mn-ea"/>
              <a:cs typeface="+mn-cs"/>
            </a:endParaRPr>
          </a:p>
        </p:txBody>
      </p:sp>
      <p:grpSp>
        <p:nvGrpSpPr>
          <p:cNvPr id="122" name="Group 121">
            <a:extLst>
              <a:ext uri="{FF2B5EF4-FFF2-40B4-BE49-F238E27FC236}">
                <a16:creationId xmlns:a16="http://schemas.microsoft.com/office/drawing/2014/main" id="{041260AF-7BAE-1974-3873-E95B80478236}"/>
              </a:ext>
            </a:extLst>
          </p:cNvPr>
          <p:cNvGrpSpPr/>
          <p:nvPr/>
        </p:nvGrpSpPr>
        <p:grpSpPr>
          <a:xfrm>
            <a:off x="8468727" y="3692808"/>
            <a:ext cx="1205489" cy="928430"/>
            <a:chOff x="4253494" y="3961265"/>
            <a:chExt cx="1205489" cy="928430"/>
          </a:xfrm>
        </p:grpSpPr>
        <p:sp>
          <p:nvSpPr>
            <p:cNvPr id="123" name="object 3">
              <a:extLst>
                <a:ext uri="{FF2B5EF4-FFF2-40B4-BE49-F238E27FC236}">
                  <a16:creationId xmlns:a16="http://schemas.microsoft.com/office/drawing/2014/main" id="{6D3B0EC3-CE7E-C244-4F05-5568711797A0}"/>
                </a:ext>
              </a:extLst>
            </p:cNvPr>
            <p:cNvSpPr txBox="1"/>
            <p:nvPr/>
          </p:nvSpPr>
          <p:spPr>
            <a:xfrm>
              <a:off x="4253494" y="4684236"/>
              <a:ext cx="1205489" cy="205459"/>
            </a:xfrm>
            <a:prstGeom prst="rect">
              <a:avLst/>
            </a:prstGeom>
          </p:spPr>
          <p:txBody>
            <a:bodyPr vert="horz" wrap="square" lIns="0" tIns="8146" rIns="0" bIns="0" rtlCol="0">
              <a:spAutoFit/>
            </a:bodyPr>
            <a:lstStyle/>
            <a:p>
              <a:pPr marL="8146" marR="0" lvl="0" indent="0" algn="ctr" defTabSz="914400" rtl="0" eaLnBrk="1" fontAlgn="auto" latinLnBrk="0" hangingPunct="1">
                <a:lnSpc>
                  <a:spcPct val="100000"/>
                </a:lnSpc>
                <a:spcBef>
                  <a:spcPts val="64"/>
                </a:spcBef>
                <a:spcAft>
                  <a:spcPts val="0"/>
                </a:spcAft>
                <a:buClrTx/>
                <a:buSzTx/>
                <a:buFontTx/>
                <a:buNone/>
                <a:tabLst/>
                <a:defRPr/>
              </a:pPr>
              <a:r>
                <a:rPr kumimoji="0" lang="en-US" sz="641" b="0" i="0" u="none" strike="noStrike" kern="1200" cap="none" spc="0" normalizeH="0" baseline="0" noProof="0">
                  <a:ln>
                    <a:noFill/>
                  </a:ln>
                  <a:solidFill>
                    <a:prstClr val="white"/>
                  </a:solidFill>
                  <a:effectLst/>
                  <a:uLnTx/>
                  <a:uFillTx/>
                  <a:latin typeface="Avenir Black" panose="020B0803020203020204" pitchFamily="34" charset="0"/>
                  <a:ea typeface="+mn-ea"/>
                  <a:cs typeface="Calibri"/>
                </a:rPr>
                <a:t>Quality Assurance and Support Module</a:t>
              </a:r>
            </a:p>
          </p:txBody>
        </p:sp>
        <p:cxnSp>
          <p:nvCxnSpPr>
            <p:cNvPr id="124" name="Straight Connector 123">
              <a:extLst>
                <a:ext uri="{FF2B5EF4-FFF2-40B4-BE49-F238E27FC236}">
                  <a16:creationId xmlns:a16="http://schemas.microsoft.com/office/drawing/2014/main" id="{A201FE24-C57B-B3BC-15F1-EAB7CA70F16F}"/>
                </a:ext>
              </a:extLst>
            </p:cNvPr>
            <p:cNvCxnSpPr>
              <a:cxnSpLocks/>
            </p:cNvCxnSpPr>
            <p:nvPr/>
          </p:nvCxnSpPr>
          <p:spPr>
            <a:xfrm>
              <a:off x="5140040" y="3964538"/>
              <a:ext cx="0" cy="628557"/>
            </a:xfrm>
            <a:prstGeom prst="line">
              <a:avLst/>
            </a:prstGeom>
            <a:ln w="12700">
              <a:solidFill>
                <a:schemeClr val="bg1"/>
              </a:solidFill>
              <a:prstDash val="sysDash"/>
            </a:ln>
          </p:spPr>
          <p:style>
            <a:lnRef idx="2">
              <a:schemeClr val="accent1"/>
            </a:lnRef>
            <a:fillRef idx="0">
              <a:schemeClr val="accent1"/>
            </a:fillRef>
            <a:effectRef idx="1">
              <a:schemeClr val="accent1"/>
            </a:effectRef>
            <a:fontRef idx="minor">
              <a:schemeClr val="tx1"/>
            </a:fontRef>
          </p:style>
        </p:cxnSp>
        <p:cxnSp>
          <p:nvCxnSpPr>
            <p:cNvPr id="125" name="Straight Connector 124">
              <a:extLst>
                <a:ext uri="{FF2B5EF4-FFF2-40B4-BE49-F238E27FC236}">
                  <a16:creationId xmlns:a16="http://schemas.microsoft.com/office/drawing/2014/main" id="{7F4670A0-F950-E24E-F266-A4AC317EF66B}"/>
                </a:ext>
              </a:extLst>
            </p:cNvPr>
            <p:cNvCxnSpPr>
              <a:cxnSpLocks/>
            </p:cNvCxnSpPr>
            <p:nvPr/>
          </p:nvCxnSpPr>
          <p:spPr>
            <a:xfrm flipH="1">
              <a:off x="4264058" y="4646333"/>
              <a:ext cx="1166229" cy="0"/>
            </a:xfrm>
            <a:prstGeom prst="line">
              <a:avLst/>
            </a:prstGeom>
            <a:ln w="12700">
              <a:solidFill>
                <a:schemeClr val="bg1"/>
              </a:solidFill>
              <a:prstDash val="sysDash"/>
            </a:ln>
          </p:spPr>
          <p:style>
            <a:lnRef idx="2">
              <a:schemeClr val="accent1"/>
            </a:lnRef>
            <a:fillRef idx="0">
              <a:schemeClr val="accent1"/>
            </a:fillRef>
            <a:effectRef idx="1">
              <a:schemeClr val="accent1"/>
            </a:effectRef>
            <a:fontRef idx="minor">
              <a:schemeClr val="tx1"/>
            </a:fontRef>
          </p:style>
        </p:cxnSp>
        <p:pic>
          <p:nvPicPr>
            <p:cNvPr id="126" name="Graphic 125">
              <a:extLst>
                <a:ext uri="{FF2B5EF4-FFF2-40B4-BE49-F238E27FC236}">
                  <a16:creationId xmlns:a16="http://schemas.microsoft.com/office/drawing/2014/main" id="{8BD247BF-FC9D-9ECE-97BF-5BFEE4E4B96D}"/>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201907" y="4012607"/>
              <a:ext cx="232292" cy="174637"/>
            </a:xfrm>
            <a:prstGeom prst="rect">
              <a:avLst/>
            </a:prstGeom>
          </p:spPr>
        </p:pic>
        <p:pic>
          <p:nvPicPr>
            <p:cNvPr id="127" name="Graphic 126">
              <a:extLst>
                <a:ext uri="{FF2B5EF4-FFF2-40B4-BE49-F238E27FC236}">
                  <a16:creationId xmlns:a16="http://schemas.microsoft.com/office/drawing/2014/main" id="{93953830-3AF6-D181-3BC3-EAB3C5D190AE}"/>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802018" y="4327575"/>
              <a:ext cx="280856" cy="280856"/>
            </a:xfrm>
            <a:prstGeom prst="rect">
              <a:avLst/>
            </a:prstGeom>
          </p:spPr>
        </p:pic>
        <p:pic>
          <p:nvPicPr>
            <p:cNvPr id="128" name="Graphic 127">
              <a:extLst>
                <a:ext uri="{FF2B5EF4-FFF2-40B4-BE49-F238E27FC236}">
                  <a16:creationId xmlns:a16="http://schemas.microsoft.com/office/drawing/2014/main" id="{34191326-4B03-AC93-E597-8FBBF4B86055}"/>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4270640" y="3991737"/>
              <a:ext cx="413905" cy="558702"/>
            </a:xfrm>
            <a:prstGeom prst="rect">
              <a:avLst/>
            </a:prstGeom>
          </p:spPr>
        </p:pic>
        <p:pic>
          <p:nvPicPr>
            <p:cNvPr id="129" name="Graphic 128">
              <a:extLst>
                <a:ext uri="{FF2B5EF4-FFF2-40B4-BE49-F238E27FC236}">
                  <a16:creationId xmlns:a16="http://schemas.microsoft.com/office/drawing/2014/main" id="{130882B4-4495-DDA4-7342-036BDAF2049B}"/>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4829885" y="3961265"/>
              <a:ext cx="225122" cy="287656"/>
            </a:xfrm>
            <a:prstGeom prst="rect">
              <a:avLst/>
            </a:prstGeom>
          </p:spPr>
        </p:pic>
        <p:cxnSp>
          <p:nvCxnSpPr>
            <p:cNvPr id="130" name="Straight Connector 129">
              <a:extLst>
                <a:ext uri="{FF2B5EF4-FFF2-40B4-BE49-F238E27FC236}">
                  <a16:creationId xmlns:a16="http://schemas.microsoft.com/office/drawing/2014/main" id="{66E6BDB9-506A-642D-BAF7-5E05F3EF21CA}"/>
                </a:ext>
              </a:extLst>
            </p:cNvPr>
            <p:cNvCxnSpPr>
              <a:cxnSpLocks/>
            </p:cNvCxnSpPr>
            <p:nvPr/>
          </p:nvCxnSpPr>
          <p:spPr>
            <a:xfrm>
              <a:off x="4733750" y="3964538"/>
              <a:ext cx="0" cy="628557"/>
            </a:xfrm>
            <a:prstGeom prst="line">
              <a:avLst/>
            </a:prstGeom>
            <a:ln w="12700">
              <a:solidFill>
                <a:schemeClr val="bg1"/>
              </a:solidFill>
              <a:prstDash val="sysDash"/>
            </a:ln>
          </p:spPr>
          <p:style>
            <a:lnRef idx="2">
              <a:schemeClr val="accent1"/>
            </a:lnRef>
            <a:fillRef idx="0">
              <a:schemeClr val="accent1"/>
            </a:fillRef>
            <a:effectRef idx="1">
              <a:schemeClr val="accent1"/>
            </a:effectRef>
            <a:fontRef idx="minor">
              <a:schemeClr val="tx1"/>
            </a:fontRef>
          </p:style>
        </p:cxnSp>
        <p:pic>
          <p:nvPicPr>
            <p:cNvPr id="131" name="Graphic 130">
              <a:extLst>
                <a:ext uri="{FF2B5EF4-FFF2-40B4-BE49-F238E27FC236}">
                  <a16:creationId xmlns:a16="http://schemas.microsoft.com/office/drawing/2014/main" id="{43427433-6595-F0C2-23BC-4799AE6A4B6B}"/>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5185506" y="4342245"/>
              <a:ext cx="247396" cy="250776"/>
            </a:xfrm>
            <a:prstGeom prst="rect">
              <a:avLst/>
            </a:prstGeom>
          </p:spPr>
        </p:pic>
      </p:grpSp>
      <p:grpSp>
        <p:nvGrpSpPr>
          <p:cNvPr id="132" name="Group 131">
            <a:extLst>
              <a:ext uri="{FF2B5EF4-FFF2-40B4-BE49-F238E27FC236}">
                <a16:creationId xmlns:a16="http://schemas.microsoft.com/office/drawing/2014/main" id="{3C04C922-EC59-D3BB-B7E8-A4BF1789A97B}"/>
              </a:ext>
            </a:extLst>
          </p:cNvPr>
          <p:cNvGrpSpPr/>
          <p:nvPr/>
        </p:nvGrpSpPr>
        <p:grpSpPr>
          <a:xfrm>
            <a:off x="652572" y="3692440"/>
            <a:ext cx="1205489" cy="929166"/>
            <a:chOff x="466906" y="3960528"/>
            <a:chExt cx="1205489" cy="929166"/>
          </a:xfrm>
        </p:grpSpPr>
        <p:sp>
          <p:nvSpPr>
            <p:cNvPr id="133" name="object 3">
              <a:extLst>
                <a:ext uri="{FF2B5EF4-FFF2-40B4-BE49-F238E27FC236}">
                  <a16:creationId xmlns:a16="http://schemas.microsoft.com/office/drawing/2014/main" id="{5CE92B7F-45CF-950D-1E5F-A53797F3D802}"/>
                </a:ext>
              </a:extLst>
            </p:cNvPr>
            <p:cNvSpPr txBox="1"/>
            <p:nvPr/>
          </p:nvSpPr>
          <p:spPr>
            <a:xfrm>
              <a:off x="466906" y="4684235"/>
              <a:ext cx="1205489" cy="205459"/>
            </a:xfrm>
            <a:prstGeom prst="rect">
              <a:avLst/>
            </a:prstGeom>
          </p:spPr>
          <p:txBody>
            <a:bodyPr vert="horz" wrap="square" lIns="0" tIns="8146" rIns="0" bIns="0" rtlCol="0">
              <a:spAutoFit/>
            </a:bodyPr>
            <a:lstStyle/>
            <a:p>
              <a:pPr marL="8146" marR="0" lvl="0" indent="0" algn="ctr" defTabSz="914400" rtl="0" eaLnBrk="1" fontAlgn="auto" latinLnBrk="0" hangingPunct="1">
                <a:lnSpc>
                  <a:spcPct val="100000"/>
                </a:lnSpc>
                <a:spcBef>
                  <a:spcPts val="64"/>
                </a:spcBef>
                <a:spcAft>
                  <a:spcPts val="0"/>
                </a:spcAft>
                <a:buClrTx/>
                <a:buSzTx/>
                <a:buFontTx/>
                <a:buNone/>
                <a:tabLst/>
                <a:defRPr/>
              </a:pPr>
              <a:r>
                <a:rPr kumimoji="0" lang="en-US" sz="641" b="0" i="0" u="none" strike="noStrike" kern="1200" cap="none" spc="0" normalizeH="0" baseline="0" noProof="0">
                  <a:ln>
                    <a:noFill/>
                  </a:ln>
                  <a:solidFill>
                    <a:prstClr val="white"/>
                  </a:solidFill>
                  <a:effectLst/>
                  <a:uLnTx/>
                  <a:uFillTx/>
                  <a:latin typeface="Avenir Black" panose="020B0803020203020204" pitchFamily="34" charset="0"/>
                  <a:ea typeface="+mn-ea"/>
                  <a:cs typeface="Calibri"/>
                </a:rPr>
                <a:t>Maintenance</a:t>
              </a:r>
              <a:br>
                <a:rPr kumimoji="0" lang="en-US" sz="641" b="0" i="0" u="none" strike="noStrike" kern="1200" cap="none" spc="0" normalizeH="0" baseline="0" noProof="0">
                  <a:ln>
                    <a:noFill/>
                  </a:ln>
                  <a:solidFill>
                    <a:prstClr val="white"/>
                  </a:solidFill>
                  <a:effectLst/>
                  <a:uLnTx/>
                  <a:uFillTx/>
                  <a:latin typeface="Avenir Black" panose="020B0803020203020204" pitchFamily="34" charset="0"/>
                  <a:ea typeface="+mn-ea"/>
                  <a:cs typeface="Calibri"/>
                </a:rPr>
              </a:br>
              <a:r>
                <a:rPr kumimoji="0" lang="en-US" sz="641" b="0" i="0" u="none" strike="noStrike" kern="1200" cap="none" spc="0" normalizeH="0" baseline="0" noProof="0">
                  <a:ln>
                    <a:noFill/>
                  </a:ln>
                  <a:solidFill>
                    <a:prstClr val="white"/>
                  </a:solidFill>
                  <a:effectLst/>
                  <a:uLnTx/>
                  <a:uFillTx/>
                  <a:latin typeface="Avenir Black" panose="020B0803020203020204" pitchFamily="34" charset="0"/>
                  <a:ea typeface="+mn-ea"/>
                  <a:cs typeface="Calibri"/>
                </a:rPr>
                <a:t> Grant Module</a:t>
              </a:r>
            </a:p>
          </p:txBody>
        </p:sp>
        <p:pic>
          <p:nvPicPr>
            <p:cNvPr id="134" name="Graphic 133">
              <a:extLst>
                <a:ext uri="{FF2B5EF4-FFF2-40B4-BE49-F238E27FC236}">
                  <a16:creationId xmlns:a16="http://schemas.microsoft.com/office/drawing/2014/main" id="{EDDC7EE0-D817-DD54-C9A2-7666D80B2D31}"/>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670356" y="3960528"/>
              <a:ext cx="312613" cy="312613"/>
            </a:xfrm>
            <a:prstGeom prst="rect">
              <a:avLst/>
            </a:prstGeom>
          </p:spPr>
        </p:pic>
        <p:pic>
          <p:nvPicPr>
            <p:cNvPr id="135" name="Graphic 134">
              <a:extLst>
                <a:ext uri="{FF2B5EF4-FFF2-40B4-BE49-F238E27FC236}">
                  <a16:creationId xmlns:a16="http://schemas.microsoft.com/office/drawing/2014/main" id="{AAF77579-141C-519A-5EED-84DB8FF09851}"/>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1094478" y="4234215"/>
              <a:ext cx="431899" cy="424293"/>
            </a:xfrm>
            <a:prstGeom prst="rect">
              <a:avLst/>
            </a:prstGeom>
          </p:spPr>
        </p:pic>
        <p:pic>
          <p:nvPicPr>
            <p:cNvPr id="136" name="Graphic 135">
              <a:extLst>
                <a:ext uri="{FF2B5EF4-FFF2-40B4-BE49-F238E27FC236}">
                  <a16:creationId xmlns:a16="http://schemas.microsoft.com/office/drawing/2014/main" id="{EFF1C1B3-A98D-D8DE-E388-63A55818CDB9}"/>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648615" y="4341228"/>
              <a:ext cx="312613" cy="312613"/>
            </a:xfrm>
            <a:prstGeom prst="rect">
              <a:avLst/>
            </a:prstGeom>
          </p:spPr>
        </p:pic>
        <p:pic>
          <p:nvPicPr>
            <p:cNvPr id="137" name="Graphic 136">
              <a:extLst>
                <a:ext uri="{FF2B5EF4-FFF2-40B4-BE49-F238E27FC236}">
                  <a16:creationId xmlns:a16="http://schemas.microsoft.com/office/drawing/2014/main" id="{13328980-A7F3-5DB0-E89F-A8BCE82522B6}"/>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1334323" y="3963683"/>
              <a:ext cx="279307" cy="279307"/>
            </a:xfrm>
            <a:prstGeom prst="rect">
              <a:avLst/>
            </a:prstGeom>
          </p:spPr>
        </p:pic>
      </p:grpSp>
      <p:grpSp>
        <p:nvGrpSpPr>
          <p:cNvPr id="138" name="Group 137">
            <a:extLst>
              <a:ext uri="{FF2B5EF4-FFF2-40B4-BE49-F238E27FC236}">
                <a16:creationId xmlns:a16="http://schemas.microsoft.com/office/drawing/2014/main" id="{C4715E36-95FE-65E2-D2D4-08317E840AAC}"/>
              </a:ext>
            </a:extLst>
          </p:cNvPr>
          <p:cNvGrpSpPr/>
          <p:nvPr/>
        </p:nvGrpSpPr>
        <p:grpSpPr>
          <a:xfrm>
            <a:off x="8487214" y="1878770"/>
            <a:ext cx="1205489" cy="959963"/>
            <a:chOff x="8308111" y="3939507"/>
            <a:chExt cx="1205489" cy="959963"/>
          </a:xfrm>
        </p:grpSpPr>
        <p:sp>
          <p:nvSpPr>
            <p:cNvPr id="139" name="object 3">
              <a:extLst>
                <a:ext uri="{FF2B5EF4-FFF2-40B4-BE49-F238E27FC236}">
                  <a16:creationId xmlns:a16="http://schemas.microsoft.com/office/drawing/2014/main" id="{87ADF930-A182-30DD-5D99-750F0E30659D}"/>
                </a:ext>
              </a:extLst>
            </p:cNvPr>
            <p:cNvSpPr txBox="1"/>
            <p:nvPr/>
          </p:nvSpPr>
          <p:spPr>
            <a:xfrm>
              <a:off x="8308111" y="4694011"/>
              <a:ext cx="1205489" cy="205459"/>
            </a:xfrm>
            <a:prstGeom prst="rect">
              <a:avLst/>
            </a:prstGeom>
          </p:spPr>
          <p:txBody>
            <a:bodyPr vert="horz" wrap="square" lIns="0" tIns="8146" rIns="0" bIns="0" rtlCol="0">
              <a:spAutoFit/>
            </a:bodyPr>
            <a:lstStyle/>
            <a:p>
              <a:pPr marL="8146" marR="0" lvl="0" indent="0" algn="ctr" defTabSz="914400" rtl="0" eaLnBrk="1" fontAlgn="auto" latinLnBrk="0" hangingPunct="1">
                <a:lnSpc>
                  <a:spcPct val="100000"/>
                </a:lnSpc>
                <a:spcBef>
                  <a:spcPts val="64"/>
                </a:spcBef>
                <a:spcAft>
                  <a:spcPts val="0"/>
                </a:spcAft>
                <a:buClrTx/>
                <a:buSzTx/>
                <a:buFontTx/>
                <a:buNone/>
                <a:tabLst/>
                <a:defRPr/>
              </a:pPr>
              <a:r>
                <a:rPr kumimoji="0" lang="en-US" sz="641" b="0" i="0" u="none" strike="noStrike" kern="1200" cap="none" spc="0" normalizeH="0" baseline="0" noProof="0">
                  <a:ln>
                    <a:noFill/>
                  </a:ln>
                  <a:solidFill>
                    <a:prstClr val="white"/>
                  </a:solidFill>
                  <a:effectLst/>
                  <a:uLnTx/>
                  <a:uFillTx/>
                  <a:latin typeface="Avenir Black" panose="020B0803020203020204" pitchFamily="34" charset="0"/>
                  <a:ea typeface="+mn-ea"/>
                  <a:cs typeface="Calibri"/>
                </a:rPr>
                <a:t>Funding Application and Approval Module</a:t>
              </a:r>
            </a:p>
          </p:txBody>
        </p:sp>
        <p:pic>
          <p:nvPicPr>
            <p:cNvPr id="140" name="Graphic 139">
              <a:extLst>
                <a:ext uri="{FF2B5EF4-FFF2-40B4-BE49-F238E27FC236}">
                  <a16:creationId xmlns:a16="http://schemas.microsoft.com/office/drawing/2014/main" id="{4A0FBB35-5380-D169-2889-487C4C5DE416}"/>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8313178" y="4087636"/>
              <a:ext cx="551456" cy="575785"/>
            </a:xfrm>
            <a:prstGeom prst="rect">
              <a:avLst/>
            </a:prstGeom>
          </p:spPr>
        </p:pic>
        <p:sp>
          <p:nvSpPr>
            <p:cNvPr id="141" name="object 3">
              <a:extLst>
                <a:ext uri="{FF2B5EF4-FFF2-40B4-BE49-F238E27FC236}">
                  <a16:creationId xmlns:a16="http://schemas.microsoft.com/office/drawing/2014/main" id="{89512309-A2B8-1AFB-DACC-4B541575B28A}"/>
                </a:ext>
              </a:extLst>
            </p:cNvPr>
            <p:cNvSpPr txBox="1"/>
            <p:nvPr/>
          </p:nvSpPr>
          <p:spPr>
            <a:xfrm>
              <a:off x="8308111" y="3939507"/>
              <a:ext cx="779965" cy="87158"/>
            </a:xfrm>
            <a:prstGeom prst="rect">
              <a:avLst/>
            </a:prstGeom>
          </p:spPr>
          <p:txBody>
            <a:bodyPr vert="horz" wrap="square" lIns="0" tIns="8146" rIns="0" bIns="0" rtlCol="0">
              <a:spAutoFit/>
            </a:bodyPr>
            <a:lstStyle/>
            <a:p>
              <a:pPr marL="8146" marR="0" lvl="0" indent="0" algn="ctr" defTabSz="914400" rtl="0" eaLnBrk="1" fontAlgn="auto" latinLnBrk="0" hangingPunct="1">
                <a:lnSpc>
                  <a:spcPct val="100000"/>
                </a:lnSpc>
                <a:spcBef>
                  <a:spcPts val="64"/>
                </a:spcBef>
                <a:spcAft>
                  <a:spcPts val="0"/>
                </a:spcAft>
                <a:buClrTx/>
                <a:buSzTx/>
                <a:buFontTx/>
                <a:buNone/>
                <a:tabLst/>
                <a:defRPr/>
              </a:pPr>
              <a:r>
                <a:rPr kumimoji="0" lang="en-US" sz="513" b="0" i="0" u="none" strike="noStrike" kern="1200" cap="none" spc="0" normalizeH="0" baseline="0" noProof="0">
                  <a:ln>
                    <a:noFill/>
                  </a:ln>
                  <a:solidFill>
                    <a:prstClr val="white"/>
                  </a:solidFill>
                  <a:effectLst/>
                  <a:uLnTx/>
                  <a:uFillTx/>
                  <a:latin typeface="Avenir" panose="020B0503020203020204" pitchFamily="34" charset="0"/>
                  <a:ea typeface="+mn-ea"/>
                  <a:cs typeface="Calibri"/>
                </a:rPr>
                <a:t>Service Level Agreement</a:t>
              </a:r>
            </a:p>
          </p:txBody>
        </p:sp>
        <p:grpSp>
          <p:nvGrpSpPr>
            <p:cNvPr id="142" name="Group 141">
              <a:extLst>
                <a:ext uri="{FF2B5EF4-FFF2-40B4-BE49-F238E27FC236}">
                  <a16:creationId xmlns:a16="http://schemas.microsoft.com/office/drawing/2014/main" id="{83750221-19BD-42D2-1040-91D0E98C6CA4}"/>
                </a:ext>
              </a:extLst>
            </p:cNvPr>
            <p:cNvGrpSpPr/>
            <p:nvPr/>
          </p:nvGrpSpPr>
          <p:grpSpPr>
            <a:xfrm>
              <a:off x="9223516" y="3960528"/>
              <a:ext cx="227557" cy="227558"/>
              <a:chOff x="14250080" y="6403478"/>
              <a:chExt cx="566231" cy="566231"/>
            </a:xfrm>
          </p:grpSpPr>
          <p:pic>
            <p:nvPicPr>
              <p:cNvPr id="147" name="Graphic 146">
                <a:extLst>
                  <a:ext uri="{FF2B5EF4-FFF2-40B4-BE49-F238E27FC236}">
                    <a16:creationId xmlns:a16="http://schemas.microsoft.com/office/drawing/2014/main" id="{066BDA87-84F0-C98F-E81E-129C62784EE4}"/>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14399336" y="6526293"/>
                <a:ext cx="267719" cy="320601"/>
              </a:xfrm>
              <a:prstGeom prst="rect">
                <a:avLst/>
              </a:prstGeom>
            </p:spPr>
          </p:pic>
          <p:sp>
            <p:nvSpPr>
              <p:cNvPr id="148" name="Oval 147">
                <a:extLst>
                  <a:ext uri="{FF2B5EF4-FFF2-40B4-BE49-F238E27FC236}">
                    <a16:creationId xmlns:a16="http://schemas.microsoft.com/office/drawing/2014/main" id="{5A264DF3-402A-4FC5-C96B-DEED1661FCF1}"/>
                  </a:ext>
                </a:extLst>
              </p:cNvPr>
              <p:cNvSpPr/>
              <p:nvPr/>
            </p:nvSpPr>
            <p:spPr>
              <a:xfrm>
                <a:off x="14250080" y="6403478"/>
                <a:ext cx="566231" cy="566231"/>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3" name="Group 142">
              <a:extLst>
                <a:ext uri="{FF2B5EF4-FFF2-40B4-BE49-F238E27FC236}">
                  <a16:creationId xmlns:a16="http://schemas.microsoft.com/office/drawing/2014/main" id="{2DC7E383-5914-5C7E-7727-1327D8D4004D}"/>
                </a:ext>
              </a:extLst>
            </p:cNvPr>
            <p:cNvGrpSpPr/>
            <p:nvPr/>
          </p:nvGrpSpPr>
          <p:grpSpPr>
            <a:xfrm>
              <a:off x="8930175" y="4228551"/>
              <a:ext cx="416081" cy="416121"/>
              <a:chOff x="14205001" y="6746890"/>
              <a:chExt cx="462892" cy="462935"/>
            </a:xfrm>
          </p:grpSpPr>
          <p:sp>
            <p:nvSpPr>
              <p:cNvPr id="144" name="Freeform: Shape 143">
                <a:extLst>
                  <a:ext uri="{FF2B5EF4-FFF2-40B4-BE49-F238E27FC236}">
                    <a16:creationId xmlns:a16="http://schemas.microsoft.com/office/drawing/2014/main" id="{C361BED4-F420-6D82-7C66-3429E72F6272}"/>
                  </a:ext>
                </a:extLst>
              </p:cNvPr>
              <p:cNvSpPr/>
              <p:nvPr/>
            </p:nvSpPr>
            <p:spPr>
              <a:xfrm>
                <a:off x="14205001" y="6746890"/>
                <a:ext cx="462892" cy="462935"/>
              </a:xfrm>
              <a:custGeom>
                <a:avLst/>
                <a:gdLst>
                  <a:gd name="connsiteX0" fmla="*/ 19203 w 462892"/>
                  <a:gd name="connsiteY0" fmla="*/ 462870 h 462935"/>
                  <a:gd name="connsiteX1" fmla="*/ 2422 w 462892"/>
                  <a:gd name="connsiteY1" fmla="*/ 449615 h 462935"/>
                  <a:gd name="connsiteX2" fmla="*/ 10715 w 462892"/>
                  <a:gd name="connsiteY2" fmla="*/ 420101 h 462935"/>
                  <a:gd name="connsiteX3" fmla="*/ 10388 w 462892"/>
                  <a:gd name="connsiteY3" fmla="*/ 398488 h 462935"/>
                  <a:gd name="connsiteX4" fmla="*/ 2292 w 462892"/>
                  <a:gd name="connsiteY4" fmla="*/ 387257 h 462935"/>
                  <a:gd name="connsiteX5" fmla="*/ 4185 w 462892"/>
                  <a:gd name="connsiteY5" fmla="*/ 365383 h 462935"/>
                  <a:gd name="connsiteX6" fmla="*/ 4185 w 462892"/>
                  <a:gd name="connsiteY6" fmla="*/ 359898 h 462935"/>
                  <a:gd name="connsiteX7" fmla="*/ 4185 w 462892"/>
                  <a:gd name="connsiteY7" fmla="*/ 334040 h 462935"/>
                  <a:gd name="connsiteX8" fmla="*/ 4185 w 462892"/>
                  <a:gd name="connsiteY8" fmla="*/ 329535 h 462935"/>
                  <a:gd name="connsiteX9" fmla="*/ 2814 w 462892"/>
                  <a:gd name="connsiteY9" fmla="*/ 305571 h 462935"/>
                  <a:gd name="connsiteX10" fmla="*/ 23905 w 462892"/>
                  <a:gd name="connsiteY10" fmla="*/ 293230 h 462935"/>
                  <a:gd name="connsiteX11" fmla="*/ 76795 w 462892"/>
                  <a:gd name="connsiteY11" fmla="*/ 293230 h 462935"/>
                  <a:gd name="connsiteX12" fmla="*/ 82084 w 462892"/>
                  <a:gd name="connsiteY12" fmla="*/ 289378 h 462935"/>
                  <a:gd name="connsiteX13" fmla="*/ 159199 w 462892"/>
                  <a:gd name="connsiteY13" fmla="*/ 172889 h 462935"/>
                  <a:gd name="connsiteX14" fmla="*/ 161158 w 462892"/>
                  <a:gd name="connsiteY14" fmla="*/ 171191 h 462935"/>
                  <a:gd name="connsiteX15" fmla="*/ 159134 w 462892"/>
                  <a:gd name="connsiteY15" fmla="*/ 168318 h 462935"/>
                  <a:gd name="connsiteX16" fmla="*/ 164553 w 462892"/>
                  <a:gd name="connsiteY16" fmla="*/ 135409 h 462935"/>
                  <a:gd name="connsiteX17" fmla="*/ 166773 w 462892"/>
                  <a:gd name="connsiteY17" fmla="*/ 129205 h 462935"/>
                  <a:gd name="connsiteX18" fmla="*/ 148033 w 462892"/>
                  <a:gd name="connsiteY18" fmla="*/ 62799 h 462935"/>
                  <a:gd name="connsiteX19" fmla="*/ 170887 w 462892"/>
                  <a:gd name="connsiteY19" fmla="*/ 24078 h 462935"/>
                  <a:gd name="connsiteX20" fmla="*/ 187538 w 462892"/>
                  <a:gd name="connsiteY20" fmla="*/ 23164 h 462935"/>
                  <a:gd name="connsiteX21" fmla="*/ 192957 w 462892"/>
                  <a:gd name="connsiteY21" fmla="*/ 20487 h 462935"/>
                  <a:gd name="connsiteX22" fmla="*/ 270073 w 462892"/>
                  <a:gd name="connsiteY22" fmla="*/ 20552 h 462935"/>
                  <a:gd name="connsiteX23" fmla="*/ 275100 w 462892"/>
                  <a:gd name="connsiteY23" fmla="*/ 23164 h 462935"/>
                  <a:gd name="connsiteX24" fmla="*/ 285482 w 462892"/>
                  <a:gd name="connsiteY24" fmla="*/ 23295 h 462935"/>
                  <a:gd name="connsiteX25" fmla="*/ 314931 w 462892"/>
                  <a:gd name="connsiteY25" fmla="*/ 62864 h 462935"/>
                  <a:gd name="connsiteX26" fmla="*/ 296322 w 462892"/>
                  <a:gd name="connsiteY26" fmla="*/ 128879 h 462935"/>
                  <a:gd name="connsiteX27" fmla="*/ 298477 w 462892"/>
                  <a:gd name="connsiteY27" fmla="*/ 135474 h 462935"/>
                  <a:gd name="connsiteX28" fmla="*/ 304092 w 462892"/>
                  <a:gd name="connsiteY28" fmla="*/ 168057 h 462935"/>
                  <a:gd name="connsiteX29" fmla="*/ 302133 w 462892"/>
                  <a:gd name="connsiteY29" fmla="*/ 170669 h 462935"/>
                  <a:gd name="connsiteX30" fmla="*/ 326423 w 462892"/>
                  <a:gd name="connsiteY30" fmla="*/ 193131 h 462935"/>
                  <a:gd name="connsiteX31" fmla="*/ 380554 w 462892"/>
                  <a:gd name="connsiteY31" fmla="*/ 288137 h 462935"/>
                  <a:gd name="connsiteX32" fmla="*/ 387149 w 462892"/>
                  <a:gd name="connsiteY32" fmla="*/ 293296 h 462935"/>
                  <a:gd name="connsiteX33" fmla="*/ 442716 w 462892"/>
                  <a:gd name="connsiteY33" fmla="*/ 293034 h 462935"/>
                  <a:gd name="connsiteX34" fmla="*/ 462893 w 462892"/>
                  <a:gd name="connsiteY34" fmla="*/ 304722 h 462935"/>
                  <a:gd name="connsiteX35" fmla="*/ 462893 w 462892"/>
                  <a:gd name="connsiteY35" fmla="*/ 451182 h 462935"/>
                  <a:gd name="connsiteX36" fmla="*/ 451140 w 462892"/>
                  <a:gd name="connsiteY36" fmla="*/ 462936 h 462935"/>
                  <a:gd name="connsiteX37" fmla="*/ 219729 w 462892"/>
                  <a:gd name="connsiteY37" fmla="*/ 462936 h 462935"/>
                  <a:gd name="connsiteX38" fmla="*/ 216725 w 462892"/>
                  <a:gd name="connsiteY38" fmla="*/ 462218 h 462935"/>
                  <a:gd name="connsiteX39" fmla="*/ 176372 w 462892"/>
                  <a:gd name="connsiteY39" fmla="*/ 453664 h 462935"/>
                  <a:gd name="connsiteX40" fmla="*/ 167035 w 462892"/>
                  <a:gd name="connsiteY40" fmla="*/ 450334 h 462935"/>
                  <a:gd name="connsiteX41" fmla="*/ 151037 w 462892"/>
                  <a:gd name="connsiteY41" fmla="*/ 462936 h 462935"/>
                  <a:gd name="connsiteX42" fmla="*/ 19203 w 462892"/>
                  <a:gd name="connsiteY42" fmla="*/ 462936 h 462935"/>
                  <a:gd name="connsiteX43" fmla="*/ 164096 w 462892"/>
                  <a:gd name="connsiteY43" fmla="*/ 331690 h 462935"/>
                  <a:gd name="connsiteX44" fmla="*/ 164096 w 462892"/>
                  <a:gd name="connsiteY44" fmla="*/ 362640 h 462935"/>
                  <a:gd name="connsiteX45" fmla="*/ 167035 w 462892"/>
                  <a:gd name="connsiteY45" fmla="*/ 389281 h 462935"/>
                  <a:gd name="connsiteX46" fmla="*/ 177482 w 462892"/>
                  <a:gd name="connsiteY46" fmla="*/ 409066 h 462935"/>
                  <a:gd name="connsiteX47" fmla="*/ 167296 w 462892"/>
                  <a:gd name="connsiteY47" fmla="*/ 428263 h 462935"/>
                  <a:gd name="connsiteX48" fmla="*/ 174021 w 462892"/>
                  <a:gd name="connsiteY48" fmla="*/ 436229 h 462935"/>
                  <a:gd name="connsiteX49" fmla="*/ 219990 w 462892"/>
                  <a:gd name="connsiteY49" fmla="*/ 446808 h 462935"/>
                  <a:gd name="connsiteX50" fmla="*/ 333084 w 462892"/>
                  <a:gd name="connsiteY50" fmla="*/ 407891 h 462935"/>
                  <a:gd name="connsiteX51" fmla="*/ 370368 w 462892"/>
                  <a:gd name="connsiteY51" fmla="*/ 325944 h 462935"/>
                  <a:gd name="connsiteX52" fmla="*/ 356329 w 462892"/>
                  <a:gd name="connsiteY52" fmla="*/ 264434 h 462935"/>
                  <a:gd name="connsiteX53" fmla="*/ 287637 w 462892"/>
                  <a:gd name="connsiteY53" fmla="*/ 180202 h 462935"/>
                  <a:gd name="connsiteX54" fmla="*/ 278496 w 462892"/>
                  <a:gd name="connsiteY54" fmla="*/ 177460 h 462935"/>
                  <a:gd name="connsiteX55" fmla="*/ 189497 w 462892"/>
                  <a:gd name="connsiteY55" fmla="*/ 177198 h 462935"/>
                  <a:gd name="connsiteX56" fmla="*/ 170495 w 462892"/>
                  <a:gd name="connsiteY56" fmla="*/ 183532 h 462935"/>
                  <a:gd name="connsiteX57" fmla="*/ 108594 w 462892"/>
                  <a:gd name="connsiteY57" fmla="*/ 261039 h 462935"/>
                  <a:gd name="connsiteX58" fmla="*/ 96057 w 462892"/>
                  <a:gd name="connsiteY58" fmla="*/ 293034 h 462935"/>
                  <a:gd name="connsiteX59" fmla="*/ 102391 w 462892"/>
                  <a:gd name="connsiteY59" fmla="*/ 293034 h 462935"/>
                  <a:gd name="connsiteX60" fmla="*/ 144377 w 462892"/>
                  <a:gd name="connsiteY60" fmla="*/ 293034 h 462935"/>
                  <a:gd name="connsiteX61" fmla="*/ 154171 w 462892"/>
                  <a:gd name="connsiteY61" fmla="*/ 294406 h 462935"/>
                  <a:gd name="connsiteX62" fmla="*/ 164162 w 462892"/>
                  <a:gd name="connsiteY62" fmla="*/ 331625 h 462935"/>
                  <a:gd name="connsiteX63" fmla="*/ 185448 w 462892"/>
                  <a:gd name="connsiteY63" fmla="*/ 38639 h 462935"/>
                  <a:gd name="connsiteX64" fmla="*/ 180159 w 462892"/>
                  <a:gd name="connsiteY64" fmla="*/ 38639 h 462935"/>
                  <a:gd name="connsiteX65" fmla="*/ 163574 w 462892"/>
                  <a:gd name="connsiteY65" fmla="*/ 60579 h 462935"/>
                  <a:gd name="connsiteX66" fmla="*/ 182249 w 462892"/>
                  <a:gd name="connsiteY66" fmla="*/ 127051 h 462935"/>
                  <a:gd name="connsiteX67" fmla="*/ 187799 w 462892"/>
                  <a:gd name="connsiteY67" fmla="*/ 131230 h 462935"/>
                  <a:gd name="connsiteX68" fmla="*/ 275492 w 462892"/>
                  <a:gd name="connsiteY68" fmla="*/ 131230 h 462935"/>
                  <a:gd name="connsiteX69" fmla="*/ 281108 w 462892"/>
                  <a:gd name="connsiteY69" fmla="*/ 127181 h 462935"/>
                  <a:gd name="connsiteX70" fmla="*/ 299978 w 462892"/>
                  <a:gd name="connsiteY70" fmla="*/ 59861 h 462935"/>
                  <a:gd name="connsiteX71" fmla="*/ 300697 w 462892"/>
                  <a:gd name="connsiteY71" fmla="*/ 51437 h 462935"/>
                  <a:gd name="connsiteX72" fmla="*/ 277908 w 462892"/>
                  <a:gd name="connsiteY72" fmla="*/ 39227 h 462935"/>
                  <a:gd name="connsiteX73" fmla="*/ 277908 w 462892"/>
                  <a:gd name="connsiteY73" fmla="*/ 75728 h 462935"/>
                  <a:gd name="connsiteX74" fmla="*/ 270203 w 462892"/>
                  <a:gd name="connsiteY74" fmla="*/ 84869 h 462935"/>
                  <a:gd name="connsiteX75" fmla="*/ 262563 w 462892"/>
                  <a:gd name="connsiteY75" fmla="*/ 75532 h 462935"/>
                  <a:gd name="connsiteX76" fmla="*/ 262498 w 462892"/>
                  <a:gd name="connsiteY76" fmla="*/ 47062 h 462935"/>
                  <a:gd name="connsiteX77" fmla="*/ 260996 w 462892"/>
                  <a:gd name="connsiteY77" fmla="*/ 36876 h 462935"/>
                  <a:gd name="connsiteX78" fmla="*/ 227695 w 462892"/>
                  <a:gd name="connsiteY78" fmla="*/ 15655 h 462935"/>
                  <a:gd name="connsiteX79" fmla="*/ 200989 w 462892"/>
                  <a:gd name="connsiteY79" fmla="*/ 45691 h 462935"/>
                  <a:gd name="connsiteX80" fmla="*/ 200924 w 462892"/>
                  <a:gd name="connsiteY80" fmla="*/ 75989 h 462935"/>
                  <a:gd name="connsiteX81" fmla="*/ 193349 w 462892"/>
                  <a:gd name="connsiteY81" fmla="*/ 84934 h 462935"/>
                  <a:gd name="connsiteX82" fmla="*/ 185579 w 462892"/>
                  <a:gd name="connsiteY82" fmla="*/ 76250 h 462935"/>
                  <a:gd name="connsiteX83" fmla="*/ 185579 w 462892"/>
                  <a:gd name="connsiteY83" fmla="*/ 38705 h 462935"/>
                  <a:gd name="connsiteX84" fmla="*/ 447483 w 462892"/>
                  <a:gd name="connsiteY84" fmla="*/ 346577 h 462935"/>
                  <a:gd name="connsiteX85" fmla="*/ 409546 w 462892"/>
                  <a:gd name="connsiteY85" fmla="*/ 308771 h 462935"/>
                  <a:gd name="connsiteX86" fmla="*/ 385451 w 462892"/>
                  <a:gd name="connsiteY86" fmla="*/ 308771 h 462935"/>
                  <a:gd name="connsiteX87" fmla="*/ 303570 w 462892"/>
                  <a:gd name="connsiteY87" fmla="*/ 447199 h 462935"/>
                  <a:gd name="connsiteX88" fmla="*/ 409676 w 462892"/>
                  <a:gd name="connsiteY88" fmla="*/ 447199 h 462935"/>
                  <a:gd name="connsiteX89" fmla="*/ 422866 w 462892"/>
                  <a:gd name="connsiteY89" fmla="*/ 422256 h 462935"/>
                  <a:gd name="connsiteX90" fmla="*/ 447483 w 462892"/>
                  <a:gd name="connsiteY90" fmla="*/ 409393 h 462935"/>
                  <a:gd name="connsiteX91" fmla="*/ 447483 w 462892"/>
                  <a:gd name="connsiteY91" fmla="*/ 346577 h 462935"/>
                  <a:gd name="connsiteX92" fmla="*/ 85349 w 462892"/>
                  <a:gd name="connsiteY92" fmla="*/ 339395 h 462935"/>
                  <a:gd name="connsiteX93" fmla="*/ 76338 w 462892"/>
                  <a:gd name="connsiteY93" fmla="*/ 339395 h 462935"/>
                  <a:gd name="connsiteX94" fmla="*/ 25733 w 462892"/>
                  <a:gd name="connsiteY94" fmla="*/ 339395 h 462935"/>
                  <a:gd name="connsiteX95" fmla="*/ 15677 w 462892"/>
                  <a:gd name="connsiteY95" fmla="*/ 347165 h 462935"/>
                  <a:gd name="connsiteX96" fmla="*/ 25864 w 462892"/>
                  <a:gd name="connsiteY96" fmla="*/ 354805 h 462935"/>
                  <a:gd name="connsiteX97" fmla="*/ 26778 w 462892"/>
                  <a:gd name="connsiteY97" fmla="*/ 354805 h 462935"/>
                  <a:gd name="connsiteX98" fmla="*/ 143332 w 462892"/>
                  <a:gd name="connsiteY98" fmla="*/ 354805 h 462935"/>
                  <a:gd name="connsiteX99" fmla="*/ 148295 w 462892"/>
                  <a:gd name="connsiteY99" fmla="*/ 354478 h 462935"/>
                  <a:gd name="connsiteX100" fmla="*/ 154498 w 462892"/>
                  <a:gd name="connsiteY100" fmla="*/ 347230 h 462935"/>
                  <a:gd name="connsiteX101" fmla="*/ 148164 w 462892"/>
                  <a:gd name="connsiteY101" fmla="*/ 339656 h 462935"/>
                  <a:gd name="connsiteX102" fmla="*/ 143201 w 462892"/>
                  <a:gd name="connsiteY102" fmla="*/ 339395 h 462935"/>
                  <a:gd name="connsiteX103" fmla="*/ 85349 w 462892"/>
                  <a:gd name="connsiteY103" fmla="*/ 339395 h 462935"/>
                  <a:gd name="connsiteX104" fmla="*/ 85218 w 462892"/>
                  <a:gd name="connsiteY104" fmla="*/ 432051 h 462935"/>
                  <a:gd name="connsiteX105" fmla="*/ 25145 w 462892"/>
                  <a:gd name="connsiteY105" fmla="*/ 432051 h 462935"/>
                  <a:gd name="connsiteX106" fmla="*/ 16657 w 462892"/>
                  <a:gd name="connsiteY106" fmla="*/ 436034 h 462935"/>
                  <a:gd name="connsiteX107" fmla="*/ 25080 w 462892"/>
                  <a:gd name="connsiteY107" fmla="*/ 447460 h 462935"/>
                  <a:gd name="connsiteX108" fmla="*/ 144769 w 462892"/>
                  <a:gd name="connsiteY108" fmla="*/ 447460 h 462935"/>
                  <a:gd name="connsiteX109" fmla="*/ 154498 w 462892"/>
                  <a:gd name="connsiteY109" fmla="*/ 439756 h 462935"/>
                  <a:gd name="connsiteX110" fmla="*/ 144834 w 462892"/>
                  <a:gd name="connsiteY110" fmla="*/ 432051 h 462935"/>
                  <a:gd name="connsiteX111" fmla="*/ 85218 w 462892"/>
                  <a:gd name="connsiteY111" fmla="*/ 432051 h 462935"/>
                  <a:gd name="connsiteX112" fmla="*/ 84957 w 462892"/>
                  <a:gd name="connsiteY112" fmla="*/ 323920 h 462935"/>
                  <a:gd name="connsiteX113" fmla="*/ 143201 w 462892"/>
                  <a:gd name="connsiteY113" fmla="*/ 323920 h 462935"/>
                  <a:gd name="connsiteX114" fmla="*/ 148164 w 462892"/>
                  <a:gd name="connsiteY114" fmla="*/ 323724 h 462935"/>
                  <a:gd name="connsiteX115" fmla="*/ 154367 w 462892"/>
                  <a:gd name="connsiteY115" fmla="*/ 316933 h 462935"/>
                  <a:gd name="connsiteX116" fmla="*/ 149405 w 462892"/>
                  <a:gd name="connsiteY116" fmla="*/ 309228 h 462935"/>
                  <a:gd name="connsiteX117" fmla="*/ 144507 w 462892"/>
                  <a:gd name="connsiteY117" fmla="*/ 308575 h 462935"/>
                  <a:gd name="connsiteX118" fmla="*/ 25668 w 462892"/>
                  <a:gd name="connsiteY118" fmla="*/ 308575 h 462935"/>
                  <a:gd name="connsiteX119" fmla="*/ 20379 w 462892"/>
                  <a:gd name="connsiteY119" fmla="*/ 309358 h 462935"/>
                  <a:gd name="connsiteX120" fmla="*/ 15677 w 462892"/>
                  <a:gd name="connsiteY120" fmla="*/ 316802 h 462935"/>
                  <a:gd name="connsiteX121" fmla="*/ 21685 w 462892"/>
                  <a:gd name="connsiteY121" fmla="*/ 323724 h 462935"/>
                  <a:gd name="connsiteX122" fmla="*/ 26647 w 462892"/>
                  <a:gd name="connsiteY122" fmla="*/ 323985 h 462935"/>
                  <a:gd name="connsiteX123" fmla="*/ 84892 w 462892"/>
                  <a:gd name="connsiteY123" fmla="*/ 323985 h 462935"/>
                  <a:gd name="connsiteX124" fmla="*/ 85153 w 462892"/>
                  <a:gd name="connsiteY124" fmla="*/ 370345 h 462935"/>
                  <a:gd name="connsiteX125" fmla="*/ 58969 w 462892"/>
                  <a:gd name="connsiteY125" fmla="*/ 370345 h 462935"/>
                  <a:gd name="connsiteX126" fmla="*/ 23709 w 462892"/>
                  <a:gd name="connsiteY126" fmla="*/ 370345 h 462935"/>
                  <a:gd name="connsiteX127" fmla="*/ 15677 w 462892"/>
                  <a:gd name="connsiteY127" fmla="*/ 377724 h 462935"/>
                  <a:gd name="connsiteX128" fmla="*/ 23317 w 462892"/>
                  <a:gd name="connsiteY128" fmla="*/ 385625 h 462935"/>
                  <a:gd name="connsiteX129" fmla="*/ 25994 w 462892"/>
                  <a:gd name="connsiteY129" fmla="*/ 385625 h 462935"/>
                  <a:gd name="connsiteX130" fmla="*/ 143920 w 462892"/>
                  <a:gd name="connsiteY130" fmla="*/ 385625 h 462935"/>
                  <a:gd name="connsiteX131" fmla="*/ 149666 w 462892"/>
                  <a:gd name="connsiteY131" fmla="*/ 384841 h 462935"/>
                  <a:gd name="connsiteX132" fmla="*/ 154237 w 462892"/>
                  <a:gd name="connsiteY132" fmla="*/ 377463 h 462935"/>
                  <a:gd name="connsiteX133" fmla="*/ 149143 w 462892"/>
                  <a:gd name="connsiteY133" fmla="*/ 370802 h 462935"/>
                  <a:gd name="connsiteX134" fmla="*/ 143854 w 462892"/>
                  <a:gd name="connsiteY134" fmla="*/ 370280 h 462935"/>
                  <a:gd name="connsiteX135" fmla="*/ 85153 w 462892"/>
                  <a:gd name="connsiteY135" fmla="*/ 370280 h 462935"/>
                  <a:gd name="connsiteX136" fmla="*/ 92401 w 462892"/>
                  <a:gd name="connsiteY136" fmla="*/ 416641 h 462935"/>
                  <a:gd name="connsiteX137" fmla="*/ 151559 w 462892"/>
                  <a:gd name="connsiteY137" fmla="*/ 416641 h 462935"/>
                  <a:gd name="connsiteX138" fmla="*/ 156914 w 462892"/>
                  <a:gd name="connsiteY138" fmla="*/ 416053 h 462935"/>
                  <a:gd name="connsiteX139" fmla="*/ 162072 w 462892"/>
                  <a:gd name="connsiteY139" fmla="*/ 408021 h 462935"/>
                  <a:gd name="connsiteX140" fmla="*/ 155347 w 462892"/>
                  <a:gd name="connsiteY140" fmla="*/ 401361 h 462935"/>
                  <a:gd name="connsiteX141" fmla="*/ 151755 w 462892"/>
                  <a:gd name="connsiteY141" fmla="*/ 401296 h 462935"/>
                  <a:gd name="connsiteX142" fmla="*/ 33895 w 462892"/>
                  <a:gd name="connsiteY142" fmla="*/ 401296 h 462935"/>
                  <a:gd name="connsiteX143" fmla="*/ 29847 w 462892"/>
                  <a:gd name="connsiteY143" fmla="*/ 401426 h 462935"/>
                  <a:gd name="connsiteX144" fmla="*/ 25341 w 462892"/>
                  <a:gd name="connsiteY144" fmla="*/ 413506 h 462935"/>
                  <a:gd name="connsiteX145" fmla="*/ 33307 w 462892"/>
                  <a:gd name="connsiteY145" fmla="*/ 416510 h 462935"/>
                  <a:gd name="connsiteX146" fmla="*/ 92466 w 462892"/>
                  <a:gd name="connsiteY146" fmla="*/ 416641 h 462935"/>
                  <a:gd name="connsiteX147" fmla="*/ 231482 w 462892"/>
                  <a:gd name="connsiteY147" fmla="*/ 161919 h 462935"/>
                  <a:gd name="connsiteX148" fmla="*/ 267591 w 462892"/>
                  <a:gd name="connsiteY148" fmla="*/ 161919 h 462935"/>
                  <a:gd name="connsiteX149" fmla="*/ 285678 w 462892"/>
                  <a:gd name="connsiteY149" fmla="*/ 161854 h 462935"/>
                  <a:gd name="connsiteX150" fmla="*/ 293253 w 462892"/>
                  <a:gd name="connsiteY150" fmla="*/ 154540 h 462935"/>
                  <a:gd name="connsiteX151" fmla="*/ 286266 w 462892"/>
                  <a:gd name="connsiteY151" fmla="*/ 146574 h 462935"/>
                  <a:gd name="connsiteX152" fmla="*/ 283132 w 462892"/>
                  <a:gd name="connsiteY152" fmla="*/ 146509 h 462935"/>
                  <a:gd name="connsiteX153" fmla="*/ 180225 w 462892"/>
                  <a:gd name="connsiteY153" fmla="*/ 146509 h 462935"/>
                  <a:gd name="connsiteX154" fmla="*/ 175784 w 462892"/>
                  <a:gd name="connsiteY154" fmla="*/ 146901 h 462935"/>
                  <a:gd name="connsiteX155" fmla="*/ 170234 w 462892"/>
                  <a:gd name="connsiteY155" fmla="*/ 155063 h 462935"/>
                  <a:gd name="connsiteX156" fmla="*/ 176960 w 462892"/>
                  <a:gd name="connsiteY156" fmla="*/ 161788 h 462935"/>
                  <a:gd name="connsiteX157" fmla="*/ 181008 w 462892"/>
                  <a:gd name="connsiteY157" fmla="*/ 161854 h 462935"/>
                  <a:gd name="connsiteX158" fmla="*/ 231548 w 462892"/>
                  <a:gd name="connsiteY158" fmla="*/ 161854 h 462935"/>
                  <a:gd name="connsiteX159" fmla="*/ 426196 w 462892"/>
                  <a:gd name="connsiteY159" fmla="*/ 308705 h 462935"/>
                  <a:gd name="connsiteX160" fmla="*/ 447352 w 462892"/>
                  <a:gd name="connsiteY160" fmla="*/ 329796 h 462935"/>
                  <a:gd name="connsiteX161" fmla="*/ 447352 w 462892"/>
                  <a:gd name="connsiteY161" fmla="*/ 308705 h 462935"/>
                  <a:gd name="connsiteX162" fmla="*/ 426196 w 462892"/>
                  <a:gd name="connsiteY162" fmla="*/ 308705 h 462935"/>
                  <a:gd name="connsiteX163" fmla="*/ 426196 w 462892"/>
                  <a:gd name="connsiteY163" fmla="*/ 447134 h 462935"/>
                  <a:gd name="connsiteX164" fmla="*/ 447679 w 462892"/>
                  <a:gd name="connsiteY164" fmla="*/ 447134 h 462935"/>
                  <a:gd name="connsiteX165" fmla="*/ 447679 w 462892"/>
                  <a:gd name="connsiteY165" fmla="*/ 425847 h 462935"/>
                  <a:gd name="connsiteX166" fmla="*/ 426196 w 462892"/>
                  <a:gd name="connsiteY166" fmla="*/ 447134 h 462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62892" h="462935">
                    <a:moveTo>
                      <a:pt x="19203" y="462870"/>
                    </a:moveTo>
                    <a:cubicBezTo>
                      <a:pt x="11890" y="460585"/>
                      <a:pt x="5818" y="456798"/>
                      <a:pt x="2422" y="449615"/>
                    </a:cubicBezTo>
                    <a:cubicBezTo>
                      <a:pt x="-2344" y="439429"/>
                      <a:pt x="398" y="429243"/>
                      <a:pt x="10715" y="420101"/>
                    </a:cubicBezTo>
                    <a:cubicBezTo>
                      <a:pt x="7189" y="412788"/>
                      <a:pt x="6993" y="405279"/>
                      <a:pt x="10388" y="398488"/>
                    </a:cubicBezTo>
                    <a:cubicBezTo>
                      <a:pt x="7450" y="394505"/>
                      <a:pt x="4185" y="391175"/>
                      <a:pt x="2292" y="387257"/>
                    </a:cubicBezTo>
                    <a:cubicBezTo>
                      <a:pt x="-1300" y="379813"/>
                      <a:pt x="-451" y="372239"/>
                      <a:pt x="4185" y="365383"/>
                    </a:cubicBezTo>
                    <a:cubicBezTo>
                      <a:pt x="5622" y="363293"/>
                      <a:pt x="5622" y="362053"/>
                      <a:pt x="4185" y="359898"/>
                    </a:cubicBezTo>
                    <a:cubicBezTo>
                      <a:pt x="-1365" y="351344"/>
                      <a:pt x="-1169" y="342725"/>
                      <a:pt x="4185" y="334040"/>
                    </a:cubicBezTo>
                    <a:cubicBezTo>
                      <a:pt x="4904" y="332930"/>
                      <a:pt x="4904" y="330645"/>
                      <a:pt x="4185" y="329535"/>
                    </a:cubicBezTo>
                    <a:cubicBezTo>
                      <a:pt x="-712" y="321699"/>
                      <a:pt x="-1496" y="313733"/>
                      <a:pt x="2814" y="305571"/>
                    </a:cubicBezTo>
                    <a:cubicBezTo>
                      <a:pt x="7254" y="297213"/>
                      <a:pt x="14567" y="293296"/>
                      <a:pt x="23905" y="293230"/>
                    </a:cubicBezTo>
                    <a:cubicBezTo>
                      <a:pt x="41535" y="293100"/>
                      <a:pt x="59165" y="293100"/>
                      <a:pt x="76795" y="293230"/>
                    </a:cubicBezTo>
                    <a:cubicBezTo>
                      <a:pt x="79864" y="293230"/>
                      <a:pt x="81235" y="292447"/>
                      <a:pt x="82084" y="289378"/>
                    </a:cubicBezTo>
                    <a:cubicBezTo>
                      <a:pt x="94882" y="242038"/>
                      <a:pt x="120674" y="203252"/>
                      <a:pt x="159199" y="172889"/>
                    </a:cubicBezTo>
                    <a:cubicBezTo>
                      <a:pt x="159787" y="172432"/>
                      <a:pt x="160309" y="171909"/>
                      <a:pt x="161158" y="171191"/>
                    </a:cubicBezTo>
                    <a:cubicBezTo>
                      <a:pt x="160440" y="170212"/>
                      <a:pt x="159852" y="169232"/>
                      <a:pt x="159134" y="168318"/>
                    </a:cubicBezTo>
                    <a:cubicBezTo>
                      <a:pt x="151102" y="157479"/>
                      <a:pt x="153388" y="142787"/>
                      <a:pt x="164553" y="135409"/>
                    </a:cubicBezTo>
                    <a:cubicBezTo>
                      <a:pt x="167231" y="133646"/>
                      <a:pt x="167557" y="132144"/>
                      <a:pt x="166773" y="129205"/>
                    </a:cubicBezTo>
                    <a:cubicBezTo>
                      <a:pt x="160440" y="107070"/>
                      <a:pt x="154106" y="85000"/>
                      <a:pt x="148033" y="62799"/>
                    </a:cubicBezTo>
                    <a:cubicBezTo>
                      <a:pt x="143136" y="45038"/>
                      <a:pt x="153322" y="27735"/>
                      <a:pt x="170887" y="24078"/>
                    </a:cubicBezTo>
                    <a:cubicBezTo>
                      <a:pt x="176241" y="22968"/>
                      <a:pt x="181988" y="23686"/>
                      <a:pt x="187538" y="23164"/>
                    </a:cubicBezTo>
                    <a:cubicBezTo>
                      <a:pt x="189431" y="22968"/>
                      <a:pt x="191913" y="21923"/>
                      <a:pt x="192957" y="20487"/>
                    </a:cubicBezTo>
                    <a:cubicBezTo>
                      <a:pt x="212546" y="-6872"/>
                      <a:pt x="250157" y="-6807"/>
                      <a:pt x="270073" y="20552"/>
                    </a:cubicBezTo>
                    <a:cubicBezTo>
                      <a:pt x="271117" y="21923"/>
                      <a:pt x="273337" y="22968"/>
                      <a:pt x="275100" y="23164"/>
                    </a:cubicBezTo>
                    <a:cubicBezTo>
                      <a:pt x="278496" y="23556"/>
                      <a:pt x="282022" y="23164"/>
                      <a:pt x="285482" y="23295"/>
                    </a:cubicBezTo>
                    <a:cubicBezTo>
                      <a:pt x="306769" y="23948"/>
                      <a:pt x="320547" y="42296"/>
                      <a:pt x="314931" y="62864"/>
                    </a:cubicBezTo>
                    <a:cubicBezTo>
                      <a:pt x="308924" y="84934"/>
                      <a:pt x="302590" y="106874"/>
                      <a:pt x="296322" y="128879"/>
                    </a:cubicBezTo>
                    <a:cubicBezTo>
                      <a:pt x="295473" y="131883"/>
                      <a:pt x="295473" y="133515"/>
                      <a:pt x="298477" y="135474"/>
                    </a:cubicBezTo>
                    <a:cubicBezTo>
                      <a:pt x="309512" y="142787"/>
                      <a:pt x="311797" y="157283"/>
                      <a:pt x="304092" y="168057"/>
                    </a:cubicBezTo>
                    <a:cubicBezTo>
                      <a:pt x="303374" y="169036"/>
                      <a:pt x="302721" y="169950"/>
                      <a:pt x="302133" y="170669"/>
                    </a:cubicBezTo>
                    <a:cubicBezTo>
                      <a:pt x="310360" y="178243"/>
                      <a:pt x="318784" y="185295"/>
                      <a:pt x="326423" y="193131"/>
                    </a:cubicBezTo>
                    <a:cubicBezTo>
                      <a:pt x="352868" y="219968"/>
                      <a:pt x="370825" y="251767"/>
                      <a:pt x="380554" y="288137"/>
                    </a:cubicBezTo>
                    <a:cubicBezTo>
                      <a:pt x="381599" y="291990"/>
                      <a:pt x="383035" y="293361"/>
                      <a:pt x="387149" y="293296"/>
                    </a:cubicBezTo>
                    <a:cubicBezTo>
                      <a:pt x="405693" y="293034"/>
                      <a:pt x="424238" y="293491"/>
                      <a:pt x="442716" y="293034"/>
                    </a:cubicBezTo>
                    <a:cubicBezTo>
                      <a:pt x="452184" y="292838"/>
                      <a:pt x="459106" y="295777"/>
                      <a:pt x="462893" y="304722"/>
                    </a:cubicBezTo>
                    <a:lnTo>
                      <a:pt x="462893" y="451182"/>
                    </a:lnTo>
                    <a:cubicBezTo>
                      <a:pt x="460673" y="456798"/>
                      <a:pt x="456755" y="460716"/>
                      <a:pt x="451140" y="462936"/>
                    </a:cubicBezTo>
                    <a:lnTo>
                      <a:pt x="219729" y="462936"/>
                    </a:lnTo>
                    <a:cubicBezTo>
                      <a:pt x="218749" y="462675"/>
                      <a:pt x="217770" y="462413"/>
                      <a:pt x="216725" y="462218"/>
                    </a:cubicBezTo>
                    <a:cubicBezTo>
                      <a:pt x="203274" y="459410"/>
                      <a:pt x="189758" y="456667"/>
                      <a:pt x="176372" y="453664"/>
                    </a:cubicBezTo>
                    <a:cubicBezTo>
                      <a:pt x="173238" y="452945"/>
                      <a:pt x="170299" y="451509"/>
                      <a:pt x="167035" y="450334"/>
                    </a:cubicBezTo>
                    <a:cubicBezTo>
                      <a:pt x="163639" y="457320"/>
                      <a:pt x="157632" y="460520"/>
                      <a:pt x="151037" y="462936"/>
                    </a:cubicBezTo>
                    <a:lnTo>
                      <a:pt x="19203" y="462936"/>
                    </a:lnTo>
                    <a:close/>
                    <a:moveTo>
                      <a:pt x="164096" y="331690"/>
                    </a:moveTo>
                    <a:cubicBezTo>
                      <a:pt x="171932" y="342072"/>
                      <a:pt x="171801" y="352389"/>
                      <a:pt x="164096" y="362640"/>
                    </a:cubicBezTo>
                    <a:cubicBezTo>
                      <a:pt x="170691" y="370933"/>
                      <a:pt x="171605" y="379879"/>
                      <a:pt x="167035" y="389281"/>
                    </a:cubicBezTo>
                    <a:cubicBezTo>
                      <a:pt x="173695" y="394440"/>
                      <a:pt x="177547" y="400708"/>
                      <a:pt x="177482" y="409066"/>
                    </a:cubicBezTo>
                    <a:cubicBezTo>
                      <a:pt x="177482" y="417424"/>
                      <a:pt x="173238" y="423497"/>
                      <a:pt x="167296" y="428263"/>
                    </a:cubicBezTo>
                    <a:cubicBezTo>
                      <a:pt x="167753" y="432834"/>
                      <a:pt x="170234" y="434793"/>
                      <a:pt x="174021" y="436229"/>
                    </a:cubicBezTo>
                    <a:cubicBezTo>
                      <a:pt x="188844" y="441976"/>
                      <a:pt x="204123" y="445828"/>
                      <a:pt x="219990" y="446808"/>
                    </a:cubicBezTo>
                    <a:cubicBezTo>
                      <a:pt x="263086" y="449615"/>
                      <a:pt x="301350" y="437666"/>
                      <a:pt x="333084" y="407891"/>
                    </a:cubicBezTo>
                    <a:cubicBezTo>
                      <a:pt x="356590" y="385821"/>
                      <a:pt x="369584" y="358461"/>
                      <a:pt x="370368" y="325944"/>
                    </a:cubicBezTo>
                    <a:cubicBezTo>
                      <a:pt x="370890" y="304331"/>
                      <a:pt x="365144" y="283958"/>
                      <a:pt x="356329" y="264434"/>
                    </a:cubicBezTo>
                    <a:cubicBezTo>
                      <a:pt x="340919" y="230284"/>
                      <a:pt x="319110" y="201227"/>
                      <a:pt x="287637" y="180202"/>
                    </a:cubicBezTo>
                    <a:cubicBezTo>
                      <a:pt x="285091" y="178504"/>
                      <a:pt x="281565" y="177525"/>
                      <a:pt x="278496" y="177460"/>
                    </a:cubicBezTo>
                    <a:cubicBezTo>
                      <a:pt x="248851" y="177264"/>
                      <a:pt x="219141" y="177590"/>
                      <a:pt x="189497" y="177198"/>
                    </a:cubicBezTo>
                    <a:cubicBezTo>
                      <a:pt x="182053" y="177068"/>
                      <a:pt x="176241" y="179223"/>
                      <a:pt x="170495" y="183532"/>
                    </a:cubicBezTo>
                    <a:cubicBezTo>
                      <a:pt x="143071" y="203970"/>
                      <a:pt x="122960" y="230284"/>
                      <a:pt x="108594" y="261039"/>
                    </a:cubicBezTo>
                    <a:cubicBezTo>
                      <a:pt x="103893" y="271160"/>
                      <a:pt x="100367" y="281869"/>
                      <a:pt x="96057" y="293034"/>
                    </a:cubicBezTo>
                    <a:cubicBezTo>
                      <a:pt x="99126" y="293034"/>
                      <a:pt x="100759" y="293034"/>
                      <a:pt x="102391" y="293034"/>
                    </a:cubicBezTo>
                    <a:cubicBezTo>
                      <a:pt x="116365" y="293034"/>
                      <a:pt x="130403" y="292969"/>
                      <a:pt x="144377" y="293034"/>
                    </a:cubicBezTo>
                    <a:cubicBezTo>
                      <a:pt x="147642" y="293034"/>
                      <a:pt x="151037" y="293426"/>
                      <a:pt x="154171" y="294406"/>
                    </a:cubicBezTo>
                    <a:cubicBezTo>
                      <a:pt x="167557" y="298454"/>
                      <a:pt x="176111" y="316084"/>
                      <a:pt x="164162" y="331625"/>
                    </a:cubicBezTo>
                    <a:close/>
                    <a:moveTo>
                      <a:pt x="185448" y="38639"/>
                    </a:moveTo>
                    <a:cubicBezTo>
                      <a:pt x="183424" y="38639"/>
                      <a:pt x="181792" y="38639"/>
                      <a:pt x="180159" y="38639"/>
                    </a:cubicBezTo>
                    <a:cubicBezTo>
                      <a:pt x="166251" y="38639"/>
                      <a:pt x="159787" y="47193"/>
                      <a:pt x="163574" y="60579"/>
                    </a:cubicBezTo>
                    <a:cubicBezTo>
                      <a:pt x="169842" y="82714"/>
                      <a:pt x="176111" y="104850"/>
                      <a:pt x="182249" y="127051"/>
                    </a:cubicBezTo>
                    <a:cubicBezTo>
                      <a:pt x="183163" y="130250"/>
                      <a:pt x="184469" y="131230"/>
                      <a:pt x="187799" y="131230"/>
                    </a:cubicBezTo>
                    <a:cubicBezTo>
                      <a:pt x="217052" y="131099"/>
                      <a:pt x="246239" y="131099"/>
                      <a:pt x="275492" y="131230"/>
                    </a:cubicBezTo>
                    <a:cubicBezTo>
                      <a:pt x="278626" y="131230"/>
                      <a:pt x="280193" y="130577"/>
                      <a:pt x="281108" y="127181"/>
                    </a:cubicBezTo>
                    <a:cubicBezTo>
                      <a:pt x="287245" y="104719"/>
                      <a:pt x="293775" y="82323"/>
                      <a:pt x="299978" y="59861"/>
                    </a:cubicBezTo>
                    <a:cubicBezTo>
                      <a:pt x="300697" y="57183"/>
                      <a:pt x="301154" y="54114"/>
                      <a:pt x="300697" y="51437"/>
                    </a:cubicBezTo>
                    <a:cubicBezTo>
                      <a:pt x="298999" y="41447"/>
                      <a:pt x="290249" y="36876"/>
                      <a:pt x="277908" y="39227"/>
                    </a:cubicBezTo>
                    <a:cubicBezTo>
                      <a:pt x="277908" y="51372"/>
                      <a:pt x="277908" y="63517"/>
                      <a:pt x="277908" y="75728"/>
                    </a:cubicBezTo>
                    <a:cubicBezTo>
                      <a:pt x="277908" y="81408"/>
                      <a:pt x="274839" y="84934"/>
                      <a:pt x="270203" y="84869"/>
                    </a:cubicBezTo>
                    <a:cubicBezTo>
                      <a:pt x="265632" y="84869"/>
                      <a:pt x="262563" y="81213"/>
                      <a:pt x="262563" y="75532"/>
                    </a:cubicBezTo>
                    <a:cubicBezTo>
                      <a:pt x="262563" y="66064"/>
                      <a:pt x="262694" y="56530"/>
                      <a:pt x="262498" y="47062"/>
                    </a:cubicBezTo>
                    <a:cubicBezTo>
                      <a:pt x="262433" y="43667"/>
                      <a:pt x="262041" y="40076"/>
                      <a:pt x="260996" y="36876"/>
                    </a:cubicBezTo>
                    <a:cubicBezTo>
                      <a:pt x="256556" y="22642"/>
                      <a:pt x="241995" y="13435"/>
                      <a:pt x="227695" y="15655"/>
                    </a:cubicBezTo>
                    <a:cubicBezTo>
                      <a:pt x="212220" y="18006"/>
                      <a:pt x="201185" y="30281"/>
                      <a:pt x="200989" y="45691"/>
                    </a:cubicBezTo>
                    <a:cubicBezTo>
                      <a:pt x="200858" y="55812"/>
                      <a:pt x="200989" y="65868"/>
                      <a:pt x="200924" y="75989"/>
                    </a:cubicBezTo>
                    <a:cubicBezTo>
                      <a:pt x="200924" y="81278"/>
                      <a:pt x="197724" y="84804"/>
                      <a:pt x="193349" y="84934"/>
                    </a:cubicBezTo>
                    <a:cubicBezTo>
                      <a:pt x="188844" y="85000"/>
                      <a:pt x="185644" y="81539"/>
                      <a:pt x="185579" y="76250"/>
                    </a:cubicBezTo>
                    <a:cubicBezTo>
                      <a:pt x="185579" y="63909"/>
                      <a:pt x="185579" y="51633"/>
                      <a:pt x="185579" y="38705"/>
                    </a:cubicBezTo>
                    <a:close/>
                    <a:moveTo>
                      <a:pt x="447483" y="346577"/>
                    </a:moveTo>
                    <a:cubicBezTo>
                      <a:pt x="426915" y="341811"/>
                      <a:pt x="414312" y="329078"/>
                      <a:pt x="409546" y="308771"/>
                    </a:cubicBezTo>
                    <a:lnTo>
                      <a:pt x="385451" y="308771"/>
                    </a:lnTo>
                    <a:cubicBezTo>
                      <a:pt x="389696" y="373480"/>
                      <a:pt x="358810" y="417359"/>
                      <a:pt x="303570" y="447199"/>
                    </a:cubicBezTo>
                    <a:lnTo>
                      <a:pt x="409676" y="447199"/>
                    </a:lnTo>
                    <a:cubicBezTo>
                      <a:pt x="411701" y="437535"/>
                      <a:pt x="415880" y="429177"/>
                      <a:pt x="422866" y="422256"/>
                    </a:cubicBezTo>
                    <a:cubicBezTo>
                      <a:pt x="429788" y="415400"/>
                      <a:pt x="438211" y="411417"/>
                      <a:pt x="447483" y="409393"/>
                    </a:cubicBezTo>
                    <a:lnTo>
                      <a:pt x="447483" y="346577"/>
                    </a:lnTo>
                    <a:close/>
                    <a:moveTo>
                      <a:pt x="85349" y="339395"/>
                    </a:moveTo>
                    <a:cubicBezTo>
                      <a:pt x="82345" y="339395"/>
                      <a:pt x="79342" y="339395"/>
                      <a:pt x="76338" y="339395"/>
                    </a:cubicBezTo>
                    <a:cubicBezTo>
                      <a:pt x="59491" y="339395"/>
                      <a:pt x="42580" y="339395"/>
                      <a:pt x="25733" y="339395"/>
                    </a:cubicBezTo>
                    <a:cubicBezTo>
                      <a:pt x="19269" y="339395"/>
                      <a:pt x="15612" y="342268"/>
                      <a:pt x="15677" y="347165"/>
                    </a:cubicBezTo>
                    <a:cubicBezTo>
                      <a:pt x="15677" y="352062"/>
                      <a:pt x="19269" y="354739"/>
                      <a:pt x="25864" y="354805"/>
                    </a:cubicBezTo>
                    <a:cubicBezTo>
                      <a:pt x="26190" y="354805"/>
                      <a:pt x="26451" y="354805"/>
                      <a:pt x="26778" y="354805"/>
                    </a:cubicBezTo>
                    <a:cubicBezTo>
                      <a:pt x="65629" y="354805"/>
                      <a:pt x="104481" y="354805"/>
                      <a:pt x="143332" y="354805"/>
                    </a:cubicBezTo>
                    <a:cubicBezTo>
                      <a:pt x="144964" y="354805"/>
                      <a:pt x="146662" y="354805"/>
                      <a:pt x="148295" y="354478"/>
                    </a:cubicBezTo>
                    <a:cubicBezTo>
                      <a:pt x="152278" y="353760"/>
                      <a:pt x="154237" y="351083"/>
                      <a:pt x="154498" y="347230"/>
                    </a:cubicBezTo>
                    <a:cubicBezTo>
                      <a:pt x="154759" y="343574"/>
                      <a:pt x="152016" y="340309"/>
                      <a:pt x="148164" y="339656"/>
                    </a:cubicBezTo>
                    <a:cubicBezTo>
                      <a:pt x="146532" y="339395"/>
                      <a:pt x="144899" y="339395"/>
                      <a:pt x="143201" y="339395"/>
                    </a:cubicBezTo>
                    <a:cubicBezTo>
                      <a:pt x="123939" y="339395"/>
                      <a:pt x="104677" y="339395"/>
                      <a:pt x="85349" y="339395"/>
                    </a:cubicBezTo>
                    <a:close/>
                    <a:moveTo>
                      <a:pt x="85218" y="432051"/>
                    </a:moveTo>
                    <a:cubicBezTo>
                      <a:pt x="65172" y="432051"/>
                      <a:pt x="45191" y="432051"/>
                      <a:pt x="25145" y="432051"/>
                    </a:cubicBezTo>
                    <a:cubicBezTo>
                      <a:pt x="21619" y="432051"/>
                      <a:pt x="18550" y="432769"/>
                      <a:pt x="16657" y="436034"/>
                    </a:cubicBezTo>
                    <a:cubicBezTo>
                      <a:pt x="13523" y="441649"/>
                      <a:pt x="17702" y="447460"/>
                      <a:pt x="25080" y="447460"/>
                    </a:cubicBezTo>
                    <a:cubicBezTo>
                      <a:pt x="64976" y="447460"/>
                      <a:pt x="104872" y="447460"/>
                      <a:pt x="144769" y="447460"/>
                    </a:cubicBezTo>
                    <a:cubicBezTo>
                      <a:pt x="150776" y="447460"/>
                      <a:pt x="154432" y="444522"/>
                      <a:pt x="154498" y="439756"/>
                    </a:cubicBezTo>
                    <a:cubicBezTo>
                      <a:pt x="154498" y="434989"/>
                      <a:pt x="150906" y="432051"/>
                      <a:pt x="144834" y="432051"/>
                    </a:cubicBezTo>
                    <a:cubicBezTo>
                      <a:pt x="124984" y="432051"/>
                      <a:pt x="105068" y="432051"/>
                      <a:pt x="85218" y="432051"/>
                    </a:cubicBezTo>
                    <a:close/>
                    <a:moveTo>
                      <a:pt x="84957" y="323920"/>
                    </a:moveTo>
                    <a:cubicBezTo>
                      <a:pt x="104350" y="323920"/>
                      <a:pt x="123808" y="323920"/>
                      <a:pt x="143201" y="323920"/>
                    </a:cubicBezTo>
                    <a:cubicBezTo>
                      <a:pt x="144834" y="323920"/>
                      <a:pt x="146532" y="323920"/>
                      <a:pt x="148164" y="323724"/>
                    </a:cubicBezTo>
                    <a:cubicBezTo>
                      <a:pt x="151951" y="323071"/>
                      <a:pt x="154041" y="320589"/>
                      <a:pt x="154367" y="316933"/>
                    </a:cubicBezTo>
                    <a:cubicBezTo>
                      <a:pt x="154694" y="313276"/>
                      <a:pt x="152996" y="310468"/>
                      <a:pt x="149405" y="309228"/>
                    </a:cubicBezTo>
                    <a:cubicBezTo>
                      <a:pt x="147903" y="308705"/>
                      <a:pt x="146140" y="308575"/>
                      <a:pt x="144507" y="308575"/>
                    </a:cubicBezTo>
                    <a:cubicBezTo>
                      <a:pt x="104872" y="308575"/>
                      <a:pt x="65303" y="308575"/>
                      <a:pt x="25668" y="308575"/>
                    </a:cubicBezTo>
                    <a:cubicBezTo>
                      <a:pt x="23905" y="308575"/>
                      <a:pt x="22011" y="308705"/>
                      <a:pt x="20379" y="309358"/>
                    </a:cubicBezTo>
                    <a:cubicBezTo>
                      <a:pt x="17114" y="310599"/>
                      <a:pt x="15416" y="313342"/>
                      <a:pt x="15677" y="316802"/>
                    </a:cubicBezTo>
                    <a:cubicBezTo>
                      <a:pt x="15939" y="320459"/>
                      <a:pt x="17963" y="323005"/>
                      <a:pt x="21685" y="323724"/>
                    </a:cubicBezTo>
                    <a:cubicBezTo>
                      <a:pt x="23317" y="324050"/>
                      <a:pt x="24950" y="323985"/>
                      <a:pt x="26647" y="323985"/>
                    </a:cubicBezTo>
                    <a:cubicBezTo>
                      <a:pt x="46040" y="323985"/>
                      <a:pt x="65499" y="323985"/>
                      <a:pt x="84892" y="323985"/>
                    </a:cubicBezTo>
                    <a:close/>
                    <a:moveTo>
                      <a:pt x="85153" y="370345"/>
                    </a:moveTo>
                    <a:cubicBezTo>
                      <a:pt x="76403" y="370345"/>
                      <a:pt x="67653" y="370345"/>
                      <a:pt x="58969" y="370345"/>
                    </a:cubicBezTo>
                    <a:cubicBezTo>
                      <a:pt x="47216" y="370345"/>
                      <a:pt x="35462" y="370280"/>
                      <a:pt x="23709" y="370345"/>
                    </a:cubicBezTo>
                    <a:cubicBezTo>
                      <a:pt x="18877" y="370345"/>
                      <a:pt x="15808" y="373480"/>
                      <a:pt x="15677" y="377724"/>
                    </a:cubicBezTo>
                    <a:cubicBezTo>
                      <a:pt x="15547" y="381903"/>
                      <a:pt x="18681" y="385102"/>
                      <a:pt x="23317" y="385625"/>
                    </a:cubicBezTo>
                    <a:cubicBezTo>
                      <a:pt x="24231" y="385690"/>
                      <a:pt x="25145" y="385625"/>
                      <a:pt x="25994" y="385625"/>
                    </a:cubicBezTo>
                    <a:cubicBezTo>
                      <a:pt x="65303" y="385625"/>
                      <a:pt x="104611" y="385625"/>
                      <a:pt x="143920" y="385625"/>
                    </a:cubicBezTo>
                    <a:cubicBezTo>
                      <a:pt x="145879" y="385625"/>
                      <a:pt x="147903" y="385494"/>
                      <a:pt x="149666" y="384841"/>
                    </a:cubicBezTo>
                    <a:cubicBezTo>
                      <a:pt x="152996" y="383601"/>
                      <a:pt x="155020" y="380662"/>
                      <a:pt x="154237" y="377463"/>
                    </a:cubicBezTo>
                    <a:cubicBezTo>
                      <a:pt x="153584" y="374916"/>
                      <a:pt x="151298" y="372565"/>
                      <a:pt x="149143" y="370802"/>
                    </a:cubicBezTo>
                    <a:cubicBezTo>
                      <a:pt x="148033" y="369888"/>
                      <a:pt x="145683" y="370280"/>
                      <a:pt x="143854" y="370280"/>
                    </a:cubicBezTo>
                    <a:cubicBezTo>
                      <a:pt x="124265" y="370280"/>
                      <a:pt x="104677" y="370280"/>
                      <a:pt x="85153" y="370280"/>
                    </a:cubicBezTo>
                    <a:close/>
                    <a:moveTo>
                      <a:pt x="92401" y="416641"/>
                    </a:moveTo>
                    <a:cubicBezTo>
                      <a:pt x="112120" y="416641"/>
                      <a:pt x="131840" y="416641"/>
                      <a:pt x="151559" y="416641"/>
                    </a:cubicBezTo>
                    <a:cubicBezTo>
                      <a:pt x="153322" y="416641"/>
                      <a:pt x="155216" y="416641"/>
                      <a:pt x="156914" y="416053"/>
                    </a:cubicBezTo>
                    <a:cubicBezTo>
                      <a:pt x="160636" y="414812"/>
                      <a:pt x="162464" y="412005"/>
                      <a:pt x="162072" y="408021"/>
                    </a:cubicBezTo>
                    <a:cubicBezTo>
                      <a:pt x="161615" y="404104"/>
                      <a:pt x="159264" y="401818"/>
                      <a:pt x="155347" y="401361"/>
                    </a:cubicBezTo>
                    <a:cubicBezTo>
                      <a:pt x="154171" y="401231"/>
                      <a:pt x="152931" y="401296"/>
                      <a:pt x="151755" y="401296"/>
                    </a:cubicBezTo>
                    <a:cubicBezTo>
                      <a:pt x="112447" y="401296"/>
                      <a:pt x="73138" y="401296"/>
                      <a:pt x="33895" y="401296"/>
                    </a:cubicBezTo>
                    <a:cubicBezTo>
                      <a:pt x="32524" y="401296"/>
                      <a:pt x="31153" y="401296"/>
                      <a:pt x="29847" y="401426"/>
                    </a:cubicBezTo>
                    <a:cubicBezTo>
                      <a:pt x="24101" y="402406"/>
                      <a:pt x="21293" y="409458"/>
                      <a:pt x="25341" y="413506"/>
                    </a:cubicBezTo>
                    <a:cubicBezTo>
                      <a:pt x="27235" y="415335"/>
                      <a:pt x="30630" y="416510"/>
                      <a:pt x="33307" y="416510"/>
                    </a:cubicBezTo>
                    <a:cubicBezTo>
                      <a:pt x="53027" y="416771"/>
                      <a:pt x="72747" y="416641"/>
                      <a:pt x="92466" y="416641"/>
                    </a:cubicBezTo>
                    <a:close/>
                    <a:moveTo>
                      <a:pt x="231482" y="161919"/>
                    </a:moveTo>
                    <a:cubicBezTo>
                      <a:pt x="243497" y="161919"/>
                      <a:pt x="255577" y="161919"/>
                      <a:pt x="267591" y="161919"/>
                    </a:cubicBezTo>
                    <a:cubicBezTo>
                      <a:pt x="273599" y="161919"/>
                      <a:pt x="279606" y="162050"/>
                      <a:pt x="285678" y="161854"/>
                    </a:cubicBezTo>
                    <a:cubicBezTo>
                      <a:pt x="290249" y="161723"/>
                      <a:pt x="293122" y="158785"/>
                      <a:pt x="293253" y="154540"/>
                    </a:cubicBezTo>
                    <a:cubicBezTo>
                      <a:pt x="293383" y="150362"/>
                      <a:pt x="290576" y="147162"/>
                      <a:pt x="286266" y="146574"/>
                    </a:cubicBezTo>
                    <a:cubicBezTo>
                      <a:pt x="285221" y="146444"/>
                      <a:pt x="284177" y="146509"/>
                      <a:pt x="283132" y="146509"/>
                    </a:cubicBezTo>
                    <a:cubicBezTo>
                      <a:pt x="248851" y="146509"/>
                      <a:pt x="214505" y="146509"/>
                      <a:pt x="180225" y="146509"/>
                    </a:cubicBezTo>
                    <a:cubicBezTo>
                      <a:pt x="178723" y="146509"/>
                      <a:pt x="177156" y="146509"/>
                      <a:pt x="175784" y="146901"/>
                    </a:cubicBezTo>
                    <a:cubicBezTo>
                      <a:pt x="171867" y="148141"/>
                      <a:pt x="169842" y="150884"/>
                      <a:pt x="170234" y="155063"/>
                    </a:cubicBezTo>
                    <a:cubicBezTo>
                      <a:pt x="170626" y="159046"/>
                      <a:pt x="173042" y="161266"/>
                      <a:pt x="176960" y="161788"/>
                    </a:cubicBezTo>
                    <a:cubicBezTo>
                      <a:pt x="178266" y="161984"/>
                      <a:pt x="179637" y="161854"/>
                      <a:pt x="181008" y="161854"/>
                    </a:cubicBezTo>
                    <a:cubicBezTo>
                      <a:pt x="197855" y="161854"/>
                      <a:pt x="214701" y="161854"/>
                      <a:pt x="231548" y="161854"/>
                    </a:cubicBezTo>
                    <a:close/>
                    <a:moveTo>
                      <a:pt x="426196" y="308705"/>
                    </a:moveTo>
                    <a:cubicBezTo>
                      <a:pt x="427698" y="318826"/>
                      <a:pt x="438342" y="329274"/>
                      <a:pt x="447352" y="329796"/>
                    </a:cubicBezTo>
                    <a:lnTo>
                      <a:pt x="447352" y="308705"/>
                    </a:lnTo>
                    <a:lnTo>
                      <a:pt x="426196" y="308705"/>
                    </a:lnTo>
                    <a:close/>
                    <a:moveTo>
                      <a:pt x="426196" y="447134"/>
                    </a:moveTo>
                    <a:lnTo>
                      <a:pt x="447679" y="447134"/>
                    </a:lnTo>
                    <a:lnTo>
                      <a:pt x="447679" y="425847"/>
                    </a:lnTo>
                    <a:cubicBezTo>
                      <a:pt x="437101" y="428002"/>
                      <a:pt x="427633" y="437535"/>
                      <a:pt x="426196" y="447134"/>
                    </a:cubicBezTo>
                    <a:close/>
                  </a:path>
                </a:pathLst>
              </a:custGeom>
              <a:solidFill>
                <a:schemeClr val="bg1"/>
              </a:solidFill>
              <a:ln w="643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319393A5-A5EB-16BF-47B8-1B5345BA88E5}"/>
                  </a:ext>
                </a:extLst>
              </p:cNvPr>
              <p:cNvSpPr/>
              <p:nvPr/>
            </p:nvSpPr>
            <p:spPr>
              <a:xfrm>
                <a:off x="14598614" y="7101825"/>
                <a:ext cx="46165" cy="46230"/>
              </a:xfrm>
              <a:custGeom>
                <a:avLst/>
                <a:gdLst>
                  <a:gd name="connsiteX0" fmla="*/ 23246 w 46165"/>
                  <a:gd name="connsiteY0" fmla="*/ 66 h 46230"/>
                  <a:gd name="connsiteX1" fmla="*/ 46165 w 46165"/>
                  <a:gd name="connsiteY1" fmla="*/ 23376 h 46230"/>
                  <a:gd name="connsiteX2" fmla="*/ 23050 w 46165"/>
                  <a:gd name="connsiteY2" fmla="*/ 46230 h 46230"/>
                  <a:gd name="connsiteX3" fmla="*/ 0 w 46165"/>
                  <a:gd name="connsiteY3" fmla="*/ 23181 h 46230"/>
                  <a:gd name="connsiteX4" fmla="*/ 23246 w 46165"/>
                  <a:gd name="connsiteY4" fmla="*/ 0 h 46230"/>
                  <a:gd name="connsiteX5" fmla="*/ 30755 w 46165"/>
                  <a:gd name="connsiteY5" fmla="*/ 23181 h 46230"/>
                  <a:gd name="connsiteX6" fmla="*/ 23115 w 46165"/>
                  <a:gd name="connsiteY6" fmla="*/ 15541 h 46230"/>
                  <a:gd name="connsiteX7" fmla="*/ 15410 w 46165"/>
                  <a:gd name="connsiteY7" fmla="*/ 23311 h 46230"/>
                  <a:gd name="connsiteX8" fmla="*/ 22919 w 46165"/>
                  <a:gd name="connsiteY8" fmla="*/ 30886 h 46230"/>
                  <a:gd name="connsiteX9" fmla="*/ 30689 w 46165"/>
                  <a:gd name="connsiteY9" fmla="*/ 23246 h 4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165" h="46230">
                    <a:moveTo>
                      <a:pt x="23246" y="66"/>
                    </a:moveTo>
                    <a:cubicBezTo>
                      <a:pt x="36240" y="66"/>
                      <a:pt x="46295" y="10382"/>
                      <a:pt x="46165" y="23376"/>
                    </a:cubicBezTo>
                    <a:cubicBezTo>
                      <a:pt x="46034" y="36044"/>
                      <a:pt x="35717" y="46230"/>
                      <a:pt x="23050" y="46230"/>
                    </a:cubicBezTo>
                    <a:cubicBezTo>
                      <a:pt x="10643" y="46230"/>
                      <a:pt x="0" y="35652"/>
                      <a:pt x="0" y="23181"/>
                    </a:cubicBezTo>
                    <a:cubicBezTo>
                      <a:pt x="0" y="10317"/>
                      <a:pt x="10382" y="-65"/>
                      <a:pt x="23246" y="0"/>
                    </a:cubicBezTo>
                    <a:close/>
                    <a:moveTo>
                      <a:pt x="30755" y="23181"/>
                    </a:moveTo>
                    <a:cubicBezTo>
                      <a:pt x="30755" y="18806"/>
                      <a:pt x="27555" y="15476"/>
                      <a:pt x="23115" y="15541"/>
                    </a:cubicBezTo>
                    <a:cubicBezTo>
                      <a:pt x="18805" y="15541"/>
                      <a:pt x="15345" y="19067"/>
                      <a:pt x="15410" y="23311"/>
                    </a:cubicBezTo>
                    <a:cubicBezTo>
                      <a:pt x="15475" y="27294"/>
                      <a:pt x="18936" y="30755"/>
                      <a:pt x="22919" y="30886"/>
                    </a:cubicBezTo>
                    <a:cubicBezTo>
                      <a:pt x="27098" y="31016"/>
                      <a:pt x="30624" y="27555"/>
                      <a:pt x="30689" y="23246"/>
                    </a:cubicBezTo>
                    <a:close/>
                  </a:path>
                </a:pathLst>
              </a:custGeom>
              <a:solidFill>
                <a:schemeClr val="bg1"/>
              </a:solidFill>
              <a:ln w="643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55"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TextBox 145">
                <a:extLst>
                  <a:ext uri="{FF2B5EF4-FFF2-40B4-BE49-F238E27FC236}">
                    <a16:creationId xmlns:a16="http://schemas.microsoft.com/office/drawing/2014/main" id="{BD91BB2F-D48F-216D-AB78-C7629BB44B65}"/>
                  </a:ext>
                </a:extLst>
              </p:cNvPr>
              <p:cNvSpPr txBox="1"/>
              <p:nvPr/>
            </p:nvSpPr>
            <p:spPr>
              <a:xfrm>
                <a:off x="14327476" y="6947219"/>
                <a:ext cx="228086" cy="2564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98"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a:t>
                </a:r>
              </a:p>
            </p:txBody>
          </p:sp>
        </p:grpSp>
      </p:grpSp>
      <p:grpSp>
        <p:nvGrpSpPr>
          <p:cNvPr id="149" name="Group 148">
            <a:extLst>
              <a:ext uri="{FF2B5EF4-FFF2-40B4-BE49-F238E27FC236}">
                <a16:creationId xmlns:a16="http://schemas.microsoft.com/office/drawing/2014/main" id="{332BE6A7-E6E2-C26E-C075-F3B60DBB533A}"/>
              </a:ext>
            </a:extLst>
          </p:cNvPr>
          <p:cNvGrpSpPr/>
          <p:nvPr/>
        </p:nvGrpSpPr>
        <p:grpSpPr>
          <a:xfrm>
            <a:off x="4508273" y="3704079"/>
            <a:ext cx="1064391" cy="878179"/>
            <a:chOff x="8327404" y="2183161"/>
            <a:chExt cx="1064391" cy="878179"/>
          </a:xfrm>
        </p:grpSpPr>
        <p:pic>
          <p:nvPicPr>
            <p:cNvPr id="150" name="Graphic 149">
              <a:extLst>
                <a:ext uri="{FF2B5EF4-FFF2-40B4-BE49-F238E27FC236}">
                  <a16:creationId xmlns:a16="http://schemas.microsoft.com/office/drawing/2014/main" id="{BF2936C9-C615-2337-4CF4-AFFE72F64A3B}"/>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8327404" y="2183161"/>
              <a:ext cx="413905" cy="558702"/>
            </a:xfrm>
            <a:prstGeom prst="rect">
              <a:avLst/>
            </a:prstGeom>
          </p:spPr>
        </p:pic>
        <p:pic>
          <p:nvPicPr>
            <p:cNvPr id="151" name="Graphic 150">
              <a:extLst>
                <a:ext uri="{FF2B5EF4-FFF2-40B4-BE49-F238E27FC236}">
                  <a16:creationId xmlns:a16="http://schemas.microsoft.com/office/drawing/2014/main" id="{C8492046-22AC-FFBE-40A2-697A0CA11013}"/>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8977890" y="2235869"/>
              <a:ext cx="413905" cy="413905"/>
            </a:xfrm>
            <a:prstGeom prst="rect">
              <a:avLst/>
            </a:prstGeom>
          </p:spPr>
        </p:pic>
        <p:pic>
          <p:nvPicPr>
            <p:cNvPr id="152" name="Graphic 151">
              <a:extLst>
                <a:ext uri="{FF2B5EF4-FFF2-40B4-BE49-F238E27FC236}">
                  <a16:creationId xmlns:a16="http://schemas.microsoft.com/office/drawing/2014/main" id="{5F0CDC56-BC77-931B-5902-B755DC813E31}"/>
                </a:ext>
              </a:extLst>
            </p:cNvPr>
            <p:cNvPicPr>
              <a:picLocks noChangeAspect="1"/>
            </p:cNvPicPr>
            <p:nvPr/>
          </p:nvPicPr>
          <p:blipFill>
            <a:blip>
              <a:extLst>
                <a:ext uri="{96DAC541-7B7A-43D3-8B79-37D633B846F1}">
                  <asvg:svgBlip xmlns:asvg="http://schemas.microsoft.com/office/drawing/2016/SVG/main" r:embed="rId23"/>
                </a:ext>
              </a:extLst>
            </a:blip>
            <a:stretch>
              <a:fillRect/>
            </a:stretch>
          </p:blipFill>
          <p:spPr>
            <a:xfrm>
              <a:off x="8728888" y="2598813"/>
              <a:ext cx="413905" cy="462527"/>
            </a:xfrm>
            <a:prstGeom prst="rect">
              <a:avLst/>
            </a:prstGeom>
          </p:spPr>
        </p:pic>
      </p:grpSp>
      <p:grpSp>
        <p:nvGrpSpPr>
          <p:cNvPr id="153" name="Group 152">
            <a:extLst>
              <a:ext uri="{FF2B5EF4-FFF2-40B4-BE49-F238E27FC236}">
                <a16:creationId xmlns:a16="http://schemas.microsoft.com/office/drawing/2014/main" id="{CF099538-5B65-DD07-F835-EC823E96A426}"/>
              </a:ext>
            </a:extLst>
          </p:cNvPr>
          <p:cNvGrpSpPr/>
          <p:nvPr/>
        </p:nvGrpSpPr>
        <p:grpSpPr>
          <a:xfrm>
            <a:off x="4548031" y="1874647"/>
            <a:ext cx="967784" cy="918667"/>
            <a:chOff x="651722" y="2195219"/>
            <a:chExt cx="967784" cy="918667"/>
          </a:xfrm>
        </p:grpSpPr>
        <p:pic>
          <p:nvPicPr>
            <p:cNvPr id="154" name="object 4">
              <a:extLst>
                <a:ext uri="{FF2B5EF4-FFF2-40B4-BE49-F238E27FC236}">
                  <a16:creationId xmlns:a16="http://schemas.microsoft.com/office/drawing/2014/main" id="{C3288B32-867B-4AB1-8A59-8CF5868F4392}"/>
                </a:ext>
              </a:extLst>
            </p:cNvPr>
            <p:cNvPicPr/>
            <p:nvPr/>
          </p:nvPicPr>
          <p:blipFill>
            <a:blip r:embed="rId24" cstate="print"/>
            <a:stretch>
              <a:fillRect/>
            </a:stretch>
          </p:blipFill>
          <p:spPr>
            <a:xfrm>
              <a:off x="845167" y="2195219"/>
              <a:ext cx="564266" cy="235892"/>
            </a:xfrm>
            <a:prstGeom prst="rect">
              <a:avLst/>
            </a:prstGeom>
          </p:spPr>
        </p:pic>
        <p:pic>
          <p:nvPicPr>
            <p:cNvPr id="155" name="Graphic 154">
              <a:extLst>
                <a:ext uri="{FF2B5EF4-FFF2-40B4-BE49-F238E27FC236}">
                  <a16:creationId xmlns:a16="http://schemas.microsoft.com/office/drawing/2014/main" id="{88215C8C-0B37-3EE0-0C80-2E975A1AFC21}"/>
                </a:ext>
              </a:extLst>
            </p:cNvPr>
            <p:cNvPicPr>
              <a:picLocks noChangeAspect="1"/>
            </p:cNvPicPr>
            <p:nvPr/>
          </p:nvPicPr>
          <p:blipFill>
            <a:blip>
              <a:extLst>
                <a:ext uri="{96DAC541-7B7A-43D3-8B79-37D633B846F1}">
                  <asvg:svgBlip xmlns:asvg="http://schemas.microsoft.com/office/drawing/2016/SVG/main" r:embed="rId25"/>
                </a:ext>
              </a:extLst>
            </a:blip>
            <a:stretch>
              <a:fillRect/>
            </a:stretch>
          </p:blipFill>
          <p:spPr>
            <a:xfrm>
              <a:off x="946903" y="2678252"/>
              <a:ext cx="371183" cy="435634"/>
            </a:xfrm>
            <a:prstGeom prst="rect">
              <a:avLst/>
            </a:prstGeom>
          </p:spPr>
        </p:pic>
        <p:pic>
          <p:nvPicPr>
            <p:cNvPr id="156" name="Graphic 155">
              <a:extLst>
                <a:ext uri="{FF2B5EF4-FFF2-40B4-BE49-F238E27FC236}">
                  <a16:creationId xmlns:a16="http://schemas.microsoft.com/office/drawing/2014/main" id="{B9D0CBF5-094E-15D2-6B42-C78243D84D25}"/>
                </a:ext>
              </a:extLst>
            </p:cNvPr>
            <p:cNvPicPr>
              <a:picLocks noChangeAspect="1"/>
            </p:cNvPicPr>
            <p:nvPr/>
          </p:nvPicPr>
          <p:blipFill>
            <a:blip>
              <a:extLst>
                <a:ext uri="{96DAC541-7B7A-43D3-8B79-37D633B846F1}">
                  <asvg:svgBlip xmlns:asvg="http://schemas.microsoft.com/office/drawing/2016/SVG/main" r:embed="rId26"/>
                </a:ext>
              </a:extLst>
            </a:blip>
            <a:stretch>
              <a:fillRect/>
            </a:stretch>
          </p:blipFill>
          <p:spPr>
            <a:xfrm>
              <a:off x="651722" y="2472457"/>
              <a:ext cx="232873" cy="260229"/>
            </a:xfrm>
            <a:prstGeom prst="rect">
              <a:avLst/>
            </a:prstGeom>
          </p:spPr>
        </p:pic>
        <p:pic>
          <p:nvPicPr>
            <p:cNvPr id="157" name="Graphic 156">
              <a:extLst>
                <a:ext uri="{FF2B5EF4-FFF2-40B4-BE49-F238E27FC236}">
                  <a16:creationId xmlns:a16="http://schemas.microsoft.com/office/drawing/2014/main" id="{36688B86-2460-6851-D10B-5F797BEA3254}"/>
                </a:ext>
              </a:extLst>
            </p:cNvPr>
            <p:cNvPicPr>
              <a:picLocks noChangeAspect="1"/>
            </p:cNvPicPr>
            <p:nvPr/>
          </p:nvPicPr>
          <p:blipFill>
            <a:blip>
              <a:extLst>
                <a:ext uri="{96DAC541-7B7A-43D3-8B79-37D633B846F1}">
                  <asvg:svgBlip xmlns:asvg="http://schemas.microsoft.com/office/drawing/2016/SVG/main" r:embed="rId27"/>
                </a:ext>
              </a:extLst>
            </a:blip>
            <a:stretch>
              <a:fillRect/>
            </a:stretch>
          </p:blipFill>
          <p:spPr>
            <a:xfrm>
              <a:off x="1348947" y="2509225"/>
              <a:ext cx="270559" cy="169705"/>
            </a:xfrm>
            <a:prstGeom prst="rect">
              <a:avLst/>
            </a:prstGeom>
          </p:spPr>
        </p:pic>
      </p:grpSp>
    </p:spTree>
    <p:extLst>
      <p:ext uri="{BB962C8B-B14F-4D97-AF65-F5344CB8AC3E}">
        <p14:creationId xmlns:p14="http://schemas.microsoft.com/office/powerpoint/2010/main" val="14171308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66"/>
        <p:cNvGrpSpPr/>
        <p:nvPr/>
      </p:nvGrpSpPr>
      <p:grpSpPr>
        <a:xfrm>
          <a:off x="0" y="0"/>
          <a:ext cx="0" cy="0"/>
          <a:chOff x="0" y="0"/>
          <a:chExt cx="0" cy="0"/>
        </a:xfrm>
      </p:grpSpPr>
      <p:sp>
        <p:nvSpPr>
          <p:cNvPr id="1167" name="Google Shape;1167;p87"/>
          <p:cNvSpPr/>
          <p:nvPr/>
        </p:nvSpPr>
        <p:spPr>
          <a:xfrm>
            <a:off x="-13252" y="0"/>
            <a:ext cx="12205252" cy="6858000"/>
          </a:xfrm>
          <a:prstGeom prst="rect">
            <a:avLst/>
          </a:prstGeom>
          <a:solidFill>
            <a:srgbClr val="EFA9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8" name="Google Shape;1168;p87"/>
          <p:cNvSpPr txBox="1"/>
          <p:nvPr/>
        </p:nvSpPr>
        <p:spPr>
          <a:xfrm>
            <a:off x="830231" y="2695466"/>
            <a:ext cx="10553386" cy="73353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ZA" sz="5000" b="1">
                <a:solidFill>
                  <a:schemeClr val="lt1"/>
                </a:solidFill>
                <a:latin typeface="Century Gothic"/>
                <a:ea typeface="Century Gothic"/>
                <a:cs typeface="Century Gothic"/>
                <a:sym typeface="Century Gothic"/>
              </a:rPr>
              <a:t>THANK </a:t>
            </a:r>
            <a:r>
              <a:rPr lang="en-ZA" sz="5000" b="1">
                <a:solidFill>
                  <a:srgbClr val="382C15"/>
                </a:solidFill>
                <a:latin typeface="Century Gothic"/>
                <a:ea typeface="Century Gothic"/>
                <a:cs typeface="Century Gothic"/>
                <a:sym typeface="Century Gothic"/>
              </a:rPr>
              <a:t>YOU.</a:t>
            </a:r>
            <a:endParaRPr/>
          </a:p>
        </p:txBody>
      </p:sp>
      <p:pic>
        <p:nvPicPr>
          <p:cNvPr id="1169" name="Google Shape;1169;p87"/>
          <p:cNvPicPr preferRelativeResize="0"/>
          <p:nvPr/>
        </p:nvPicPr>
        <p:blipFill rotWithShape="1">
          <a:blip r:embed="rId3">
            <a:alphaModFix/>
          </a:blip>
          <a:srcRect/>
          <a:stretch/>
        </p:blipFill>
        <p:spPr>
          <a:xfrm>
            <a:off x="-13252" y="4641068"/>
            <a:ext cx="12217952" cy="1975166"/>
          </a:xfrm>
          <a:prstGeom prst="rect">
            <a:avLst/>
          </a:prstGeom>
          <a:noFill/>
          <a:ln>
            <a:noFill/>
          </a:ln>
        </p:spPr>
      </p:pic>
      <p:pic>
        <p:nvPicPr>
          <p:cNvPr id="1170" name="Google Shape;1170;p87"/>
          <p:cNvPicPr preferRelativeResize="0"/>
          <p:nvPr/>
        </p:nvPicPr>
        <p:blipFill rotWithShape="1">
          <a:blip r:embed="rId4">
            <a:alphaModFix/>
          </a:blip>
          <a:srcRect/>
          <a:stretch/>
        </p:blipFill>
        <p:spPr>
          <a:xfrm>
            <a:off x="9039236" y="5096191"/>
            <a:ext cx="2301864" cy="986447"/>
          </a:xfrm>
          <a:prstGeom prst="rect">
            <a:avLst/>
          </a:prstGeom>
          <a:noFill/>
          <a:ln>
            <a:noFill/>
          </a:ln>
        </p:spPr>
      </p:pic>
      <p:pic>
        <p:nvPicPr>
          <p:cNvPr id="1171" name="Google Shape;1171;p87"/>
          <p:cNvPicPr preferRelativeResize="0"/>
          <p:nvPr/>
        </p:nvPicPr>
        <p:blipFill rotWithShape="1">
          <a:blip r:embed="rId5">
            <a:alphaModFix/>
          </a:blip>
          <a:srcRect/>
          <a:stretch/>
        </p:blipFill>
        <p:spPr>
          <a:xfrm>
            <a:off x="940980" y="5252837"/>
            <a:ext cx="1211956" cy="423584"/>
          </a:xfrm>
          <a:prstGeom prst="rect">
            <a:avLst/>
          </a:prstGeom>
          <a:noFill/>
          <a:ln>
            <a:noFill/>
          </a:ln>
        </p:spPr>
      </p:pic>
      <p:pic>
        <p:nvPicPr>
          <p:cNvPr id="1172" name="Google Shape;1172;p87"/>
          <p:cNvPicPr preferRelativeResize="0"/>
          <p:nvPr/>
        </p:nvPicPr>
        <p:blipFill rotWithShape="1">
          <a:blip r:embed="rId6">
            <a:alphaModFix/>
          </a:blip>
          <a:srcRect l="17333" t="33776" r="20999" b="31092"/>
          <a:stretch/>
        </p:blipFill>
        <p:spPr>
          <a:xfrm>
            <a:off x="2303122" y="5307078"/>
            <a:ext cx="1321821" cy="42358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9"/>
          <p:cNvSpPr/>
          <p:nvPr/>
        </p:nvSpPr>
        <p:spPr>
          <a:xfrm>
            <a:off x="-13252" y="5464629"/>
            <a:ext cx="12205252" cy="1280868"/>
          </a:xfrm>
          <a:prstGeom prst="rect">
            <a:avLst/>
          </a:prstGeom>
          <a:solidFill>
            <a:srgbClr val="1F62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EFA92C"/>
              </a:solidFill>
              <a:latin typeface="Calibri"/>
              <a:ea typeface="Calibri"/>
              <a:cs typeface="Calibri"/>
              <a:sym typeface="Calibri"/>
            </a:endParaRPr>
          </a:p>
        </p:txBody>
      </p:sp>
      <p:sp>
        <p:nvSpPr>
          <p:cNvPr id="159" name="Google Shape;159;p19"/>
          <p:cNvSpPr/>
          <p:nvPr/>
        </p:nvSpPr>
        <p:spPr>
          <a:xfrm>
            <a:off x="-13252" y="1"/>
            <a:ext cx="12205252" cy="6857999"/>
          </a:xfrm>
          <a:prstGeom prst="rect">
            <a:avLst/>
          </a:prstGeom>
          <a:solidFill>
            <a:srgbClr val="EFA9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EFA92C"/>
              </a:solidFill>
              <a:latin typeface="Calibri"/>
              <a:ea typeface="Calibri"/>
              <a:cs typeface="Calibri"/>
              <a:sym typeface="Calibri"/>
            </a:endParaRPr>
          </a:p>
        </p:txBody>
      </p:sp>
      <p:pic>
        <p:nvPicPr>
          <p:cNvPr id="160" name="Google Shape;160;p19"/>
          <p:cNvPicPr preferRelativeResize="0"/>
          <p:nvPr/>
        </p:nvPicPr>
        <p:blipFill rotWithShape="1">
          <a:blip r:embed="rId3">
            <a:alphaModFix/>
          </a:blip>
          <a:srcRect/>
          <a:stretch/>
        </p:blipFill>
        <p:spPr>
          <a:xfrm>
            <a:off x="-13252" y="4641068"/>
            <a:ext cx="12217952" cy="1975166"/>
          </a:xfrm>
          <a:prstGeom prst="rect">
            <a:avLst/>
          </a:prstGeom>
          <a:noFill/>
          <a:ln>
            <a:noFill/>
          </a:ln>
        </p:spPr>
      </p:pic>
      <p:sp>
        <p:nvSpPr>
          <p:cNvPr id="161" name="Google Shape;161;p19"/>
          <p:cNvSpPr txBox="1"/>
          <p:nvPr/>
        </p:nvSpPr>
        <p:spPr>
          <a:xfrm>
            <a:off x="830231" y="2151549"/>
            <a:ext cx="10553386" cy="643766"/>
          </a:xfrm>
          <a:prstGeom prst="rect">
            <a:avLst/>
          </a:prstGeom>
          <a:noFill/>
          <a:ln>
            <a:noFill/>
          </a:ln>
        </p:spPr>
        <p:txBody>
          <a:bodyPr spcFirstLastPara="1" wrap="square" lIns="91425" tIns="45700" rIns="91425" bIns="45700" anchor="t" anchorCtr="0">
            <a:spAutoFit/>
          </a:bodyPr>
          <a:lstStyle/>
          <a:p>
            <a:pPr marL="0" marR="0" lvl="0" indent="0" algn="l" rtl="0">
              <a:lnSpc>
                <a:spcPct val="107500"/>
              </a:lnSpc>
              <a:spcBef>
                <a:spcPts val="0"/>
              </a:spcBef>
              <a:spcAft>
                <a:spcPts val="0"/>
              </a:spcAft>
              <a:buNone/>
            </a:pPr>
            <a:r>
              <a:rPr lang="en-ZA" sz="4000" b="1">
                <a:solidFill>
                  <a:srgbClr val="382C15"/>
                </a:solidFill>
                <a:latin typeface="Century Gothic"/>
                <a:ea typeface="Century Gothic"/>
                <a:cs typeface="Century Gothic"/>
                <a:sym typeface="Century Gothic"/>
              </a:rPr>
              <a:t>eCARES DEVELOPMENT JOURNEY</a:t>
            </a:r>
            <a:endParaRPr/>
          </a:p>
        </p:txBody>
      </p:sp>
      <p:pic>
        <p:nvPicPr>
          <p:cNvPr id="162" name="Google Shape;162;p19"/>
          <p:cNvPicPr preferRelativeResize="0"/>
          <p:nvPr/>
        </p:nvPicPr>
        <p:blipFill rotWithShape="1">
          <a:blip r:embed="rId4">
            <a:alphaModFix/>
          </a:blip>
          <a:srcRect/>
          <a:stretch/>
        </p:blipFill>
        <p:spPr>
          <a:xfrm>
            <a:off x="9039236" y="5096191"/>
            <a:ext cx="2301864" cy="986447"/>
          </a:xfrm>
          <a:prstGeom prst="rect">
            <a:avLst/>
          </a:prstGeom>
          <a:noFill/>
          <a:ln>
            <a:noFill/>
          </a:ln>
        </p:spPr>
      </p:pic>
      <p:pic>
        <p:nvPicPr>
          <p:cNvPr id="163" name="Google Shape;163;p19"/>
          <p:cNvPicPr preferRelativeResize="0"/>
          <p:nvPr/>
        </p:nvPicPr>
        <p:blipFill rotWithShape="1">
          <a:blip r:embed="rId5">
            <a:alphaModFix/>
          </a:blip>
          <a:srcRect/>
          <a:stretch/>
        </p:blipFill>
        <p:spPr>
          <a:xfrm>
            <a:off x="940980" y="5252837"/>
            <a:ext cx="1211956" cy="423584"/>
          </a:xfrm>
          <a:prstGeom prst="rect">
            <a:avLst/>
          </a:prstGeom>
          <a:noFill/>
          <a:ln>
            <a:noFill/>
          </a:ln>
        </p:spPr>
      </p:pic>
      <p:pic>
        <p:nvPicPr>
          <p:cNvPr id="164" name="Google Shape;164;p19"/>
          <p:cNvPicPr preferRelativeResize="0"/>
          <p:nvPr/>
        </p:nvPicPr>
        <p:blipFill rotWithShape="1">
          <a:blip r:embed="rId6">
            <a:alphaModFix/>
          </a:blip>
          <a:srcRect l="17333" t="33776" r="20999" b="31092"/>
          <a:stretch/>
        </p:blipFill>
        <p:spPr>
          <a:xfrm>
            <a:off x="2303122" y="5307078"/>
            <a:ext cx="1321821" cy="42358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0"/>
          <p:cNvSpPr/>
          <p:nvPr/>
        </p:nvSpPr>
        <p:spPr>
          <a:xfrm>
            <a:off x="-13252" y="5464629"/>
            <a:ext cx="12205252" cy="1280868"/>
          </a:xfrm>
          <a:prstGeom prst="rect">
            <a:avLst/>
          </a:prstGeom>
          <a:solidFill>
            <a:srgbClr val="1F62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EFA92C"/>
              </a:solidFill>
              <a:latin typeface="Calibri"/>
              <a:ea typeface="Calibri"/>
              <a:cs typeface="Calibri"/>
              <a:sym typeface="Calibri"/>
            </a:endParaRPr>
          </a:p>
        </p:txBody>
      </p:sp>
      <p:sp>
        <p:nvSpPr>
          <p:cNvPr id="171" name="Google Shape;171;p20"/>
          <p:cNvSpPr/>
          <p:nvPr/>
        </p:nvSpPr>
        <p:spPr>
          <a:xfrm>
            <a:off x="-13252" y="1"/>
            <a:ext cx="12205252" cy="6857999"/>
          </a:xfrm>
          <a:prstGeom prst="rect">
            <a:avLst/>
          </a:prstGeom>
          <a:solidFill>
            <a:srgbClr val="EFA9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EFA92C"/>
              </a:solidFill>
              <a:latin typeface="Calibri"/>
              <a:ea typeface="Calibri"/>
              <a:cs typeface="Calibri"/>
              <a:sym typeface="Calibri"/>
            </a:endParaRPr>
          </a:p>
        </p:txBody>
      </p:sp>
      <p:pic>
        <p:nvPicPr>
          <p:cNvPr id="172" name="Google Shape;172;p20"/>
          <p:cNvPicPr preferRelativeResize="0"/>
          <p:nvPr/>
        </p:nvPicPr>
        <p:blipFill rotWithShape="1">
          <a:blip r:embed="rId3">
            <a:alphaModFix/>
          </a:blip>
          <a:srcRect/>
          <a:stretch/>
        </p:blipFill>
        <p:spPr>
          <a:xfrm>
            <a:off x="940980" y="5252837"/>
            <a:ext cx="1211956" cy="423584"/>
          </a:xfrm>
          <a:prstGeom prst="rect">
            <a:avLst/>
          </a:prstGeom>
          <a:noFill/>
          <a:ln>
            <a:noFill/>
          </a:ln>
        </p:spPr>
      </p:pic>
      <p:pic>
        <p:nvPicPr>
          <p:cNvPr id="173" name="Google Shape;173;p20"/>
          <p:cNvPicPr preferRelativeResize="0"/>
          <p:nvPr/>
        </p:nvPicPr>
        <p:blipFill rotWithShape="1">
          <a:blip r:embed="rId4">
            <a:alphaModFix/>
          </a:blip>
          <a:srcRect l="17333" t="33776" r="20999" b="31092"/>
          <a:stretch/>
        </p:blipFill>
        <p:spPr>
          <a:xfrm>
            <a:off x="2303122" y="5307078"/>
            <a:ext cx="1321821" cy="423584"/>
          </a:xfrm>
          <a:prstGeom prst="rect">
            <a:avLst/>
          </a:prstGeom>
          <a:noFill/>
          <a:ln>
            <a:noFill/>
          </a:ln>
        </p:spPr>
      </p:pic>
      <p:pic>
        <p:nvPicPr>
          <p:cNvPr id="174" name="Google Shape;174;p20"/>
          <p:cNvPicPr preferRelativeResize="0"/>
          <p:nvPr/>
        </p:nvPicPr>
        <p:blipFill rotWithShape="1">
          <a:blip r:embed="rId5">
            <a:alphaModFix/>
          </a:blip>
          <a:srcRect/>
          <a:stretch/>
        </p:blipFill>
        <p:spPr>
          <a:xfrm>
            <a:off x="2488369" y="2920100"/>
            <a:ext cx="1485675" cy="636675"/>
          </a:xfrm>
          <a:prstGeom prst="rect">
            <a:avLst/>
          </a:prstGeom>
          <a:noFill/>
          <a:ln>
            <a:noFill/>
          </a:ln>
        </p:spPr>
      </p:pic>
      <p:grpSp>
        <p:nvGrpSpPr>
          <p:cNvPr id="175" name="Google Shape;175;p20"/>
          <p:cNvGrpSpPr/>
          <p:nvPr/>
        </p:nvGrpSpPr>
        <p:grpSpPr>
          <a:xfrm>
            <a:off x="6299290" y="-1"/>
            <a:ext cx="5888709" cy="6858000"/>
            <a:chOff x="5216438" y="-1"/>
            <a:chExt cx="5888709" cy="6858000"/>
          </a:xfrm>
        </p:grpSpPr>
        <p:pic>
          <p:nvPicPr>
            <p:cNvPr id="176" name="Google Shape;176;p20" descr="A group of people walking down a dirt road with a city in the background&#10;&#10;AI-generated content may be incorrect."/>
            <p:cNvPicPr preferRelativeResize="0"/>
            <p:nvPr/>
          </p:nvPicPr>
          <p:blipFill rotWithShape="1">
            <a:blip r:embed="rId6">
              <a:alphaModFix/>
            </a:blip>
            <a:srcRect r="15605"/>
            <a:stretch/>
          </p:blipFill>
          <p:spPr>
            <a:xfrm>
              <a:off x="5317375" y="-1"/>
              <a:ext cx="5787772" cy="6858000"/>
            </a:xfrm>
            <a:prstGeom prst="rect">
              <a:avLst/>
            </a:prstGeom>
            <a:noFill/>
            <a:ln>
              <a:noFill/>
            </a:ln>
          </p:spPr>
        </p:pic>
        <p:pic>
          <p:nvPicPr>
            <p:cNvPr id="177" name="Google Shape;177;p20" descr="A picture containing clipart, screenshot, graphics, cartoon&#10;&#10;Description automatically generated"/>
            <p:cNvPicPr preferRelativeResize="0"/>
            <p:nvPr/>
          </p:nvPicPr>
          <p:blipFill rotWithShape="1">
            <a:blip r:embed="rId7">
              <a:alphaModFix/>
            </a:blip>
            <a:srcRect/>
            <a:stretch/>
          </p:blipFill>
          <p:spPr>
            <a:xfrm>
              <a:off x="5216438" y="559527"/>
              <a:ext cx="1995055" cy="1181871"/>
            </a:xfrm>
            <a:prstGeom prst="rect">
              <a:avLst/>
            </a:prstGeom>
            <a:noFill/>
            <a:ln>
              <a:noFill/>
            </a:ln>
          </p:spPr>
        </p:pic>
      </p:grpSp>
      <p:cxnSp>
        <p:nvCxnSpPr>
          <p:cNvPr id="178" name="Google Shape;178;p20"/>
          <p:cNvCxnSpPr/>
          <p:nvPr/>
        </p:nvCxnSpPr>
        <p:spPr>
          <a:xfrm rot="10800000" flipH="1">
            <a:off x="351810" y="1542498"/>
            <a:ext cx="4960650" cy="2723643"/>
          </a:xfrm>
          <a:prstGeom prst="straightConnector1">
            <a:avLst/>
          </a:prstGeom>
          <a:noFill/>
          <a:ln w="76200" cap="flat" cmpd="sng">
            <a:solidFill>
              <a:srgbClr val="1B1A18"/>
            </a:solidFill>
            <a:prstDash val="solid"/>
            <a:miter lim="800000"/>
            <a:headEnd type="none" w="sm" len="sm"/>
            <a:tailEnd type="triangle" w="med" len="med"/>
          </a:ln>
        </p:spPr>
      </p:cxnSp>
      <p:sp>
        <p:nvSpPr>
          <p:cNvPr id="179" name="Google Shape;179;p20"/>
          <p:cNvSpPr/>
          <p:nvPr/>
        </p:nvSpPr>
        <p:spPr>
          <a:xfrm>
            <a:off x="475221" y="3887948"/>
            <a:ext cx="324639" cy="324639"/>
          </a:xfrm>
          <a:prstGeom prst="ellipse">
            <a:avLst/>
          </a:prstGeom>
          <a:solidFill>
            <a:srgbClr val="382C15"/>
          </a:solidFill>
          <a:ln w="12700" cap="flat" cmpd="sng">
            <a:solidFill>
              <a:srgbClr val="1B1A1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23">
              <a:solidFill>
                <a:schemeClr val="lt1"/>
              </a:solidFill>
              <a:latin typeface="Calibri"/>
              <a:ea typeface="Calibri"/>
              <a:cs typeface="Calibri"/>
              <a:sym typeface="Calibri"/>
            </a:endParaRPr>
          </a:p>
        </p:txBody>
      </p:sp>
      <p:sp>
        <p:nvSpPr>
          <p:cNvPr id="180" name="Google Shape;180;p20"/>
          <p:cNvSpPr/>
          <p:nvPr/>
        </p:nvSpPr>
        <p:spPr>
          <a:xfrm>
            <a:off x="1598757" y="3298269"/>
            <a:ext cx="324639" cy="324639"/>
          </a:xfrm>
          <a:prstGeom prst="ellipse">
            <a:avLst/>
          </a:prstGeom>
          <a:solidFill>
            <a:srgbClr val="382C15"/>
          </a:solidFill>
          <a:ln w="12700" cap="flat" cmpd="sng">
            <a:solidFill>
              <a:srgbClr val="1B1A1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23">
              <a:solidFill>
                <a:schemeClr val="lt1"/>
              </a:solidFill>
              <a:latin typeface="Calibri"/>
              <a:ea typeface="Calibri"/>
              <a:cs typeface="Calibri"/>
              <a:sym typeface="Calibri"/>
            </a:endParaRPr>
          </a:p>
        </p:txBody>
      </p:sp>
      <p:sp>
        <p:nvSpPr>
          <p:cNvPr id="181" name="Google Shape;181;p20"/>
          <p:cNvSpPr/>
          <p:nvPr/>
        </p:nvSpPr>
        <p:spPr>
          <a:xfrm>
            <a:off x="2750465" y="2678804"/>
            <a:ext cx="324639" cy="324639"/>
          </a:xfrm>
          <a:prstGeom prst="ellipse">
            <a:avLst/>
          </a:prstGeom>
          <a:solidFill>
            <a:srgbClr val="382C15"/>
          </a:solidFill>
          <a:ln w="12700" cap="flat" cmpd="sng">
            <a:solidFill>
              <a:srgbClr val="1B1A1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23">
              <a:solidFill>
                <a:schemeClr val="lt1"/>
              </a:solidFill>
              <a:latin typeface="Calibri"/>
              <a:ea typeface="Calibri"/>
              <a:cs typeface="Calibri"/>
              <a:sym typeface="Calibri"/>
            </a:endParaRPr>
          </a:p>
        </p:txBody>
      </p:sp>
      <p:sp>
        <p:nvSpPr>
          <p:cNvPr id="182" name="Google Shape;182;p20"/>
          <p:cNvSpPr txBox="1"/>
          <p:nvPr/>
        </p:nvSpPr>
        <p:spPr>
          <a:xfrm>
            <a:off x="-19886" y="4253717"/>
            <a:ext cx="211157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1400" i="1">
                <a:solidFill>
                  <a:schemeClr val="dk1"/>
                </a:solidFill>
                <a:latin typeface="Century Gothic"/>
                <a:ea typeface="Century Gothic"/>
                <a:cs typeface="Century Gothic"/>
                <a:sym typeface="Century Gothic"/>
              </a:rPr>
              <a:t>Paper-based applications</a:t>
            </a:r>
            <a:endParaRPr/>
          </a:p>
        </p:txBody>
      </p:sp>
      <p:sp>
        <p:nvSpPr>
          <p:cNvPr id="183" name="Google Shape;183;p20"/>
          <p:cNvSpPr txBox="1"/>
          <p:nvPr/>
        </p:nvSpPr>
        <p:spPr>
          <a:xfrm>
            <a:off x="56522" y="2281173"/>
            <a:ext cx="1958761" cy="98052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1400" i="1">
                <a:solidFill>
                  <a:schemeClr val="dk1"/>
                </a:solidFill>
                <a:latin typeface="Century Gothic"/>
                <a:ea typeface="Century Gothic"/>
                <a:cs typeface="Century Gothic"/>
                <a:sym typeface="Century Gothic"/>
              </a:rPr>
              <a:t>Revised Paper-based</a:t>
            </a:r>
            <a:endParaRPr/>
          </a:p>
          <a:p>
            <a:pPr marL="0" marR="0" lvl="0" indent="0" algn="ctr" rtl="0">
              <a:spcBef>
                <a:spcPts val="0"/>
              </a:spcBef>
              <a:spcAft>
                <a:spcPts val="0"/>
              </a:spcAft>
              <a:buNone/>
            </a:pPr>
            <a:r>
              <a:rPr lang="en-ZA" sz="1400" i="1">
                <a:solidFill>
                  <a:schemeClr val="dk1"/>
                </a:solidFill>
                <a:latin typeface="Century Gothic"/>
                <a:ea typeface="Century Gothic"/>
                <a:cs typeface="Century Gothic"/>
                <a:sym typeface="Century Gothic"/>
              </a:rPr>
              <a:t>Registration Management Tool</a:t>
            </a:r>
            <a:endParaRPr/>
          </a:p>
        </p:txBody>
      </p:sp>
      <p:sp>
        <p:nvSpPr>
          <p:cNvPr id="184" name="Google Shape;184;p20"/>
          <p:cNvSpPr txBox="1"/>
          <p:nvPr/>
        </p:nvSpPr>
        <p:spPr>
          <a:xfrm>
            <a:off x="7527337" y="2644798"/>
            <a:ext cx="3771970" cy="1200329"/>
          </a:xfrm>
          <a:prstGeom prst="rect">
            <a:avLst/>
          </a:prstGeom>
          <a:solidFill>
            <a:srgbClr val="7F6000">
              <a:alpha val="20000"/>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3600" b="1">
                <a:solidFill>
                  <a:schemeClr val="lt1"/>
                </a:solidFill>
                <a:latin typeface="Century Gothic"/>
                <a:ea typeface="Century Gothic"/>
                <a:cs typeface="Century Gothic"/>
                <a:sym typeface="Century Gothic"/>
              </a:rPr>
              <a:t>Universal access to ECD</a:t>
            </a:r>
            <a:endParaRPr/>
          </a:p>
        </p:txBody>
      </p:sp>
      <p:pic>
        <p:nvPicPr>
          <p:cNvPr id="185" name="Google Shape;185;p20"/>
          <p:cNvPicPr preferRelativeResize="0"/>
          <p:nvPr/>
        </p:nvPicPr>
        <p:blipFill rotWithShape="1">
          <a:blip r:embed="rId4">
            <a:alphaModFix/>
          </a:blip>
          <a:srcRect l="17333" t="33776" r="20999" b="31092"/>
          <a:stretch/>
        </p:blipFill>
        <p:spPr>
          <a:xfrm>
            <a:off x="4483416" y="142408"/>
            <a:ext cx="1658087" cy="531342"/>
          </a:xfrm>
          <a:prstGeom prst="rect">
            <a:avLst/>
          </a:prstGeom>
          <a:noFill/>
          <a:ln>
            <a:noFill/>
          </a:ln>
        </p:spPr>
      </p:pic>
      <p:sp>
        <p:nvSpPr>
          <p:cNvPr id="186" name="Google Shape;186;p20"/>
          <p:cNvSpPr/>
          <p:nvPr/>
        </p:nvSpPr>
        <p:spPr>
          <a:xfrm>
            <a:off x="3905103" y="2051213"/>
            <a:ext cx="324639" cy="324639"/>
          </a:xfrm>
          <a:prstGeom prst="ellipse">
            <a:avLst/>
          </a:prstGeom>
          <a:solidFill>
            <a:srgbClr val="382C15"/>
          </a:solidFill>
          <a:ln w="12700" cap="flat" cmpd="sng">
            <a:solidFill>
              <a:srgbClr val="1B1A1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23">
              <a:solidFill>
                <a:schemeClr val="lt1"/>
              </a:solidFill>
              <a:latin typeface="Calibri"/>
              <a:ea typeface="Calibri"/>
              <a:cs typeface="Calibri"/>
              <a:sym typeface="Calibri"/>
            </a:endParaRPr>
          </a:p>
        </p:txBody>
      </p:sp>
      <p:sp>
        <p:nvSpPr>
          <p:cNvPr id="187" name="Google Shape;187;p20"/>
          <p:cNvSpPr txBox="1"/>
          <p:nvPr/>
        </p:nvSpPr>
        <p:spPr>
          <a:xfrm>
            <a:off x="2222532" y="3423515"/>
            <a:ext cx="2054049"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1400" i="1">
                <a:solidFill>
                  <a:schemeClr val="dk1"/>
                </a:solidFill>
                <a:latin typeface="Century Gothic"/>
                <a:ea typeface="Century Gothic"/>
                <a:cs typeface="Century Gothic"/>
                <a:sym typeface="Century Gothic"/>
              </a:rPr>
              <a:t>Online Registration Drive for unregistered ELP</a:t>
            </a:r>
            <a:endParaRPr/>
          </a:p>
        </p:txBody>
      </p:sp>
      <p:sp>
        <p:nvSpPr>
          <p:cNvPr id="188" name="Google Shape;188;p20"/>
          <p:cNvSpPr txBox="1"/>
          <p:nvPr/>
        </p:nvSpPr>
        <p:spPr>
          <a:xfrm>
            <a:off x="2015283" y="1404330"/>
            <a:ext cx="1958761" cy="7584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1400" i="1">
                <a:solidFill>
                  <a:schemeClr val="dk1"/>
                </a:solidFill>
                <a:latin typeface="Century Gothic"/>
                <a:ea typeface="Century Gothic"/>
                <a:cs typeface="Century Gothic"/>
                <a:sym typeface="Century Gothic"/>
              </a:rPr>
              <a:t>Migration &amp; maintenance of registered ELPs</a:t>
            </a:r>
            <a:endParaRPr/>
          </a:p>
        </p:txBody>
      </p:sp>
      <p:sp>
        <p:nvSpPr>
          <p:cNvPr id="189" name="Google Shape;189;p20"/>
          <p:cNvSpPr txBox="1"/>
          <p:nvPr/>
        </p:nvSpPr>
        <p:spPr>
          <a:xfrm>
            <a:off x="4604715" y="553035"/>
            <a:ext cx="1658087"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1400" i="1">
                <a:solidFill>
                  <a:schemeClr val="dk1"/>
                </a:solidFill>
                <a:latin typeface="Century Gothic"/>
                <a:ea typeface="Century Gothic"/>
                <a:cs typeface="Century Gothic"/>
                <a:sym typeface="Century Gothic"/>
              </a:rPr>
              <a:t>Early Childhood Administration and Reporting System</a:t>
            </a:r>
            <a:endParaRPr/>
          </a:p>
        </p:txBody>
      </p:sp>
      <p:pic>
        <p:nvPicPr>
          <p:cNvPr id="190" name="Google Shape;190;p20"/>
          <p:cNvPicPr preferRelativeResize="0"/>
          <p:nvPr/>
        </p:nvPicPr>
        <p:blipFill rotWithShape="1">
          <a:blip r:embed="rId8">
            <a:alphaModFix/>
          </a:blip>
          <a:srcRect/>
          <a:stretch/>
        </p:blipFill>
        <p:spPr>
          <a:xfrm>
            <a:off x="0" y="4882833"/>
            <a:ext cx="12217952" cy="1975166"/>
          </a:xfrm>
          <a:prstGeom prst="rect">
            <a:avLst/>
          </a:prstGeom>
          <a:noFill/>
          <a:ln>
            <a:noFill/>
          </a:ln>
        </p:spPr>
      </p:pic>
      <p:sp>
        <p:nvSpPr>
          <p:cNvPr id="191" name="Google Shape;191;p20"/>
          <p:cNvSpPr txBox="1"/>
          <p:nvPr/>
        </p:nvSpPr>
        <p:spPr>
          <a:xfrm>
            <a:off x="8549804" y="646814"/>
            <a:ext cx="3638195" cy="830997"/>
          </a:xfrm>
          <a:prstGeom prst="rect">
            <a:avLst/>
          </a:prstGeom>
          <a:solidFill>
            <a:srgbClr val="7F6000">
              <a:alpha val="20000"/>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1600" b="1">
                <a:solidFill>
                  <a:schemeClr val="lt1"/>
                </a:solidFill>
                <a:latin typeface="Century Gothic"/>
                <a:ea typeface="Century Gothic"/>
                <a:cs typeface="Century Gothic"/>
                <a:sym typeface="Century Gothic"/>
              </a:rPr>
              <a:t> eCares system is adopted as the primary administration and reporting system for ECD</a:t>
            </a:r>
            <a:endParaRPr sz="1600" b="1">
              <a:solidFill>
                <a:schemeClr val="lt1"/>
              </a:solidFill>
              <a:latin typeface="Century Gothic"/>
              <a:ea typeface="Century Gothic"/>
              <a:cs typeface="Century Gothic"/>
              <a:sym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1"/>
          <p:cNvSpPr txBox="1"/>
          <p:nvPr/>
        </p:nvSpPr>
        <p:spPr>
          <a:xfrm>
            <a:off x="819889" y="1167444"/>
            <a:ext cx="10521211" cy="440120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ZA" sz="1400" b="1">
                <a:solidFill>
                  <a:schemeClr val="dk1"/>
                </a:solidFill>
                <a:latin typeface="Century Gothic"/>
                <a:ea typeface="Century Gothic"/>
                <a:cs typeface="Century Gothic"/>
                <a:sym typeface="Century Gothic"/>
              </a:rPr>
              <a:t>eCares</a:t>
            </a:r>
            <a:r>
              <a:rPr lang="en-ZA" sz="1400">
                <a:solidFill>
                  <a:schemeClr val="dk1"/>
                </a:solidFill>
                <a:latin typeface="Century Gothic"/>
                <a:ea typeface="Century Gothic"/>
                <a:cs typeface="Century Gothic"/>
                <a:sym typeface="Century Gothic"/>
              </a:rPr>
              <a:t> aims to </a:t>
            </a:r>
            <a:r>
              <a:rPr lang="en-ZA" sz="1400" b="1">
                <a:solidFill>
                  <a:srgbClr val="A4683B"/>
                </a:solidFill>
                <a:latin typeface="Century Gothic"/>
                <a:ea typeface="Century Gothic"/>
                <a:cs typeface="Century Gothic"/>
                <a:sym typeface="Century Gothic"/>
              </a:rPr>
              <a:t>transition the administration and management </a:t>
            </a:r>
            <a:r>
              <a:rPr lang="en-ZA" sz="1400">
                <a:solidFill>
                  <a:schemeClr val="dk1"/>
                </a:solidFill>
                <a:latin typeface="Century Gothic"/>
                <a:ea typeface="Century Gothic"/>
                <a:cs typeface="Century Gothic"/>
                <a:sym typeface="Century Gothic"/>
              </a:rPr>
              <a:t>of Early Learning Programmes (ELPs) </a:t>
            </a:r>
            <a:r>
              <a:rPr lang="en-ZA" sz="1400" b="1">
                <a:solidFill>
                  <a:srgbClr val="A4683B"/>
                </a:solidFill>
                <a:latin typeface="Century Gothic"/>
                <a:ea typeface="Century Gothic"/>
                <a:cs typeface="Century Gothic"/>
                <a:sym typeface="Century Gothic"/>
              </a:rPr>
              <a:t>from</a:t>
            </a:r>
            <a:r>
              <a:rPr lang="en-ZA" sz="1400">
                <a:solidFill>
                  <a:schemeClr val="dk1"/>
                </a:solidFill>
                <a:latin typeface="Century Gothic"/>
                <a:ea typeface="Century Gothic"/>
                <a:cs typeface="Century Gothic"/>
                <a:sym typeface="Century Gothic"/>
              </a:rPr>
              <a:t> </a:t>
            </a:r>
            <a:r>
              <a:rPr lang="en-ZA" sz="1400" b="1">
                <a:solidFill>
                  <a:srgbClr val="A4683B"/>
                </a:solidFill>
                <a:latin typeface="Century Gothic"/>
                <a:ea typeface="Century Gothic"/>
                <a:cs typeface="Century Gothic"/>
                <a:sym typeface="Century Gothic"/>
              </a:rPr>
              <a:t>a paper-based to a digital platform</a:t>
            </a:r>
            <a:r>
              <a:rPr lang="en-ZA" sz="1400">
                <a:solidFill>
                  <a:schemeClr val="dk1"/>
                </a:solidFill>
                <a:latin typeface="Century Gothic"/>
                <a:ea typeface="Century Gothic"/>
                <a:cs typeface="Century Gothic"/>
                <a:sym typeface="Century Gothic"/>
              </a:rPr>
              <a:t>, improving the effectiveness and efficiency of ECD service delivery processes. The </a:t>
            </a:r>
            <a:r>
              <a:rPr lang="en-ZA" sz="1400" b="1" u="sng">
                <a:solidFill>
                  <a:schemeClr val="dk1"/>
                </a:solidFill>
                <a:latin typeface="Century Gothic"/>
                <a:ea typeface="Century Gothic"/>
                <a:cs typeface="Century Gothic"/>
                <a:sym typeface="Century Gothic"/>
              </a:rPr>
              <a:t>long-term plan</a:t>
            </a:r>
            <a:r>
              <a:rPr lang="en-ZA" sz="1400">
                <a:solidFill>
                  <a:schemeClr val="dk1"/>
                </a:solidFill>
                <a:latin typeface="Century Gothic"/>
                <a:ea typeface="Century Gothic"/>
                <a:cs typeface="Century Gothic"/>
                <a:sym typeface="Century Gothic"/>
              </a:rPr>
              <a:t> for eCares is to facilitate:</a:t>
            </a:r>
            <a:endParaRPr/>
          </a:p>
          <a:p>
            <a:pPr marL="0" marR="0" lvl="0" indent="0" algn="just" rtl="0">
              <a:spcBef>
                <a:spcPts val="0"/>
              </a:spcBef>
              <a:spcAft>
                <a:spcPts val="0"/>
              </a:spcAft>
              <a:buNone/>
            </a:pPr>
            <a:endParaRPr sz="1400">
              <a:solidFill>
                <a:schemeClr val="dk1"/>
              </a:solidFill>
              <a:latin typeface="Century Gothic"/>
              <a:ea typeface="Century Gothic"/>
              <a:cs typeface="Century Gothic"/>
              <a:sym typeface="Century Gothic"/>
            </a:endParaRPr>
          </a:p>
          <a:p>
            <a:pPr marL="0" marR="0" lvl="0" indent="0" algn="just" rtl="0">
              <a:spcBef>
                <a:spcPts val="0"/>
              </a:spcBef>
              <a:spcAft>
                <a:spcPts val="0"/>
              </a:spcAft>
              <a:buNone/>
            </a:pPr>
            <a:endParaRPr sz="1400">
              <a:solidFill>
                <a:schemeClr val="dk1"/>
              </a:solidFill>
              <a:latin typeface="Century Gothic"/>
              <a:ea typeface="Century Gothic"/>
              <a:cs typeface="Century Gothic"/>
              <a:sym typeface="Century Gothic"/>
            </a:endParaRPr>
          </a:p>
          <a:p>
            <a:pPr marL="0" marR="0" lvl="0" indent="0" algn="just" rtl="0">
              <a:spcBef>
                <a:spcPts val="0"/>
              </a:spcBef>
              <a:spcAft>
                <a:spcPts val="0"/>
              </a:spcAft>
              <a:buNone/>
            </a:pPr>
            <a:endParaRPr sz="1400">
              <a:solidFill>
                <a:schemeClr val="dk1"/>
              </a:solidFill>
              <a:latin typeface="Century Gothic"/>
              <a:ea typeface="Century Gothic"/>
              <a:cs typeface="Century Gothic"/>
              <a:sym typeface="Century Gothic"/>
            </a:endParaRPr>
          </a:p>
          <a:p>
            <a:pPr marL="0" marR="0" lvl="0" indent="0" algn="just" rtl="0">
              <a:spcBef>
                <a:spcPts val="0"/>
              </a:spcBef>
              <a:spcAft>
                <a:spcPts val="0"/>
              </a:spcAft>
              <a:buNone/>
            </a:pPr>
            <a:endParaRPr sz="1400">
              <a:solidFill>
                <a:schemeClr val="dk1"/>
              </a:solidFill>
              <a:latin typeface="Century Gothic"/>
              <a:ea typeface="Century Gothic"/>
              <a:cs typeface="Century Gothic"/>
              <a:sym typeface="Century Gothic"/>
            </a:endParaRPr>
          </a:p>
          <a:p>
            <a:pPr marL="0" marR="0" lvl="0" indent="0" algn="just" rtl="0">
              <a:spcBef>
                <a:spcPts val="0"/>
              </a:spcBef>
              <a:spcAft>
                <a:spcPts val="0"/>
              </a:spcAft>
              <a:buNone/>
            </a:pPr>
            <a:endParaRPr sz="1400">
              <a:solidFill>
                <a:schemeClr val="dk1"/>
              </a:solidFill>
              <a:latin typeface="Century Gothic"/>
              <a:ea typeface="Century Gothic"/>
              <a:cs typeface="Century Gothic"/>
              <a:sym typeface="Century Gothic"/>
            </a:endParaRPr>
          </a:p>
          <a:p>
            <a:pPr marL="0" marR="0" lvl="0" indent="0" algn="just" rtl="0">
              <a:spcBef>
                <a:spcPts val="0"/>
              </a:spcBef>
              <a:spcAft>
                <a:spcPts val="0"/>
              </a:spcAft>
              <a:buNone/>
            </a:pPr>
            <a:endParaRPr sz="1400">
              <a:solidFill>
                <a:schemeClr val="dk1"/>
              </a:solidFill>
              <a:latin typeface="Century Gothic"/>
              <a:ea typeface="Century Gothic"/>
              <a:cs typeface="Century Gothic"/>
              <a:sym typeface="Century Gothic"/>
            </a:endParaRPr>
          </a:p>
          <a:p>
            <a:pPr marL="0" marR="0" lvl="0" indent="0" algn="just" rtl="0">
              <a:spcBef>
                <a:spcPts val="0"/>
              </a:spcBef>
              <a:spcAft>
                <a:spcPts val="0"/>
              </a:spcAft>
              <a:buNone/>
            </a:pPr>
            <a:endParaRPr sz="1400">
              <a:solidFill>
                <a:schemeClr val="dk1"/>
              </a:solidFill>
              <a:latin typeface="Century Gothic"/>
              <a:ea typeface="Century Gothic"/>
              <a:cs typeface="Century Gothic"/>
              <a:sym typeface="Century Gothic"/>
            </a:endParaRPr>
          </a:p>
          <a:p>
            <a:pPr marL="0" marR="0" lvl="0" indent="0" algn="just" rtl="0">
              <a:spcBef>
                <a:spcPts val="0"/>
              </a:spcBef>
              <a:spcAft>
                <a:spcPts val="0"/>
              </a:spcAft>
              <a:buNone/>
            </a:pPr>
            <a:endParaRPr sz="1400">
              <a:solidFill>
                <a:schemeClr val="dk1"/>
              </a:solidFill>
              <a:latin typeface="Century Gothic"/>
              <a:ea typeface="Century Gothic"/>
              <a:cs typeface="Century Gothic"/>
              <a:sym typeface="Century Gothic"/>
            </a:endParaRPr>
          </a:p>
          <a:p>
            <a:pPr marL="0" marR="0" lvl="0" indent="0" algn="just" rtl="0">
              <a:spcBef>
                <a:spcPts val="0"/>
              </a:spcBef>
              <a:spcAft>
                <a:spcPts val="0"/>
              </a:spcAft>
              <a:buNone/>
            </a:pPr>
            <a:endParaRPr sz="1400">
              <a:solidFill>
                <a:schemeClr val="dk1"/>
              </a:solidFill>
              <a:latin typeface="Century Gothic"/>
              <a:ea typeface="Century Gothic"/>
              <a:cs typeface="Century Gothic"/>
              <a:sym typeface="Century Gothic"/>
            </a:endParaRPr>
          </a:p>
          <a:p>
            <a:pPr marL="0" marR="0" lvl="0" indent="0" algn="just" rtl="0">
              <a:spcBef>
                <a:spcPts val="0"/>
              </a:spcBef>
              <a:spcAft>
                <a:spcPts val="0"/>
              </a:spcAft>
              <a:buNone/>
            </a:pPr>
            <a:endParaRPr sz="1400">
              <a:solidFill>
                <a:schemeClr val="dk1"/>
              </a:solidFill>
              <a:latin typeface="Century Gothic"/>
              <a:ea typeface="Century Gothic"/>
              <a:cs typeface="Century Gothic"/>
              <a:sym typeface="Century Gothic"/>
            </a:endParaRPr>
          </a:p>
          <a:p>
            <a:pPr marL="0" marR="0" lvl="0" indent="0" algn="just" rtl="0">
              <a:spcBef>
                <a:spcPts val="0"/>
              </a:spcBef>
              <a:spcAft>
                <a:spcPts val="0"/>
              </a:spcAft>
              <a:buNone/>
            </a:pPr>
            <a:endParaRPr sz="1400">
              <a:solidFill>
                <a:schemeClr val="dk1"/>
              </a:solidFill>
              <a:latin typeface="Century Gothic"/>
              <a:ea typeface="Century Gothic"/>
              <a:cs typeface="Century Gothic"/>
              <a:sym typeface="Century Gothic"/>
            </a:endParaRPr>
          </a:p>
          <a:p>
            <a:pPr marL="0" marR="0" lvl="0" indent="0" algn="just" rtl="0">
              <a:spcBef>
                <a:spcPts val="0"/>
              </a:spcBef>
              <a:spcAft>
                <a:spcPts val="0"/>
              </a:spcAft>
              <a:buNone/>
            </a:pPr>
            <a:endParaRPr sz="1400">
              <a:solidFill>
                <a:schemeClr val="dk1"/>
              </a:solidFill>
              <a:latin typeface="Century Gothic"/>
              <a:ea typeface="Century Gothic"/>
              <a:cs typeface="Century Gothic"/>
              <a:sym typeface="Century Gothic"/>
            </a:endParaRPr>
          </a:p>
          <a:p>
            <a:pPr marL="0" marR="0" lvl="0" indent="0" algn="just" rtl="0">
              <a:spcBef>
                <a:spcPts val="0"/>
              </a:spcBef>
              <a:spcAft>
                <a:spcPts val="0"/>
              </a:spcAft>
              <a:buNone/>
            </a:pPr>
            <a:endParaRPr sz="1400">
              <a:solidFill>
                <a:schemeClr val="dk1"/>
              </a:solidFill>
              <a:latin typeface="Century Gothic"/>
              <a:ea typeface="Century Gothic"/>
              <a:cs typeface="Century Gothic"/>
              <a:sym typeface="Century Gothic"/>
            </a:endParaRPr>
          </a:p>
          <a:p>
            <a:pPr marL="0" marR="0" lvl="0" indent="0" algn="just" rtl="0">
              <a:spcBef>
                <a:spcPts val="0"/>
              </a:spcBef>
              <a:spcAft>
                <a:spcPts val="0"/>
              </a:spcAft>
              <a:buNone/>
            </a:pPr>
            <a:r>
              <a:rPr lang="en-ZA" sz="1400">
                <a:solidFill>
                  <a:schemeClr val="dk1"/>
                </a:solidFill>
                <a:latin typeface="Century Gothic"/>
                <a:ea typeface="Century Gothic"/>
                <a:cs typeface="Century Gothic"/>
                <a:sym typeface="Century Gothic"/>
              </a:rPr>
              <a:t>eCares provides digital tools for </a:t>
            </a:r>
            <a:r>
              <a:rPr lang="en-ZA" sz="1400" b="1">
                <a:solidFill>
                  <a:srgbClr val="A4683B"/>
                </a:solidFill>
                <a:latin typeface="Century Gothic"/>
                <a:ea typeface="Century Gothic"/>
                <a:cs typeface="Century Gothic"/>
                <a:sym typeface="Century Gothic"/>
              </a:rPr>
              <a:t>ELP site visits and assessments </a:t>
            </a:r>
            <a:r>
              <a:rPr lang="en-ZA" sz="1400">
                <a:solidFill>
                  <a:schemeClr val="dk1"/>
                </a:solidFill>
                <a:latin typeface="Century Gothic"/>
                <a:ea typeface="Century Gothic"/>
                <a:cs typeface="Century Gothic"/>
                <a:sym typeface="Century Gothic"/>
              </a:rPr>
              <a:t>to streamline these processes, significantly reducing the time compared to manual methods. Comprehensive </a:t>
            </a:r>
            <a:r>
              <a:rPr lang="en-ZA" sz="1400" b="1">
                <a:solidFill>
                  <a:srgbClr val="A4683B"/>
                </a:solidFill>
                <a:latin typeface="Century Gothic"/>
                <a:ea typeface="Century Gothic"/>
                <a:cs typeface="Century Gothic"/>
                <a:sym typeface="Century Gothic"/>
              </a:rPr>
              <a:t>reporting and dashboards </a:t>
            </a:r>
            <a:r>
              <a:rPr lang="en-ZA" sz="1400">
                <a:solidFill>
                  <a:schemeClr val="dk1"/>
                </a:solidFill>
                <a:latin typeface="Century Gothic"/>
                <a:ea typeface="Century Gothic"/>
                <a:cs typeface="Century Gothic"/>
                <a:sym typeface="Century Gothic"/>
              </a:rPr>
              <a:t>offer detailed insights into ECD activities across provinces.</a:t>
            </a:r>
            <a:endParaRPr/>
          </a:p>
          <a:p>
            <a:pPr marL="0" marR="0" lvl="0" indent="0" algn="just" rtl="0">
              <a:spcBef>
                <a:spcPts val="0"/>
              </a:spcBef>
              <a:spcAft>
                <a:spcPts val="0"/>
              </a:spcAft>
              <a:buNone/>
            </a:pPr>
            <a:endParaRPr sz="1400">
              <a:solidFill>
                <a:schemeClr val="dk1"/>
              </a:solidFill>
              <a:latin typeface="Century Gothic"/>
              <a:ea typeface="Century Gothic"/>
              <a:cs typeface="Century Gothic"/>
              <a:sym typeface="Century Gothic"/>
            </a:endParaRPr>
          </a:p>
        </p:txBody>
      </p:sp>
      <p:pic>
        <p:nvPicPr>
          <p:cNvPr id="197" name="Google Shape;197;p21"/>
          <p:cNvPicPr preferRelativeResize="0"/>
          <p:nvPr/>
        </p:nvPicPr>
        <p:blipFill rotWithShape="1">
          <a:blip r:embed="rId3">
            <a:alphaModFix/>
          </a:blip>
          <a:srcRect b="32913"/>
          <a:stretch/>
        </p:blipFill>
        <p:spPr>
          <a:xfrm flipH="1">
            <a:off x="0" y="5615484"/>
            <a:ext cx="12217400" cy="1242516"/>
          </a:xfrm>
          <a:prstGeom prst="rect">
            <a:avLst/>
          </a:prstGeom>
          <a:noFill/>
          <a:ln>
            <a:noFill/>
          </a:ln>
        </p:spPr>
      </p:pic>
      <p:sp>
        <p:nvSpPr>
          <p:cNvPr id="198" name="Google Shape;198;p21"/>
          <p:cNvSpPr txBox="1"/>
          <p:nvPr/>
        </p:nvSpPr>
        <p:spPr>
          <a:xfrm>
            <a:off x="819889" y="291999"/>
            <a:ext cx="10821073" cy="600124"/>
          </a:xfrm>
          <a:prstGeom prst="rect">
            <a:avLst/>
          </a:prstGeom>
          <a:noFill/>
          <a:ln>
            <a:noFill/>
          </a:ln>
        </p:spPr>
        <p:txBody>
          <a:bodyPr spcFirstLastPara="1" wrap="square" lIns="91425" tIns="45700" rIns="91425" bIns="45700" anchor="t" anchorCtr="0">
            <a:spAutoFit/>
          </a:bodyPr>
          <a:lstStyle/>
          <a:p>
            <a:pPr marL="0" marR="0" lvl="0" indent="0" algn="l" rtl="0">
              <a:lnSpc>
                <a:spcPct val="110000"/>
              </a:lnSpc>
              <a:spcBef>
                <a:spcPts val="0"/>
              </a:spcBef>
              <a:spcAft>
                <a:spcPts val="0"/>
              </a:spcAft>
              <a:buNone/>
            </a:pPr>
            <a:r>
              <a:rPr lang="en-ZA" sz="3000" b="1">
                <a:solidFill>
                  <a:srgbClr val="1F6233"/>
                </a:solidFill>
                <a:latin typeface="Century Gothic"/>
                <a:ea typeface="Century Gothic"/>
                <a:cs typeface="Century Gothic"/>
                <a:sym typeface="Century Gothic"/>
              </a:rPr>
              <a:t>eCares VISION: ENHANCING THE MANAGEMENT OF ELPS</a:t>
            </a:r>
            <a:endParaRPr sz="3000" b="1">
              <a:solidFill>
                <a:srgbClr val="1F6233"/>
              </a:solidFill>
              <a:latin typeface="Century Gothic"/>
              <a:ea typeface="Century Gothic"/>
              <a:cs typeface="Century Gothic"/>
              <a:sym typeface="Century Gothic"/>
            </a:endParaRPr>
          </a:p>
        </p:txBody>
      </p:sp>
      <p:pic>
        <p:nvPicPr>
          <p:cNvPr id="199" name="Google Shape;199;p21"/>
          <p:cNvPicPr preferRelativeResize="0"/>
          <p:nvPr/>
        </p:nvPicPr>
        <p:blipFill rotWithShape="1">
          <a:blip r:embed="rId4">
            <a:alphaModFix/>
          </a:blip>
          <a:srcRect/>
          <a:stretch/>
        </p:blipFill>
        <p:spPr>
          <a:xfrm>
            <a:off x="940980" y="5792345"/>
            <a:ext cx="1211956" cy="423584"/>
          </a:xfrm>
          <a:prstGeom prst="rect">
            <a:avLst/>
          </a:prstGeom>
          <a:noFill/>
          <a:ln>
            <a:noFill/>
          </a:ln>
        </p:spPr>
      </p:pic>
      <p:pic>
        <p:nvPicPr>
          <p:cNvPr id="200" name="Google Shape;200;p21"/>
          <p:cNvPicPr preferRelativeResize="0"/>
          <p:nvPr/>
        </p:nvPicPr>
        <p:blipFill rotWithShape="1">
          <a:blip r:embed="rId5">
            <a:alphaModFix/>
          </a:blip>
          <a:srcRect/>
          <a:stretch/>
        </p:blipFill>
        <p:spPr>
          <a:xfrm>
            <a:off x="9039236" y="5096860"/>
            <a:ext cx="2301864" cy="986447"/>
          </a:xfrm>
          <a:prstGeom prst="rect">
            <a:avLst/>
          </a:prstGeom>
          <a:noFill/>
          <a:ln>
            <a:noFill/>
          </a:ln>
        </p:spPr>
      </p:pic>
      <p:pic>
        <p:nvPicPr>
          <p:cNvPr id="201" name="Google Shape;201;p21"/>
          <p:cNvPicPr preferRelativeResize="0"/>
          <p:nvPr/>
        </p:nvPicPr>
        <p:blipFill rotWithShape="1">
          <a:blip r:embed="rId6">
            <a:alphaModFix/>
          </a:blip>
          <a:srcRect l="17333" t="33776" r="20999" b="31092"/>
          <a:stretch/>
        </p:blipFill>
        <p:spPr>
          <a:xfrm>
            <a:off x="2303122" y="5846586"/>
            <a:ext cx="1321821" cy="423584"/>
          </a:xfrm>
          <a:prstGeom prst="rect">
            <a:avLst/>
          </a:prstGeom>
          <a:noFill/>
          <a:ln>
            <a:noFill/>
          </a:ln>
        </p:spPr>
      </p:pic>
      <p:grpSp>
        <p:nvGrpSpPr>
          <p:cNvPr id="202" name="Google Shape;202;p21"/>
          <p:cNvGrpSpPr/>
          <p:nvPr/>
        </p:nvGrpSpPr>
        <p:grpSpPr>
          <a:xfrm>
            <a:off x="1009146" y="2113107"/>
            <a:ext cx="2088000" cy="1872523"/>
            <a:chOff x="1009146" y="1953305"/>
            <a:chExt cx="2088000" cy="1872523"/>
          </a:xfrm>
        </p:grpSpPr>
        <p:sp>
          <p:nvSpPr>
            <p:cNvPr id="203" name="Google Shape;203;p21"/>
            <p:cNvSpPr txBox="1"/>
            <p:nvPr/>
          </p:nvSpPr>
          <p:spPr>
            <a:xfrm>
              <a:off x="1009146" y="3302608"/>
              <a:ext cx="208800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1400">
                  <a:solidFill>
                    <a:schemeClr val="dk1"/>
                  </a:solidFill>
                  <a:latin typeface="Century Gothic"/>
                  <a:ea typeface="Century Gothic"/>
                  <a:cs typeface="Century Gothic"/>
                  <a:sym typeface="Century Gothic"/>
                </a:rPr>
                <a:t>ECD </a:t>
              </a:r>
              <a:r>
                <a:rPr lang="en-ZA" sz="1400" b="1">
                  <a:solidFill>
                    <a:srgbClr val="A4683B"/>
                  </a:solidFill>
                  <a:latin typeface="Century Gothic"/>
                  <a:ea typeface="Century Gothic"/>
                  <a:cs typeface="Century Gothic"/>
                  <a:sym typeface="Century Gothic"/>
                </a:rPr>
                <a:t>registration</a:t>
              </a:r>
              <a:r>
                <a:rPr lang="en-ZA" sz="1400">
                  <a:solidFill>
                    <a:schemeClr val="dk1"/>
                  </a:solidFill>
                  <a:latin typeface="Century Gothic"/>
                  <a:ea typeface="Century Gothic"/>
                  <a:cs typeface="Century Gothic"/>
                  <a:sym typeface="Century Gothic"/>
                </a:rPr>
                <a:t> and quality assessment</a:t>
              </a:r>
              <a:endParaRPr sz="1400">
                <a:solidFill>
                  <a:schemeClr val="dk1"/>
                </a:solidFill>
                <a:latin typeface="Calibri"/>
                <a:ea typeface="Calibri"/>
                <a:cs typeface="Calibri"/>
                <a:sym typeface="Calibri"/>
              </a:endParaRPr>
            </a:p>
          </p:txBody>
        </p:sp>
        <p:grpSp>
          <p:nvGrpSpPr>
            <p:cNvPr id="204" name="Google Shape;204;p21"/>
            <p:cNvGrpSpPr/>
            <p:nvPr/>
          </p:nvGrpSpPr>
          <p:grpSpPr>
            <a:xfrm>
              <a:off x="1208708" y="1953305"/>
              <a:ext cx="1463372" cy="1198548"/>
              <a:chOff x="973634" y="2314726"/>
              <a:chExt cx="1463372" cy="1198548"/>
            </a:xfrm>
          </p:grpSpPr>
          <p:sp>
            <p:nvSpPr>
              <p:cNvPr id="205" name="Google Shape;205;p21"/>
              <p:cNvSpPr/>
              <p:nvPr/>
            </p:nvSpPr>
            <p:spPr>
              <a:xfrm>
                <a:off x="1238452" y="2314726"/>
                <a:ext cx="1198554" cy="1198547"/>
              </a:xfrm>
              <a:prstGeom prst="ellipse">
                <a:avLst/>
              </a:prstGeom>
              <a:blipFill rotWithShape="1">
                <a:blip r:embed="rId7">
                  <a:alphaModFix/>
                </a:blip>
                <a:stretch>
                  <a:fillRect l="-10791"/>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6" name="Google Shape;206;p21"/>
              <p:cNvSpPr/>
              <p:nvPr/>
            </p:nvSpPr>
            <p:spPr>
              <a:xfrm>
                <a:off x="1238452" y="2314726"/>
                <a:ext cx="1198554" cy="1198548"/>
              </a:xfrm>
              <a:prstGeom prst="ellipse">
                <a:avLst/>
              </a:prstGeom>
              <a:noFill/>
              <a:ln w="254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1F497D"/>
                  </a:solidFill>
                  <a:latin typeface="Roboto Medium"/>
                  <a:ea typeface="Roboto Medium"/>
                  <a:cs typeface="Roboto Medium"/>
                  <a:sym typeface="Roboto Medium"/>
                </a:endParaRPr>
              </a:p>
            </p:txBody>
          </p:sp>
          <p:sp>
            <p:nvSpPr>
              <p:cNvPr id="207" name="Google Shape;207;p21"/>
              <p:cNvSpPr/>
              <p:nvPr/>
            </p:nvSpPr>
            <p:spPr>
              <a:xfrm>
                <a:off x="973634" y="2589872"/>
                <a:ext cx="597636" cy="597634"/>
              </a:xfrm>
              <a:prstGeom prst="ellipse">
                <a:avLst/>
              </a:prstGeom>
              <a:solidFill>
                <a:schemeClr val="accent6"/>
              </a:solidFill>
              <a:ln w="762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F497D"/>
                  </a:buClr>
                  <a:buSzPts val="1800"/>
                  <a:buFont typeface="Roboto Medium"/>
                  <a:buNone/>
                </a:pPr>
                <a:r>
                  <a:rPr lang="en-ZA" sz="1600" b="0" i="0" u="none" strike="noStrike" cap="none" dirty="0">
                    <a:solidFill>
                      <a:srgbClr val="1F497D"/>
                    </a:solidFill>
                    <a:latin typeface="Roboto Medium"/>
                    <a:ea typeface="Roboto Medium"/>
                    <a:cs typeface="Roboto Medium"/>
                    <a:sym typeface="Roboto Medium"/>
                  </a:rPr>
                  <a:t>01</a:t>
                </a:r>
                <a:endParaRPr sz="1200" dirty="0"/>
              </a:p>
            </p:txBody>
          </p:sp>
        </p:grpSp>
      </p:grpSp>
      <p:grpSp>
        <p:nvGrpSpPr>
          <p:cNvPr id="208" name="Google Shape;208;p21"/>
          <p:cNvGrpSpPr/>
          <p:nvPr/>
        </p:nvGrpSpPr>
        <p:grpSpPr>
          <a:xfrm>
            <a:off x="3727656" y="2113107"/>
            <a:ext cx="2088000" cy="2303410"/>
            <a:chOff x="3744810" y="1953305"/>
            <a:chExt cx="2088000" cy="2303410"/>
          </a:xfrm>
        </p:grpSpPr>
        <p:sp>
          <p:nvSpPr>
            <p:cNvPr id="209" name="Google Shape;209;p21"/>
            <p:cNvSpPr txBox="1"/>
            <p:nvPr/>
          </p:nvSpPr>
          <p:spPr>
            <a:xfrm>
              <a:off x="3744810" y="3302608"/>
              <a:ext cx="20880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1400">
                  <a:solidFill>
                    <a:schemeClr val="dk1"/>
                  </a:solidFill>
                  <a:latin typeface="Century Gothic"/>
                  <a:ea typeface="Century Gothic"/>
                  <a:cs typeface="Century Gothic"/>
                  <a:sym typeface="Century Gothic"/>
                </a:rPr>
                <a:t>Managing </a:t>
              </a:r>
              <a:r>
                <a:rPr lang="en-ZA" sz="1400" b="1">
                  <a:solidFill>
                    <a:srgbClr val="A4683B"/>
                  </a:solidFill>
                  <a:latin typeface="Century Gothic"/>
                  <a:ea typeface="Century Gothic"/>
                  <a:cs typeface="Century Gothic"/>
                  <a:sym typeface="Century Gothic"/>
                </a:rPr>
                <a:t>funding</a:t>
              </a:r>
              <a:r>
                <a:rPr lang="en-ZA" sz="1400">
                  <a:solidFill>
                    <a:schemeClr val="dk1"/>
                  </a:solidFill>
                  <a:latin typeface="Century Gothic"/>
                  <a:ea typeface="Century Gothic"/>
                  <a:cs typeface="Century Gothic"/>
                  <a:sym typeface="Century Gothic"/>
                </a:rPr>
                <a:t> processes, including budget calculations and allocations</a:t>
              </a:r>
              <a:endParaRPr sz="1400">
                <a:solidFill>
                  <a:schemeClr val="dk1"/>
                </a:solidFill>
                <a:latin typeface="Calibri"/>
                <a:ea typeface="Calibri"/>
                <a:cs typeface="Calibri"/>
                <a:sym typeface="Calibri"/>
              </a:endParaRPr>
            </a:p>
          </p:txBody>
        </p:sp>
        <p:grpSp>
          <p:nvGrpSpPr>
            <p:cNvPr id="210" name="Google Shape;210;p21"/>
            <p:cNvGrpSpPr/>
            <p:nvPr/>
          </p:nvGrpSpPr>
          <p:grpSpPr>
            <a:xfrm>
              <a:off x="3916000" y="1953305"/>
              <a:ext cx="1466849" cy="1202716"/>
              <a:chOff x="3396876" y="2249261"/>
              <a:chExt cx="1466849" cy="1202716"/>
            </a:xfrm>
          </p:grpSpPr>
          <p:pic>
            <p:nvPicPr>
              <p:cNvPr id="211" name="Google Shape;211;p21" descr="What Is Budgeting? Importance, Types, Pros &amp; Cons"/>
              <p:cNvPicPr preferRelativeResize="0"/>
              <p:nvPr/>
            </p:nvPicPr>
            <p:blipFill rotWithShape="1">
              <a:blip r:embed="rId8">
                <a:alphaModFix/>
              </a:blip>
              <a:srcRect l="7740" t="-618" r="23911" b="618"/>
              <a:stretch/>
            </p:blipFill>
            <p:spPr>
              <a:xfrm>
                <a:off x="3665171" y="2253430"/>
                <a:ext cx="1198554" cy="1198547"/>
              </a:xfrm>
              <a:prstGeom prst="ellipse">
                <a:avLst/>
              </a:prstGeom>
              <a:noFill/>
              <a:ln>
                <a:noFill/>
              </a:ln>
            </p:spPr>
          </p:pic>
          <p:grpSp>
            <p:nvGrpSpPr>
              <p:cNvPr id="212" name="Google Shape;212;p21"/>
              <p:cNvGrpSpPr/>
              <p:nvPr/>
            </p:nvGrpSpPr>
            <p:grpSpPr>
              <a:xfrm>
                <a:off x="3396876" y="2249261"/>
                <a:ext cx="1463372" cy="1198548"/>
                <a:chOff x="3396876" y="2249261"/>
                <a:chExt cx="1463372" cy="1198548"/>
              </a:xfrm>
            </p:grpSpPr>
            <p:sp>
              <p:nvSpPr>
                <p:cNvPr id="213" name="Google Shape;213;p21"/>
                <p:cNvSpPr/>
                <p:nvPr/>
              </p:nvSpPr>
              <p:spPr>
                <a:xfrm>
                  <a:off x="3661694" y="2249261"/>
                  <a:ext cx="1198554" cy="1198548"/>
                </a:xfrm>
                <a:prstGeom prst="ellipse">
                  <a:avLst/>
                </a:prstGeom>
                <a:noFill/>
                <a:ln w="254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1F497D"/>
                    </a:solidFill>
                    <a:latin typeface="Roboto Medium"/>
                    <a:ea typeface="Roboto Medium"/>
                    <a:cs typeface="Roboto Medium"/>
                    <a:sym typeface="Roboto Medium"/>
                  </a:endParaRPr>
                </a:p>
              </p:txBody>
            </p:sp>
            <p:sp>
              <p:nvSpPr>
                <p:cNvPr id="214" name="Google Shape;214;p21"/>
                <p:cNvSpPr/>
                <p:nvPr/>
              </p:nvSpPr>
              <p:spPr>
                <a:xfrm>
                  <a:off x="3396876" y="2524407"/>
                  <a:ext cx="597636" cy="597634"/>
                </a:xfrm>
                <a:prstGeom prst="ellipse">
                  <a:avLst/>
                </a:prstGeom>
                <a:solidFill>
                  <a:schemeClr val="accent6"/>
                </a:solidFill>
                <a:ln w="762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F497D"/>
                    </a:buClr>
                    <a:buSzPts val="1800"/>
                    <a:buFont typeface="Roboto Medium"/>
                    <a:buNone/>
                  </a:pPr>
                  <a:r>
                    <a:rPr lang="en-ZA" sz="1600" b="0" i="0" u="none" strike="noStrike" cap="none">
                      <a:solidFill>
                        <a:srgbClr val="1F497D"/>
                      </a:solidFill>
                      <a:latin typeface="Roboto Medium"/>
                      <a:ea typeface="Roboto Medium"/>
                      <a:cs typeface="Roboto Medium"/>
                      <a:sym typeface="Roboto Medium"/>
                    </a:rPr>
                    <a:t>02</a:t>
                  </a:r>
                  <a:endParaRPr sz="1200"/>
                </a:p>
              </p:txBody>
            </p:sp>
          </p:grpSp>
        </p:grpSp>
      </p:grpSp>
      <p:grpSp>
        <p:nvGrpSpPr>
          <p:cNvPr id="215" name="Google Shape;215;p21"/>
          <p:cNvGrpSpPr/>
          <p:nvPr/>
        </p:nvGrpSpPr>
        <p:grpSpPr>
          <a:xfrm>
            <a:off x="6446166" y="2113107"/>
            <a:ext cx="2088000" cy="2303410"/>
            <a:chOff x="6446107" y="1953305"/>
            <a:chExt cx="2088000" cy="2303410"/>
          </a:xfrm>
        </p:grpSpPr>
        <p:sp>
          <p:nvSpPr>
            <p:cNvPr id="216" name="Google Shape;216;p21"/>
            <p:cNvSpPr txBox="1"/>
            <p:nvPr/>
          </p:nvSpPr>
          <p:spPr>
            <a:xfrm>
              <a:off x="6446107" y="3302608"/>
              <a:ext cx="20880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1400">
                  <a:solidFill>
                    <a:schemeClr val="dk1"/>
                  </a:solidFill>
                  <a:latin typeface="Century Gothic"/>
                  <a:ea typeface="Century Gothic"/>
                  <a:cs typeface="Century Gothic"/>
                  <a:sym typeface="Century Gothic"/>
                </a:rPr>
                <a:t>Managing </a:t>
              </a:r>
              <a:r>
                <a:rPr lang="en-ZA" sz="1400" b="1">
                  <a:solidFill>
                    <a:srgbClr val="A4683B"/>
                  </a:solidFill>
                  <a:latin typeface="Century Gothic"/>
                  <a:ea typeface="Century Gothic"/>
                  <a:cs typeface="Century Gothic"/>
                  <a:sym typeface="Century Gothic"/>
                </a:rPr>
                <a:t>child</a:t>
              </a:r>
              <a:r>
                <a:rPr lang="en-ZA" sz="1400" b="1">
                  <a:solidFill>
                    <a:schemeClr val="dk1"/>
                  </a:solidFill>
                  <a:latin typeface="Century Gothic"/>
                  <a:ea typeface="Century Gothic"/>
                  <a:cs typeface="Century Gothic"/>
                  <a:sym typeface="Century Gothic"/>
                </a:rPr>
                <a:t> </a:t>
              </a:r>
              <a:r>
                <a:rPr lang="en-ZA" sz="1400" b="1">
                  <a:solidFill>
                    <a:srgbClr val="A4683B"/>
                  </a:solidFill>
                  <a:latin typeface="Century Gothic"/>
                  <a:ea typeface="Century Gothic"/>
                  <a:cs typeface="Century Gothic"/>
                  <a:sym typeface="Century Gothic"/>
                </a:rPr>
                <a:t>profiles</a:t>
              </a:r>
              <a:r>
                <a:rPr lang="en-ZA" sz="1400" b="1">
                  <a:solidFill>
                    <a:schemeClr val="dk1"/>
                  </a:solidFill>
                  <a:latin typeface="Century Gothic"/>
                  <a:ea typeface="Century Gothic"/>
                  <a:cs typeface="Century Gothic"/>
                  <a:sym typeface="Century Gothic"/>
                </a:rPr>
                <a:t> </a:t>
              </a:r>
              <a:r>
                <a:rPr lang="en-ZA" sz="1400">
                  <a:solidFill>
                    <a:schemeClr val="dk1"/>
                  </a:solidFill>
                  <a:latin typeface="Century Gothic"/>
                  <a:ea typeface="Century Gothic"/>
                  <a:cs typeface="Century Gothic"/>
                  <a:sym typeface="Century Gothic"/>
                </a:rPr>
                <a:t>to ensure accurate grant distribution to ELPs</a:t>
              </a:r>
              <a:endParaRPr sz="1400">
                <a:solidFill>
                  <a:schemeClr val="dk1"/>
                </a:solidFill>
                <a:latin typeface="Calibri"/>
                <a:ea typeface="Calibri"/>
                <a:cs typeface="Calibri"/>
                <a:sym typeface="Calibri"/>
              </a:endParaRPr>
            </a:p>
          </p:txBody>
        </p:sp>
        <p:grpSp>
          <p:nvGrpSpPr>
            <p:cNvPr id="217" name="Google Shape;217;p21"/>
            <p:cNvGrpSpPr/>
            <p:nvPr/>
          </p:nvGrpSpPr>
          <p:grpSpPr>
            <a:xfrm>
              <a:off x="6625254" y="1953305"/>
              <a:ext cx="1464225" cy="1202855"/>
              <a:chOff x="5972930" y="2325379"/>
              <a:chExt cx="1464225" cy="1202855"/>
            </a:xfrm>
          </p:grpSpPr>
          <p:sp>
            <p:nvSpPr>
              <p:cNvPr id="218" name="Google Shape;218;p21"/>
              <p:cNvSpPr/>
              <p:nvPr/>
            </p:nvSpPr>
            <p:spPr>
              <a:xfrm>
                <a:off x="6245554" y="2328649"/>
                <a:ext cx="1191601" cy="1199585"/>
              </a:xfrm>
              <a:prstGeom prst="ellipse">
                <a:avLst/>
              </a:prstGeom>
              <a:blipFill rotWithShape="1">
                <a:blip r:embed="rId9">
                  <a:alphaModFix/>
                </a:blip>
                <a:stretch>
                  <a:fillRect l="-42219" t="-7391" r="-1952" b="-3625"/>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19" name="Google Shape;219;p21"/>
              <p:cNvGrpSpPr/>
              <p:nvPr/>
            </p:nvGrpSpPr>
            <p:grpSpPr>
              <a:xfrm>
                <a:off x="5972930" y="2325379"/>
                <a:ext cx="1463372" cy="1198548"/>
                <a:chOff x="973634" y="2314726"/>
                <a:chExt cx="1463372" cy="1198548"/>
              </a:xfrm>
            </p:grpSpPr>
            <p:sp>
              <p:nvSpPr>
                <p:cNvPr id="220" name="Google Shape;220;p21"/>
                <p:cNvSpPr/>
                <p:nvPr/>
              </p:nvSpPr>
              <p:spPr>
                <a:xfrm>
                  <a:off x="1238452" y="2314726"/>
                  <a:ext cx="1198554" cy="1198548"/>
                </a:xfrm>
                <a:prstGeom prst="ellipse">
                  <a:avLst/>
                </a:prstGeom>
                <a:noFill/>
                <a:ln w="254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1F497D"/>
                    </a:solidFill>
                    <a:latin typeface="Roboto Medium"/>
                    <a:ea typeface="Roboto Medium"/>
                    <a:cs typeface="Roboto Medium"/>
                    <a:sym typeface="Roboto Medium"/>
                  </a:endParaRPr>
                </a:p>
              </p:txBody>
            </p:sp>
            <p:sp>
              <p:nvSpPr>
                <p:cNvPr id="221" name="Google Shape;221;p21"/>
                <p:cNvSpPr/>
                <p:nvPr/>
              </p:nvSpPr>
              <p:spPr>
                <a:xfrm>
                  <a:off x="973634" y="2589872"/>
                  <a:ext cx="597636" cy="597634"/>
                </a:xfrm>
                <a:prstGeom prst="ellipse">
                  <a:avLst/>
                </a:prstGeom>
                <a:solidFill>
                  <a:schemeClr val="accent6"/>
                </a:solidFill>
                <a:ln w="762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F497D"/>
                    </a:buClr>
                    <a:buSzPts val="1800"/>
                    <a:buFont typeface="Roboto Medium"/>
                    <a:buNone/>
                  </a:pPr>
                  <a:r>
                    <a:rPr lang="en-ZA" sz="1600" b="0" i="0" u="none" strike="noStrike" cap="none">
                      <a:solidFill>
                        <a:srgbClr val="1F497D"/>
                      </a:solidFill>
                      <a:latin typeface="Roboto Medium"/>
                      <a:ea typeface="Roboto Medium"/>
                      <a:cs typeface="Roboto Medium"/>
                      <a:sym typeface="Roboto Medium"/>
                    </a:rPr>
                    <a:t>03</a:t>
                  </a:r>
                  <a:endParaRPr sz="1200"/>
                </a:p>
              </p:txBody>
            </p:sp>
          </p:grpSp>
        </p:grpSp>
      </p:grpSp>
      <p:grpSp>
        <p:nvGrpSpPr>
          <p:cNvPr id="222" name="Google Shape;222;p21"/>
          <p:cNvGrpSpPr/>
          <p:nvPr/>
        </p:nvGrpSpPr>
        <p:grpSpPr>
          <a:xfrm>
            <a:off x="9164677" y="2113107"/>
            <a:ext cx="2088000" cy="2303410"/>
            <a:chOff x="9164677" y="1953305"/>
            <a:chExt cx="2088000" cy="2303410"/>
          </a:xfrm>
        </p:grpSpPr>
        <p:sp>
          <p:nvSpPr>
            <p:cNvPr id="223" name="Google Shape;223;p21"/>
            <p:cNvSpPr txBox="1"/>
            <p:nvPr/>
          </p:nvSpPr>
          <p:spPr>
            <a:xfrm>
              <a:off x="9164677" y="3302608"/>
              <a:ext cx="20880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1400">
                  <a:solidFill>
                    <a:schemeClr val="dk1"/>
                  </a:solidFill>
                  <a:latin typeface="Century Gothic"/>
                  <a:ea typeface="Century Gothic"/>
                  <a:cs typeface="Century Gothic"/>
                  <a:sym typeface="Century Gothic"/>
                </a:rPr>
                <a:t>Managing </a:t>
              </a:r>
              <a:r>
                <a:rPr lang="en-ZA" sz="1400" b="1">
                  <a:solidFill>
                    <a:srgbClr val="A4683B"/>
                  </a:solidFill>
                  <a:latin typeface="Century Gothic"/>
                  <a:ea typeface="Century Gothic"/>
                  <a:cs typeface="Century Gothic"/>
                  <a:sym typeface="Century Gothic"/>
                </a:rPr>
                <a:t>staff</a:t>
              </a:r>
              <a:r>
                <a:rPr lang="en-ZA" sz="1400" b="1">
                  <a:solidFill>
                    <a:schemeClr val="dk1"/>
                  </a:solidFill>
                  <a:latin typeface="Century Gothic"/>
                  <a:ea typeface="Century Gothic"/>
                  <a:cs typeface="Century Gothic"/>
                  <a:sym typeface="Century Gothic"/>
                </a:rPr>
                <a:t> </a:t>
              </a:r>
              <a:r>
                <a:rPr lang="en-ZA" sz="1400" b="1">
                  <a:solidFill>
                    <a:srgbClr val="A4683B"/>
                  </a:solidFill>
                  <a:latin typeface="Century Gothic"/>
                  <a:ea typeface="Century Gothic"/>
                  <a:cs typeface="Century Gothic"/>
                  <a:sym typeface="Century Gothic"/>
                </a:rPr>
                <a:t>profiles</a:t>
              </a:r>
              <a:r>
                <a:rPr lang="en-ZA" sz="1400" b="1">
                  <a:solidFill>
                    <a:schemeClr val="dk1"/>
                  </a:solidFill>
                  <a:latin typeface="Century Gothic"/>
                  <a:ea typeface="Century Gothic"/>
                  <a:cs typeface="Century Gothic"/>
                  <a:sym typeface="Century Gothic"/>
                </a:rPr>
                <a:t> </a:t>
              </a:r>
              <a:r>
                <a:rPr lang="en-ZA" sz="1400">
                  <a:solidFill>
                    <a:schemeClr val="dk1"/>
                  </a:solidFill>
                  <a:latin typeface="Century Gothic"/>
                  <a:ea typeface="Century Gothic"/>
                  <a:cs typeface="Century Gothic"/>
                  <a:sym typeface="Century Gothic"/>
                </a:rPr>
                <a:t>to aid in evaluating staffing needs</a:t>
              </a:r>
              <a:endParaRPr sz="1400">
                <a:solidFill>
                  <a:schemeClr val="dk1"/>
                </a:solidFill>
                <a:latin typeface="Calibri"/>
                <a:ea typeface="Calibri"/>
                <a:cs typeface="Calibri"/>
                <a:sym typeface="Calibri"/>
              </a:endParaRPr>
            </a:p>
          </p:txBody>
        </p:sp>
        <p:grpSp>
          <p:nvGrpSpPr>
            <p:cNvPr id="224" name="Google Shape;224;p21"/>
            <p:cNvGrpSpPr/>
            <p:nvPr/>
          </p:nvGrpSpPr>
          <p:grpSpPr>
            <a:xfrm>
              <a:off x="9332535" y="1953305"/>
              <a:ext cx="1463372" cy="1200709"/>
              <a:chOff x="5972930" y="2323218"/>
              <a:chExt cx="1463372" cy="1200709"/>
            </a:xfrm>
          </p:grpSpPr>
          <p:pic>
            <p:nvPicPr>
              <p:cNvPr id="225" name="Google Shape;225;p21" descr="Giving children a head start | Vuk'uzenzele"/>
              <p:cNvPicPr preferRelativeResize="0"/>
              <p:nvPr/>
            </p:nvPicPr>
            <p:blipFill rotWithShape="1">
              <a:blip r:embed="rId10">
                <a:alphaModFix/>
              </a:blip>
              <a:srcRect l="25697" t="16543" r="20834" b="988"/>
              <a:stretch/>
            </p:blipFill>
            <p:spPr>
              <a:xfrm>
                <a:off x="6241224" y="2323218"/>
                <a:ext cx="1195078" cy="1199584"/>
              </a:xfrm>
              <a:prstGeom prst="ellipse">
                <a:avLst/>
              </a:prstGeom>
              <a:noFill/>
              <a:ln>
                <a:noFill/>
              </a:ln>
            </p:spPr>
          </p:pic>
          <p:grpSp>
            <p:nvGrpSpPr>
              <p:cNvPr id="226" name="Google Shape;226;p21"/>
              <p:cNvGrpSpPr/>
              <p:nvPr/>
            </p:nvGrpSpPr>
            <p:grpSpPr>
              <a:xfrm>
                <a:off x="5972930" y="2325379"/>
                <a:ext cx="1463372" cy="1198548"/>
                <a:chOff x="973634" y="2314726"/>
                <a:chExt cx="1463372" cy="1198548"/>
              </a:xfrm>
            </p:grpSpPr>
            <p:sp>
              <p:nvSpPr>
                <p:cNvPr id="227" name="Google Shape;227;p21"/>
                <p:cNvSpPr/>
                <p:nvPr/>
              </p:nvSpPr>
              <p:spPr>
                <a:xfrm>
                  <a:off x="1238452" y="2314726"/>
                  <a:ext cx="1198554" cy="1198548"/>
                </a:xfrm>
                <a:prstGeom prst="ellipse">
                  <a:avLst/>
                </a:prstGeom>
                <a:noFill/>
                <a:ln w="254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1F497D"/>
                    </a:solidFill>
                    <a:latin typeface="Roboto Medium"/>
                    <a:ea typeface="Roboto Medium"/>
                    <a:cs typeface="Roboto Medium"/>
                    <a:sym typeface="Roboto Medium"/>
                  </a:endParaRPr>
                </a:p>
              </p:txBody>
            </p:sp>
            <p:sp>
              <p:nvSpPr>
                <p:cNvPr id="228" name="Google Shape;228;p21"/>
                <p:cNvSpPr/>
                <p:nvPr/>
              </p:nvSpPr>
              <p:spPr>
                <a:xfrm>
                  <a:off x="973634" y="2589872"/>
                  <a:ext cx="597636" cy="597634"/>
                </a:xfrm>
                <a:prstGeom prst="ellipse">
                  <a:avLst/>
                </a:prstGeom>
                <a:solidFill>
                  <a:schemeClr val="accent6"/>
                </a:solidFill>
                <a:ln w="762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F497D"/>
                    </a:buClr>
                    <a:buSzPts val="1800"/>
                    <a:buFont typeface="Roboto Medium"/>
                    <a:buNone/>
                  </a:pPr>
                  <a:r>
                    <a:rPr lang="en-ZA" sz="1600" b="0" i="0" u="none" strike="noStrike" cap="none">
                      <a:solidFill>
                        <a:srgbClr val="1F497D"/>
                      </a:solidFill>
                      <a:latin typeface="Roboto Medium"/>
                      <a:ea typeface="Roboto Medium"/>
                      <a:cs typeface="Roboto Medium"/>
                      <a:sym typeface="Roboto Medium"/>
                    </a:rPr>
                    <a:t>04</a:t>
                  </a:r>
                  <a:endParaRPr sz="1200"/>
                </a:p>
              </p:txBody>
            </p:sp>
          </p:grpSp>
        </p:grpSp>
      </p:grpSp>
      <p:sp>
        <p:nvSpPr>
          <p:cNvPr id="229" name="Google Shape;229;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ZA">
                <a:solidFill>
                  <a:schemeClr val="dk1"/>
                </a:solidFill>
              </a:rPr>
              <a:t>6</a:t>
            </a:fld>
            <a:endParaRPr>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35" name="Google Shape;235;p22"/>
          <p:cNvPicPr preferRelativeResize="0"/>
          <p:nvPr/>
        </p:nvPicPr>
        <p:blipFill rotWithShape="1">
          <a:blip r:embed="rId3">
            <a:alphaModFix/>
          </a:blip>
          <a:srcRect b="32913"/>
          <a:stretch/>
        </p:blipFill>
        <p:spPr>
          <a:xfrm flipH="1">
            <a:off x="0" y="5615484"/>
            <a:ext cx="12217400" cy="1242516"/>
          </a:xfrm>
          <a:prstGeom prst="rect">
            <a:avLst/>
          </a:prstGeom>
          <a:noFill/>
          <a:ln>
            <a:noFill/>
          </a:ln>
        </p:spPr>
      </p:pic>
      <p:pic>
        <p:nvPicPr>
          <p:cNvPr id="236" name="Google Shape;236;p22"/>
          <p:cNvPicPr preferRelativeResize="0"/>
          <p:nvPr/>
        </p:nvPicPr>
        <p:blipFill rotWithShape="1">
          <a:blip r:embed="rId4">
            <a:alphaModFix/>
          </a:blip>
          <a:srcRect/>
          <a:stretch/>
        </p:blipFill>
        <p:spPr>
          <a:xfrm>
            <a:off x="940980" y="5792345"/>
            <a:ext cx="1211956" cy="423584"/>
          </a:xfrm>
          <a:prstGeom prst="rect">
            <a:avLst/>
          </a:prstGeom>
          <a:noFill/>
          <a:ln>
            <a:noFill/>
          </a:ln>
        </p:spPr>
      </p:pic>
      <p:pic>
        <p:nvPicPr>
          <p:cNvPr id="237" name="Google Shape;237;p22"/>
          <p:cNvPicPr preferRelativeResize="0"/>
          <p:nvPr/>
        </p:nvPicPr>
        <p:blipFill rotWithShape="1">
          <a:blip r:embed="rId5">
            <a:alphaModFix/>
          </a:blip>
          <a:srcRect/>
          <a:stretch/>
        </p:blipFill>
        <p:spPr>
          <a:xfrm>
            <a:off x="9039236" y="5096860"/>
            <a:ext cx="2301864" cy="986447"/>
          </a:xfrm>
          <a:prstGeom prst="rect">
            <a:avLst/>
          </a:prstGeom>
          <a:noFill/>
          <a:ln>
            <a:noFill/>
          </a:ln>
        </p:spPr>
      </p:pic>
      <p:pic>
        <p:nvPicPr>
          <p:cNvPr id="238" name="Google Shape;238;p22"/>
          <p:cNvPicPr preferRelativeResize="0"/>
          <p:nvPr/>
        </p:nvPicPr>
        <p:blipFill rotWithShape="1">
          <a:blip r:embed="rId6">
            <a:alphaModFix/>
          </a:blip>
          <a:srcRect l="17333" t="33776" r="20999" b="31092"/>
          <a:stretch/>
        </p:blipFill>
        <p:spPr>
          <a:xfrm>
            <a:off x="2303122" y="5846586"/>
            <a:ext cx="1321821" cy="423584"/>
          </a:xfrm>
          <a:prstGeom prst="rect">
            <a:avLst/>
          </a:prstGeom>
          <a:noFill/>
          <a:ln>
            <a:noFill/>
          </a:ln>
        </p:spPr>
      </p:pic>
      <p:sp>
        <p:nvSpPr>
          <p:cNvPr id="239" name="Google Shape;239;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ZA">
                <a:solidFill>
                  <a:schemeClr val="dk1"/>
                </a:solidFill>
              </a:rPr>
              <a:t>7</a:t>
            </a:fld>
            <a:endParaRPr>
              <a:solidFill>
                <a:schemeClr val="dk1"/>
              </a:solidFill>
            </a:endParaRPr>
          </a:p>
        </p:txBody>
      </p:sp>
      <p:grpSp>
        <p:nvGrpSpPr>
          <p:cNvPr id="240" name="Google Shape;240;p22"/>
          <p:cNvGrpSpPr/>
          <p:nvPr/>
        </p:nvGrpSpPr>
        <p:grpSpPr>
          <a:xfrm>
            <a:off x="489668" y="1770511"/>
            <a:ext cx="11060180" cy="2699889"/>
            <a:chOff x="2902607" y="2328334"/>
            <a:chExt cx="9289395" cy="2195049"/>
          </a:xfrm>
        </p:grpSpPr>
        <p:sp>
          <p:nvSpPr>
            <p:cNvPr id="241" name="Google Shape;241;p22"/>
            <p:cNvSpPr/>
            <p:nvPr/>
          </p:nvSpPr>
          <p:spPr>
            <a:xfrm rot="-5400000" flipH="1">
              <a:off x="6404260" y="1700056"/>
              <a:ext cx="2195048" cy="3451604"/>
            </a:xfrm>
            <a:custGeom>
              <a:avLst/>
              <a:gdLst/>
              <a:ahLst/>
              <a:cxnLst/>
              <a:rect l="l" t="t" r="r" b="b"/>
              <a:pathLst>
                <a:path w="1559796" h="2826225" extrusionOk="0">
                  <a:moveTo>
                    <a:pt x="374446" y="0"/>
                  </a:moveTo>
                  <a:lnTo>
                    <a:pt x="1186542" y="0"/>
                  </a:lnTo>
                  <a:lnTo>
                    <a:pt x="1186542" y="385177"/>
                  </a:lnTo>
                  <a:lnTo>
                    <a:pt x="1559796" y="385177"/>
                  </a:lnTo>
                  <a:lnTo>
                    <a:pt x="1559796" y="2826225"/>
                  </a:lnTo>
                  <a:lnTo>
                    <a:pt x="1186542" y="2826225"/>
                  </a:lnTo>
                  <a:lnTo>
                    <a:pt x="1186542" y="2400503"/>
                  </a:lnTo>
                  <a:lnTo>
                    <a:pt x="374446" y="2400503"/>
                  </a:lnTo>
                  <a:lnTo>
                    <a:pt x="374446" y="2826225"/>
                  </a:lnTo>
                  <a:lnTo>
                    <a:pt x="0" y="2826225"/>
                  </a:lnTo>
                  <a:lnTo>
                    <a:pt x="0" y="385177"/>
                  </a:lnTo>
                  <a:lnTo>
                    <a:pt x="374446" y="385177"/>
                  </a:lnTo>
                  <a:lnTo>
                    <a:pt x="374446" y="0"/>
                  </a:lnTo>
                  <a:close/>
                </a:path>
              </a:pathLst>
            </a:custGeom>
            <a:solidFill>
              <a:srgbClr val="1F623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242" name="Google Shape;242;p22"/>
            <p:cNvSpPr/>
            <p:nvPr/>
          </p:nvSpPr>
          <p:spPr>
            <a:xfrm rot="-5400000" flipH="1">
              <a:off x="9350471" y="1681851"/>
              <a:ext cx="2195048" cy="3488013"/>
            </a:xfrm>
            <a:custGeom>
              <a:avLst/>
              <a:gdLst/>
              <a:ahLst/>
              <a:cxnLst/>
              <a:rect l="l" t="t" r="r" b="b"/>
              <a:pathLst>
                <a:path w="1559796" h="2856037" extrusionOk="0">
                  <a:moveTo>
                    <a:pt x="374446" y="0"/>
                  </a:moveTo>
                  <a:lnTo>
                    <a:pt x="1186542" y="0"/>
                  </a:lnTo>
                  <a:lnTo>
                    <a:pt x="1186542" y="425722"/>
                  </a:lnTo>
                  <a:lnTo>
                    <a:pt x="1559796" y="425722"/>
                  </a:lnTo>
                  <a:lnTo>
                    <a:pt x="1559796" y="2856038"/>
                  </a:lnTo>
                  <a:lnTo>
                    <a:pt x="0" y="2856038"/>
                  </a:lnTo>
                  <a:lnTo>
                    <a:pt x="0" y="425722"/>
                  </a:lnTo>
                  <a:lnTo>
                    <a:pt x="374446" y="425722"/>
                  </a:lnTo>
                  <a:lnTo>
                    <a:pt x="374446" y="0"/>
                  </a:lnTo>
                  <a:close/>
                </a:path>
              </a:pathLst>
            </a:custGeom>
            <a:solidFill>
              <a:srgbClr val="E5AB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243" name="Google Shape;243;p22"/>
            <p:cNvSpPr/>
            <p:nvPr/>
          </p:nvSpPr>
          <p:spPr>
            <a:xfrm rot="-5400000" flipH="1">
              <a:off x="3530885" y="1700056"/>
              <a:ext cx="2195048" cy="3451604"/>
            </a:xfrm>
            <a:custGeom>
              <a:avLst/>
              <a:gdLst/>
              <a:ahLst/>
              <a:cxnLst/>
              <a:rect l="l" t="t" r="r" b="b"/>
              <a:pathLst>
                <a:path w="1559796" h="2826225" extrusionOk="0">
                  <a:moveTo>
                    <a:pt x="374446" y="0"/>
                  </a:moveTo>
                  <a:lnTo>
                    <a:pt x="1186542" y="0"/>
                  </a:lnTo>
                  <a:lnTo>
                    <a:pt x="1186542" y="385177"/>
                  </a:lnTo>
                  <a:lnTo>
                    <a:pt x="1559796" y="385177"/>
                  </a:lnTo>
                  <a:lnTo>
                    <a:pt x="1559796" y="2826225"/>
                  </a:lnTo>
                  <a:lnTo>
                    <a:pt x="1186542" y="2826225"/>
                  </a:lnTo>
                  <a:lnTo>
                    <a:pt x="1186542" y="2400503"/>
                  </a:lnTo>
                  <a:lnTo>
                    <a:pt x="374446" y="2400503"/>
                  </a:lnTo>
                  <a:lnTo>
                    <a:pt x="374446" y="2826225"/>
                  </a:lnTo>
                  <a:lnTo>
                    <a:pt x="0" y="2826225"/>
                  </a:lnTo>
                  <a:lnTo>
                    <a:pt x="0" y="385177"/>
                  </a:lnTo>
                  <a:lnTo>
                    <a:pt x="374446" y="385177"/>
                  </a:lnTo>
                  <a:lnTo>
                    <a:pt x="374446" y="0"/>
                  </a:lnTo>
                  <a:close/>
                </a:path>
              </a:pathLst>
            </a:custGeom>
            <a:solidFill>
              <a:srgbClr val="A4683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sp>
        <p:nvSpPr>
          <p:cNvPr id="244" name="Google Shape;244;p22"/>
          <p:cNvSpPr txBox="1"/>
          <p:nvPr/>
        </p:nvSpPr>
        <p:spPr>
          <a:xfrm>
            <a:off x="1137241" y="2104794"/>
            <a:ext cx="2842664"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400" b="1">
                <a:solidFill>
                  <a:schemeClr val="lt1"/>
                </a:solidFill>
                <a:latin typeface="Century Gothic"/>
                <a:ea typeface="Century Gothic"/>
                <a:cs typeface="Century Gothic"/>
                <a:sym typeface="Century Gothic"/>
              </a:rPr>
              <a:t>Release 0: Bronze Registration </a:t>
            </a:r>
            <a:r>
              <a:rPr lang="en-ZA" sz="1400">
                <a:solidFill>
                  <a:schemeClr val="lt1"/>
                </a:solidFill>
                <a:latin typeface="Century Gothic"/>
                <a:ea typeface="Century Gothic"/>
                <a:cs typeface="Century Gothic"/>
                <a:sym typeface="Century Gothic"/>
              </a:rPr>
              <a:t>launched the Bana Pele registration drive, digitising the first step in the new registration process. The eCares portal streamlines the Bronze application process, allowing online submission, review and approval. </a:t>
            </a:r>
            <a:endParaRPr/>
          </a:p>
        </p:txBody>
      </p:sp>
      <p:sp>
        <p:nvSpPr>
          <p:cNvPr id="245" name="Google Shape;245;p22"/>
          <p:cNvSpPr txBox="1"/>
          <p:nvPr/>
        </p:nvSpPr>
        <p:spPr>
          <a:xfrm>
            <a:off x="584527" y="2898601"/>
            <a:ext cx="492179" cy="443711"/>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ZA" sz="2800" b="1">
                <a:solidFill>
                  <a:schemeClr val="lt1"/>
                </a:solidFill>
                <a:latin typeface="Century Gothic"/>
                <a:ea typeface="Century Gothic"/>
                <a:cs typeface="Century Gothic"/>
                <a:sym typeface="Century Gothic"/>
              </a:rPr>
              <a:t>R0</a:t>
            </a:r>
            <a:endParaRPr/>
          </a:p>
        </p:txBody>
      </p:sp>
      <p:sp>
        <p:nvSpPr>
          <p:cNvPr id="246" name="Google Shape;246;p22"/>
          <p:cNvSpPr txBox="1"/>
          <p:nvPr/>
        </p:nvSpPr>
        <p:spPr>
          <a:xfrm>
            <a:off x="4674890" y="2427957"/>
            <a:ext cx="2670554" cy="13849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400" b="1">
                <a:solidFill>
                  <a:schemeClr val="lt1"/>
                </a:solidFill>
                <a:latin typeface="Century Gothic"/>
                <a:ea typeface="Century Gothic"/>
                <a:cs typeface="Century Gothic"/>
                <a:sym typeface="Century Gothic"/>
              </a:rPr>
              <a:t>Release 1: Registered ECD Profiles </a:t>
            </a:r>
            <a:r>
              <a:rPr lang="en-ZA" sz="1400">
                <a:solidFill>
                  <a:schemeClr val="lt1"/>
                </a:solidFill>
                <a:latin typeface="Century Gothic"/>
                <a:ea typeface="Century Gothic"/>
                <a:cs typeface="Century Gothic"/>
                <a:sym typeface="Century Gothic"/>
              </a:rPr>
              <a:t>provides ECD programme, staff and child profiles of all registered ECDs, including migrated data from RMT and PEDs.</a:t>
            </a:r>
            <a:endParaRPr sz="1800">
              <a:solidFill>
                <a:schemeClr val="lt1"/>
              </a:solidFill>
              <a:latin typeface="Century Gothic"/>
              <a:ea typeface="Century Gothic"/>
              <a:cs typeface="Century Gothic"/>
              <a:sym typeface="Century Gothic"/>
            </a:endParaRPr>
          </a:p>
        </p:txBody>
      </p:sp>
      <p:sp>
        <p:nvSpPr>
          <p:cNvPr id="247" name="Google Shape;247;p22"/>
          <p:cNvSpPr txBox="1"/>
          <p:nvPr/>
        </p:nvSpPr>
        <p:spPr>
          <a:xfrm>
            <a:off x="4066020" y="2898601"/>
            <a:ext cx="492179" cy="443711"/>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ZA" sz="2800" b="1">
                <a:solidFill>
                  <a:schemeClr val="lt1"/>
                </a:solidFill>
                <a:latin typeface="Century Gothic"/>
                <a:ea typeface="Century Gothic"/>
                <a:cs typeface="Century Gothic"/>
                <a:sym typeface="Century Gothic"/>
              </a:rPr>
              <a:t>R1</a:t>
            </a:r>
            <a:endParaRPr/>
          </a:p>
        </p:txBody>
      </p:sp>
      <p:sp>
        <p:nvSpPr>
          <p:cNvPr id="248" name="Google Shape;248;p22"/>
          <p:cNvSpPr txBox="1"/>
          <p:nvPr/>
        </p:nvSpPr>
        <p:spPr>
          <a:xfrm>
            <a:off x="8098532" y="2535681"/>
            <a:ext cx="3067308" cy="13849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400" b="1">
                <a:solidFill>
                  <a:srgbClr val="1F6233"/>
                </a:solidFill>
                <a:latin typeface="Century Gothic"/>
                <a:ea typeface="Century Gothic"/>
                <a:cs typeface="Century Gothic"/>
                <a:sym typeface="Century Gothic"/>
              </a:rPr>
              <a:t>Release 2: Silver/Gold (S/G) Registration </a:t>
            </a:r>
            <a:r>
              <a:rPr lang="en-ZA" sz="1400">
                <a:solidFill>
                  <a:srgbClr val="111111"/>
                </a:solidFill>
                <a:latin typeface="Century Gothic"/>
                <a:ea typeface="Century Gothic"/>
                <a:cs typeface="Century Gothic"/>
                <a:sym typeface="Century Gothic"/>
              </a:rPr>
              <a:t>facilitates completing the registration process for Bronze registered ECDs, resulting in Silver or Gold registration levels.</a:t>
            </a:r>
            <a:endParaRPr sz="1400">
              <a:solidFill>
                <a:srgbClr val="382C15"/>
              </a:solidFill>
              <a:latin typeface="Century Gothic"/>
              <a:ea typeface="Century Gothic"/>
              <a:cs typeface="Century Gothic"/>
              <a:sym typeface="Century Gothic"/>
            </a:endParaRPr>
          </a:p>
        </p:txBody>
      </p:sp>
      <p:sp>
        <p:nvSpPr>
          <p:cNvPr id="249" name="Google Shape;249;p22"/>
          <p:cNvSpPr txBox="1"/>
          <p:nvPr/>
        </p:nvSpPr>
        <p:spPr>
          <a:xfrm>
            <a:off x="7466233" y="2898601"/>
            <a:ext cx="492179" cy="443711"/>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ZA" sz="2800" b="1">
                <a:solidFill>
                  <a:srgbClr val="1F6233"/>
                </a:solidFill>
                <a:latin typeface="Century Gothic"/>
                <a:ea typeface="Century Gothic"/>
                <a:cs typeface="Century Gothic"/>
                <a:sym typeface="Century Gothic"/>
              </a:rPr>
              <a:t>R2</a:t>
            </a:r>
            <a:endParaRPr/>
          </a:p>
        </p:txBody>
      </p:sp>
      <p:sp>
        <p:nvSpPr>
          <p:cNvPr id="250" name="Google Shape;250;p22"/>
          <p:cNvSpPr txBox="1"/>
          <p:nvPr/>
        </p:nvSpPr>
        <p:spPr>
          <a:xfrm>
            <a:off x="830230" y="636104"/>
            <a:ext cx="10719619" cy="515526"/>
          </a:xfrm>
          <a:prstGeom prst="rect">
            <a:avLst/>
          </a:prstGeom>
          <a:noFill/>
          <a:ln>
            <a:noFill/>
          </a:ln>
        </p:spPr>
        <p:txBody>
          <a:bodyPr spcFirstLastPara="1" wrap="square" lIns="91425" tIns="45700" rIns="91425" bIns="45700" anchor="t" anchorCtr="0">
            <a:spAutoFit/>
          </a:bodyPr>
          <a:lstStyle/>
          <a:p>
            <a:pPr marL="0" marR="0" lvl="0" indent="0" algn="l" rtl="0">
              <a:lnSpc>
                <a:spcPct val="110000"/>
              </a:lnSpc>
              <a:spcBef>
                <a:spcPts val="0"/>
              </a:spcBef>
              <a:spcAft>
                <a:spcPts val="0"/>
              </a:spcAft>
              <a:buNone/>
            </a:pPr>
            <a:r>
              <a:rPr lang="en-ZA" sz="3000" b="1">
                <a:solidFill>
                  <a:srgbClr val="1F6233"/>
                </a:solidFill>
                <a:latin typeface="Century Gothic"/>
                <a:ea typeface="Century Gothic"/>
                <a:cs typeface="Century Gothic"/>
                <a:sym typeface="Century Gothic"/>
              </a:rPr>
              <a:t>eCARES DEVELOPMENT JOURNEY</a:t>
            </a:r>
            <a:endParaRPr/>
          </a:p>
        </p:txBody>
      </p:sp>
      <p:sp>
        <p:nvSpPr>
          <p:cNvPr id="251" name="Google Shape;251;p22"/>
          <p:cNvSpPr/>
          <p:nvPr/>
        </p:nvSpPr>
        <p:spPr>
          <a:xfrm rot="10800000" flipH="1">
            <a:off x="9244446" y="1180171"/>
            <a:ext cx="1454727" cy="515526"/>
          </a:xfrm>
          <a:prstGeom prst="triangle">
            <a:avLst>
              <a:gd name="adj" fmla="val 50000"/>
            </a:avLst>
          </a:prstGeom>
          <a:solidFill>
            <a:srgbClr val="1F62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257" name="Google Shape;257;p23"/>
          <p:cNvPicPr preferRelativeResize="0"/>
          <p:nvPr/>
        </p:nvPicPr>
        <p:blipFill rotWithShape="1">
          <a:blip r:embed="rId3">
            <a:alphaModFix/>
          </a:blip>
          <a:srcRect b="32913"/>
          <a:stretch/>
        </p:blipFill>
        <p:spPr>
          <a:xfrm flipH="1">
            <a:off x="0" y="5615484"/>
            <a:ext cx="12217400" cy="1242516"/>
          </a:xfrm>
          <a:prstGeom prst="rect">
            <a:avLst/>
          </a:prstGeom>
          <a:noFill/>
          <a:ln>
            <a:noFill/>
          </a:ln>
        </p:spPr>
      </p:pic>
      <p:pic>
        <p:nvPicPr>
          <p:cNvPr id="258" name="Google Shape;258;p23"/>
          <p:cNvPicPr preferRelativeResize="0"/>
          <p:nvPr/>
        </p:nvPicPr>
        <p:blipFill rotWithShape="1">
          <a:blip r:embed="rId4">
            <a:alphaModFix/>
          </a:blip>
          <a:srcRect/>
          <a:stretch/>
        </p:blipFill>
        <p:spPr>
          <a:xfrm>
            <a:off x="940980" y="5792345"/>
            <a:ext cx="1211956" cy="423584"/>
          </a:xfrm>
          <a:prstGeom prst="rect">
            <a:avLst/>
          </a:prstGeom>
          <a:noFill/>
          <a:ln>
            <a:noFill/>
          </a:ln>
        </p:spPr>
      </p:pic>
      <p:pic>
        <p:nvPicPr>
          <p:cNvPr id="259" name="Google Shape;259;p23"/>
          <p:cNvPicPr preferRelativeResize="0"/>
          <p:nvPr/>
        </p:nvPicPr>
        <p:blipFill rotWithShape="1">
          <a:blip r:embed="rId5">
            <a:alphaModFix/>
          </a:blip>
          <a:srcRect/>
          <a:stretch/>
        </p:blipFill>
        <p:spPr>
          <a:xfrm>
            <a:off x="9039236" y="5096860"/>
            <a:ext cx="2301864" cy="986447"/>
          </a:xfrm>
          <a:prstGeom prst="rect">
            <a:avLst/>
          </a:prstGeom>
          <a:noFill/>
          <a:ln>
            <a:noFill/>
          </a:ln>
        </p:spPr>
      </p:pic>
      <p:pic>
        <p:nvPicPr>
          <p:cNvPr id="260" name="Google Shape;260;p23"/>
          <p:cNvPicPr preferRelativeResize="0"/>
          <p:nvPr/>
        </p:nvPicPr>
        <p:blipFill rotWithShape="1">
          <a:blip r:embed="rId6">
            <a:alphaModFix/>
          </a:blip>
          <a:srcRect l="17333" t="33776" r="20999" b="31092"/>
          <a:stretch/>
        </p:blipFill>
        <p:spPr>
          <a:xfrm>
            <a:off x="2303122" y="5846586"/>
            <a:ext cx="1321821" cy="423584"/>
          </a:xfrm>
          <a:prstGeom prst="rect">
            <a:avLst/>
          </a:prstGeom>
          <a:noFill/>
          <a:ln>
            <a:noFill/>
          </a:ln>
        </p:spPr>
      </p:pic>
      <p:sp>
        <p:nvSpPr>
          <p:cNvPr id="261" name="Google Shape;26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ZA">
                <a:solidFill>
                  <a:schemeClr val="dk1"/>
                </a:solidFill>
              </a:rPr>
              <a:t>8</a:t>
            </a:fld>
            <a:endParaRPr>
              <a:solidFill>
                <a:schemeClr val="dk1"/>
              </a:solidFill>
            </a:endParaRPr>
          </a:p>
        </p:txBody>
      </p:sp>
      <p:grpSp>
        <p:nvGrpSpPr>
          <p:cNvPr id="262" name="Google Shape;262;p23"/>
          <p:cNvGrpSpPr/>
          <p:nvPr/>
        </p:nvGrpSpPr>
        <p:grpSpPr>
          <a:xfrm>
            <a:off x="489670" y="1257371"/>
            <a:ext cx="11330443" cy="1128328"/>
            <a:chOff x="2902607" y="2328335"/>
            <a:chExt cx="9516388" cy="2195050"/>
          </a:xfrm>
        </p:grpSpPr>
        <p:sp>
          <p:nvSpPr>
            <p:cNvPr id="263" name="Google Shape;263;p23"/>
            <p:cNvSpPr/>
            <p:nvPr/>
          </p:nvSpPr>
          <p:spPr>
            <a:xfrm rot="-5400000" flipH="1">
              <a:off x="3737803" y="1493141"/>
              <a:ext cx="2195048" cy="3865439"/>
            </a:xfrm>
            <a:custGeom>
              <a:avLst/>
              <a:gdLst/>
              <a:ahLst/>
              <a:cxnLst/>
              <a:rect l="l" t="t" r="r" b="b"/>
              <a:pathLst>
                <a:path w="1559796" h="2826225" extrusionOk="0">
                  <a:moveTo>
                    <a:pt x="374446" y="0"/>
                  </a:moveTo>
                  <a:lnTo>
                    <a:pt x="1186542" y="0"/>
                  </a:lnTo>
                  <a:lnTo>
                    <a:pt x="1186542" y="385177"/>
                  </a:lnTo>
                  <a:lnTo>
                    <a:pt x="1559796" y="385177"/>
                  </a:lnTo>
                  <a:lnTo>
                    <a:pt x="1559796" y="2826225"/>
                  </a:lnTo>
                  <a:lnTo>
                    <a:pt x="1186542" y="2826225"/>
                  </a:lnTo>
                  <a:lnTo>
                    <a:pt x="1186542" y="2400503"/>
                  </a:lnTo>
                  <a:lnTo>
                    <a:pt x="374446" y="2400503"/>
                  </a:lnTo>
                  <a:lnTo>
                    <a:pt x="374446" y="2826225"/>
                  </a:lnTo>
                  <a:lnTo>
                    <a:pt x="0" y="2826225"/>
                  </a:lnTo>
                  <a:lnTo>
                    <a:pt x="0" y="385177"/>
                  </a:lnTo>
                  <a:lnTo>
                    <a:pt x="374446" y="385177"/>
                  </a:lnTo>
                  <a:lnTo>
                    <a:pt x="374446" y="0"/>
                  </a:lnTo>
                  <a:close/>
                </a:path>
              </a:pathLst>
            </a:custGeom>
            <a:solidFill>
              <a:srgbClr val="A4683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264" name="Google Shape;264;p23"/>
            <p:cNvSpPr/>
            <p:nvPr/>
          </p:nvSpPr>
          <p:spPr>
            <a:xfrm rot="-5400000" flipH="1">
              <a:off x="6786003" y="1586044"/>
              <a:ext cx="2195046" cy="3679630"/>
            </a:xfrm>
            <a:custGeom>
              <a:avLst/>
              <a:gdLst/>
              <a:ahLst/>
              <a:cxnLst/>
              <a:rect l="l" t="t" r="r" b="b"/>
              <a:pathLst>
                <a:path w="1559796" h="2826225" extrusionOk="0">
                  <a:moveTo>
                    <a:pt x="374446" y="0"/>
                  </a:moveTo>
                  <a:lnTo>
                    <a:pt x="1186542" y="0"/>
                  </a:lnTo>
                  <a:lnTo>
                    <a:pt x="1186542" y="385177"/>
                  </a:lnTo>
                  <a:lnTo>
                    <a:pt x="1559796" y="385177"/>
                  </a:lnTo>
                  <a:lnTo>
                    <a:pt x="1559796" y="2826225"/>
                  </a:lnTo>
                  <a:lnTo>
                    <a:pt x="1186542" y="2826225"/>
                  </a:lnTo>
                  <a:lnTo>
                    <a:pt x="1186542" y="2400503"/>
                  </a:lnTo>
                  <a:lnTo>
                    <a:pt x="374446" y="2400503"/>
                  </a:lnTo>
                  <a:lnTo>
                    <a:pt x="374446" y="2826225"/>
                  </a:lnTo>
                  <a:lnTo>
                    <a:pt x="0" y="2826225"/>
                  </a:lnTo>
                  <a:lnTo>
                    <a:pt x="0" y="385177"/>
                  </a:lnTo>
                  <a:lnTo>
                    <a:pt x="374446" y="385177"/>
                  </a:lnTo>
                  <a:lnTo>
                    <a:pt x="374446" y="0"/>
                  </a:lnTo>
                  <a:close/>
                </a:path>
              </a:pathLst>
            </a:custGeom>
            <a:solidFill>
              <a:srgbClr val="1F623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265" name="Google Shape;265;p23"/>
            <p:cNvSpPr/>
            <p:nvPr/>
          </p:nvSpPr>
          <p:spPr>
            <a:xfrm rot="-5400000" flipH="1">
              <a:off x="9698060" y="1802446"/>
              <a:ext cx="2195046" cy="3246824"/>
            </a:xfrm>
            <a:custGeom>
              <a:avLst/>
              <a:gdLst/>
              <a:ahLst/>
              <a:cxnLst/>
              <a:rect l="l" t="t" r="r" b="b"/>
              <a:pathLst>
                <a:path w="1559796" h="2856037" extrusionOk="0">
                  <a:moveTo>
                    <a:pt x="374446" y="0"/>
                  </a:moveTo>
                  <a:lnTo>
                    <a:pt x="1186542" y="0"/>
                  </a:lnTo>
                  <a:lnTo>
                    <a:pt x="1186542" y="425722"/>
                  </a:lnTo>
                  <a:lnTo>
                    <a:pt x="1559796" y="425722"/>
                  </a:lnTo>
                  <a:lnTo>
                    <a:pt x="1559796" y="2856038"/>
                  </a:lnTo>
                  <a:lnTo>
                    <a:pt x="0" y="2856038"/>
                  </a:lnTo>
                  <a:lnTo>
                    <a:pt x="0" y="425722"/>
                  </a:lnTo>
                  <a:lnTo>
                    <a:pt x="374446" y="425722"/>
                  </a:lnTo>
                  <a:lnTo>
                    <a:pt x="374446" y="0"/>
                  </a:lnTo>
                  <a:close/>
                </a:path>
              </a:pathLst>
            </a:custGeom>
            <a:solidFill>
              <a:srgbClr val="E5AB1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sp>
        <p:nvSpPr>
          <p:cNvPr id="266" name="Google Shape;266;p23"/>
          <p:cNvSpPr txBox="1"/>
          <p:nvPr/>
        </p:nvSpPr>
        <p:spPr>
          <a:xfrm>
            <a:off x="1314540" y="1597013"/>
            <a:ext cx="2727747" cy="443711"/>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ZA" sz="2800" b="1">
                <a:solidFill>
                  <a:schemeClr val="lt1"/>
                </a:solidFill>
                <a:latin typeface="Century Gothic"/>
                <a:ea typeface="Century Gothic"/>
                <a:cs typeface="Century Gothic"/>
                <a:sym typeface="Century Gothic"/>
              </a:rPr>
              <a:t>RELEASE 0</a:t>
            </a:r>
            <a:endParaRPr/>
          </a:p>
        </p:txBody>
      </p:sp>
      <p:sp>
        <p:nvSpPr>
          <p:cNvPr id="267" name="Google Shape;267;p23"/>
          <p:cNvSpPr txBox="1"/>
          <p:nvPr/>
        </p:nvSpPr>
        <p:spPr>
          <a:xfrm>
            <a:off x="5143971" y="1597013"/>
            <a:ext cx="2727747" cy="443711"/>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ZA" sz="2800" b="1">
                <a:solidFill>
                  <a:schemeClr val="lt1"/>
                </a:solidFill>
                <a:latin typeface="Century Gothic"/>
                <a:ea typeface="Century Gothic"/>
                <a:cs typeface="Century Gothic"/>
                <a:sym typeface="Century Gothic"/>
              </a:rPr>
              <a:t>RELEASE 1</a:t>
            </a:r>
            <a:endParaRPr/>
          </a:p>
        </p:txBody>
      </p:sp>
      <p:sp>
        <p:nvSpPr>
          <p:cNvPr id="268" name="Google Shape;268;p23"/>
          <p:cNvSpPr txBox="1"/>
          <p:nvPr/>
        </p:nvSpPr>
        <p:spPr>
          <a:xfrm>
            <a:off x="8699124" y="1597013"/>
            <a:ext cx="2727747" cy="443711"/>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ZA" sz="2800" b="1">
                <a:solidFill>
                  <a:srgbClr val="382C15"/>
                </a:solidFill>
                <a:latin typeface="Century Gothic"/>
                <a:ea typeface="Century Gothic"/>
                <a:cs typeface="Century Gothic"/>
                <a:sym typeface="Century Gothic"/>
              </a:rPr>
              <a:t>RELEASE 2</a:t>
            </a:r>
            <a:endParaRPr/>
          </a:p>
        </p:txBody>
      </p:sp>
      <p:sp>
        <p:nvSpPr>
          <p:cNvPr id="269" name="Google Shape;269;p23"/>
          <p:cNvSpPr txBox="1"/>
          <p:nvPr/>
        </p:nvSpPr>
        <p:spPr>
          <a:xfrm>
            <a:off x="830230" y="636104"/>
            <a:ext cx="10719619" cy="515526"/>
          </a:xfrm>
          <a:prstGeom prst="rect">
            <a:avLst/>
          </a:prstGeom>
          <a:noFill/>
          <a:ln>
            <a:noFill/>
          </a:ln>
        </p:spPr>
        <p:txBody>
          <a:bodyPr spcFirstLastPara="1" wrap="square" lIns="91425" tIns="45700" rIns="91425" bIns="45700" anchor="t" anchorCtr="0">
            <a:spAutoFit/>
          </a:bodyPr>
          <a:lstStyle/>
          <a:p>
            <a:pPr marL="0" marR="0" lvl="0" indent="0" algn="l" rtl="0">
              <a:lnSpc>
                <a:spcPct val="110000"/>
              </a:lnSpc>
              <a:spcBef>
                <a:spcPts val="0"/>
              </a:spcBef>
              <a:spcAft>
                <a:spcPts val="0"/>
              </a:spcAft>
              <a:buNone/>
            </a:pPr>
            <a:r>
              <a:rPr lang="en-ZA" sz="3000" b="1">
                <a:solidFill>
                  <a:srgbClr val="1F6233"/>
                </a:solidFill>
                <a:latin typeface="Century Gothic"/>
                <a:ea typeface="Century Gothic"/>
                <a:cs typeface="Century Gothic"/>
                <a:sym typeface="Century Gothic"/>
              </a:rPr>
              <a:t>eCARES DEVELOPMENT JOURNEY</a:t>
            </a:r>
            <a:endParaRPr/>
          </a:p>
        </p:txBody>
      </p:sp>
      <p:sp>
        <p:nvSpPr>
          <p:cNvPr id="270" name="Google Shape;270;p23"/>
          <p:cNvSpPr txBox="1"/>
          <p:nvPr/>
        </p:nvSpPr>
        <p:spPr>
          <a:xfrm>
            <a:off x="1228680" y="2389231"/>
            <a:ext cx="3729399" cy="26776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1F6233"/>
              </a:buClr>
              <a:buSzPts val="1400"/>
              <a:buFont typeface="Century Gothic"/>
              <a:buNone/>
            </a:pPr>
            <a:r>
              <a:rPr lang="en-ZA" sz="1400" b="1">
                <a:solidFill>
                  <a:srgbClr val="1F6233"/>
                </a:solidFill>
                <a:latin typeface="Century Gothic"/>
                <a:ea typeface="Century Gothic"/>
                <a:cs typeface="Century Gothic"/>
                <a:sym typeface="Century Gothic"/>
              </a:rPr>
              <a:t>Key ECD registration features:</a:t>
            </a:r>
            <a:endParaRPr/>
          </a:p>
          <a:p>
            <a:pPr marL="171450" marR="0" lvl="0" indent="-171450" algn="l" rtl="0">
              <a:spcBef>
                <a:spcPts val="0"/>
              </a:spcBef>
              <a:spcAft>
                <a:spcPts val="0"/>
              </a:spcAft>
              <a:buClr>
                <a:schemeClr val="dk1"/>
              </a:buClr>
              <a:buSzPts val="1400"/>
              <a:buFont typeface="Arial"/>
              <a:buChar char="•"/>
            </a:pPr>
            <a:r>
              <a:rPr lang="en-ZA" sz="1400">
                <a:solidFill>
                  <a:schemeClr val="dk1"/>
                </a:solidFill>
                <a:latin typeface="Century Gothic"/>
                <a:ea typeface="Century Gothic"/>
                <a:cs typeface="Century Gothic"/>
                <a:sym typeface="Century Gothic"/>
              </a:rPr>
              <a:t>User registration</a:t>
            </a:r>
            <a:endParaRPr/>
          </a:p>
          <a:p>
            <a:pPr marL="171450" marR="0" lvl="0" indent="-171450" algn="l" rtl="0">
              <a:spcBef>
                <a:spcPts val="0"/>
              </a:spcBef>
              <a:spcAft>
                <a:spcPts val="0"/>
              </a:spcAft>
              <a:buClr>
                <a:schemeClr val="dk1"/>
              </a:buClr>
              <a:buSzPts val="1400"/>
              <a:buFont typeface="Arial"/>
              <a:buChar char="•"/>
            </a:pPr>
            <a:r>
              <a:rPr lang="en-ZA" sz="1400">
                <a:solidFill>
                  <a:schemeClr val="dk1"/>
                </a:solidFill>
                <a:latin typeface="Century Gothic"/>
                <a:ea typeface="Century Gothic"/>
                <a:cs typeface="Century Gothic"/>
                <a:sym typeface="Century Gothic"/>
              </a:rPr>
              <a:t>Application submission</a:t>
            </a:r>
            <a:endParaRPr/>
          </a:p>
          <a:p>
            <a:pPr marL="171450" marR="0" lvl="0" indent="-171450" algn="l" rtl="0">
              <a:spcBef>
                <a:spcPts val="0"/>
              </a:spcBef>
              <a:spcAft>
                <a:spcPts val="0"/>
              </a:spcAft>
              <a:buClr>
                <a:schemeClr val="dk1"/>
              </a:buClr>
              <a:buSzPts val="1400"/>
              <a:buFont typeface="Arial"/>
              <a:buChar char="•"/>
            </a:pPr>
            <a:r>
              <a:rPr lang="en-ZA" sz="1400">
                <a:solidFill>
                  <a:schemeClr val="dk1"/>
                </a:solidFill>
                <a:latin typeface="Century Gothic"/>
                <a:ea typeface="Century Gothic"/>
                <a:cs typeface="Century Gothic"/>
                <a:sym typeface="Century Gothic"/>
              </a:rPr>
              <a:t>Document uploads</a:t>
            </a:r>
            <a:endParaRPr/>
          </a:p>
          <a:p>
            <a:pPr marL="171450" marR="0" lvl="0" indent="-171450" algn="l" rtl="0">
              <a:spcBef>
                <a:spcPts val="0"/>
              </a:spcBef>
              <a:spcAft>
                <a:spcPts val="0"/>
              </a:spcAft>
              <a:buClr>
                <a:schemeClr val="dk1"/>
              </a:buClr>
              <a:buSzPts val="1400"/>
              <a:buFont typeface="Arial"/>
              <a:buChar char="•"/>
            </a:pPr>
            <a:r>
              <a:rPr lang="en-ZA" sz="1400">
                <a:solidFill>
                  <a:schemeClr val="dk1"/>
                </a:solidFill>
                <a:latin typeface="Century Gothic"/>
                <a:ea typeface="Century Gothic"/>
                <a:cs typeface="Century Gothic"/>
                <a:sym typeface="Century Gothic"/>
              </a:rPr>
              <a:t>Health and safety self-assessments</a:t>
            </a:r>
            <a:endParaRPr/>
          </a:p>
          <a:p>
            <a:pPr marL="171450" marR="0" lvl="0" indent="-171450" algn="l" rtl="0">
              <a:spcBef>
                <a:spcPts val="0"/>
              </a:spcBef>
              <a:spcAft>
                <a:spcPts val="0"/>
              </a:spcAft>
              <a:buClr>
                <a:schemeClr val="dk1"/>
              </a:buClr>
              <a:buSzPts val="1400"/>
              <a:buFont typeface="Arial"/>
              <a:buChar char="•"/>
            </a:pPr>
            <a:r>
              <a:rPr lang="en-ZA" sz="1400">
                <a:solidFill>
                  <a:schemeClr val="dk1"/>
                </a:solidFill>
                <a:latin typeface="Century Gothic"/>
                <a:ea typeface="Century Gothic"/>
                <a:cs typeface="Century Gothic"/>
                <a:sym typeface="Century Gothic"/>
              </a:rPr>
              <a:t>Application reviews and approvals </a:t>
            </a:r>
            <a:endParaRPr/>
          </a:p>
          <a:p>
            <a:pPr marL="171450" marR="0" lvl="0" indent="-171450" algn="l" rtl="0">
              <a:spcBef>
                <a:spcPts val="0"/>
              </a:spcBef>
              <a:spcAft>
                <a:spcPts val="0"/>
              </a:spcAft>
              <a:buClr>
                <a:schemeClr val="dk1"/>
              </a:buClr>
              <a:buSzPts val="1400"/>
              <a:buFont typeface="Arial"/>
              <a:buChar char="•"/>
            </a:pPr>
            <a:r>
              <a:rPr lang="en-ZA" sz="1400">
                <a:solidFill>
                  <a:schemeClr val="dk1"/>
                </a:solidFill>
                <a:latin typeface="Century Gothic"/>
                <a:ea typeface="Century Gothic"/>
                <a:cs typeface="Century Gothic"/>
                <a:sym typeface="Century Gothic"/>
              </a:rPr>
              <a:t>Certificate generation</a:t>
            </a:r>
            <a:endParaRPr/>
          </a:p>
          <a:p>
            <a:pPr marL="171450" marR="0" lvl="0" indent="-171450" algn="l" rtl="0">
              <a:spcBef>
                <a:spcPts val="0"/>
              </a:spcBef>
              <a:spcAft>
                <a:spcPts val="0"/>
              </a:spcAft>
              <a:buClr>
                <a:schemeClr val="dk1"/>
              </a:buClr>
              <a:buSzPts val="1400"/>
              <a:buFont typeface="Arial"/>
              <a:buChar char="•"/>
            </a:pPr>
            <a:r>
              <a:rPr lang="en-ZA" sz="1400">
                <a:solidFill>
                  <a:schemeClr val="dk1"/>
                </a:solidFill>
                <a:latin typeface="Century Gothic"/>
                <a:ea typeface="Century Gothic"/>
                <a:cs typeface="Century Gothic"/>
                <a:sym typeface="Century Gothic"/>
              </a:rPr>
              <a:t>WhatsApp bot for communication</a:t>
            </a:r>
            <a:endParaRPr/>
          </a:p>
          <a:p>
            <a:pPr marL="171450" marR="0" lvl="0" indent="-171450" algn="l" rtl="0">
              <a:spcBef>
                <a:spcPts val="0"/>
              </a:spcBef>
              <a:spcAft>
                <a:spcPts val="0"/>
              </a:spcAft>
              <a:buClr>
                <a:schemeClr val="dk1"/>
              </a:buClr>
              <a:buSzPts val="1400"/>
              <a:buFont typeface="Arial"/>
              <a:buChar char="•"/>
            </a:pPr>
            <a:r>
              <a:rPr lang="en-ZA" sz="1400">
                <a:solidFill>
                  <a:schemeClr val="dk1"/>
                </a:solidFill>
                <a:latin typeface="Century Gothic"/>
                <a:ea typeface="Century Gothic"/>
                <a:cs typeface="Century Gothic"/>
                <a:sym typeface="Century Gothic"/>
              </a:rPr>
              <a:t>Comprehensive reporting</a:t>
            </a:r>
            <a:endParaRPr/>
          </a:p>
          <a:p>
            <a:pPr marL="171450" marR="0" lvl="0" indent="-171450" algn="l" rtl="0">
              <a:spcBef>
                <a:spcPts val="0"/>
              </a:spcBef>
              <a:spcAft>
                <a:spcPts val="0"/>
              </a:spcAft>
              <a:buClr>
                <a:schemeClr val="dk1"/>
              </a:buClr>
              <a:buSzPts val="1400"/>
              <a:buFont typeface="Arial"/>
              <a:buChar char="•"/>
            </a:pPr>
            <a:r>
              <a:rPr lang="en-ZA" sz="1400">
                <a:solidFill>
                  <a:schemeClr val="dk1"/>
                </a:solidFill>
                <a:latin typeface="Century Gothic"/>
                <a:ea typeface="Century Gothic"/>
                <a:cs typeface="Century Gothic"/>
                <a:sym typeface="Century Gothic"/>
              </a:rPr>
              <a:t>Compliance features e.g. upload NCPR certificate</a:t>
            </a:r>
            <a:endParaRPr/>
          </a:p>
          <a:p>
            <a:pPr marL="0" marR="0" lvl="0" indent="0" algn="l" rtl="0">
              <a:spcBef>
                <a:spcPts val="0"/>
              </a:spcBef>
              <a:spcAft>
                <a:spcPts val="0"/>
              </a:spcAft>
              <a:buNone/>
            </a:pPr>
            <a:endParaRPr sz="1400">
              <a:solidFill>
                <a:schemeClr val="dk1"/>
              </a:solidFill>
              <a:latin typeface="Century Gothic"/>
              <a:ea typeface="Century Gothic"/>
              <a:cs typeface="Century Gothic"/>
              <a:sym typeface="Century Gothic"/>
            </a:endParaRPr>
          </a:p>
        </p:txBody>
      </p:sp>
      <p:sp>
        <p:nvSpPr>
          <p:cNvPr id="271" name="Google Shape;271;p23"/>
          <p:cNvSpPr txBox="1"/>
          <p:nvPr/>
        </p:nvSpPr>
        <p:spPr>
          <a:xfrm>
            <a:off x="5091957" y="2389231"/>
            <a:ext cx="3179812" cy="22467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400">
                <a:solidFill>
                  <a:schemeClr val="dk1"/>
                </a:solidFill>
                <a:latin typeface="Century Gothic"/>
                <a:ea typeface="Century Gothic"/>
                <a:cs typeface="Century Gothic"/>
                <a:sym typeface="Century Gothic"/>
              </a:rPr>
              <a:t>This phase introduces functionalities for displaying and editing </a:t>
            </a:r>
            <a:r>
              <a:rPr lang="en-ZA" sz="1400" b="1">
                <a:solidFill>
                  <a:srgbClr val="1F6233"/>
                </a:solidFill>
                <a:latin typeface="Century Gothic"/>
                <a:ea typeface="Century Gothic"/>
                <a:cs typeface="Century Gothic"/>
                <a:sym typeface="Century Gothic"/>
              </a:rPr>
              <a:t>ECD data profiles </a:t>
            </a:r>
            <a:r>
              <a:rPr lang="en-ZA" sz="1400">
                <a:solidFill>
                  <a:schemeClr val="dk1"/>
                </a:solidFill>
                <a:latin typeface="Century Gothic"/>
                <a:ea typeface="Century Gothic"/>
                <a:cs typeface="Century Gothic"/>
                <a:sym typeface="Century Gothic"/>
              </a:rPr>
              <a:t>for all registered ECDs in each Province, creating and updating </a:t>
            </a:r>
            <a:r>
              <a:rPr lang="en-ZA" sz="1400" b="1">
                <a:solidFill>
                  <a:srgbClr val="1F6233"/>
                </a:solidFill>
                <a:latin typeface="Century Gothic"/>
                <a:ea typeface="Century Gothic"/>
                <a:cs typeface="Century Gothic"/>
                <a:sym typeface="Century Gothic"/>
              </a:rPr>
              <a:t>annual child enrolment registers</a:t>
            </a:r>
            <a:r>
              <a:rPr lang="en-ZA" sz="1400">
                <a:solidFill>
                  <a:schemeClr val="dk1"/>
                </a:solidFill>
                <a:latin typeface="Century Gothic"/>
                <a:ea typeface="Century Gothic"/>
                <a:cs typeface="Century Gothic"/>
                <a:sym typeface="Century Gothic"/>
              </a:rPr>
              <a:t>, and managing </a:t>
            </a:r>
            <a:r>
              <a:rPr lang="en-ZA" sz="1400" b="1">
                <a:solidFill>
                  <a:srgbClr val="1F6233"/>
                </a:solidFill>
                <a:latin typeface="Century Gothic"/>
                <a:ea typeface="Century Gothic"/>
                <a:cs typeface="Century Gothic"/>
                <a:sym typeface="Century Gothic"/>
              </a:rPr>
              <a:t>child and staff profiles</a:t>
            </a:r>
            <a:r>
              <a:rPr lang="en-ZA" sz="1400">
                <a:solidFill>
                  <a:schemeClr val="dk1"/>
                </a:solidFill>
                <a:latin typeface="Century Gothic"/>
                <a:ea typeface="Century Gothic"/>
                <a:cs typeface="Century Gothic"/>
                <a:sym typeface="Century Gothic"/>
              </a:rPr>
              <a:t>. The module also features reporting, dashboards and duplicate checks. </a:t>
            </a:r>
            <a:endParaRPr/>
          </a:p>
        </p:txBody>
      </p:sp>
      <p:sp>
        <p:nvSpPr>
          <p:cNvPr id="272" name="Google Shape;272;p23"/>
          <p:cNvSpPr txBox="1"/>
          <p:nvPr/>
        </p:nvSpPr>
        <p:spPr>
          <a:xfrm>
            <a:off x="8576052" y="2389231"/>
            <a:ext cx="3252153" cy="2893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400">
                <a:solidFill>
                  <a:schemeClr val="dk1"/>
                </a:solidFill>
                <a:latin typeface="Century Gothic"/>
                <a:ea typeface="Century Gothic"/>
                <a:cs typeface="Century Gothic"/>
                <a:sym typeface="Century Gothic"/>
              </a:rPr>
              <a:t>This includes </a:t>
            </a:r>
            <a:r>
              <a:rPr lang="en-ZA" sz="1400" b="1">
                <a:solidFill>
                  <a:srgbClr val="1F6233"/>
                </a:solidFill>
                <a:latin typeface="Century Gothic"/>
                <a:ea typeface="Century Gothic"/>
                <a:cs typeface="Century Gothic"/>
                <a:sym typeface="Century Gothic"/>
              </a:rPr>
              <a:t>document submission</a:t>
            </a:r>
            <a:r>
              <a:rPr lang="en-ZA" sz="1400">
                <a:solidFill>
                  <a:schemeClr val="dk1"/>
                </a:solidFill>
                <a:latin typeface="Century Gothic"/>
                <a:ea typeface="Century Gothic"/>
                <a:cs typeface="Century Gothic"/>
                <a:sym typeface="Century Gothic"/>
              </a:rPr>
              <a:t>, </a:t>
            </a:r>
            <a:r>
              <a:rPr lang="en-ZA" sz="1400" b="1">
                <a:solidFill>
                  <a:srgbClr val="1F6233"/>
                </a:solidFill>
                <a:latin typeface="Century Gothic"/>
                <a:ea typeface="Century Gothic"/>
                <a:cs typeface="Century Gothic"/>
                <a:sym typeface="Century Gothic"/>
              </a:rPr>
              <a:t>site assessments </a:t>
            </a:r>
            <a:r>
              <a:rPr lang="en-ZA" sz="1400">
                <a:solidFill>
                  <a:schemeClr val="dk1"/>
                </a:solidFill>
                <a:latin typeface="Century Gothic"/>
                <a:ea typeface="Century Gothic"/>
                <a:cs typeface="Century Gothic"/>
                <a:sym typeface="Century Gothic"/>
              </a:rPr>
              <a:t>against the registration framework for silver/gold, </a:t>
            </a:r>
            <a:r>
              <a:rPr lang="en-ZA" sz="1400" b="1">
                <a:solidFill>
                  <a:srgbClr val="1F6233"/>
                </a:solidFill>
                <a:latin typeface="Century Gothic"/>
                <a:ea typeface="Century Gothic"/>
                <a:cs typeface="Century Gothic"/>
                <a:sym typeface="Century Gothic"/>
              </a:rPr>
              <a:t>review and approval</a:t>
            </a:r>
            <a:r>
              <a:rPr lang="en-ZA" sz="1400">
                <a:solidFill>
                  <a:schemeClr val="dk1"/>
                </a:solidFill>
                <a:latin typeface="Century Gothic"/>
                <a:ea typeface="Century Gothic"/>
                <a:cs typeface="Century Gothic"/>
                <a:sym typeface="Century Gothic"/>
              </a:rPr>
              <a:t>. Upon approval of their upgraded status, the database of registered ECDs will be updated to reflect these changes, ensuring that all information in the ECD profile is current and accurate. An offline site inspection tool will also be introduced for use by social workers when they visit ECDs.</a:t>
            </a:r>
            <a:endParaRPr sz="1400">
              <a:solidFill>
                <a:schemeClr val="dk1"/>
              </a:solidFill>
              <a:latin typeface="Century Gothic"/>
              <a:ea typeface="Century Gothic"/>
              <a:cs typeface="Century Gothic"/>
              <a:sym typeface="Century Gothic"/>
            </a:endParaRPr>
          </a:p>
        </p:txBody>
      </p:sp>
      <p:sp>
        <p:nvSpPr>
          <p:cNvPr id="3" name="Google Shape;251;p22">
            <a:extLst>
              <a:ext uri="{FF2B5EF4-FFF2-40B4-BE49-F238E27FC236}">
                <a16:creationId xmlns:a16="http://schemas.microsoft.com/office/drawing/2014/main" id="{95E6C29A-302F-61C6-B390-9E151DAF24FE}"/>
              </a:ext>
            </a:extLst>
          </p:cNvPr>
          <p:cNvSpPr/>
          <p:nvPr/>
        </p:nvSpPr>
        <p:spPr>
          <a:xfrm rot="10800000" flipH="1">
            <a:off x="9244446" y="999196"/>
            <a:ext cx="1454727" cy="515526"/>
          </a:xfrm>
          <a:prstGeom prst="triangle">
            <a:avLst>
              <a:gd name="adj" fmla="val 50000"/>
            </a:avLst>
          </a:prstGeom>
          <a:solidFill>
            <a:srgbClr val="1F623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24"/>
          <p:cNvPicPr preferRelativeResize="0"/>
          <p:nvPr/>
        </p:nvPicPr>
        <p:blipFill rotWithShape="1">
          <a:blip r:embed="rId3">
            <a:alphaModFix/>
          </a:blip>
          <a:srcRect b="32913"/>
          <a:stretch/>
        </p:blipFill>
        <p:spPr>
          <a:xfrm flipH="1">
            <a:off x="0" y="5615484"/>
            <a:ext cx="12217400" cy="1242516"/>
          </a:xfrm>
          <a:prstGeom prst="rect">
            <a:avLst/>
          </a:prstGeom>
          <a:noFill/>
          <a:ln>
            <a:noFill/>
          </a:ln>
        </p:spPr>
      </p:pic>
      <p:pic>
        <p:nvPicPr>
          <p:cNvPr id="278" name="Google Shape;278;p24"/>
          <p:cNvPicPr preferRelativeResize="0"/>
          <p:nvPr/>
        </p:nvPicPr>
        <p:blipFill rotWithShape="1">
          <a:blip r:embed="rId4">
            <a:alphaModFix/>
          </a:blip>
          <a:srcRect/>
          <a:stretch/>
        </p:blipFill>
        <p:spPr>
          <a:xfrm>
            <a:off x="940980" y="5792345"/>
            <a:ext cx="1211956" cy="423584"/>
          </a:xfrm>
          <a:prstGeom prst="rect">
            <a:avLst/>
          </a:prstGeom>
          <a:noFill/>
          <a:ln>
            <a:noFill/>
          </a:ln>
        </p:spPr>
      </p:pic>
      <p:pic>
        <p:nvPicPr>
          <p:cNvPr id="279" name="Google Shape;279;p24"/>
          <p:cNvPicPr preferRelativeResize="0"/>
          <p:nvPr/>
        </p:nvPicPr>
        <p:blipFill rotWithShape="1">
          <a:blip r:embed="rId5">
            <a:alphaModFix/>
          </a:blip>
          <a:srcRect/>
          <a:stretch/>
        </p:blipFill>
        <p:spPr>
          <a:xfrm>
            <a:off x="9039236" y="5096860"/>
            <a:ext cx="2301864" cy="986447"/>
          </a:xfrm>
          <a:prstGeom prst="rect">
            <a:avLst/>
          </a:prstGeom>
          <a:noFill/>
          <a:ln>
            <a:noFill/>
          </a:ln>
        </p:spPr>
      </p:pic>
      <p:pic>
        <p:nvPicPr>
          <p:cNvPr id="280" name="Google Shape;280;p24"/>
          <p:cNvPicPr preferRelativeResize="0"/>
          <p:nvPr/>
        </p:nvPicPr>
        <p:blipFill rotWithShape="1">
          <a:blip r:embed="rId6">
            <a:alphaModFix/>
          </a:blip>
          <a:srcRect l="17333" t="33776" r="20999" b="31092"/>
          <a:stretch/>
        </p:blipFill>
        <p:spPr>
          <a:xfrm>
            <a:off x="2303122" y="5846586"/>
            <a:ext cx="1321821" cy="423584"/>
          </a:xfrm>
          <a:prstGeom prst="rect">
            <a:avLst/>
          </a:prstGeom>
          <a:noFill/>
          <a:ln>
            <a:noFill/>
          </a:ln>
        </p:spPr>
      </p:pic>
      <p:sp>
        <p:nvSpPr>
          <p:cNvPr id="281" name="Google Shape;281;p24"/>
          <p:cNvSpPr/>
          <p:nvPr/>
        </p:nvSpPr>
        <p:spPr>
          <a:xfrm>
            <a:off x="940980" y="952663"/>
            <a:ext cx="4215026" cy="4662821"/>
          </a:xfrm>
          <a:prstGeom prst="roundRect">
            <a:avLst>
              <a:gd name="adj" fmla="val 16667"/>
            </a:avLst>
          </a:prstGeom>
          <a:noFill/>
          <a:ln w="12700" cap="flat" cmpd="sng">
            <a:solidFill>
              <a:srgbClr val="1F6233"/>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ZA" sz="1400">
                <a:solidFill>
                  <a:schemeClr val="dk1"/>
                </a:solidFill>
                <a:latin typeface="Century Gothic"/>
                <a:ea typeface="Century Gothic"/>
                <a:cs typeface="Century Gothic"/>
                <a:sym typeface="Century Gothic"/>
              </a:rPr>
              <a:t>In Release 1, the system expands to include the </a:t>
            </a:r>
            <a:r>
              <a:rPr lang="en-ZA" sz="1600" b="1">
                <a:solidFill>
                  <a:srgbClr val="A4683B"/>
                </a:solidFill>
                <a:latin typeface="Century Gothic"/>
                <a:ea typeface="Century Gothic"/>
                <a:cs typeface="Century Gothic"/>
                <a:sym typeface="Century Gothic"/>
              </a:rPr>
              <a:t>management of data profiles for registered ELPs</a:t>
            </a:r>
            <a:r>
              <a:rPr lang="en-ZA" sz="1400">
                <a:solidFill>
                  <a:schemeClr val="dk1"/>
                </a:solidFill>
                <a:latin typeface="Century Gothic"/>
                <a:ea typeface="Century Gothic"/>
                <a:cs typeface="Century Gothic"/>
                <a:sym typeface="Century Gothic"/>
              </a:rPr>
              <a:t>. This module introduces functionalities for:</a:t>
            </a:r>
            <a:endParaRPr/>
          </a:p>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282" name="Google Shape;282;p24"/>
          <p:cNvSpPr txBox="1"/>
          <p:nvPr/>
        </p:nvSpPr>
        <p:spPr>
          <a:xfrm>
            <a:off x="819889" y="291999"/>
            <a:ext cx="9075225" cy="515526"/>
          </a:xfrm>
          <a:prstGeom prst="rect">
            <a:avLst/>
          </a:prstGeom>
          <a:noFill/>
          <a:ln>
            <a:noFill/>
          </a:ln>
        </p:spPr>
        <p:txBody>
          <a:bodyPr spcFirstLastPara="1" wrap="square" lIns="91425" tIns="45700" rIns="91425" bIns="45700" anchor="t" anchorCtr="0">
            <a:spAutoFit/>
          </a:bodyPr>
          <a:lstStyle/>
          <a:p>
            <a:pPr marL="0" marR="0" lvl="0" indent="0" algn="l" rtl="0">
              <a:lnSpc>
                <a:spcPct val="110000"/>
              </a:lnSpc>
              <a:spcBef>
                <a:spcPts val="0"/>
              </a:spcBef>
              <a:spcAft>
                <a:spcPts val="0"/>
              </a:spcAft>
              <a:buNone/>
            </a:pPr>
            <a:r>
              <a:rPr lang="en-ZA" sz="3000" b="1">
                <a:solidFill>
                  <a:srgbClr val="1F6233"/>
                </a:solidFill>
                <a:latin typeface="Century Gothic"/>
                <a:ea typeface="Century Gothic"/>
                <a:cs typeface="Century Gothic"/>
                <a:sym typeface="Century Gothic"/>
              </a:rPr>
              <a:t>RECAP: RELEASE 1 FUNCTIONALITY OVERVIEW</a:t>
            </a:r>
            <a:endParaRPr/>
          </a:p>
        </p:txBody>
      </p:sp>
      <p:pic>
        <p:nvPicPr>
          <p:cNvPr id="283" name="Google Shape;283;p24"/>
          <p:cNvPicPr preferRelativeResize="0"/>
          <p:nvPr/>
        </p:nvPicPr>
        <p:blipFill rotWithShape="1">
          <a:blip r:embed="rId5">
            <a:alphaModFix/>
          </a:blip>
          <a:srcRect/>
          <a:stretch/>
        </p:blipFill>
        <p:spPr>
          <a:xfrm>
            <a:off x="9039236" y="5096860"/>
            <a:ext cx="2301864" cy="986447"/>
          </a:xfrm>
          <a:prstGeom prst="rect">
            <a:avLst/>
          </a:prstGeom>
          <a:noFill/>
          <a:ln>
            <a:noFill/>
          </a:ln>
        </p:spPr>
      </p:pic>
      <p:sp>
        <p:nvSpPr>
          <p:cNvPr id="284" name="Google Shape;284;p24"/>
          <p:cNvSpPr/>
          <p:nvPr/>
        </p:nvSpPr>
        <p:spPr>
          <a:xfrm>
            <a:off x="6495929" y="2059356"/>
            <a:ext cx="5246871" cy="4041346"/>
          </a:xfrm>
          <a:prstGeom prst="roundRect">
            <a:avLst>
              <a:gd name="adj" fmla="val 9787"/>
            </a:avLst>
          </a:prstGeom>
          <a:solidFill>
            <a:schemeClr val="lt1"/>
          </a:solidFill>
          <a:ln w="12700" cap="flat" cmpd="sng">
            <a:solidFill>
              <a:srgbClr val="EFA92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ZA" sz="1600" b="1">
                <a:solidFill>
                  <a:schemeClr val="dk1"/>
                </a:solidFill>
                <a:latin typeface="Century Gothic"/>
                <a:ea typeface="Century Gothic"/>
                <a:cs typeface="Century Gothic"/>
                <a:sym typeface="Century Gothic"/>
              </a:rPr>
              <a:t>KEY FEATURES</a:t>
            </a:r>
            <a:endParaRPr/>
          </a:p>
          <a:p>
            <a:pPr marL="542925" marR="0" lvl="0" indent="0" algn="ctr" rtl="0">
              <a:spcBef>
                <a:spcPts val="600"/>
              </a:spcBef>
              <a:spcAft>
                <a:spcPts val="0"/>
              </a:spcAft>
              <a:buNone/>
            </a:pPr>
            <a:r>
              <a:rPr lang="en-ZA" sz="1600">
                <a:solidFill>
                  <a:schemeClr val="dk1"/>
                </a:solidFill>
                <a:latin typeface="Century Gothic"/>
                <a:ea typeface="Century Gothic"/>
                <a:cs typeface="Century Gothic"/>
                <a:sym typeface="Century Gothic"/>
              </a:rPr>
              <a:t>This interface allows users to interact with the </a:t>
            </a:r>
            <a:r>
              <a:rPr lang="en-ZA" sz="1600" b="1">
                <a:solidFill>
                  <a:srgbClr val="A4683B"/>
                </a:solidFill>
                <a:latin typeface="Century Gothic"/>
                <a:ea typeface="Century Gothic"/>
                <a:cs typeface="Century Gothic"/>
                <a:sym typeface="Century Gothic"/>
              </a:rPr>
              <a:t>master database of registered ELPs for their region (Province/Education District)</a:t>
            </a:r>
            <a:r>
              <a:rPr lang="en-ZA" sz="1600">
                <a:solidFill>
                  <a:schemeClr val="dk1"/>
                </a:solidFill>
                <a:latin typeface="Century Gothic"/>
                <a:ea typeface="Century Gothic"/>
                <a:cs typeface="Century Gothic"/>
                <a:sym typeface="Century Gothic"/>
              </a:rPr>
              <a:t>:</a:t>
            </a:r>
            <a:endParaRPr sz="1600">
              <a:solidFill>
                <a:schemeClr val="dk1"/>
              </a:solidFill>
              <a:latin typeface="Century Gothic"/>
              <a:ea typeface="Century Gothic"/>
              <a:cs typeface="Century Gothic"/>
              <a:sym typeface="Century Gothic"/>
            </a:endParaRPr>
          </a:p>
          <a:p>
            <a:pPr marL="285750" marR="0" lvl="0" indent="-102870" algn="just" rtl="0">
              <a:spcBef>
                <a:spcPts val="600"/>
              </a:spcBef>
              <a:spcAft>
                <a:spcPts val="0"/>
              </a:spcAft>
              <a:buClr>
                <a:schemeClr val="dk1"/>
              </a:buClr>
              <a:buSzPts val="1600"/>
              <a:buFont typeface="Arial"/>
              <a:buChar char="•"/>
            </a:pPr>
            <a:r>
              <a:rPr lang="en-ZA" sz="1600">
                <a:solidFill>
                  <a:schemeClr val="dk1"/>
                </a:solidFill>
                <a:latin typeface="Century Gothic"/>
                <a:ea typeface="Century Gothic"/>
                <a:cs typeface="Century Gothic"/>
                <a:sym typeface="Century Gothic"/>
              </a:rPr>
              <a:t>Viewing, searching, filtering, and editing </a:t>
            </a:r>
            <a:r>
              <a:rPr lang="en-ZA" sz="1600" b="1">
                <a:solidFill>
                  <a:srgbClr val="A4683B"/>
                </a:solidFill>
                <a:latin typeface="Century Gothic"/>
                <a:ea typeface="Century Gothic"/>
                <a:cs typeface="Century Gothic"/>
                <a:sym typeface="Century Gothic"/>
              </a:rPr>
              <a:t>ECD programme information</a:t>
            </a:r>
            <a:endParaRPr sz="1600">
              <a:solidFill>
                <a:schemeClr val="dk1"/>
              </a:solidFill>
              <a:latin typeface="Century Gothic"/>
              <a:ea typeface="Century Gothic"/>
              <a:cs typeface="Century Gothic"/>
              <a:sym typeface="Century Gothic"/>
            </a:endParaRPr>
          </a:p>
          <a:p>
            <a:pPr marL="285750" marR="0" lvl="0" indent="-102870" algn="just" rtl="0">
              <a:spcBef>
                <a:spcPts val="600"/>
              </a:spcBef>
              <a:spcAft>
                <a:spcPts val="0"/>
              </a:spcAft>
              <a:buClr>
                <a:schemeClr val="dk1"/>
              </a:buClr>
              <a:buSzPts val="1600"/>
              <a:buFont typeface="Arial"/>
              <a:buChar char="•"/>
            </a:pPr>
            <a:r>
              <a:rPr lang="en-ZA" sz="1600">
                <a:solidFill>
                  <a:schemeClr val="dk1"/>
                </a:solidFill>
                <a:latin typeface="Century Gothic"/>
                <a:ea typeface="Century Gothic"/>
                <a:cs typeface="Century Gothic"/>
                <a:sym typeface="Century Gothic"/>
              </a:rPr>
              <a:t>Adding </a:t>
            </a:r>
            <a:r>
              <a:rPr lang="en-ZA" sz="1600" b="1">
                <a:solidFill>
                  <a:srgbClr val="A4683B"/>
                </a:solidFill>
                <a:latin typeface="Century Gothic"/>
                <a:ea typeface="Century Gothic"/>
                <a:cs typeface="Century Gothic"/>
                <a:sym typeface="Century Gothic"/>
              </a:rPr>
              <a:t>children</a:t>
            </a:r>
            <a:r>
              <a:rPr lang="en-ZA" sz="1600">
                <a:solidFill>
                  <a:schemeClr val="dk1"/>
                </a:solidFill>
                <a:latin typeface="Century Gothic"/>
                <a:ea typeface="Century Gothic"/>
                <a:cs typeface="Century Gothic"/>
                <a:sym typeface="Century Gothic"/>
              </a:rPr>
              <a:t> to ECD programmes and completing </a:t>
            </a:r>
            <a:r>
              <a:rPr lang="en-ZA" sz="1600" b="1">
                <a:solidFill>
                  <a:srgbClr val="A4683B"/>
                </a:solidFill>
                <a:latin typeface="Century Gothic"/>
                <a:ea typeface="Century Gothic"/>
                <a:cs typeface="Century Gothic"/>
                <a:sym typeface="Century Gothic"/>
              </a:rPr>
              <a:t>staff profiles</a:t>
            </a:r>
            <a:endParaRPr sz="1600">
              <a:solidFill>
                <a:schemeClr val="dk1"/>
              </a:solidFill>
              <a:latin typeface="Century Gothic"/>
              <a:ea typeface="Century Gothic"/>
              <a:cs typeface="Century Gothic"/>
              <a:sym typeface="Century Gothic"/>
            </a:endParaRPr>
          </a:p>
          <a:p>
            <a:pPr marL="285750" marR="0" lvl="0" indent="-102870" algn="just" rtl="0">
              <a:spcBef>
                <a:spcPts val="600"/>
              </a:spcBef>
              <a:spcAft>
                <a:spcPts val="0"/>
              </a:spcAft>
              <a:buClr>
                <a:srgbClr val="A4683B"/>
              </a:buClr>
              <a:buSzPts val="1600"/>
              <a:buFont typeface="Arial"/>
              <a:buChar char="•"/>
            </a:pPr>
            <a:r>
              <a:rPr lang="en-ZA" sz="1600" b="1">
                <a:solidFill>
                  <a:srgbClr val="A4683B"/>
                </a:solidFill>
                <a:latin typeface="Century Gothic"/>
                <a:ea typeface="Century Gothic"/>
                <a:cs typeface="Century Gothic"/>
                <a:sym typeface="Century Gothic"/>
              </a:rPr>
              <a:t>Annual child enrolment updates </a:t>
            </a:r>
            <a:r>
              <a:rPr lang="en-ZA" sz="1600">
                <a:solidFill>
                  <a:schemeClr val="dk1"/>
                </a:solidFill>
                <a:latin typeface="Century Gothic"/>
                <a:ea typeface="Century Gothic"/>
                <a:cs typeface="Century Gothic"/>
                <a:sym typeface="Century Gothic"/>
              </a:rPr>
              <a:t>by ECD applicants</a:t>
            </a:r>
            <a:endParaRPr/>
          </a:p>
          <a:p>
            <a:pPr marL="285750" marR="0" lvl="0" indent="-102870" algn="just" rtl="0">
              <a:spcBef>
                <a:spcPts val="600"/>
              </a:spcBef>
              <a:spcAft>
                <a:spcPts val="0"/>
              </a:spcAft>
              <a:buClr>
                <a:srgbClr val="A4683B"/>
              </a:buClr>
              <a:buSzPts val="1600"/>
              <a:buFont typeface="Arial"/>
              <a:buChar char="•"/>
            </a:pPr>
            <a:r>
              <a:rPr lang="en-ZA" sz="1600" b="1">
                <a:solidFill>
                  <a:srgbClr val="A4683B"/>
                </a:solidFill>
                <a:latin typeface="Century Gothic"/>
                <a:ea typeface="Century Gothic"/>
                <a:cs typeface="Century Gothic"/>
                <a:sym typeface="Century Gothic"/>
              </a:rPr>
              <a:t>Generation of reports </a:t>
            </a:r>
            <a:r>
              <a:rPr lang="en-ZA" sz="1600">
                <a:solidFill>
                  <a:schemeClr val="dk1"/>
                </a:solidFill>
                <a:latin typeface="Century Gothic"/>
                <a:ea typeface="Century Gothic"/>
                <a:cs typeface="Century Gothic"/>
                <a:sym typeface="Century Gothic"/>
              </a:rPr>
              <a:t>to support DBE users with planning and reporting</a:t>
            </a:r>
            <a:endParaRPr sz="1600">
              <a:solidFill>
                <a:schemeClr val="dk1"/>
              </a:solidFill>
              <a:latin typeface="Century Gothic"/>
              <a:ea typeface="Century Gothic"/>
              <a:cs typeface="Century Gothic"/>
              <a:sym typeface="Century Gothic"/>
            </a:endParaRPr>
          </a:p>
        </p:txBody>
      </p:sp>
      <p:grpSp>
        <p:nvGrpSpPr>
          <p:cNvPr id="285" name="Google Shape;285;p24"/>
          <p:cNvGrpSpPr/>
          <p:nvPr/>
        </p:nvGrpSpPr>
        <p:grpSpPr>
          <a:xfrm>
            <a:off x="1469342" y="2474936"/>
            <a:ext cx="3076658" cy="783772"/>
            <a:chOff x="1937214" y="3198677"/>
            <a:chExt cx="3076658" cy="783772"/>
          </a:xfrm>
        </p:grpSpPr>
        <p:grpSp>
          <p:nvGrpSpPr>
            <p:cNvPr id="286" name="Google Shape;286;p24"/>
            <p:cNvGrpSpPr/>
            <p:nvPr/>
          </p:nvGrpSpPr>
          <p:grpSpPr>
            <a:xfrm>
              <a:off x="1937214" y="3198677"/>
              <a:ext cx="838932" cy="783772"/>
              <a:chOff x="1656203" y="5427463"/>
              <a:chExt cx="1483156" cy="1385638"/>
            </a:xfrm>
          </p:grpSpPr>
          <p:sp>
            <p:nvSpPr>
              <p:cNvPr id="287" name="Google Shape;287;p24"/>
              <p:cNvSpPr/>
              <p:nvPr/>
            </p:nvSpPr>
            <p:spPr>
              <a:xfrm rot="5400000">
                <a:off x="1900905" y="5574646"/>
                <a:ext cx="1385638" cy="1091271"/>
              </a:xfrm>
              <a:prstGeom prst="triangle">
                <a:avLst>
                  <a:gd name="adj" fmla="val 50000"/>
                </a:avLst>
              </a:prstGeom>
              <a:solidFill>
                <a:srgbClr val="2D8A4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88" name="Google Shape;288;p24"/>
              <p:cNvSpPr/>
              <p:nvPr/>
            </p:nvSpPr>
            <p:spPr>
              <a:xfrm>
                <a:off x="1656203" y="5728397"/>
                <a:ext cx="783773" cy="783773"/>
              </a:xfrm>
              <a:prstGeom prst="ellipse">
                <a:avLst/>
              </a:prstGeom>
              <a:solidFill>
                <a:srgbClr val="9BBB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F497D"/>
                  </a:buClr>
                  <a:buSzPts val="1800"/>
                  <a:buFont typeface="Roboto Medium"/>
                  <a:buNone/>
                </a:pPr>
                <a:r>
                  <a:rPr lang="en-ZA" sz="1800" b="0" i="0" u="none" strike="noStrike" cap="none">
                    <a:solidFill>
                      <a:srgbClr val="1F497D"/>
                    </a:solidFill>
                    <a:latin typeface="Roboto Medium"/>
                    <a:ea typeface="Roboto Medium"/>
                    <a:cs typeface="Roboto Medium"/>
                    <a:sym typeface="Roboto Medium"/>
                  </a:rPr>
                  <a:t>1</a:t>
                </a:r>
                <a:endParaRPr/>
              </a:p>
            </p:txBody>
          </p:sp>
        </p:grpSp>
        <p:sp>
          <p:nvSpPr>
            <p:cNvPr id="289" name="Google Shape;289;p24"/>
            <p:cNvSpPr txBox="1"/>
            <p:nvPr/>
          </p:nvSpPr>
          <p:spPr>
            <a:xfrm>
              <a:off x="2762049" y="3315640"/>
              <a:ext cx="225182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400">
                  <a:solidFill>
                    <a:schemeClr val="dk1"/>
                  </a:solidFill>
                  <a:latin typeface="Century Gothic"/>
                  <a:ea typeface="Century Gothic"/>
                  <a:cs typeface="Century Gothic"/>
                  <a:sym typeface="Century Gothic"/>
                </a:rPr>
                <a:t>Displaying and editing programme data</a:t>
              </a:r>
              <a:endParaRPr sz="1400">
                <a:solidFill>
                  <a:schemeClr val="dk1"/>
                </a:solidFill>
                <a:latin typeface="Calibri"/>
                <a:ea typeface="Calibri"/>
                <a:cs typeface="Calibri"/>
                <a:sym typeface="Calibri"/>
              </a:endParaRPr>
            </a:p>
          </p:txBody>
        </p:sp>
      </p:grpSp>
      <p:grpSp>
        <p:nvGrpSpPr>
          <p:cNvPr id="290" name="Google Shape;290;p24"/>
          <p:cNvGrpSpPr/>
          <p:nvPr/>
        </p:nvGrpSpPr>
        <p:grpSpPr>
          <a:xfrm>
            <a:off x="1469342" y="3430551"/>
            <a:ext cx="3072186" cy="783772"/>
            <a:chOff x="4604199" y="3094862"/>
            <a:chExt cx="3072186" cy="783772"/>
          </a:xfrm>
        </p:grpSpPr>
        <p:grpSp>
          <p:nvGrpSpPr>
            <p:cNvPr id="291" name="Google Shape;291;p24"/>
            <p:cNvGrpSpPr/>
            <p:nvPr/>
          </p:nvGrpSpPr>
          <p:grpSpPr>
            <a:xfrm>
              <a:off x="4604199" y="3094862"/>
              <a:ext cx="838932" cy="783772"/>
              <a:chOff x="1656203" y="5237022"/>
              <a:chExt cx="1483156" cy="1385638"/>
            </a:xfrm>
          </p:grpSpPr>
          <p:sp>
            <p:nvSpPr>
              <p:cNvPr id="292" name="Google Shape;292;p24"/>
              <p:cNvSpPr/>
              <p:nvPr/>
            </p:nvSpPr>
            <p:spPr>
              <a:xfrm rot="5400000">
                <a:off x="1900905" y="5384205"/>
                <a:ext cx="1385638" cy="1091271"/>
              </a:xfrm>
              <a:prstGeom prst="triangle">
                <a:avLst>
                  <a:gd name="adj" fmla="val 50000"/>
                </a:avLst>
              </a:prstGeom>
              <a:solidFill>
                <a:srgbClr val="2D8A4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93" name="Google Shape;293;p24"/>
              <p:cNvSpPr/>
              <p:nvPr/>
            </p:nvSpPr>
            <p:spPr>
              <a:xfrm>
                <a:off x="1656203" y="5537955"/>
                <a:ext cx="783773" cy="783773"/>
              </a:xfrm>
              <a:prstGeom prst="ellipse">
                <a:avLst/>
              </a:prstGeom>
              <a:solidFill>
                <a:srgbClr val="9BBB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F497D"/>
                  </a:buClr>
                  <a:buSzPts val="1800"/>
                  <a:buFont typeface="Roboto Medium"/>
                  <a:buNone/>
                </a:pPr>
                <a:r>
                  <a:rPr lang="en-ZA" sz="1800" b="0" i="0" u="none" strike="noStrike" cap="none">
                    <a:solidFill>
                      <a:srgbClr val="1F497D"/>
                    </a:solidFill>
                    <a:latin typeface="Roboto Medium"/>
                    <a:ea typeface="Roboto Medium"/>
                    <a:cs typeface="Roboto Medium"/>
                    <a:sym typeface="Roboto Medium"/>
                  </a:rPr>
                  <a:t>2</a:t>
                </a:r>
                <a:endParaRPr/>
              </a:p>
            </p:txBody>
          </p:sp>
        </p:grpSp>
        <p:sp>
          <p:nvSpPr>
            <p:cNvPr id="294" name="Google Shape;294;p24"/>
            <p:cNvSpPr txBox="1"/>
            <p:nvPr/>
          </p:nvSpPr>
          <p:spPr>
            <a:xfrm>
              <a:off x="5429034" y="3117416"/>
              <a:ext cx="2247351"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400">
                  <a:solidFill>
                    <a:schemeClr val="dk1"/>
                  </a:solidFill>
                  <a:latin typeface="Century Gothic"/>
                  <a:ea typeface="Century Gothic"/>
                  <a:cs typeface="Century Gothic"/>
                  <a:sym typeface="Century Gothic"/>
                </a:rPr>
                <a:t>Creating and updating annual enrolment registers</a:t>
              </a:r>
              <a:endParaRPr sz="1400">
                <a:solidFill>
                  <a:schemeClr val="dk1"/>
                </a:solidFill>
                <a:latin typeface="Calibri"/>
                <a:ea typeface="Calibri"/>
                <a:cs typeface="Calibri"/>
                <a:sym typeface="Calibri"/>
              </a:endParaRPr>
            </a:p>
          </p:txBody>
        </p:sp>
      </p:grpSp>
      <p:grpSp>
        <p:nvGrpSpPr>
          <p:cNvPr id="295" name="Google Shape;295;p24"/>
          <p:cNvGrpSpPr/>
          <p:nvPr/>
        </p:nvGrpSpPr>
        <p:grpSpPr>
          <a:xfrm>
            <a:off x="1469342" y="4386166"/>
            <a:ext cx="3072186" cy="783772"/>
            <a:chOff x="7440408" y="3037115"/>
            <a:chExt cx="3072186" cy="783772"/>
          </a:xfrm>
        </p:grpSpPr>
        <p:grpSp>
          <p:nvGrpSpPr>
            <p:cNvPr id="296" name="Google Shape;296;p24"/>
            <p:cNvGrpSpPr/>
            <p:nvPr/>
          </p:nvGrpSpPr>
          <p:grpSpPr>
            <a:xfrm>
              <a:off x="7440408" y="3037115"/>
              <a:ext cx="838932" cy="783772"/>
              <a:chOff x="1656203" y="5161738"/>
              <a:chExt cx="1483156" cy="1385638"/>
            </a:xfrm>
          </p:grpSpPr>
          <p:sp>
            <p:nvSpPr>
              <p:cNvPr id="297" name="Google Shape;297;p24"/>
              <p:cNvSpPr/>
              <p:nvPr/>
            </p:nvSpPr>
            <p:spPr>
              <a:xfrm rot="5400000">
                <a:off x="1900905" y="5308921"/>
                <a:ext cx="1385638" cy="1091271"/>
              </a:xfrm>
              <a:prstGeom prst="triangle">
                <a:avLst>
                  <a:gd name="adj" fmla="val 50000"/>
                </a:avLst>
              </a:prstGeom>
              <a:solidFill>
                <a:srgbClr val="2D8A4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98" name="Google Shape;298;p24"/>
              <p:cNvSpPr/>
              <p:nvPr/>
            </p:nvSpPr>
            <p:spPr>
              <a:xfrm>
                <a:off x="1656203" y="5462670"/>
                <a:ext cx="783773" cy="783773"/>
              </a:xfrm>
              <a:prstGeom prst="ellipse">
                <a:avLst/>
              </a:prstGeom>
              <a:solidFill>
                <a:srgbClr val="9BBB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F497D"/>
                  </a:buClr>
                  <a:buSzPts val="1800"/>
                  <a:buFont typeface="Roboto Medium"/>
                  <a:buNone/>
                </a:pPr>
                <a:r>
                  <a:rPr lang="en-ZA" sz="1800" b="0" i="0" u="none" strike="noStrike" cap="none">
                    <a:solidFill>
                      <a:srgbClr val="1F497D"/>
                    </a:solidFill>
                    <a:latin typeface="Roboto Medium"/>
                    <a:ea typeface="Roboto Medium"/>
                    <a:cs typeface="Roboto Medium"/>
                    <a:sym typeface="Roboto Medium"/>
                  </a:rPr>
                  <a:t>3</a:t>
                </a:r>
                <a:endParaRPr/>
              </a:p>
            </p:txBody>
          </p:sp>
        </p:grpSp>
        <p:sp>
          <p:nvSpPr>
            <p:cNvPr id="299" name="Google Shape;299;p24"/>
            <p:cNvSpPr txBox="1"/>
            <p:nvPr/>
          </p:nvSpPr>
          <p:spPr>
            <a:xfrm>
              <a:off x="8265244" y="3167390"/>
              <a:ext cx="224735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400">
                  <a:solidFill>
                    <a:schemeClr val="dk1"/>
                  </a:solidFill>
                  <a:latin typeface="Century Gothic"/>
                  <a:ea typeface="Century Gothic"/>
                  <a:cs typeface="Century Gothic"/>
                  <a:sym typeface="Century Gothic"/>
                </a:rPr>
                <a:t>Managing child and staff profiles</a:t>
              </a:r>
              <a:endParaRPr sz="1400">
                <a:solidFill>
                  <a:schemeClr val="dk1"/>
                </a:solidFill>
                <a:latin typeface="Calibri"/>
                <a:ea typeface="Calibri"/>
                <a:cs typeface="Calibri"/>
                <a:sym typeface="Calibri"/>
              </a:endParaRPr>
            </a:p>
          </p:txBody>
        </p:sp>
      </p:grpSp>
      <p:sp>
        <p:nvSpPr>
          <p:cNvPr id="300" name="Google Shape;300;p24"/>
          <p:cNvSpPr txBox="1"/>
          <p:nvPr/>
        </p:nvSpPr>
        <p:spPr>
          <a:xfrm>
            <a:off x="5659655" y="952663"/>
            <a:ext cx="6092791" cy="95410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ZA" sz="1400">
                <a:solidFill>
                  <a:schemeClr val="dk1"/>
                </a:solidFill>
                <a:latin typeface="Century Gothic"/>
                <a:ea typeface="Century Gothic"/>
                <a:cs typeface="Century Gothic"/>
                <a:sym typeface="Century Gothic"/>
              </a:rPr>
              <a:t>The module also features reporting and dashboards, duplicate checks. Data integrations with DSDs Child Protection Register will facilitate complete NCPR checks (Development pending approvals and agreements with relevant departments.)</a:t>
            </a:r>
            <a:endParaRPr/>
          </a:p>
        </p:txBody>
      </p:sp>
      <p:sp>
        <p:nvSpPr>
          <p:cNvPr id="301" name="Google Shape;301;p24"/>
          <p:cNvSpPr/>
          <p:nvPr/>
        </p:nvSpPr>
        <p:spPr>
          <a:xfrm>
            <a:off x="5659655" y="2059356"/>
            <a:ext cx="1581150" cy="1006104"/>
          </a:xfrm>
          <a:prstGeom prst="roundRect">
            <a:avLst>
              <a:gd name="adj" fmla="val 16667"/>
            </a:avLst>
          </a:prstGeom>
          <a:solidFill>
            <a:srgbClr val="EFA92C"/>
          </a:solidFill>
          <a:ln w="12700" cap="flat" cmpd="sng">
            <a:solidFill>
              <a:srgbClr val="EFA92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ZA" sz="1400" b="1">
                <a:solidFill>
                  <a:schemeClr val="lt1"/>
                </a:solidFill>
                <a:latin typeface="Century Gothic"/>
                <a:ea typeface="Century Gothic"/>
                <a:cs typeface="Century Gothic"/>
                <a:sym typeface="Century Gothic"/>
              </a:rPr>
              <a:t>RELEASE 1</a:t>
            </a:r>
            <a:endParaRPr/>
          </a:p>
        </p:txBody>
      </p:sp>
      <p:sp>
        <p:nvSpPr>
          <p:cNvPr id="302" name="Google Shape;302;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ZA">
                <a:solidFill>
                  <a:schemeClr val="dk1"/>
                </a:solidFill>
              </a:rPr>
              <a:t>9</a:t>
            </a:fld>
            <a:endParaRPr>
              <a:solidFill>
                <a:schemeClr val="dk1"/>
              </a:solidFil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2e150a0-b99e-46e4-abd4-39345e2e7f5b" xsi:nil="true"/>
    <lcf76f155ced4ddcb4097134ff3c332f xmlns="c37b2fdc-7ff8-45a1-8eb3-6b281ec7230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EE0470FDEFE7E48B9C40F84AD98BAF4" ma:contentTypeVersion="14" ma:contentTypeDescription="Create a new document." ma:contentTypeScope="" ma:versionID="da974006971477e3b41a96a185852cfe">
  <xsd:schema xmlns:xsd="http://www.w3.org/2001/XMLSchema" xmlns:xs="http://www.w3.org/2001/XMLSchema" xmlns:p="http://schemas.microsoft.com/office/2006/metadata/properties" xmlns:ns2="c37b2fdc-7ff8-45a1-8eb3-6b281ec7230b" xmlns:ns3="12e150a0-b99e-46e4-abd4-39345e2e7f5b" targetNamespace="http://schemas.microsoft.com/office/2006/metadata/properties" ma:root="true" ma:fieldsID="9775917d06e059c1ba5718d24c7cd84a" ns2:_="" ns3:_="">
    <xsd:import namespace="c37b2fdc-7ff8-45a1-8eb3-6b281ec7230b"/>
    <xsd:import namespace="12e150a0-b99e-46e4-abd4-39345e2e7f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7b2fdc-7ff8-45a1-8eb3-6b281ec723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387dd092-8e27-4329-be5d-69f0b07c950d"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2e150a0-b99e-46e4-abd4-39345e2e7f5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91c7b584-82c8-4f8a-8aad-3f8d0e082982}" ma:internalName="TaxCatchAll" ma:showField="CatchAllData" ma:web="12e150a0-b99e-46e4-abd4-39345e2e7f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4FC64F7-CBEB-448D-8795-636256BB9BDA}">
  <ds:schemaRefs>
    <ds:schemaRef ds:uri="http://schemas.microsoft.com/sharepoint/v3/contenttype/forms"/>
  </ds:schemaRefs>
</ds:datastoreItem>
</file>

<file path=customXml/itemProps2.xml><?xml version="1.0" encoding="utf-8"?>
<ds:datastoreItem xmlns:ds="http://schemas.openxmlformats.org/officeDocument/2006/customXml" ds:itemID="{7533D577-98A9-42EC-ABE3-79AD033134F8}">
  <ds:schemaRefs>
    <ds:schemaRef ds:uri="http://purl.org/dc/terms/"/>
    <ds:schemaRef ds:uri="c37b2fdc-7ff8-45a1-8eb3-6b281ec7230b"/>
    <ds:schemaRef ds:uri="http://schemas.openxmlformats.org/package/2006/metadata/core-properties"/>
    <ds:schemaRef ds:uri="http://schemas.microsoft.com/office/2006/metadata/properties"/>
    <ds:schemaRef ds:uri="http://purl.org/dc/elements/1.1/"/>
    <ds:schemaRef ds:uri="http://purl.org/dc/dcmitype/"/>
    <ds:schemaRef ds:uri="http://schemas.microsoft.com/office/2006/documentManagement/types"/>
    <ds:schemaRef ds:uri="http://www.w3.org/XML/1998/namespace"/>
    <ds:schemaRef ds:uri="http://schemas.microsoft.com/office/infopath/2007/PartnerControls"/>
    <ds:schemaRef ds:uri="12e150a0-b99e-46e4-abd4-39345e2e7f5b"/>
  </ds:schemaRefs>
</ds:datastoreItem>
</file>

<file path=customXml/itemProps3.xml><?xml version="1.0" encoding="utf-8"?>
<ds:datastoreItem xmlns:ds="http://schemas.openxmlformats.org/officeDocument/2006/customXml" ds:itemID="{8C3CF173-9031-407B-A740-FCBDB7A1E2A4}">
  <ds:schemaRefs>
    <ds:schemaRef ds:uri="12e150a0-b99e-46e4-abd4-39345e2e7f5b"/>
    <ds:schemaRef ds:uri="c37b2fdc-7ff8-45a1-8eb3-6b281ec7230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2146</Words>
  <Application>Microsoft Office PowerPoint</Application>
  <PresentationFormat>Widescreen</PresentationFormat>
  <Paragraphs>275</Paragraphs>
  <Slides>30</Slides>
  <Notes>16</Notes>
  <HiddenSlides>0</HiddenSlides>
  <MMClips>0</MMClips>
  <ScaleCrop>false</ScaleCrop>
  <HeadingPairs>
    <vt:vector size="4" baseType="variant">
      <vt:variant>
        <vt:lpstr>Theme</vt:lpstr>
      </vt:variant>
      <vt:variant>
        <vt:i4>2</vt:i4>
      </vt:variant>
      <vt:variant>
        <vt:lpstr>Slide Titles</vt:lpstr>
      </vt:variant>
      <vt:variant>
        <vt:i4>30</vt:i4>
      </vt:variant>
    </vt:vector>
  </HeadingPairs>
  <TitlesOfParts>
    <vt:vector size="32"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USER ROLES AND RESPONSIBILITIES FOR S/G REGISTRATION</vt:lpstr>
      <vt:lpstr>USER ROLES AND RESPONSIBILITIES FOR S/G REGISTRATION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Le Roux</dc:creator>
  <cp:lastModifiedBy>Taryn Le Roux</cp:lastModifiedBy>
  <cp:revision>7</cp:revision>
  <dcterms:modified xsi:type="dcterms:W3CDTF">2026-05-19T08:26:05Z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0x0101002EE0470FDEFE7E48B9C40F84AD98BAF4</vt:lpwstr>
  </property>
  <property fmtid="{D5CDD505-2E9C-101B-9397-08002B2CF9AE}" pid="3" name="MediaServiceImageTags">
    <vt:lpwstr/>
  </property>
</Properties>
</file>